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CE7FAC9-F7B8-4571-AB9F-7AE9C97442AC}"/>
    <pc:docChg chg="modSld">
      <pc:chgData name="" userId="" providerId="" clId="Web-{FCE7FAC9-F7B8-4571-AB9F-7AE9C97442AC}" dt="2019-03-13T11:26:54.874" v="10" actId="20577"/>
      <pc:docMkLst>
        <pc:docMk/>
      </pc:docMkLst>
      <pc:sldChg chg="modSp">
        <pc:chgData name="" userId="" providerId="" clId="Web-{FCE7FAC9-F7B8-4571-AB9F-7AE9C97442AC}" dt="2019-03-13T11:26:42.280" v="2" actId="20577"/>
        <pc:sldMkLst>
          <pc:docMk/>
          <pc:sldMk cId="666749816" sldId="260"/>
        </pc:sldMkLst>
        <pc:spChg chg="mod">
          <ac:chgData name="" userId="" providerId="" clId="Web-{FCE7FAC9-F7B8-4571-AB9F-7AE9C97442AC}" dt="2019-03-13T11:26:42.280" v="2" actId="20577"/>
          <ac:spMkLst>
            <pc:docMk/>
            <pc:sldMk cId="666749816" sldId="260"/>
            <ac:spMk id="3" creationId="{00000000-0000-0000-0000-000000000000}"/>
          </ac:spMkLst>
        </pc:spChg>
      </pc:sldChg>
      <pc:sldChg chg="modSp">
        <pc:chgData name="" userId="" providerId="" clId="Web-{FCE7FAC9-F7B8-4571-AB9F-7AE9C97442AC}" dt="2019-03-13T11:26:46.577" v="6" actId="20577"/>
        <pc:sldMkLst>
          <pc:docMk/>
          <pc:sldMk cId="2724550784" sldId="261"/>
        </pc:sldMkLst>
        <pc:spChg chg="mod">
          <ac:chgData name="" userId="" providerId="" clId="Web-{FCE7FAC9-F7B8-4571-AB9F-7AE9C97442AC}" dt="2019-03-13T11:26:46.577" v="6" actId="20577"/>
          <ac:spMkLst>
            <pc:docMk/>
            <pc:sldMk cId="2724550784" sldId="261"/>
            <ac:spMk id="3" creationId="{00000000-0000-0000-0000-000000000000}"/>
          </ac:spMkLst>
        </pc:spChg>
        <pc:spChg chg="mod">
          <ac:chgData name="" userId="" providerId="" clId="Web-{FCE7FAC9-F7B8-4571-AB9F-7AE9C97442AC}" dt="2019-03-13T11:26:46.577" v="6" actId="20577"/>
          <ac:spMkLst>
            <pc:docMk/>
            <pc:sldMk cId="2724550784" sldId="261"/>
            <ac:spMk id="5" creationId="{00000000-0000-0000-0000-000000000000}"/>
          </ac:spMkLst>
        </pc:spChg>
      </pc:sldChg>
      <pc:sldChg chg="modSp">
        <pc:chgData name="" userId="" providerId="" clId="Web-{FCE7FAC9-F7B8-4571-AB9F-7AE9C97442AC}" dt="2019-03-13T11:26:52.592" v="8" actId="20577"/>
        <pc:sldMkLst>
          <pc:docMk/>
          <pc:sldMk cId="2874881064" sldId="263"/>
        </pc:sldMkLst>
        <pc:spChg chg="mod">
          <ac:chgData name="" userId="" providerId="" clId="Web-{FCE7FAC9-F7B8-4571-AB9F-7AE9C97442AC}" dt="2019-03-13T11:26:52.592" v="8" actId="20577"/>
          <ac:spMkLst>
            <pc:docMk/>
            <pc:sldMk cId="2874881064" sldId="26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DCC95-95DC-4AC8-937C-20118F18E7EE}" type="datetimeFigureOut">
              <a:rPr lang="cs-CZ"/>
              <a:t>13. 3. 2019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982EA-A24C-449C-B2EA-95E1A5A94E6A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12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332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568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174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574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092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43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257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67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82EA-A24C-449C-B2EA-95E1A5A94E6A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0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169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73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174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859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129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dirty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75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dirty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635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120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81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58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53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78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36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32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3A43DF-04A3-4662-88CA-28FDED1CFC09}" type="datetimeFigureOut">
              <a:rPr lang="cs-CZ" smtClean="0"/>
              <a:t>13. 3. 2019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530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lframalpha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ab.open.wolframcloud.com/app/objects/wpl/elementary-introduction/03-first-look-at-lists-exercises.nb#sidebar=eiw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Wolfram </a:t>
            </a:r>
            <a:r>
              <a:rPr lang="cs-CZ" dirty="0" err="1"/>
              <a:t>language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Základy počítačové fyziky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63981" y="609600"/>
            <a:ext cx="8053244" cy="1455738"/>
          </a:xfrm>
        </p:spPr>
        <p:txBody>
          <a:bodyPr/>
          <a:lstStyle/>
          <a:p>
            <a:r>
              <a:rPr lang="cs-CZ" dirty="0"/>
              <a:t>Wolfram </a:t>
            </a:r>
            <a:r>
              <a:rPr lang="cs-CZ" dirty="0" err="1"/>
              <a:t>Mathematica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505075"/>
            <a:ext cx="8191789" cy="3481429"/>
          </a:xfrm>
        </p:spPr>
        <p:txBody>
          <a:bodyPr/>
          <a:lstStyle/>
          <a:p>
            <a:r>
              <a:rPr lang="cs-CZ" dirty="0"/>
              <a:t>Počítačový program používaný ve vědeckých, technických a matematických aplikacích</a:t>
            </a:r>
          </a:p>
          <a:p>
            <a:r>
              <a:rPr lang="cs-CZ" dirty="0"/>
              <a:t>Vyvíjen matematiky a programátory pod vedením </a:t>
            </a:r>
            <a:r>
              <a:rPr lang="cs-CZ" dirty="0" err="1"/>
              <a:t>Stephena</a:t>
            </a:r>
            <a:r>
              <a:rPr lang="cs-CZ" dirty="0"/>
              <a:t> </a:t>
            </a:r>
            <a:r>
              <a:rPr lang="cs-CZ" dirty="0" err="1"/>
              <a:t>Wolframa</a:t>
            </a:r>
          </a:p>
          <a:p>
            <a:r>
              <a:rPr lang="cs-CZ" dirty="0"/>
              <a:t>Používá programovací jazyk Wolfram</a:t>
            </a:r>
          </a:p>
          <a:p>
            <a:pPr lvl="1"/>
            <a:r>
              <a:rPr lang="cs-CZ" dirty="0"/>
              <a:t>Lze mj. použit i v </a:t>
            </a:r>
            <a:r>
              <a:rPr lang="cs-CZ" dirty="0" err="1"/>
              <a:t>Raspberry</a:t>
            </a:r>
            <a:r>
              <a:rPr lang="cs-CZ" dirty="0"/>
              <a:t> PI</a:t>
            </a:r>
          </a:p>
          <a:p>
            <a:pPr lvl="1"/>
            <a:r>
              <a:rPr lang="cs-CZ" dirty="0">
                <a:hlinkClick r:id="rId3"/>
              </a:rPr>
              <a:t>Wolfram Alpha</a:t>
            </a:r>
          </a:p>
          <a:p>
            <a:r>
              <a:rPr lang="cs-CZ" dirty="0"/>
              <a:t>Rozdělena do dvou částí – jádra (kernelu) a grafického rozhraní</a:t>
            </a:r>
          </a:p>
          <a:p>
            <a:pPr lvl="1"/>
            <a:r>
              <a:rPr lang="cs-CZ" dirty="0"/>
              <a:t> Jádro interpretuje výrazy a vrací výsledky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5925" y="885825"/>
            <a:ext cx="2438400" cy="34798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305925" y="4400550"/>
            <a:ext cx="2426525" cy="369888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cs-CZ" dirty="0" err="1"/>
              <a:t>Stephen</a:t>
            </a:r>
            <a:r>
              <a:rPr lang="cs-CZ" dirty="0"/>
              <a:t> Wolfram</a:t>
            </a:r>
          </a:p>
        </p:txBody>
      </p:sp>
      <p:pic>
        <p:nvPicPr>
          <p:cNvPr id="6" name="Obrázek 5" descr="Výsledek obrázku pro mathematica 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0" y="390525"/>
            <a:ext cx="1892477" cy="199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2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FF"/>
                </a:solidFill>
                <a:latin typeface="Calibri Light"/>
              </a:rPr>
              <a:t>Co je Wolfram </a:t>
            </a:r>
            <a:r>
              <a:rPr lang="cs-CZ" dirty="0" err="1">
                <a:solidFill>
                  <a:srgbClr val="FFFFFF"/>
                </a:solidFill>
                <a:latin typeface="Calibri Light"/>
              </a:rPr>
              <a:t>language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Programovací jazyk (jazyk počítače) - způsob, jakým můžeme s počítači komunikovat a říci jim, co od nich chceme</a:t>
            </a:r>
          </a:p>
          <a:p>
            <a:r>
              <a:rPr lang="cs-CZ" b="1" dirty="0"/>
              <a:t>Založený na znalostech – </a:t>
            </a:r>
            <a:r>
              <a:rPr lang="cs-CZ" dirty="0"/>
              <a:t>mnoho věcí už "ví", uživateli napovídá a "předpokládá" co by mohl být</a:t>
            </a:r>
          </a:p>
          <a:p>
            <a:r>
              <a:rPr lang="cs-CZ" dirty="0"/>
              <a:t>Uživatel nepotřebuje hluboké programátorské znalosti</a:t>
            </a:r>
          </a:p>
          <a:p>
            <a:r>
              <a:rPr lang="cs-CZ" dirty="0"/>
              <a:t>Vizualizace, práce s textem, interaktivita, analýza dat, vytváření </a:t>
            </a:r>
            <a:r>
              <a:rPr lang="cs-CZ" dirty="0" err="1"/>
              <a:t>appek</a:t>
            </a:r>
            <a:r>
              <a:rPr lang="cs-CZ" dirty="0"/>
              <a:t>, webových stránek, prezentací, knih, … 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87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mathematicou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41538"/>
            <a:ext cx="5090592" cy="1939309"/>
          </a:xfrm>
        </p:spPr>
        <p:txBody>
          <a:bodyPr/>
          <a:lstStyle/>
          <a:p>
            <a:r>
              <a:rPr lang="cs-CZ" dirty="0">
                <a:hlinkClick r:id="" action="ppaction://noaction"/>
              </a:rPr>
              <a:t>Wolfram Programming Lab - </a:t>
            </a:r>
            <a:r>
              <a:rPr lang="cs-CZ" dirty="0"/>
              <a:t>online </a:t>
            </a:r>
            <a:r>
              <a:rPr lang="cs-CZ" dirty="0" err="1"/>
              <a:t>Mathematica</a:t>
            </a:r>
            <a:r>
              <a:rPr lang="cs-CZ" dirty="0"/>
              <a:t>, příklady, ukázky, tutoriály</a:t>
            </a:r>
          </a:p>
          <a:p>
            <a:pPr lvl="1"/>
            <a:r>
              <a:rPr lang="cs-CZ" dirty="0">
                <a:solidFill>
                  <a:srgbClr val="FFFFFF"/>
                </a:solidFill>
                <a:latin typeface="Calibri"/>
              </a:rPr>
              <a:t>Aplikace Wolfram Cloud pro </a:t>
            </a:r>
            <a:r>
              <a:rPr lang="cs-CZ" dirty="0" err="1">
                <a:solidFill>
                  <a:srgbClr val="FFFFFF"/>
                </a:solidFill>
                <a:latin typeface="Calibri"/>
              </a:rPr>
              <a:t>iOS</a:t>
            </a:r>
            <a:r>
              <a:rPr lang="cs-CZ" dirty="0">
                <a:solidFill>
                  <a:srgbClr val="FFFFFF"/>
                </a:solidFill>
                <a:latin typeface="Calibri"/>
              </a:rPr>
              <a:t> a Android</a:t>
            </a:r>
          </a:p>
          <a:p>
            <a:endParaRPr lang="cs-CZ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4" name="Obrázek 3" descr="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3838575"/>
            <a:ext cx="8125038" cy="896487"/>
          </a:xfrm>
          <a:prstGeom prst="rect">
            <a:avLst/>
          </a:prstGeom>
        </p:spPr>
      </p:pic>
      <p:pic>
        <p:nvPicPr>
          <p:cNvPr id="5" name="Obrázek 4" descr="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7025" y="1943100"/>
            <a:ext cx="4198060" cy="445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3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aritmetika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2141538"/>
            <a:ext cx="6906549" cy="3649662"/>
          </a:xfrm>
        </p:spPr>
        <p:txBody>
          <a:bodyPr/>
          <a:lstStyle/>
          <a:p>
            <a:r>
              <a:rPr lang="cs-CZ" dirty="0"/>
              <a:t>Základní aritmetické operace</a:t>
            </a:r>
          </a:p>
          <a:p>
            <a:r>
              <a:rPr lang="cs-CZ" dirty="0"/>
              <a:t>Odklepnutí Shift + Enter</a:t>
            </a:r>
          </a:p>
          <a:p>
            <a:r>
              <a:rPr lang="cs-CZ" dirty="0"/>
              <a:t>Pořadí stejné, jako v matematice (násobení a dělení má přednost)</a:t>
            </a:r>
          </a:p>
          <a:p>
            <a:r>
              <a:rPr lang="cs-CZ" dirty="0"/>
              <a:t>Lze používat klasické závorky </a:t>
            </a:r>
          </a:p>
          <a:p>
            <a:r>
              <a:rPr lang="cs-CZ" dirty="0">
                <a:cs typeface="Calibri"/>
              </a:rPr>
              <a:t>https://www.wolfram.com/language/elementary-introduction/2nd-ed/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7877625" y="2141538"/>
            <a:ext cx="2939600" cy="3649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Slovníček</a:t>
            </a:r>
            <a:endParaRPr lang="cs-CZ" b="1" dirty="0" err="1">
              <a:solidFill>
                <a:srgbClr val="FFFFFF"/>
              </a:solidFill>
              <a:latin typeface="Calibri"/>
            </a:endParaRPr>
          </a:p>
          <a:p>
            <a:r>
              <a:rPr lang="cs-CZ" dirty="0"/>
              <a:t>2 + 2 </a:t>
            </a:r>
            <a:r>
              <a:rPr lang="cs-CZ" dirty="0" err="1"/>
              <a:t>addition</a:t>
            </a:r>
            <a:r>
              <a:rPr lang="cs-CZ" dirty="0"/>
              <a:t> </a:t>
            </a:r>
          </a:p>
          <a:p>
            <a:r>
              <a:rPr lang="cs-CZ" dirty="0"/>
              <a:t>5 - 2 </a:t>
            </a:r>
            <a:r>
              <a:rPr lang="cs-CZ" dirty="0" err="1"/>
              <a:t>subtraction</a:t>
            </a:r>
            <a:r>
              <a:rPr lang="cs-CZ" dirty="0"/>
              <a:t> </a:t>
            </a:r>
          </a:p>
          <a:p>
            <a:r>
              <a:rPr lang="cs-CZ" dirty="0"/>
              <a:t>2 * 3 </a:t>
            </a:r>
            <a:r>
              <a:rPr lang="cs-CZ" dirty="0" err="1"/>
              <a:t>multiplication</a:t>
            </a:r>
            <a:r>
              <a:rPr lang="cs-CZ" dirty="0"/>
              <a:t> </a:t>
            </a:r>
          </a:p>
          <a:p>
            <a:r>
              <a:rPr lang="cs-CZ" dirty="0"/>
              <a:t>6 / 2 </a:t>
            </a:r>
            <a:r>
              <a:rPr lang="cs-CZ" dirty="0" err="1"/>
              <a:t>division</a:t>
            </a:r>
            <a:r>
              <a:rPr lang="cs-CZ" dirty="0"/>
              <a:t> </a:t>
            </a:r>
          </a:p>
          <a:p>
            <a:r>
              <a:rPr lang="cs-CZ" dirty="0"/>
              <a:t>3 ^ 2 </a:t>
            </a:r>
            <a:r>
              <a:rPr lang="cs-CZ" dirty="0" err="1"/>
              <a:t>raising</a:t>
            </a:r>
            <a:r>
              <a:rPr lang="cs-CZ" dirty="0"/>
              <a:t> to a </a:t>
            </a:r>
            <a:r>
              <a:rPr lang="cs-CZ" dirty="0" err="1"/>
              <a:t>power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74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rgbClr val="FFFFFF"/>
                </a:solidFill>
                <a:latin typeface="Calibri"/>
              </a:rPr>
              <a:t>Např. 2+2 lze zapsat jako Plus[2,2]</a:t>
            </a:r>
          </a:p>
          <a:p>
            <a:r>
              <a:rPr lang="cs-CZ" i="1" dirty="0">
                <a:solidFill>
                  <a:srgbClr val="FFFFFF"/>
                </a:solidFill>
                <a:latin typeface="Calibri"/>
              </a:rPr>
              <a:t>Plus </a:t>
            </a:r>
            <a:r>
              <a:rPr lang="cs-CZ" dirty="0">
                <a:solidFill>
                  <a:srgbClr val="FFFFFF"/>
                </a:solidFill>
                <a:latin typeface="Calibri"/>
              </a:rPr>
              <a:t>je FUNKCE – Wolfram jich umí více než 5000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Vždy začínají velkým písmenem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V hranatých závorkách argumenty – vstupní hodnoty do funkce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Argumenty odděleny čárkou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Počet argumentů se může měnit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Používat nápovědu! (F1)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Lze přiřazovat do proměnné nebo odklepnutím provést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Lze libovolně kombinovat - provádí se zevnitř ven</a:t>
            </a:r>
          </a:p>
          <a:p>
            <a:r>
              <a:rPr lang="cs-CZ" dirty="0">
                <a:solidFill>
                  <a:srgbClr val="FFFFFF"/>
                </a:solidFill>
                <a:latin typeface="Calibri"/>
              </a:rPr>
              <a:t>https://www.wolfram.com/language/elementary-introduction/2nd-ed/</a:t>
            </a:r>
            <a:endParaRPr lang="cs-CZ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Slovníček</a:t>
            </a:r>
          </a:p>
          <a:p>
            <a:r>
              <a:rPr lang="cs-CZ" dirty="0"/>
              <a:t>Plus[2,2] (2+2)  </a:t>
            </a:r>
            <a:r>
              <a:rPr lang="cs-CZ" dirty="0" err="1"/>
              <a:t>šítání</a:t>
            </a:r>
          </a:p>
          <a:p>
            <a:r>
              <a:rPr lang="cs-CZ" dirty="0" err="1"/>
              <a:t>Subtract</a:t>
            </a:r>
            <a:r>
              <a:rPr lang="cs-CZ" dirty="0"/>
              <a:t>[5,2] (5-2) rozdíl</a:t>
            </a:r>
          </a:p>
          <a:p>
            <a:r>
              <a:rPr lang="cs-CZ" dirty="0" err="1"/>
              <a:t>Times</a:t>
            </a:r>
            <a:r>
              <a:rPr lang="cs-CZ" dirty="0"/>
              <a:t>[2,3]  (2*3) násobení </a:t>
            </a:r>
          </a:p>
          <a:p>
            <a:r>
              <a:rPr lang="cs-CZ" dirty="0" err="1"/>
              <a:t>Divide</a:t>
            </a:r>
            <a:r>
              <a:rPr lang="cs-CZ" dirty="0"/>
              <a:t>[6,2] (6/2) podíl</a:t>
            </a:r>
          </a:p>
          <a:p>
            <a:r>
              <a:rPr lang="cs-CZ" dirty="0" err="1"/>
              <a:t>Power</a:t>
            </a:r>
            <a:r>
              <a:rPr lang="cs-CZ" dirty="0"/>
              <a:t>[3,2] (3^2)umocňování </a:t>
            </a:r>
          </a:p>
          <a:p>
            <a:r>
              <a:rPr lang="cs-CZ" dirty="0"/>
              <a:t>Max[3,4] maximum  </a:t>
            </a:r>
          </a:p>
          <a:p>
            <a:r>
              <a:rPr lang="cs-CZ" dirty="0"/>
              <a:t>Min[3,4] minimum  </a:t>
            </a:r>
          </a:p>
          <a:p>
            <a:r>
              <a:rPr lang="cs-CZ" dirty="0" err="1"/>
              <a:t>RandomInteger</a:t>
            </a:r>
            <a:r>
              <a:rPr lang="cs-CZ" dirty="0"/>
              <a:t>[10] náhodné celé číslo od 0 do 10 </a:t>
            </a:r>
          </a:p>
        </p:txBody>
      </p:sp>
    </p:spTree>
    <p:extLst>
      <p:ext uri="{BB962C8B-B14F-4D97-AF65-F5344CB8AC3E}">
        <p14:creationId xmlns:p14="http://schemas.microsoft.com/office/powerpoint/2010/main" val="272455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Proměnné</a:t>
            </a:r>
            <a:endParaRPr lang="cs-CZ" dirty="0">
              <a:solidFill>
                <a:srgbClr val="FFFFFF"/>
              </a:solidFill>
              <a:latin typeface="Calibri Ligh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 uložení dat - číslo, výstup z funkce, tabulka, seznam, matice, písmeno, znak, slovo, obrázek, graf, zvuk, video, …......</a:t>
            </a:r>
          </a:p>
          <a:p>
            <a:r>
              <a:rPr lang="cs-CZ" dirty="0"/>
              <a:t>Jedinečné jména</a:t>
            </a:r>
          </a:p>
          <a:p>
            <a:r>
              <a:rPr lang="cs-CZ" dirty="0"/>
              <a:t>Modrý text - "volná" proměnná</a:t>
            </a:r>
          </a:p>
          <a:p>
            <a:r>
              <a:rPr lang="cs-CZ" dirty="0"/>
              <a:t>Přiřazení hodnoty pomocí =</a:t>
            </a:r>
          </a:p>
          <a:p>
            <a:r>
              <a:rPr lang="cs-CZ" dirty="0"/>
              <a:t>List (seznam) - více hodnot najednou</a:t>
            </a:r>
          </a:p>
          <a:p>
            <a:pPr lvl="1"/>
            <a:r>
              <a:rPr lang="cs-CZ" dirty="0"/>
              <a:t>Ve složených závorkách</a:t>
            </a:r>
          </a:p>
          <a:p>
            <a:r>
              <a:rPr lang="cs-CZ" dirty="0"/>
              <a:t>Jako input vyjde nezměněná</a:t>
            </a:r>
          </a:p>
          <a:p>
            <a:r>
              <a:rPr lang="cs-CZ" dirty="0" err="1"/>
              <a:t>ListPlot</a:t>
            </a:r>
            <a:r>
              <a:rPr lang="cs-CZ" dirty="0"/>
              <a:t> - vytvoří graf seznamu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79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(seznam)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https://www.wolfram.com/language/elementary-introduction/2nd-ed/</a:t>
            </a:r>
            <a:endParaRPr lang="cs-CZ" dirty="0">
              <a:hlinkClick r:id="rId3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FFFF"/>
                </a:solidFill>
                <a:latin typeface="Calibri"/>
              </a:rPr>
              <a:t>Slovníček</a:t>
            </a:r>
          </a:p>
          <a:p>
            <a:r>
              <a:rPr lang="cs-CZ" dirty="0"/>
              <a:t>{1,2,3,4} seznam prvků</a:t>
            </a:r>
          </a:p>
          <a:p>
            <a:r>
              <a:rPr lang="cs-CZ" dirty="0" err="1"/>
              <a:t>ListPlot</a:t>
            </a:r>
            <a:r>
              <a:rPr lang="cs-CZ" dirty="0"/>
              <a:t>[{1,2,3,4}] vytvoří graf z hodnot</a:t>
            </a:r>
          </a:p>
          <a:p>
            <a:r>
              <a:rPr lang="cs-CZ" dirty="0" err="1"/>
              <a:t>Range</a:t>
            </a:r>
            <a:r>
              <a:rPr lang="cs-CZ" dirty="0"/>
              <a:t>[10] - vytvoří seznam s čísly od 1 do 10</a:t>
            </a:r>
          </a:p>
          <a:p>
            <a:r>
              <a:rPr lang="cs-CZ" dirty="0"/>
              <a:t>Reverse[{1,2,3}] - obrátí pořadí v seznamu</a:t>
            </a:r>
          </a:p>
          <a:p>
            <a:r>
              <a:rPr lang="cs-CZ" dirty="0" err="1"/>
              <a:t>Join</a:t>
            </a:r>
            <a:r>
              <a:rPr lang="cs-CZ" dirty="0"/>
              <a:t>[{4,5,6},{2,3,2}] - sloučí dva seznamy do jednoho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88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Grafy (plot)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Mathematica</a:t>
            </a:r>
            <a:r>
              <a:rPr lang="cs-CZ" dirty="0"/>
              <a:t> umí jakýkoli graf, jaký si vymyslíte</a:t>
            </a:r>
            <a:endParaRPr lang="cs-CZ" dirty="0">
              <a:solidFill>
                <a:srgbClr val="FFFFFF"/>
              </a:solidFill>
              <a:latin typeface="Calibri"/>
            </a:endParaRPr>
          </a:p>
          <a:p>
            <a:r>
              <a:rPr lang="cs-CZ" dirty="0"/>
              <a:t>Funkce Plot[Sin[x],{x,0,10}] vytvoří graf funkce Sin(x) pro x jdoucí od 0 do 10</a:t>
            </a:r>
          </a:p>
          <a:p>
            <a:r>
              <a:rPr lang="cs-CZ" dirty="0"/>
              <a:t>Výstup lze jednoduše uložit</a:t>
            </a:r>
          </a:p>
          <a:p>
            <a:r>
              <a:rPr lang="cs-CZ" dirty="0"/>
              <a:t>Rozsah osy y je automatický, lze nastavit - Plot[Sin[x],{x,0,10},{y,0,1}] </a:t>
            </a:r>
          </a:p>
          <a:p>
            <a:r>
              <a:rPr lang="cs-CZ" dirty="0"/>
              <a:t>Lze vykreslit více funkcí do 1 grafu - vložíme </a:t>
            </a:r>
            <a:r>
              <a:rPr lang="cs-CZ" i="1" dirty="0"/>
              <a:t>seznam</a:t>
            </a:r>
            <a:r>
              <a:rPr lang="cs-CZ" dirty="0"/>
              <a:t> funkcí - Plot[{Sin[x], Cos[x]},{x,0,10}] </a:t>
            </a:r>
          </a:p>
          <a:p>
            <a:r>
              <a:rPr lang="cs-CZ" dirty="0"/>
              <a:t>Plot3D, </a:t>
            </a:r>
            <a:r>
              <a:rPr lang="cs-CZ" dirty="0" err="1"/>
              <a:t>ListPlot</a:t>
            </a:r>
            <a:r>
              <a:rPr lang="cs-CZ" dirty="0"/>
              <a:t>, …</a:t>
            </a:r>
          </a:p>
          <a:p>
            <a:endParaRPr lang="cs-CZ" dirty="0"/>
          </a:p>
          <a:p>
            <a:r>
              <a:rPr lang="cs-CZ" i="1" dirty="0"/>
              <a:t>Otevřeme si </a:t>
            </a:r>
            <a:r>
              <a:rPr lang="cs-CZ" i="1" dirty="0" err="1"/>
              <a:t>Mathematicu</a:t>
            </a:r>
            <a:r>
              <a:rPr lang="cs-CZ" i="1" dirty="0"/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3337840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0</TotalTime>
  <Words>0</Words>
  <Application>Microsoft Office PowerPoint</Application>
  <PresentationFormat>Widescreen</PresentationFormat>
  <Paragraphs>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Nebe</vt:lpstr>
      <vt:lpstr>Wolfram language</vt:lpstr>
      <vt:lpstr>Wolfram Mathematica </vt:lpstr>
      <vt:lpstr>Co je Wolfram language</vt:lpstr>
      <vt:lpstr>Práce s mathematicou</vt:lpstr>
      <vt:lpstr>Základní aritmetika</vt:lpstr>
      <vt:lpstr>Funkce</vt:lpstr>
      <vt:lpstr>Proměnné</vt:lpstr>
      <vt:lpstr>List (seznam)</vt:lpstr>
      <vt:lpstr>Grafy (plot)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Wolfram language</dc:title>
  <dc:creator/>
  <cp:lastModifiedBy/>
  <cp:revision>7</cp:revision>
  <dcterms:created xsi:type="dcterms:W3CDTF">2012-08-16T00:56:33Z</dcterms:created>
  <dcterms:modified xsi:type="dcterms:W3CDTF">2019-03-13T11:26:54Z</dcterms:modified>
</cp:coreProperties>
</file>