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336B7-4B2E-4326-8AA0-731B5440C643}" type="datetimeFigureOut">
              <a:rPr lang="cs-CZ" smtClean="0"/>
              <a:t>10.9.2013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123B9-4953-4BE8-AEDA-54C29F818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162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123B9-4953-4BE8-AEDA-54C29F818D7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29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EDF59-4227-4F63-AC77-FA02F4531B6A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2182A-2FE8-49D6-A350-5D3465189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516FB-0BE2-4244-BCDF-AC53B58642E4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1BC9-1688-4B50-85B6-98DD26A04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DA217-D218-4AE9-B0EF-C24BB4612FC9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AAAC-03B3-465B-90C8-B3218315C6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56C72-B8AE-412A-8341-FE5F38260676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494CE-9D56-4BE8-8AFB-F6FFD41CC6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E22CA-5055-44DC-9F43-32B1C517DE33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90B2-0122-4295-BEC6-88D45136A4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D194-81CA-4EA6-BAC4-0F47853CE4DD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0664A-8B6A-4FC7-88F8-1E926D6A37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A6C9-4F73-4626-9F75-31B0CF78D168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241B-1E55-4DB4-AA88-15FAFAF066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95BAF-FC4F-4976-8402-7A9CEE9FAE0A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E5496-D736-49E9-ABC2-0218710991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3A89B-ACDB-4B31-B937-3A89B31DDEE0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A66F1-A299-49F7-8808-E97BF446CD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BF017-34C9-4964-8EC6-547A509C81A5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02BA-1823-4FDA-BE31-79F9791487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182B-079A-4746-8977-1019AFF17974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64189-C4F8-401D-9C84-435ACDD814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ADAB3A-5114-4F84-9CB9-C0F51C48B5ED}" type="datetimeFigureOut">
              <a:rPr lang="cs-CZ"/>
              <a:pPr>
                <a:defRPr/>
              </a:pPr>
              <a:t>10.9.2013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F5476E-E40C-4F8C-A2BD-0A46E33D0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Podnadpis 2"/>
          <p:cNvSpPr>
            <a:spLocks noGrp="1"/>
          </p:cNvSpPr>
          <p:nvPr>
            <p:ph type="subTitle" idx="1"/>
          </p:nvPr>
        </p:nvSpPr>
        <p:spPr>
          <a:xfrm>
            <a:off x="1258888" y="5013325"/>
            <a:ext cx="6400800" cy="1349375"/>
          </a:xfrm>
        </p:spPr>
        <p:txBody>
          <a:bodyPr/>
          <a:lstStyle/>
          <a:p>
            <a:pPr eaLnBrk="1" hangingPunct="1"/>
            <a:r>
              <a:rPr lang="cs-CZ" sz="4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Dravé ryby</a:t>
            </a:r>
            <a:endParaRPr lang="cs-CZ" sz="4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3314" name="Obrázek 3"/>
          <p:cNvPicPr>
            <a:picLocks noGrp="1" noChangeAspect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1025525"/>
            <a:ext cx="6553026" cy="3251924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857250" y="714375"/>
            <a:ext cx="77724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Okoun říční</a:t>
            </a:r>
            <a:r>
              <a:rPr lang="cs-CZ" b="1" u="sng" dirty="0" smtClean="0">
                <a:latin typeface="Arial" charset="0"/>
                <a:cs typeface="Arial" charset="0"/>
              </a:rPr>
              <a:t/>
            </a:r>
            <a:br>
              <a:rPr lang="cs-CZ" b="1" u="sng" dirty="0" smtClean="0">
                <a:latin typeface="Arial" charset="0"/>
                <a:cs typeface="Arial" charset="0"/>
              </a:rPr>
            </a:br>
            <a:r>
              <a:rPr lang="cs-CZ" sz="3200" dirty="0" smtClean="0">
                <a:latin typeface="Arial" charset="0"/>
                <a:cs typeface="Arial" charset="0"/>
              </a:rPr>
              <a:t>(</a:t>
            </a:r>
            <a:r>
              <a:rPr lang="cs-CZ" sz="3200" dirty="0" err="1" smtClean="0">
                <a:latin typeface="Arial" charset="0"/>
                <a:cs typeface="Arial" charset="0"/>
              </a:rPr>
              <a:t>Perca</a:t>
            </a:r>
            <a:r>
              <a:rPr lang="cs-CZ" sz="3200" dirty="0" smtClean="0">
                <a:latin typeface="Arial" charset="0"/>
                <a:cs typeface="Arial" charset="0"/>
              </a:rPr>
              <a:t> </a:t>
            </a:r>
            <a:r>
              <a:rPr lang="cs-CZ" sz="3200" dirty="0" err="1" smtClean="0">
                <a:latin typeface="Arial" charset="0"/>
                <a:cs typeface="Arial" charset="0"/>
              </a:rPr>
              <a:t>fluviatilis</a:t>
            </a:r>
            <a:r>
              <a:rPr lang="cs-CZ" sz="3200" dirty="0" smtClean="0">
                <a:latin typeface="Arial" charset="0"/>
                <a:cs typeface="Arial" charset="0"/>
              </a:rPr>
              <a:t>)</a:t>
            </a:r>
          </a:p>
        </p:txBody>
      </p:sp>
      <p:pic>
        <p:nvPicPr>
          <p:cNvPr id="22530" name="Zástupný symbol pro obsah 3" descr="okou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624" y="2132856"/>
            <a:ext cx="7321122" cy="3270870"/>
          </a:xfrm>
        </p:spPr>
      </p:pic>
      <p:sp>
        <p:nvSpPr>
          <p:cNvPr id="22531" name="TextovéPole 4"/>
          <p:cNvSpPr txBox="1">
            <a:spLocks noChangeArrowheads="1"/>
          </p:cNvSpPr>
          <p:nvPr/>
        </p:nvSpPr>
        <p:spPr bwMode="auto">
          <a:xfrm>
            <a:off x="642938" y="5715000"/>
            <a:ext cx="8215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/>
              <a:t>Maso z okouna obsahuje asi 19 % bílkovin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méně než 1 % tuku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latin typeface="Arial" charset="0"/>
                <a:cs typeface="Arial" charset="0"/>
              </a:rPr>
              <a:t>Okoun v karbanátku </a:t>
            </a:r>
            <a:br>
              <a:rPr lang="cs-CZ" sz="3600" b="1" dirty="0" smtClean="0">
                <a:latin typeface="Arial" charset="0"/>
                <a:cs typeface="Arial" charset="0"/>
              </a:rPr>
            </a:br>
            <a:r>
              <a:rPr lang="cs-CZ" sz="3200" dirty="0" smtClean="0">
                <a:latin typeface="Arial" charset="0"/>
                <a:cs typeface="Arial" charset="0"/>
              </a:rPr>
              <a:t>z </a:t>
            </a:r>
            <a:r>
              <a:rPr lang="cs-CZ" sz="3200" dirty="0" err="1" smtClean="0">
                <a:latin typeface="Arial" charset="0"/>
                <a:cs typeface="Arial" charset="0"/>
              </a:rPr>
              <a:t>corflakes</a:t>
            </a:r>
            <a:endParaRPr lang="cs-CZ" sz="3200" dirty="0" smtClean="0">
              <a:latin typeface="Arial" charset="0"/>
              <a:cs typeface="Arial" charset="0"/>
            </a:endParaRPr>
          </a:p>
        </p:txBody>
      </p:sp>
      <p:pic>
        <p:nvPicPr>
          <p:cNvPr id="23554" name="Zástupný symbol pro obsah 3" descr="Okoun v karbanátku z cornflake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71731" y="1628800"/>
            <a:ext cx="7257664" cy="3743746"/>
          </a:xfrm>
        </p:spPr>
      </p:pic>
      <p:sp>
        <p:nvSpPr>
          <p:cNvPr id="23555" name="TextovéPole 4"/>
          <p:cNvSpPr txBox="1">
            <a:spLocks noChangeArrowheads="1"/>
          </p:cNvSpPr>
          <p:nvPr/>
        </p:nvSpPr>
        <p:spPr bwMode="auto">
          <a:xfrm>
            <a:off x="357188" y="5589240"/>
            <a:ext cx="82867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/>
              <a:t>Je to maso velmi chutné, umíme-li je upravit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vhodným </a:t>
            </a:r>
            <a:r>
              <a:rPr lang="cs-CZ" sz="2400" dirty="0"/>
              <a:t>způsobem.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odnadpis 2"/>
          <p:cNvSpPr>
            <a:spLocks noGrp="1"/>
          </p:cNvSpPr>
          <p:nvPr>
            <p:ph type="subTitle" idx="4294967295"/>
          </p:nvPr>
        </p:nvSpPr>
        <p:spPr>
          <a:xfrm>
            <a:off x="395288" y="5013325"/>
            <a:ext cx="8208962" cy="134937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800" dirty="0" smtClean="0">
                <a:latin typeface="Arial" charset="0"/>
                <a:cs typeface="Arial" charset="0"/>
              </a:rPr>
              <a:t>Mgr</a:t>
            </a:r>
            <a:r>
              <a:rPr lang="cs-CZ" sz="2800" dirty="0" smtClean="0">
                <a:latin typeface="Arial" charset="0"/>
                <a:cs typeface="Arial" charset="0"/>
              </a:rPr>
              <a:t>. Alexandr Burda </a:t>
            </a:r>
          </a:p>
        </p:txBody>
      </p:sp>
      <p:pic>
        <p:nvPicPr>
          <p:cNvPr id="24579" name="Obrázek 3"/>
          <p:cNvPicPr>
            <a:picLocks noGrp="1" noChangeAspect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1025525"/>
            <a:ext cx="6769100" cy="3359150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857250" y="357188"/>
            <a:ext cx="7772400" cy="1857375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Štika obecná</a:t>
            </a:r>
            <a:br>
              <a:rPr lang="cs-CZ" b="1" dirty="0" smtClean="0">
                <a:latin typeface="Arial" charset="0"/>
                <a:cs typeface="Arial" charset="0"/>
              </a:rPr>
            </a:br>
            <a:r>
              <a:rPr lang="cs-CZ" sz="3200" dirty="0" smtClean="0">
                <a:latin typeface="Arial" charset="0"/>
                <a:cs typeface="Arial" charset="0"/>
              </a:rPr>
              <a:t>(</a:t>
            </a:r>
            <a:r>
              <a:rPr lang="cs-CZ" sz="3200" dirty="0" err="1" smtClean="0">
                <a:latin typeface="Arial" charset="0"/>
                <a:cs typeface="Arial" charset="0"/>
              </a:rPr>
              <a:t>Esox</a:t>
            </a:r>
            <a:r>
              <a:rPr lang="cs-CZ" sz="3200" dirty="0" smtClean="0">
                <a:latin typeface="Arial" charset="0"/>
                <a:cs typeface="Arial" charset="0"/>
              </a:rPr>
              <a:t> </a:t>
            </a:r>
            <a:r>
              <a:rPr lang="cs-CZ" sz="3200" dirty="0" err="1" smtClean="0">
                <a:latin typeface="Arial" charset="0"/>
                <a:cs typeface="Arial" charset="0"/>
              </a:rPr>
              <a:t>lucius</a:t>
            </a:r>
            <a:r>
              <a:rPr lang="cs-CZ" sz="3200" dirty="0" smtClean="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4339" name="TextovéPole 6"/>
          <p:cNvSpPr txBox="1">
            <a:spLocks noChangeArrowheads="1"/>
          </p:cNvSpPr>
          <p:nvPr/>
        </p:nvSpPr>
        <p:spPr bwMode="auto">
          <a:xfrm>
            <a:off x="0" y="5572125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dirty="0"/>
              <a:t>Štika je lahůdka mezi rybími druhy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6"/>
            <a:ext cx="8105972" cy="32956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latin typeface="Arial" charset="0"/>
                <a:cs typeface="Arial" charset="0"/>
              </a:rPr>
              <a:t>Štika na másle</a:t>
            </a:r>
            <a:endParaRPr lang="cs-CZ" sz="3600" b="1" dirty="0" smtClean="0">
              <a:latin typeface="Arial" charset="0"/>
              <a:cs typeface="Arial" charset="0"/>
            </a:endParaRPr>
          </a:p>
        </p:txBody>
      </p:sp>
      <p:pic>
        <p:nvPicPr>
          <p:cNvPr id="15362" name="Zástupný symbol pro obsah 3" descr="štika na másl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15689" y="1556792"/>
            <a:ext cx="6151563" cy="3735387"/>
          </a:xfrm>
        </p:spPr>
      </p:pic>
      <p:sp>
        <p:nvSpPr>
          <p:cNvPr id="15363" name="TextovéPole 4"/>
          <p:cNvSpPr txBox="1">
            <a:spLocks noChangeArrowheads="1"/>
          </p:cNvSpPr>
          <p:nvPr/>
        </p:nvSpPr>
        <p:spPr bwMode="auto">
          <a:xfrm>
            <a:off x="305221" y="5589240"/>
            <a:ext cx="8572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/>
              <a:t>Maso štiky je tužší oproti jiným rybám - asi jako kuřecí, krásně bílé a je v něm spousta podélně uložených vidlicovitých kostí.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827088" y="765175"/>
            <a:ext cx="77724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Pstruh americký duhový</a:t>
            </a:r>
            <a:r>
              <a:rPr lang="cs-CZ" sz="3200" dirty="0" smtClean="0">
                <a:latin typeface="Arial" charset="0"/>
                <a:cs typeface="Arial" charset="0"/>
              </a:rPr>
              <a:t/>
            </a:r>
            <a:br>
              <a:rPr lang="cs-CZ" sz="3200" dirty="0" smtClean="0">
                <a:latin typeface="Arial" charset="0"/>
                <a:cs typeface="Arial" charset="0"/>
              </a:rPr>
            </a:br>
            <a:r>
              <a:rPr lang="cs-CZ" sz="3200" dirty="0" smtClean="0">
                <a:latin typeface="Arial" charset="0"/>
                <a:cs typeface="Arial" charset="0"/>
              </a:rPr>
              <a:t>(</a:t>
            </a:r>
            <a:r>
              <a:rPr lang="cs-CZ" sz="3200" dirty="0" err="1" smtClean="0">
                <a:latin typeface="Arial" charset="0"/>
                <a:cs typeface="Arial" charset="0"/>
              </a:rPr>
              <a:t>Oncorhynchus</a:t>
            </a:r>
            <a:r>
              <a:rPr lang="cs-CZ" sz="3200" dirty="0" smtClean="0">
                <a:latin typeface="Arial" charset="0"/>
                <a:cs typeface="Arial" charset="0"/>
              </a:rPr>
              <a:t> </a:t>
            </a:r>
            <a:r>
              <a:rPr lang="cs-CZ" sz="3200" dirty="0" err="1" smtClean="0">
                <a:latin typeface="Arial" charset="0"/>
                <a:cs typeface="Arial" charset="0"/>
              </a:rPr>
              <a:t>mykiss</a:t>
            </a:r>
            <a:r>
              <a:rPr lang="cs-CZ" sz="3200" dirty="0" smtClean="0">
                <a:latin typeface="Arial" charset="0"/>
                <a:cs typeface="Arial" charset="0"/>
              </a:rPr>
              <a:t>)</a:t>
            </a:r>
          </a:p>
        </p:txBody>
      </p:sp>
      <p:pic>
        <p:nvPicPr>
          <p:cNvPr id="16386" name="Zástupný symbol pro obsah 3" descr="pstruh duhový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584" y="2348880"/>
            <a:ext cx="7742634" cy="3462678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latin typeface="Arial" charset="0"/>
                <a:cs typeface="Arial" charset="0"/>
              </a:rPr>
              <a:t>Pstruh pečený v troubě</a:t>
            </a:r>
            <a:endParaRPr lang="cs-CZ" sz="3600" b="1" dirty="0" smtClean="0">
              <a:latin typeface="Arial" charset="0"/>
              <a:cs typeface="Arial" charset="0"/>
            </a:endParaRPr>
          </a:p>
        </p:txBody>
      </p:sp>
      <p:pic>
        <p:nvPicPr>
          <p:cNvPr id="17410" name="Zástupný symbol pro obsah 3" descr="pstruh pečený v troubě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664" y="1268760"/>
            <a:ext cx="6524625" cy="4151312"/>
          </a:xfrm>
        </p:spPr>
      </p:pic>
      <p:sp>
        <p:nvSpPr>
          <p:cNvPr id="17411" name="TextovéPole 4"/>
          <p:cNvSpPr txBox="1">
            <a:spLocks noChangeArrowheads="1"/>
          </p:cNvSpPr>
          <p:nvPr/>
        </p:nvSpPr>
        <p:spPr bwMode="auto">
          <a:xfrm>
            <a:off x="571500" y="5661025"/>
            <a:ext cx="8143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/>
              <a:t>Pstruh duhový je sladkovodní ryba s bílým,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pevným </a:t>
            </a:r>
            <a:r>
              <a:rPr lang="cs-CZ" sz="2400" dirty="0"/>
              <a:t>masem.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928688" y="857250"/>
            <a:ext cx="77724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Candát obecný</a:t>
            </a:r>
            <a:br>
              <a:rPr lang="cs-CZ" b="1" dirty="0" smtClean="0">
                <a:latin typeface="Arial" charset="0"/>
                <a:cs typeface="Arial" charset="0"/>
              </a:rPr>
            </a:br>
            <a:r>
              <a:rPr lang="cs-CZ" sz="3200" dirty="0" smtClean="0">
                <a:latin typeface="Arial" charset="0"/>
                <a:cs typeface="Arial" charset="0"/>
              </a:rPr>
              <a:t>(</a:t>
            </a:r>
            <a:r>
              <a:rPr lang="cs-CZ" sz="3200" dirty="0" smtClean="0">
                <a:latin typeface="Arial" charset="0"/>
                <a:cs typeface="Arial" charset="0"/>
              </a:rPr>
              <a:t>Sander </a:t>
            </a:r>
            <a:r>
              <a:rPr lang="cs-CZ" sz="3200" dirty="0" err="1" smtClean="0">
                <a:latin typeface="Arial" charset="0"/>
                <a:cs typeface="Arial" charset="0"/>
              </a:rPr>
              <a:t>lucioperca</a:t>
            </a:r>
            <a:r>
              <a:rPr lang="cs-CZ" sz="3200" dirty="0" smtClean="0">
                <a:latin typeface="Arial" charset="0"/>
                <a:cs typeface="Arial" charset="0"/>
              </a:rPr>
              <a:t>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204864"/>
            <a:ext cx="7208809" cy="3659857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latin typeface="Arial" charset="0"/>
                <a:cs typeface="Arial" charset="0"/>
              </a:rPr>
              <a:t>Pečený candát </a:t>
            </a:r>
            <a:br>
              <a:rPr lang="cs-CZ" sz="3600" b="1" dirty="0" smtClean="0">
                <a:latin typeface="Arial" charset="0"/>
                <a:cs typeface="Arial" charset="0"/>
              </a:rPr>
            </a:br>
            <a:r>
              <a:rPr lang="cs-CZ" sz="3200" dirty="0" smtClean="0">
                <a:latin typeface="Arial" charset="0"/>
                <a:cs typeface="Arial" charset="0"/>
              </a:rPr>
              <a:t>s </a:t>
            </a:r>
            <a:r>
              <a:rPr lang="cs-CZ" sz="3200" dirty="0" smtClean="0">
                <a:latin typeface="Arial" charset="0"/>
                <a:cs typeface="Arial" charset="0"/>
              </a:rPr>
              <a:t>máslovou zeleninou</a:t>
            </a:r>
          </a:p>
        </p:txBody>
      </p:sp>
      <p:pic>
        <p:nvPicPr>
          <p:cNvPr id="19458" name="Zástupný symbol pro obsah 8" descr="candát se zeleninou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313" y="1674251"/>
            <a:ext cx="6239023" cy="3194611"/>
          </a:xfrm>
        </p:spPr>
      </p:pic>
      <p:sp>
        <p:nvSpPr>
          <p:cNvPr id="19459" name="TextovéPole 6"/>
          <p:cNvSpPr txBox="1">
            <a:spLocks noChangeArrowheads="1"/>
          </p:cNvSpPr>
          <p:nvPr/>
        </p:nvSpPr>
        <p:spPr bwMode="auto">
          <a:xfrm>
            <a:off x="428625" y="5229200"/>
            <a:ext cx="8715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/>
              <a:t>Candát je jedna z mála sladkovodních ryb, která může konkurovat mořským. Je jemná, ne moc tučná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výtečně se hodí na pečení.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781844" y="692696"/>
            <a:ext cx="77724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Sumec velký</a:t>
            </a:r>
            <a:br>
              <a:rPr lang="cs-CZ" b="1" dirty="0" smtClean="0">
                <a:latin typeface="Arial" charset="0"/>
                <a:cs typeface="Arial" charset="0"/>
              </a:rPr>
            </a:br>
            <a:r>
              <a:rPr lang="cs-CZ" sz="3200" dirty="0" smtClean="0">
                <a:latin typeface="Arial" charset="0"/>
                <a:cs typeface="Arial" charset="0"/>
              </a:rPr>
              <a:t>(</a:t>
            </a:r>
            <a:r>
              <a:rPr lang="cs-CZ" sz="3200" dirty="0" err="1" smtClean="0">
                <a:latin typeface="Arial" charset="0"/>
                <a:cs typeface="Arial" charset="0"/>
              </a:rPr>
              <a:t>Silurus</a:t>
            </a:r>
            <a:r>
              <a:rPr lang="cs-CZ" sz="3200" dirty="0" smtClean="0">
                <a:latin typeface="Arial" charset="0"/>
                <a:cs typeface="Arial" charset="0"/>
              </a:rPr>
              <a:t> </a:t>
            </a:r>
            <a:r>
              <a:rPr lang="cs-CZ" sz="3200" dirty="0" err="1" smtClean="0">
                <a:latin typeface="Arial" charset="0"/>
                <a:cs typeface="Arial" charset="0"/>
              </a:rPr>
              <a:t>glanis</a:t>
            </a:r>
            <a:r>
              <a:rPr lang="cs-CZ" sz="3200" dirty="0" smtClean="0">
                <a:latin typeface="Arial" charset="0"/>
                <a:cs typeface="Arial" charset="0"/>
              </a:rPr>
              <a:t>)</a:t>
            </a:r>
          </a:p>
        </p:txBody>
      </p:sp>
      <p:pic>
        <p:nvPicPr>
          <p:cNvPr id="20482" name="Zástupný symbol pro obsah 3" descr="sumec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624" y="2317830"/>
            <a:ext cx="7488832" cy="2995533"/>
          </a:xfrm>
        </p:spPr>
      </p:pic>
      <p:sp>
        <p:nvSpPr>
          <p:cNvPr id="20483" name="TextovéPole 4"/>
          <p:cNvSpPr txBox="1">
            <a:spLocks noChangeArrowheads="1"/>
          </p:cNvSpPr>
          <p:nvPr/>
        </p:nvSpPr>
        <p:spPr bwMode="auto">
          <a:xfrm>
            <a:off x="0" y="5313363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dirty="0"/>
              <a:t>Sumec velký je naše největší dravá ryba.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latin typeface="Arial" charset="0"/>
                <a:cs typeface="Arial" charset="0"/>
              </a:rPr>
              <a:t>Sumec s křupavou krustou</a:t>
            </a:r>
            <a:endParaRPr lang="cs-CZ" sz="3600" b="1" dirty="0" smtClean="0">
              <a:latin typeface="Arial" charset="0"/>
              <a:cs typeface="Arial" charset="0"/>
            </a:endParaRPr>
          </a:p>
        </p:txBody>
      </p:sp>
      <p:pic>
        <p:nvPicPr>
          <p:cNvPr id="21506" name="Zástupný symbol pro obsah 5" descr="sumec s křupavou kruskou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648" y="1412776"/>
            <a:ext cx="6267598" cy="4119005"/>
          </a:xfrm>
        </p:spPr>
      </p:pic>
      <p:sp>
        <p:nvSpPr>
          <p:cNvPr id="21507" name="TextovéPole 6"/>
          <p:cNvSpPr txBox="1">
            <a:spLocks noChangeArrowheads="1"/>
          </p:cNvSpPr>
          <p:nvPr/>
        </p:nvSpPr>
        <p:spPr bwMode="auto">
          <a:xfrm>
            <a:off x="500063" y="5900738"/>
            <a:ext cx="83581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/>
              <a:t>Maso sumce je výborné a k pochoutkám patří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zvláště </a:t>
            </a:r>
            <a:r>
              <a:rPr lang="cs-CZ" sz="2400" dirty="0"/>
              <a:t>maso uzené.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9015</TotalTime>
  <Words>122</Words>
  <Application>Microsoft Office PowerPoint</Application>
  <PresentationFormat>Předvádění na obrazovce (4:3)</PresentationFormat>
  <Paragraphs>21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Štika obecná (Esox lucius)</vt:lpstr>
      <vt:lpstr>Štika na másle</vt:lpstr>
      <vt:lpstr>Pstruh americký duhový (Oncorhynchus mykiss)</vt:lpstr>
      <vt:lpstr>Pstruh pečený v troubě</vt:lpstr>
      <vt:lpstr>Candát obecný (Sander lucioperca)</vt:lpstr>
      <vt:lpstr>Pečený candát  s máslovou zeleninou</vt:lpstr>
      <vt:lpstr>Sumec velký (Silurus glanis)</vt:lpstr>
      <vt:lpstr>Sumec s křupavou krustou</vt:lpstr>
      <vt:lpstr>Okoun říční (Perca fluviatilis)</vt:lpstr>
      <vt:lpstr>Okoun v karbanátku  z corflakes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DRAVÉ SLADKOVODNÍ RYBY</dc:title>
  <dc:creator>Ivanka</dc:creator>
  <cp:lastModifiedBy>Kůs Martin</cp:lastModifiedBy>
  <cp:revision>278</cp:revision>
  <dcterms:created xsi:type="dcterms:W3CDTF">2010-10-15T12:05:40Z</dcterms:created>
  <dcterms:modified xsi:type="dcterms:W3CDTF">2013-09-10T07:52:03Z</dcterms:modified>
</cp:coreProperties>
</file>