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4" r:id="rId4"/>
    <p:sldId id="258" r:id="rId5"/>
    <p:sldId id="295" r:id="rId6"/>
    <p:sldId id="260" r:id="rId7"/>
    <p:sldId id="296" r:id="rId8"/>
    <p:sldId id="262" r:id="rId9"/>
    <p:sldId id="297" r:id="rId10"/>
    <p:sldId id="263" r:id="rId11"/>
    <p:sldId id="298" r:id="rId12"/>
    <p:sldId id="264" r:id="rId13"/>
    <p:sldId id="299" r:id="rId14"/>
    <p:sldId id="265" r:id="rId15"/>
    <p:sldId id="300" r:id="rId16"/>
    <p:sldId id="266" r:id="rId17"/>
    <p:sldId id="301" r:id="rId18"/>
    <p:sldId id="267" r:id="rId19"/>
    <p:sldId id="302" r:id="rId20"/>
    <p:sldId id="268" r:id="rId21"/>
    <p:sldId id="303" r:id="rId22"/>
    <p:sldId id="269" r:id="rId23"/>
    <p:sldId id="304" r:id="rId24"/>
    <p:sldId id="270" r:id="rId25"/>
    <p:sldId id="305" r:id="rId26"/>
    <p:sldId id="271" r:id="rId27"/>
    <p:sldId id="306" r:id="rId28"/>
    <p:sldId id="272" r:id="rId29"/>
    <p:sldId id="307" r:id="rId30"/>
    <p:sldId id="274" r:id="rId31"/>
    <p:sldId id="308" r:id="rId32"/>
    <p:sldId id="275" r:id="rId33"/>
    <p:sldId id="309" r:id="rId34"/>
    <p:sldId id="277" r:id="rId35"/>
    <p:sldId id="310" r:id="rId36"/>
    <p:sldId id="281" r:id="rId37"/>
    <p:sldId id="318" r:id="rId38"/>
    <p:sldId id="282" r:id="rId39"/>
    <p:sldId id="312" r:id="rId40"/>
    <p:sldId id="283" r:id="rId41"/>
    <p:sldId id="319" r:id="rId42"/>
    <p:sldId id="284" r:id="rId43"/>
    <p:sldId id="313" r:id="rId44"/>
    <p:sldId id="287" r:id="rId45"/>
    <p:sldId id="314" r:id="rId46"/>
    <p:sldId id="289" r:id="rId47"/>
    <p:sldId id="316" r:id="rId48"/>
    <p:sldId id="293" r:id="rId49"/>
    <p:sldId id="315" r:id="rId50"/>
    <p:sldId id="320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A327-F5EA-453C-9753-C3BB5415D35A}" type="datetimeFigureOut">
              <a:rPr lang="cs-CZ" smtClean="0"/>
              <a:pPr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5612-461D-4854-A95B-D33A3F8D61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0178" name="Picture 2" descr="http://www.koreniodlubana.cz/modules/editorial/homepage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20690" cy="29432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Černucha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kaloni, kmín černý, semena černé cibule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turecké a indické koření. Hodí se k jehněčímu a drůbežímu masu, dále na luštěniny, saláty, jogurty, chleba a čatní.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Má příjemnou mírně ostrou chuť, něco mezi cibulí, mákem a pepřem. Černucha je koření pro toho, kdo rád experimentuje.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koreni.cz/photos/cernu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2786082" cy="2786083"/>
          </a:xfrm>
          <a:prstGeom prst="rect">
            <a:avLst/>
          </a:prstGeom>
          <a:noFill/>
        </p:spPr>
      </p:pic>
      <p:pic>
        <p:nvPicPr>
          <p:cNvPr id="43012" name="Picture 4" descr="http://static.osivo-semena.cz/891-3251-large/kmin-baraka-sem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3571900" cy="3571900"/>
          </a:xfrm>
          <a:prstGeom prst="rect">
            <a:avLst/>
          </a:prstGeom>
          <a:noFill/>
        </p:spPr>
      </p:pic>
      <p:pic>
        <p:nvPicPr>
          <p:cNvPr id="43014" name="Picture 6" descr="http://www.fotoklubf99.cz/photos/cernucha-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9329"/>
            <a:ext cx="4019546" cy="55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Estragon, pelyněk kozalec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Estragon je důležité zelené koření francouzské kuchyně. 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Vynikající do bylinkových másel, majonéz, omelet, omáček, drůbeže, salátů, při výrobě hořčice, při nakládání zeleniny…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www.jikl.cz/img/p/1312-1934-thick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71480"/>
            <a:ext cx="5715000" cy="5715000"/>
          </a:xfrm>
          <a:prstGeom prst="rect">
            <a:avLst/>
          </a:prstGeom>
          <a:noFill/>
        </p:spPr>
      </p:pic>
      <p:pic>
        <p:nvPicPr>
          <p:cNvPr id="44040" name="Picture 8" descr="http://upload.wikimedia.org/wikipedia/commons/thumb/c/c0/Tarragon_spice.jpg/220px-Tarragon_sp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297658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Fenykl celý, mletý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Používá se do rybích polévek, tvarohových a sýrových jídel, k dušeným masům, také na vánoční pečivo, koláče a čerstvý na saláty a červenou řepu.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Má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protikřečové účinky na střeva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je proti nadýmání a podporuje tvorbu mateřského mléka.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Používá se při výrobě likérů, v kosmetickém průmyslu a farmacii.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nasevyziva.cz/img_data_arch/1/1305024678cla_fenyk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3214710" cy="2405490"/>
          </a:xfrm>
          <a:prstGeom prst="rect">
            <a:avLst/>
          </a:prstGeom>
          <a:noFill/>
        </p:spPr>
      </p:pic>
      <p:pic>
        <p:nvPicPr>
          <p:cNvPr id="45060" name="Picture 4" descr="http://www.primakoreni.cz/media/upload/product/thumbnail/800x700-0__33_30_fenykl-mlety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2071702" cy="2135775"/>
          </a:xfrm>
          <a:prstGeom prst="rect">
            <a:avLst/>
          </a:prstGeom>
          <a:noFill/>
        </p:spPr>
      </p:pic>
      <p:pic>
        <p:nvPicPr>
          <p:cNvPr id="45064" name="Picture 8" descr="http://www.biolib.cz/IMG/GAL/52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625298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Hořčice bílá, černá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Celá semínka se používají k nakládání zeleniny, okurek.  Rozemletá moučka smíchaná s vodou a octem, cukrem a dalším kořením = hořčice.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Černá hořčice se používá v indické kuchyni, předem se opraží na oleji. Na rozdíl od žluté hořčice má výraznější a silnější chuť a používá se téměř výhradně v celém stavu.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primakoreni.cz/media/upload/product/thumbnail/800x700-0__36_33_horcice-cela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1480"/>
            <a:ext cx="1643042" cy="1758608"/>
          </a:xfrm>
          <a:prstGeom prst="rect">
            <a:avLst/>
          </a:prstGeom>
          <a:noFill/>
        </p:spPr>
      </p:pic>
      <p:pic>
        <p:nvPicPr>
          <p:cNvPr id="46086" name="Picture 6" descr="http://www.primakoreni.cz/media/upload/product/thumbnail/800x700-0__35_32_horcice-mleta-bila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86058"/>
            <a:ext cx="1643074" cy="1601883"/>
          </a:xfrm>
          <a:prstGeom prst="rect">
            <a:avLst/>
          </a:prstGeom>
          <a:noFill/>
        </p:spPr>
      </p:pic>
      <p:pic>
        <p:nvPicPr>
          <p:cNvPr id="46088" name="Picture 8" descr="http://www.e-herbar.net/main.php?g2_view=core.DownloadItem&amp;g2_itemId=8303&amp;g2_serialNumber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357166"/>
            <a:ext cx="4679157" cy="6238877"/>
          </a:xfrm>
          <a:prstGeom prst="rect">
            <a:avLst/>
          </a:prstGeom>
          <a:noFill/>
        </p:spPr>
      </p:pic>
      <p:pic>
        <p:nvPicPr>
          <p:cNvPr id="46090" name="Picture 10" descr="http://ekomarket.cz/1640-2388-home/horcice-cerna-ce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86322"/>
            <a:ext cx="1714512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Jalovec celý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aromatické koření používané ke zvěřině, k tučnému vepřovému a skopovému masu, na marinády.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Používá se do ginu, borovičky.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Podporuje trávení, je močopudný, má vliv i na dýchání.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novekoreni.cz/262-large_default/jalovec-ce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895600" cy="2895601"/>
          </a:xfrm>
          <a:prstGeom prst="rect">
            <a:avLst/>
          </a:prstGeom>
          <a:noFill/>
        </p:spPr>
      </p:pic>
      <p:pic>
        <p:nvPicPr>
          <p:cNvPr id="47108" name="Picture 4" descr="http://kbfr.agrobiologie.cz/fytocenologie/Juniperus.communis.ja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5534170" cy="401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Anýz celý, mletý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Používá se v</a:t>
            </a:r>
            <a:r>
              <a:rPr lang="cs-CZ" dirty="0">
                <a:latin typeface="Arial" pitchFamily="34" charset="0"/>
                <a:cs typeface="Arial" pitchFamily="34" charset="0"/>
              </a:rPr>
              <a:t> asijské kuchyni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je vhodný </a:t>
            </a:r>
            <a:r>
              <a:rPr lang="cs-CZ" dirty="0">
                <a:latin typeface="Arial" pitchFamily="34" charset="0"/>
                <a:cs typeface="Arial" pitchFamily="34" charset="0"/>
              </a:rPr>
              <a:t>do vánočního pečiva, sladkých rýžových pokrmů, koláčů i ochucených káv,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kompotů, nakládané řepy, sladkých likérů a na ryby.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Má léčivé účinky proti kašli, nadýmání, tlumí křeče a podporuje trávení.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/>
              <a:t>Odstraňuje z pokrmů nepříjemné pachy, aromatizuje.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Karob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svatojánský chléb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Suché plody se mohou jíst, mletý se používá do cukrářských výrobků, často v kombinaci s kakaem.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Přidává se do fortifikovaných vín, likérů.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ireceptar.cz/res/data/090/01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93233"/>
            <a:ext cx="4286280" cy="2264767"/>
          </a:xfrm>
          <a:prstGeom prst="rect">
            <a:avLst/>
          </a:prstGeom>
          <a:noFill/>
        </p:spPr>
      </p:pic>
      <p:pic>
        <p:nvPicPr>
          <p:cNvPr id="48134" name="Picture 6" descr="http://www.nm-bydleni.cz/images/clanky2/karob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09" y="0"/>
            <a:ext cx="7026291" cy="4714884"/>
          </a:xfrm>
          <a:prstGeom prst="rect">
            <a:avLst/>
          </a:prstGeom>
          <a:noFill/>
        </p:spPr>
      </p:pic>
      <p:pic>
        <p:nvPicPr>
          <p:cNvPr id="48138" name="Picture 10" descr="http://www.margit.cz/files/2012/06/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8067"/>
            <a:ext cx="3446610" cy="320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Kardamom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Používají se zelené plody nebo semena. Chutná kořenitě, nasládle, citrónově.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Používá se v indické a arabské kuchyni (do kávy i čaje), na masa, mleté maso, steaky, kuřecí maso i do sladkých pokrmů.  Pro Araba je symbolem pohostinství.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Působí proti pálení žáhy, mírní kašel, nevolnost, tonizuje a je též afrodisiakum.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blesk.cz/img/1/gallery/1268783_karadmon-afrodiziak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4286250" cy="2838450"/>
          </a:xfrm>
          <a:prstGeom prst="rect">
            <a:avLst/>
          </a:prstGeom>
          <a:noFill/>
        </p:spPr>
      </p:pic>
      <p:pic>
        <p:nvPicPr>
          <p:cNvPr id="49156" name="Picture 4" descr="http://www.popelky.cz/text_img/9520ND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5060576" cy="3857652"/>
          </a:xfrm>
          <a:prstGeom prst="rect">
            <a:avLst/>
          </a:prstGeom>
          <a:noFill/>
        </p:spPr>
      </p:pic>
      <p:pic>
        <p:nvPicPr>
          <p:cNvPr id="27650" name="Picture 2" descr="Koření od Samuela -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57232"/>
            <a:ext cx="166687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Kmín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Je jedním z vůbec nejstarších koření.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Kmín se používá do polévek, omáček, pod maso a na pečená masa. Dále také do pečiva, při vaření brambor a zelí, do pomazánek, ke konzervaci..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Typicky český. Dělá pokrm lehčeji stravitelný, proti nadýmání, eliminuje negativní látky při vaření brambor.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koreni.cz/photos/jednodruhove/kmin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786082" cy="2786083"/>
          </a:xfrm>
          <a:prstGeom prst="rect">
            <a:avLst/>
          </a:prstGeom>
          <a:noFill/>
        </p:spPr>
      </p:pic>
      <p:pic>
        <p:nvPicPr>
          <p:cNvPr id="50180" name="Picture 4" descr="http://arkotec.cz/52-thickbox_default/km%C3%ADn-mlet%C3%BD-100g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786"/>
            <a:ext cx="3786214" cy="3786214"/>
          </a:xfrm>
          <a:prstGeom prst="rect">
            <a:avLst/>
          </a:prstGeom>
          <a:noFill/>
        </p:spPr>
      </p:pic>
      <p:pic>
        <p:nvPicPr>
          <p:cNvPr id="50182" name="Picture 6" descr="http://www.nasevyziva.cz/img_data_arch/1/1323629685cla_k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1142984"/>
            <a:ext cx="5429030" cy="406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Římský kmín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šabrej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Kmín římský je daleko aromatičtější a větší než kmín, na který jsme v české kuchyni zvyklí.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Používá se v arabské, italské a indické kuchyni, Mexiko, Afrika. Je výraznější při opražení na oleji. </a:t>
            </a:r>
          </a:p>
          <a:p>
            <a:pPr>
              <a:buNone/>
            </a:pPr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receptyonline.cz/data/pics/bylinky-koreni-smesi/rimsky-k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48125" cy="2686051"/>
          </a:xfrm>
          <a:prstGeom prst="rect">
            <a:avLst/>
          </a:prstGeom>
          <a:noFill/>
        </p:spPr>
      </p:pic>
      <p:pic>
        <p:nvPicPr>
          <p:cNvPr id="51204" name="Picture 4" descr="http://www.toppotraviny.cz/data/USR_001_BOSFOOD_001/11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2571768" cy="2586548"/>
          </a:xfrm>
          <a:prstGeom prst="rect">
            <a:avLst/>
          </a:prstGeom>
          <a:noFill/>
        </p:spPr>
      </p:pic>
      <p:pic>
        <p:nvPicPr>
          <p:cNvPr id="51206" name="Picture 6" descr="http://spices.biodiversityexhibition.com/sites/www.biodiversityexhibition.com/files/styles/card-imagebook/public/card/spices/image-book/cuminum_cymin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3048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Kari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r>
              <a:rPr lang="cs-CZ" dirty="0" smtClean="0"/>
              <a:t>Známe několik druhů (indické, thajské, indonéské, čínské aj.). Obsahuje často 15 i více druhů koření. </a:t>
            </a:r>
          </a:p>
          <a:p>
            <a:r>
              <a:rPr lang="cs-CZ" dirty="0" smtClean="0"/>
              <a:t>Používáme do masových i zeleninových jídel, smetanových omáček, polévek, mletých mas, luštěnin, rýže. Vhodné též na ryby nebo drůbež. Naše kari je jemné chuti a není ostré. </a:t>
            </a:r>
          </a:p>
          <a:p>
            <a:r>
              <a:rPr lang="cs-CZ" dirty="0" smtClean="0"/>
              <a:t>Základ je směs koření: kurkuma, koriandr,chilli.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eniorportal.cz/files/articles/0/article26/17-12459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572000" cy="3057526"/>
          </a:xfrm>
          <a:prstGeom prst="rect">
            <a:avLst/>
          </a:prstGeom>
          <a:noFill/>
        </p:spPr>
      </p:pic>
      <p:pic>
        <p:nvPicPr>
          <p:cNvPr id="22532" name="Picture 4" descr="http://1.bp.blogspot.com/-4SVIl_Q9sd4/UR_a8p_tPOI/AAAAAAAABXQ/lD7GbzTdFSU/s1600/Fotolia_2888250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4205879" cy="2250145"/>
          </a:xfrm>
          <a:prstGeom prst="rect">
            <a:avLst/>
          </a:prstGeom>
          <a:noFill/>
        </p:spPr>
      </p:pic>
      <p:pic>
        <p:nvPicPr>
          <p:cNvPr id="22534" name="Picture 6" descr="http://koreni.yin.cz/k/koriandr/korian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357562"/>
            <a:ext cx="2514600" cy="1819276"/>
          </a:xfrm>
          <a:prstGeom prst="rect">
            <a:avLst/>
          </a:prstGeom>
          <a:noFill/>
        </p:spPr>
      </p:pic>
      <p:pic>
        <p:nvPicPr>
          <p:cNvPr id="22538" name="Picture 10" descr="https://encrypted-tbn3.gstatic.com/images?q=tbn:ANd9GcSGkoRUggAU7gqAXGg8xub5Cv8x5TZI0tiaemQGcilLdpY-bFl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86190"/>
            <a:ext cx="2571753" cy="2571753"/>
          </a:xfrm>
          <a:prstGeom prst="rect">
            <a:avLst/>
          </a:prstGeom>
          <a:noFill/>
        </p:spPr>
      </p:pic>
      <p:sp>
        <p:nvSpPr>
          <p:cNvPr id="22540" name="AutoShape 12" descr="data:image/jpeg;base64,/9j/4AAQSkZJRgABAQAAAQABAAD/2wBDAAkGBwgHBgkIBwgKCgkLDRYPDQwMDRsUFRAWIB0iIiAdHx8kKDQsJCYxJx8fLT0tMTU3Ojo6Iys/RD84QzQ5Ojf/2wBDAQoKCg0MDRoPDxo3JR8lNzc3Nzc3Nzc3Nzc3Nzc3Nzc3Nzc3Nzc3Nzc3Nzc3Nzc3Nzc3Nzc3Nzc3Nzc3Nzc3Nzf/wAARCADhAOEDASIAAhEBAxEB/8QAGAABAQEBAQAAAAAAAAAAAAAAAAgFBgf/xAA0EAEAAQMCAgYIBgMBAAAAAAAAAQIDBQQGBxESFyGUs9IWMTY3VVZydQgTQVSDkZOk0xT/xAAUAQEAAAAAAAAAAAAAAAAAAAAA/8QAFBEBAAAAAAAAAAAAAAAAAAAAAP/aAAwDAQACEQMRAD8A9xAAAAAAAAAAAAAAAAAAAAAAAAAAAAAAAAAAAAAAAAAAAAAAAAAAAAAAAAAAAAAAAAAAAAAAAAAAAAAAAAAAAAAAAAAAAAAAAAAAAAAAAAAAAAAAAAAAAAAAAAAAAAAAAAAAAAGfuLXXcZgMlkLFNFV3S6S7eoiuJmmaqaJqjny5dnOHgPXzun9hhv8ADd/6Ao4Tj187p/YYb/Dd/wCj2zh9ndVuXaGPzGut2beo1MVzXTZiYojlcqpjlEzM+qmP1B0QAAAAAAAAAAAAAAAAAAAAAAAAAMXe3sbnft2o8OpGyyd7exud+3ajw6kbAKt4L+7TC/Td8atKSreC/u0wv03fGrB2wAAAAAAAAAAAAAAAAAAAAADPyGdxGMvU2clldDpLtVPTi3qNTRbqmnnMc+VUx2c4n+mgnH8RvttovtlvxboPdPS7bXzDiO/WvMel22vmHEd+teZGwCst37p29qNp5qzYzuLuXbmgv00UUay3NVUzbqiIiIq7ZSaACmeEe48HoOHmI02tzOO09+im707V7V26Kqed2uY5xM847JhMwCyfS7bXzDiO/WvMel22vmHEd+teZGwCz9HuPB6/U0abQ5nHajUV8+jas6u3XVVyjnPKInnPZEy1Eq8E/ebhv5/AuKqAAAAAAAAAAAAAAAAAAATj+I3220X2y34t1RzndxbH25uXW0a3N42nVaii1Fqmub1ynlTEzMRypqiPXVP9gj4VZ1S7G+BUd5vec6pdjfAqO83vOCUxTO6OGGzdBtnLazS4Wi3fsaK9dtV/+i7PRqpoqmJ5TXy9cJmABQnDDh3tTObGxeRymJpv6u9Tcm5cm/dp6XK5XEdkVRHqiAT2Ks6pdjfAqO83vOdUuxvgVHeb3nB4ZwT95uG/n8C4qpy2F4ebVweSs5LFYmmxq7PS/LuRfu1dHnTNM9k1THqmXUgAAAAAAAAAAAAAAAAAAAAAAxd7exud+3ajw6kbLJ3t7G537dqPDqRsAq3gv7tML9N3xq0pKt4L+7TC/Td8asHbAAAAAAAAAAAAAAAAAAAAAAAAAAy90aS/r9tZbR6Wjp39Ror1q1RziOlVVRVERznsjtn9U09UW+vgf+3Y86qgEq9UW+vgf+3Y86geGOJ12D2NjMblLH5GrsU3IuW+nTV0edyuqO2mZj1TH6up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42" name="AutoShape 14" descr="data:image/jpeg;base64,/9j/4AAQSkZJRgABAQAAAQABAAD/2wBDAAkGBwgHBgkIBwgKCgkLDRYPDQwMDRsUFRAWIB0iIiAdHx8kKDQsJCYxJx8fLT0tMTU3Ojo6Iys/RD84QzQ5Ojf/2wBDAQoKCg0MDRoPDxo3JR8lNzc3Nzc3Nzc3Nzc3Nzc3Nzc3Nzc3Nzc3Nzc3Nzc3Nzc3Nzc3Nzc3Nzc3Nzc3Nzc3Nzf/wAARCADhAOEDASIAAhEBAxEB/8QAGAABAQEBAQAAAAAAAAAAAAAAAAgFBgf/xAA0EAEAAQMCAgYIBgMBAAAAAAAAAQIDBQQGBxESFyGUs9IWMTY3VVZydQgTQVSDkZOk0xT/xAAUAQEAAAAAAAAAAAAAAAAAAAAA/8QAFBEBAAAAAAAAAAAAAAAAAAAAAP/aAAwDAQACEQMRAD8A9xAAAAAAAAAAAAAAAAAAAAAAAAAAAAAAAAAAAAAAAAAAAAAAAAAAAAAAAAAAAAAAAAAAAAAAAAAAAAAAAAAAAAAAAAAAAAAAAAAAAAAAAAAAAAAAAAAAAAAAAAAAAAAAAAAAAAGfuLXXcZgMlkLFNFV3S6S7eoiuJmmaqaJqjny5dnOHgPXzun9hhv8ADd/6Ao4Tj187p/YYb/Dd/wCj2zh9ndVuXaGPzGut2beo1MVzXTZiYojlcqpjlEzM+qmP1B0QAAAAAAAAAAAAAAAAAAAAAAAAAMXe3sbnft2o8OpGyyd7exud+3ajw6kbAKt4L+7TC/Td8atKSreC/u0wv03fGrB2wAAAAAAAAAAAAAAAAAAAAADPyGdxGMvU2clldDpLtVPTi3qNTRbqmnnMc+VUx2c4n+mgnH8RvttovtlvxboPdPS7bXzDiO/WvMel22vmHEd+teZGwCst37p29qNp5qzYzuLuXbmgv00UUay3NVUzbqiIiIq7ZSaACmeEe48HoOHmI02tzOO09+im707V7V26Kqed2uY5xM847JhMwCyfS7bXzDiO/WvMel22vmHEd+teZGwCz9HuPB6/U0abQ5nHajUV8+jas6u3XVVyjnPKInnPZEy1Eq8E/ebhv5/AuKqAAAAAAAAAAAAAAAAAAATj+I3220X2y34t1RzndxbH25uXW0a3N42nVaii1Fqmub1ynlTEzMRypqiPXVP9gj4VZ1S7G+BUd5vec6pdjfAqO83vOCUxTO6OGGzdBtnLazS4Wi3fsaK9dtV/+i7PRqpoqmJ5TXy9cJmABQnDDh3tTObGxeRymJpv6u9Tcm5cm/dp6XK5XEdkVRHqiAT2Ks6pdjfAqO83vOdUuxvgVHeb3nB4ZwT95uG/n8C4qpy2F4ebVweSs5LFYmmxq7PS/LuRfu1dHnTNM9k1THqmXUgAAAAAAAAAAAAAAAAAAAAAAxd7exud+3ajw6kbLJ3t7G537dqPDqRsAq3gv7tML9N3xq0pKt4L+7TC/Td8asHbAAAAAAAAAAAAAAAAAAAAAAAAAAy90aS/r9tZbR6Wjp39Ror1q1RziOlVVRVERznsjtn9U09UW+vgf+3Y86qgEq9UW+vgf+3Y86geGOJ12D2NjMblLH5GrsU3IuW+nTV0edyuqO2mZj1TH6up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44" name="AutoShape 16" descr="data:image/jpeg;base64,/9j/4AAQSkZJRgABAQAAAQABAAD/2wBDAAkGBwgHBgkIBwgKCgkLDRYPDQwMDRsUFRAWIB0iIiAdHx8kKDQsJCYxJx8fLT0tMTU3Ojo6Iys/RD84QzQ5Ojf/2wBDAQoKCg0MDRoPDxo3JR8lNzc3Nzc3Nzc3Nzc3Nzc3Nzc3Nzc3Nzc3Nzc3Nzc3Nzc3Nzc3Nzc3Nzc3Nzc3Nzc3Nzf/wAARCADhAOEDASIAAhEBAxEB/8QAGAABAQEBAQAAAAAAAAAAAAAAAAgFBgf/xAA0EAEAAQMCAgYIBgMBAAAAAAAAAQIDBQQGBxESFyGUs9IWMTY3VVZydQgTQVSDkZOk0xT/xAAUAQEAAAAAAAAAAAAAAAAAAAAA/8QAFBEBAAAAAAAAAAAAAAAAAAAAAP/aAAwDAQACEQMRAD8A9xAAAAAAAAAAAAAAAAAAAAAAAAAAAAAAAAAAAAAAAAAAAAAAAAAAAAAAAAAAAAAAAAAAAAAAAAAAAAAAAAAAAAAAAAAAAAAAAAAAAAAAAAAAAAAAAAAAAAAAAAAAAAAAAAAAAAGfuLXXcZgMlkLFNFV3S6S7eoiuJmmaqaJqjny5dnOHgPXzun9hhv8ADd/6Ao4Tj187p/YYb/Dd/wCj2zh9ndVuXaGPzGut2beo1MVzXTZiYojlcqpjlEzM+qmP1B0QAAAAAAAAAAAAAAAAAAAAAAAAAMXe3sbnft2o8OpGyyd7exud+3ajw6kbAKt4L+7TC/Td8atKSreC/u0wv03fGrB2wAAAAAAAAAAAAAAAAAAAAADPyGdxGMvU2clldDpLtVPTi3qNTRbqmnnMc+VUx2c4n+mgnH8RvttovtlvxboPdPS7bXzDiO/WvMel22vmHEd+teZGwCst37p29qNp5qzYzuLuXbmgv00UUay3NVUzbqiIiIq7ZSaACmeEe48HoOHmI02tzOO09+im707V7V26Kqed2uY5xM847JhMwCyfS7bXzDiO/WvMel22vmHEd+teZGwCz9HuPB6/U0abQ5nHajUV8+jas6u3XVVyjnPKInnPZEy1Eq8E/ebhv5/AuKqAAAAAAAAAAAAAAAAAAATj+I3220X2y34t1RzndxbH25uXW0a3N42nVaii1Fqmub1ynlTEzMRypqiPXVP9gj4VZ1S7G+BUd5vec6pdjfAqO83vOCUxTO6OGGzdBtnLazS4Wi3fsaK9dtV/+i7PRqpoqmJ5TXy9cJmABQnDDh3tTObGxeRymJpv6u9Tcm5cm/dp6XK5XEdkVRHqiAT2Ks6pdjfAqO83vOdUuxvgVHeb3nB4ZwT95uG/n8C4qpy2F4ebVweSs5LFYmmxq7PS/LuRfu1dHnTNM9k1THqmXUgAAAAAAAAAAAAAAAAAAAAAAxd7exud+3ajw6kbLJ3t7G537dqPDqRsAq3gv7tML9N3xq0pKt4L+7TC/Td8asHbAAAAAAAAAAAAAAAAAAAAAAAAAAy90aS/r9tZbR6Wjp39Ror1q1RziOlVVRVERznsjtn9U09UW+vgf+3Y86qgEq9UW+vgf+3Y86geGOJ12D2NjMblLH5GrsU3IuW+nTV0edyuqO2mZj1TH6up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46" name="AutoShape 18" descr="data:image/jpeg;base64,/9j/4AAQSkZJRgABAQAAAQABAAD/2wCEAAkGBwgHBgkIBwgTCgkXFhYWGRQXFhggFRkhICYiHyAnHB8kIjQgJCYoJxwfLTUtLjk3Ljo4HSs0RD0sPzQtOi4BCgoKBQUFDgUFDisZExkrKysrKysrKysrKysrKysrKysrKysrKysrKysrKysrKysrKysrKysrKysrKysrKysrK//AABEIAQsAvQMBIgACEQEDEQH/xAAbAAEAAwEBAQEAAAAAAAAAAAAABQcIBgQDAf/EAD4QAQABAgQACQkGBAcAAAAAAAABAgMEBQYRCBIWITE2QXSzB1FWYXGTlNHSEyJSgZGxFDJywhUzRlOhssP/xAAUAQEAAAAAAAAAAAAAAAAAAAAA/8QAFBEBAAAAAAAAAAAAAAAAAAAAAP/aAAwDAQACEQMRAD8AvEAAAAAAAAAAAAAAAAAAAAAAAAAAAAAAAAAAAAAAAAAAAAAAAAAAAAAAAAAAAAAAAAAAAAAAAAAAAAAAAAAAAAAAAAAAAAAAAAAAAAAAAAAAAAAAAAAAAAAAAAAAAAAAAAAAAAAAAAAAAAAAAAAAAAAAAAAAAAAAAAAAAAAAAAAAAAAAABz2udW4LRuRXMyxtM3a9+LbtRO1VyqeiN+yO2Z7IjtnaJ6Fn/hKYiqrPMmwsz92mzXXt/VVtP8A0j9AcznHle1jmOLqu2MxjA2ey3aop2j85iap/Of0SGkvLPqHKsbTGeXf8UwEzHGiYpi7THbNFURG8+qebm25ulWQDbeX43DZlgcPjsFdi7hrlMV01R2xPPD0K14P2MqxXk+ps1TvFq/dtx+e1z/0lZQAAAAAAAAAAAAAAAAAADOXCPmeW2Bjs/hKPEutGs48I7rvge52/EugqoAGjuDj1Ix3fLnh2lqqq4OPUjHd8ueHaWqAAAAAAAAAAAAAAAAAAAzjwjuu+B7nb8S60czjwjuu+B7nb8S6CqgAaO4OPUjHd8ueHaWqqrg49SMd3y54dpaoAAAAAAAAAAAADnNd6vwWjMjqzHGUzduTPEt2onaa6unbfsiNt5ns9c7RPRqA4Sl69VnWS2av8mLVdUe2atqv+KaQcdqHyoatzzEzcnNa8Da33pt4eqbdMfnE8afzmURyy1T6S434m99SDATnLLVPpLjfib31HLLVPpLjfib31IMBOcstU+kuN+JvfUjsyzPH5rfpv5pjruMvRHFiq7XVXVEc87RNUzO28zzet5AAAElluf51lViqxleb4jB2ZnjTTavXKKZnmjeYpmI32iOf1PVyy1T6S434m99SDATnLLVPpLjfib31HLLVPpLjfib31IMBP29bartzvTqXGT7cRcn96nU6T8sepMnxdunNsROaYDeIqpriPtIjz019O/8AVvHs6VbgNs5VmGFzbLcNmGAufaYa5TFdNXqnz+afPD1K38gN67d8ntqi5/LReu00+zeKv3qlZAAAAAAACu/LPom/q3IrOIyyjj5lYmqqmn8dNW3Gpj180THsmO1YgDEF+xdw16uxiLVVq9TMxVTVExVEx2TE88S+baOZ5Bk2b3KbmaZTh8Zcjmiq5aoqmPZMxu8M6H0nP+m8H7i38gY8GwZ0JpKenTeE9zR8n5yC0j6OYX3VPyBj8bA5BaR9HML7qn5KH8vGUZdk2r8HhspwVvB2JwtFU026YpiZmu5G+0du0R+gK3AAF8eQfTORZzpDGYnNsps4y/GKrpiq5RTVMRxLc7bz2bzP6rI5BaR9HML7qn5Ax+NgcgtI+jmF91T8jkFpH0cwvuqfkDH6T0/kOZ6izCjA5PhKsRenp2j7tMeeqeimPXLV1OhNJU9Gm8J7mj5JjLstwOV4f+Hy3BW8JY6eLboppp/SI2BG6K09a0tpnA5Par+0min71X4qpneqfZvM7erZOAAAAAAAAAAAAAAzjwjuu+B7nb8S60czjwjuu+B7nb8S6CqgAaO4OPUjHd8ueHaWqqrg49SMd3y54dpaoAAAAAAAAAAAAAAAAAADOPCO674HudvxLrRzPPCRs8XVOV39unD8Xf2V1T/cCogAaO4OPUfHd8ueHaWqrXg/WZteT6muY/nv3av2p/tWUAAAAAAAAAAAAAAAAAAArvyzaGv6uyazicsjjZnY4000/wC5TO3Gp9vNEx+cdqxAGIcTh72Fv12MVZqs3qZ2qpqiYqifNMTzw92nshzPUeZW8vyjC1X789O38tMeeqeiI9ctgZnkeUZvNM5rldjGTHRNy3RVMeyZh9svy7A5Zh4w+W4O3hLPTxLdFNNP6RGwPBo7ILWmNNYHJ7Nf2n2dP3qvxVTM1VT7JmZ29XMmQ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48" name="AutoShape 20" descr="data:image/jpeg;base64,/9j/4AAQSkZJRgABAQAAAQABAAD/2wCEAAkGBwgHBgkIBwgTCgkXFhYWGRQXFhggFRkhICYiHyAnHB8kIjQgJCYoJxwfLTUtLjk3Ljo4HSs0RD0sPzQtOi4BCgoKBQUFDgUFDisZExkrKysrKysrKysrKysrKysrKysrKysrKysrKysrKysrKysrKysrKysrKysrKysrKysrK//AABEIAQsAvQMBIgACEQEDEQH/xAAbAAEAAwEBAQEAAAAAAAAAAAAABQcIBgQDAf/EAD4QAQABAgQACQkGBAcAAAAAAAABAgMEBQYRCBIWITE2QXSzB1FWYXGTlNHSEyJSgZGxFDJywhUzRlOhssP/xAAUAQEAAAAAAAAAAAAAAAAAAAAA/8QAFBEBAAAAAAAAAAAAAAAAAAAAAP/aAAwDAQACEQMRAD8AvEAAAAAAAAAAAAAAAAAAAAAAAAAAAAAAAAAAAAAAAAAAAAAAAAAAAAAAAAAAAAAAAAAAAAAAAAAAAAAAAAAAAAAAAAAAAAAAAAAAAAAAAAAAAAAAAAAAAAAAAAAAAAAAAAAAAAAAAAAAAAAAAAAAAAAAAAAAAAAAAAAAAAAAAAAAAAAAABz2udW4LRuRXMyxtM3a9+LbtRO1VyqeiN+yO2Z7IjtnaJ6Fn/hKYiqrPMmwsz92mzXXt/VVtP8A0j9AcznHle1jmOLqu2MxjA2ey3aop2j85iap/Of0SGkvLPqHKsbTGeXf8UwEzHGiYpi7THbNFURG8+qebm25ulWQDbeX43DZlgcPjsFdi7hrlMV01R2xPPD0K14P2MqxXk+ps1TvFq/dtx+e1z/0lZQAAAAAAAAAAAAAAAAAADOXCPmeW2Bjs/hKPEutGs48I7rvge52/EugqoAGjuDj1Ix3fLnh2lqqq4OPUjHd8ueHaWqAAAAAAAAAAAAAAAAAAAzjwjuu+B7nb8S60czjwjuu+B7nb8S6CqgAaO4OPUjHd8ueHaWqqrg49SMd3y54dpaoAAAAAAAAAAAADnNd6vwWjMjqzHGUzduTPEt2onaa6unbfsiNt5ns9c7RPRqA4Sl69VnWS2av8mLVdUe2atqv+KaQcdqHyoatzzEzcnNa8Da33pt4eqbdMfnE8afzmURyy1T6S434m99SDATnLLVPpLjfib31HLLVPpLjfib31IMBOcstU+kuN+JvfUjsyzPH5rfpv5pjruMvRHFiq7XVXVEc87RNUzO28zzet5AAAElluf51lViqxleb4jB2ZnjTTavXKKZnmjeYpmI32iOf1PVyy1T6S434m99SDATnLLVPpLjfib31HLLVPpLjfib31IMBP29bartzvTqXGT7cRcn96nU6T8sepMnxdunNsROaYDeIqpriPtIjz019O/8AVvHs6VbgNs5VmGFzbLcNmGAufaYa5TFdNXqnz+afPD1K38gN67d8ntqi5/LReu00+zeKv3qlZAAAAAAACu/LPom/q3IrOIyyjj5lYmqqmn8dNW3Gpj180THsmO1YgDEF+xdw16uxiLVVq9TMxVTVExVEx2TE88S+baOZ5Bk2b3KbmaZTh8Zcjmiq5aoqmPZMxu8M6H0nP+m8H7i38gY8GwZ0JpKenTeE9zR8n5yC0j6OYX3VPyBj8bA5BaR9HML7qn5KH8vGUZdk2r8HhspwVvB2JwtFU026YpiZmu5G+0du0R+gK3AAF8eQfTORZzpDGYnNsps4y/GKrpiq5RTVMRxLc7bz2bzP6rI5BaR9HML7qn5Ax+NgcgtI+jmF91T8jkFpH0cwvuqfkDH6T0/kOZ6izCjA5PhKsRenp2j7tMeeqeimPXLV1OhNJU9Gm8J7mj5JjLstwOV4f+Hy3BW8JY6eLboppp/SI2BG6K09a0tpnA5Par+0min71X4qpneqfZvM7erZOAAAAAAAAAAAAAAzjwjuu+B7nb8S60czjwjuu+B7nb8S6CqgAaO4OPUjHd8ueHaWqqrg49SMd3y54dpaoAAAAAAAAAAAAAAAAAADOPCO674HudvxLrRzPPCRs8XVOV39unD8Xf2V1T/cCogAaO4OPUfHd8ueHaWqrXg/WZteT6muY/nv3av2p/tWUAAAAAAAAAAAAAAAAAAArvyzaGv6uyazicsjjZnY4000/wC5TO3Gp9vNEx+cdqxAGIcTh72Fv12MVZqs3qZ2qpqiYqifNMTzw92nshzPUeZW8vyjC1X789O38tMeeqeiI9ctgZnkeUZvNM5rldjGTHRNy3RVMeyZh9svy7A5Zh4w+W4O3hLPTxLdFNNP6RGwPBo7ILWmNNYHJ7Nf2n2dP3qvxVTM1VT7JmZ29XMmQ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50" name="Picture 22" descr="http://img.bhs4.com/b7/b/b7b76402439268b532e3429b3f1d1db0b28651d5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714752"/>
            <a:ext cx="928662" cy="928662"/>
          </a:xfrm>
          <a:prstGeom prst="rect">
            <a:avLst/>
          </a:prstGeom>
          <a:noFill/>
        </p:spPr>
      </p:pic>
      <p:pic>
        <p:nvPicPr>
          <p:cNvPr id="22552" name="Picture 24" descr="http://img.bhs4.com/b7/b/b7b76402439268b532e3429b3f1d1db0b28651d5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olime.cz/31-home/anyz-cely-10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357214"/>
            <a:ext cx="2171700" cy="2771776"/>
          </a:xfrm>
          <a:prstGeom prst="rect">
            <a:avLst/>
          </a:prstGeom>
          <a:noFill/>
        </p:spPr>
      </p:pic>
      <p:pic>
        <p:nvPicPr>
          <p:cNvPr id="1028" name="Picture 4" descr="http://www.osolime.cz/32-zoom/anyz-mlety-100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-2214602"/>
            <a:ext cx="5000660" cy="6384177"/>
          </a:xfrm>
          <a:prstGeom prst="rect">
            <a:avLst/>
          </a:prstGeom>
          <a:noFill/>
        </p:spPr>
      </p:pic>
      <p:pic>
        <p:nvPicPr>
          <p:cNvPr id="1030" name="Picture 6" descr="http://www.spektrumzdravi.cz/w/spektrumzdravi/files/bedrnik-any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002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Koriandr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 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Koriandr se dá pěstovat i u nás.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vhodný při nakládání hub, zeleniny, červené řepy, zelí, do směsí koření, do vánočního pečiva, na chléb, při uzení masa, do omáček, při dušení masa, do likérů, při výrobě cukrovinek.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Působí proti plynatosti a odstraňují křeče.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casinka.cz/wp-content/uploads/2010/09/coria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0336" cy="607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Kurkuma – indický šafrán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143536"/>
          </a:xfrm>
        </p:spPr>
        <p:txBody>
          <a:bodyPr>
            <a:noAutofit/>
          </a:bodyPr>
          <a:lstStyle/>
          <a:p>
            <a:r>
              <a:rPr lang="cs-CZ" dirty="0" smtClean="0"/>
              <a:t>Převážně v indické kuchyni. Obsahuje žluté barvivo rozpustné v tucích. </a:t>
            </a:r>
          </a:p>
          <a:p>
            <a:r>
              <a:rPr lang="cs-CZ" dirty="0" smtClean="0"/>
              <a:t>Používá se při přípravě omáček, polévek, rýžových pokrmů, k barvení másla, sýrů a do nejrůznějších druhů koření Kari.</a:t>
            </a:r>
          </a:p>
          <a:p>
            <a:r>
              <a:rPr lang="cs-CZ" dirty="0" smtClean="0"/>
              <a:t>Zevně se využívá jako dezinfekční roztok, ale i při léčbě ledvin a žlučníku, pomáhá při trávení, při nadýmání, je doporučovaná při nemocech žaludku a je také velmi prospěšná diabetikům.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bylinne-cigarety.cz/img/content/turme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35237" y="1806817"/>
            <a:ext cx="5256756" cy="2786082"/>
          </a:xfrm>
          <a:prstGeom prst="rect">
            <a:avLst/>
          </a:prstGeom>
          <a:noFill/>
        </p:spPr>
      </p:pic>
      <p:pic>
        <p:nvPicPr>
          <p:cNvPr id="54276" name="Picture 4" descr="http://www.avicenna.cz/media/obrazky/20050421-curcuma%20k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378" y="785794"/>
            <a:ext cx="370497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Lněné semínko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Stejně jako lněný olej mají i lněná semínka významné pozitivní účinky na lidské zdraví, mj. podporují správné zažívání, čistí střeva, játra a ledviny, příznivě působí na kardiovaskulární a pohybový systém.</a:t>
            </a:r>
          </a:p>
          <a:p>
            <a:r>
              <a:rPr lang="cs-CZ" dirty="0" smtClean="0"/>
              <a:t>Hodí se na Pečivo, saláty, sýrové rolády a masa. Působí i jako projímadlo.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files.tvoje-zdravi.webnode.cz/200000114-2fc1331b58/lnene_seminko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929090" cy="2621440"/>
          </a:xfrm>
          <a:prstGeom prst="rect">
            <a:avLst/>
          </a:prstGeom>
          <a:noFill/>
        </p:spPr>
      </p:pic>
      <p:pic>
        <p:nvPicPr>
          <p:cNvPr id="55300" name="Picture 4" descr="http://www.burrzo.cz/index_files/bylinky-pic/lnene-semi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000528" cy="5980790"/>
          </a:xfrm>
          <a:prstGeom prst="rect">
            <a:avLst/>
          </a:prstGeom>
          <a:noFill/>
        </p:spPr>
      </p:pic>
      <p:pic>
        <p:nvPicPr>
          <p:cNvPr id="55302" name="Picture 6" descr="http://alusky.cz/Bylinky/007_lnene_semi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3357586" cy="276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Muškátový květ mletý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Muškátový ořech i květ pocházejí ze stromu zvaný </a:t>
            </a:r>
            <a:r>
              <a:rPr lang="cs-CZ" dirty="0" err="1" smtClean="0"/>
              <a:t>Macizeň</a:t>
            </a:r>
            <a:r>
              <a:rPr lang="cs-CZ" dirty="0" smtClean="0"/>
              <a:t> pravá.</a:t>
            </a:r>
          </a:p>
          <a:p>
            <a:r>
              <a:rPr lang="cs-CZ" dirty="0" smtClean="0"/>
              <a:t>Je to vlastně obal semene muškátového oříšku. Muškátový květ se používá v malých dávkách pro svojí výraznou vůni. </a:t>
            </a:r>
          </a:p>
          <a:p>
            <a:r>
              <a:rPr lang="cs-CZ" dirty="0" smtClean="0"/>
              <a:t>Hodí se do mléčných nápojů a pokrmů, do vánočního pečiva, tvarohu i do domácích likérů, patří také do polévek, nádivek a bílých omáček a kompotů. Není vhodný pro děti.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bchod.heroldreznickepotreby.cz/674-2799-large/muskatovy-kvet-mlety-500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://static.sashe.sk/photos/b/4/0/9/1/b-409144_4429b933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66"/>
            <a:ext cx="4829175" cy="3619500"/>
          </a:xfrm>
          <a:prstGeom prst="rect">
            <a:avLst/>
          </a:prstGeom>
          <a:noFill/>
        </p:spPr>
      </p:pic>
      <p:pic>
        <p:nvPicPr>
          <p:cNvPr id="1030" name="Picture 6" descr="http://koreni.yin.cz/m/muskatovy-kvet/muskatovy-kv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3571901" cy="252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Muškátový ořech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Muškátový ořech má specifickou aromatickou vůni, ostřejší, kořeněnější a výraznější než muškátový květ.</a:t>
            </a:r>
          </a:p>
          <a:p>
            <a:r>
              <a:rPr lang="cs-CZ" dirty="0" smtClean="0"/>
              <a:t>Oříškem aromatizujeme například nápoje (koktejly, zeleninové šťávy, mléčné nápoje, punč, svařené víno), dobře chutná také s telecím masem, kuřecím i na ryby. Bývá často součástí kořenících směsí.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oodtv.cz/sites/default/files/articles/images/21/muskatovy%20or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65" y="3030273"/>
            <a:ext cx="5597535" cy="3827727"/>
          </a:xfrm>
          <a:prstGeom prst="rect">
            <a:avLst/>
          </a:prstGeom>
          <a:noFill/>
        </p:spPr>
      </p:pic>
      <p:pic>
        <p:nvPicPr>
          <p:cNvPr id="12292" name="Picture 4" descr="http://media.novinky.cz/888/318885-original1-0qa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Badyán celý, mletý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Koření badyán, pocházející původně z Číny,  má podobné aroma jako anýz.  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U nás se většinou přidává do vánočního pečiva, perníků, do hruškových a jablečných kompotů a povidel. Do svařeného vína se dávají celé hvězdičky které vypadají nádherně. 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Má léčivé účinky. Vynikající k aromatizaci čaje.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Nové koření celé, mleté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 Anglii nazýváno </a:t>
            </a:r>
            <a:r>
              <a:rPr lang="cs-CZ" dirty="0" err="1" smtClean="0"/>
              <a:t>Allspice</a:t>
            </a:r>
            <a:r>
              <a:rPr lang="cs-CZ" dirty="0" smtClean="0"/>
              <a:t> = </a:t>
            </a:r>
            <a:r>
              <a:rPr lang="cs-CZ" dirty="0" err="1" smtClean="0"/>
              <a:t>všekoření</a:t>
            </a:r>
            <a:r>
              <a:rPr lang="cs-CZ" dirty="0" smtClean="0"/>
              <a:t>, protože v sobě spojuje chuť a vůni nejoblíbenějších koření.</a:t>
            </a:r>
          </a:p>
          <a:p>
            <a:r>
              <a:rPr lang="cs-CZ" dirty="0" smtClean="0"/>
              <a:t>Hodí se opravdu do všeho. Do uzenin, při konzervaci masa i zeleniny, do omáček, polévek, při marinování ryb, do směsí celého i mletého koření, tvoří aromatizující esenci v likérnictví, parfumérii i v lékařství.</a:t>
            </a:r>
          </a:p>
          <a:p>
            <a:r>
              <a:rPr lang="cs-CZ" dirty="0" smtClean="0"/>
              <a:t>Neměli bychom ho vynechat ve všech hůře stravitelných pokrmech.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koreni.cz/photos/jednodruhove/nove_kor_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2428892" cy="2428893"/>
          </a:xfrm>
          <a:prstGeom prst="rect">
            <a:avLst/>
          </a:prstGeom>
          <a:noFill/>
        </p:spPr>
      </p:pic>
      <p:pic>
        <p:nvPicPr>
          <p:cNvPr id="64516" name="Picture 4" descr="http://www.obchod.heroldreznickepotreby.cz/34-2757-large/nove-koreni-c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2857500" cy="2857500"/>
          </a:xfrm>
          <a:prstGeom prst="rect">
            <a:avLst/>
          </a:prstGeom>
          <a:noFill/>
        </p:spPr>
      </p:pic>
      <p:pic>
        <p:nvPicPr>
          <p:cNvPr id="64518" name="Picture 6" descr="http://www.biolib.cz/IMG/GAL/52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131327" y="940583"/>
            <a:ext cx="6453211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Oregano - Dobromysl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Nejčastěji se používá pro přípravu italských jídel, na špagety, pizzu, ale i do mletého masa nebo rizota, zeleninových pokrmů, sýrů a salátů. Lze ji rovněž použít na skopovou nebo telecí pečeni. </a:t>
            </a:r>
          </a:p>
          <a:p>
            <a:r>
              <a:rPr lang="cs-CZ" dirty="0" smtClean="0"/>
              <a:t>Vhodné je její užití v tučných jídlech, protože napomáhá trávení a je proti nadýmání. Působí i proti kašli, protizánětlivě a ke zklidnění.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griverdi.files.wordpress.com/2012/02/oreg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95712" cy="2696784"/>
          </a:xfrm>
          <a:prstGeom prst="rect">
            <a:avLst/>
          </a:prstGeom>
          <a:noFill/>
        </p:spPr>
      </p:pic>
      <p:pic>
        <p:nvPicPr>
          <p:cNvPr id="5124" name="Picture 4" descr="http://www.ethnobotanical.cz/resize/domain/ethnobotanical/files/Koreni/oregano.jpg?w=640&amp;h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2786082" cy="2236942"/>
          </a:xfrm>
          <a:prstGeom prst="rect">
            <a:avLst/>
          </a:prstGeom>
          <a:noFill/>
        </p:spPr>
      </p:pic>
      <p:pic>
        <p:nvPicPr>
          <p:cNvPr id="5126" name="Picture 6" descr="http://cdn.blisstree.com/files/2011/09/fresh-oregan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6663">
            <a:off x="4251060" y="3494455"/>
            <a:ext cx="4429156" cy="2949819"/>
          </a:xfrm>
          <a:prstGeom prst="rect">
            <a:avLst/>
          </a:prstGeom>
          <a:noFill/>
        </p:spPr>
      </p:pic>
      <p:pic>
        <p:nvPicPr>
          <p:cNvPr id="5128" name="Picture 8" descr="http://www.priroda.cz/clanky/foto/dobromys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140" y="2857499"/>
            <a:ext cx="2424807" cy="385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Sezam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 V kuchyni se používají celá nebo i drcená semena na sladké i slané pečivo, olej, ale i do salátů a dezertů. Praží se, používá se i na minutky, ryby, drůbež, grilované pokrmy…</a:t>
            </a:r>
          </a:p>
          <a:p>
            <a:r>
              <a:rPr lang="cs-CZ" dirty="0" smtClean="0"/>
              <a:t>Obsahuje až 57 % oleje, má i značný obsah bílkovin - 21 %, dále asi 14 % sacharidů a velké množství minerálních látek.  Je projímavý.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s.123rf.com/400wm/400/400/lnzyx/lnzyx0911/lnzyx091100066/5835843-sezam-kapsua--ka-jednego-roku-a-ycia-roa--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57652" cy="5779254"/>
          </a:xfrm>
          <a:prstGeom prst="rect">
            <a:avLst/>
          </a:prstGeom>
          <a:noFill/>
        </p:spPr>
      </p:pic>
      <p:pic>
        <p:nvPicPr>
          <p:cNvPr id="6150" name="Picture 6" descr="http://www.ymca.cz/_cms/gf/modules/aktuality/sez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2119314" cy="1589486"/>
          </a:xfrm>
          <a:prstGeom prst="rect">
            <a:avLst/>
          </a:prstGeom>
          <a:noFill/>
        </p:spPr>
      </p:pic>
      <p:pic>
        <p:nvPicPr>
          <p:cNvPr id="6152" name="Picture 8" descr="http://database.prota.org/PROTAhtml/Photfile%20Images%5CSesamum%20indicum%205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714620"/>
            <a:ext cx="23812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Skořice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U nás se využívá do kompotů, svařeného vína, sladkých jídel, atd. Indická a čínská kuchyně.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Odstraňuje pach z úst, podporuje trávení i metabolismus. Je doporučena diabetikům a má i zahřívací schopnosti.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zeleno.cz/Files/ResizedImages/obrazky/Potraviny/Sko%C5%99ice/perex_329x-1_1002031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857629"/>
            <a:ext cx="4079017" cy="3000372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e/e1/Cinnamomum_ver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3459" y="123042"/>
            <a:ext cx="5670507" cy="366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Vanilka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Vanilka je kořením jemné chuti, vhodná na sladké pokrmy , lusk nebo mletá. Má dlouhou trvanlivost, neobsahuje příliš těkavé látky.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Vůně vanilky je způsobena látkou zvanou vanilín, která je nyní vyráběna synteticky. Syntetický vanilín ovšem nikdy nemůže zcela nahradit chuť ani vůni přírodní vanilky.  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 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oreni.cz/photos/jednodruhove/vanilka_mleta_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1605" y="214290"/>
            <a:ext cx="2357440" cy="2357441"/>
          </a:xfrm>
          <a:prstGeom prst="rect">
            <a:avLst/>
          </a:prstGeom>
          <a:noFill/>
        </p:spPr>
      </p:pic>
      <p:pic>
        <p:nvPicPr>
          <p:cNvPr id="2062" name="Picture 14" descr="http://ekomarket.cz/1676-2488-large/vanilka-lusk-1-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172" y="22586"/>
            <a:ext cx="2857500" cy="2857500"/>
          </a:xfrm>
          <a:prstGeom prst="rect">
            <a:avLst/>
          </a:prstGeom>
          <a:noFill/>
        </p:spPr>
      </p:pic>
      <p:pic>
        <p:nvPicPr>
          <p:cNvPr id="2064" name="Picture 16" descr="http://www.magazinzahrada.cz/uploads/gallery/vanilka-prava-orchidej-z-rodu-vanilla/vanilka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500306"/>
            <a:ext cx="7000874" cy="420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eceptyonline.cz/data/pics/bylinky-koreni-smesi/bady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810000" cy="2857500"/>
          </a:xfrm>
          <a:prstGeom prst="rect">
            <a:avLst/>
          </a:prstGeom>
          <a:noFill/>
        </p:spPr>
      </p:pic>
      <p:pic>
        <p:nvPicPr>
          <p:cNvPr id="39940" name="Picture 4" descr="http://www.koreni.cz/photos/jednodruhove/badyan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2000250" cy="2000251"/>
          </a:xfrm>
          <a:prstGeom prst="rect">
            <a:avLst/>
          </a:prstGeom>
          <a:noFill/>
        </p:spPr>
      </p:pic>
      <p:pic>
        <p:nvPicPr>
          <p:cNvPr id="39942" name="Picture 6" descr="http://www.popelky.cz/text_img/8814Z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463867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066117" cy="5857916"/>
          </a:xfrm>
        </p:spPr>
        <p:txBody>
          <a:bodyPr>
            <a:noAutofit/>
          </a:bodyPr>
          <a:lstStyle/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Zdroje: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www.</a:t>
            </a:r>
            <a:r>
              <a:rPr lang="cs-CZ" sz="2400" dirty="0" err="1" smtClean="0">
                <a:solidFill>
                  <a:schemeClr val="tx1"/>
                </a:solidFill>
              </a:rPr>
              <a:t>koreni</a:t>
            </a:r>
            <a:r>
              <a:rPr lang="cs-CZ" sz="2400" dirty="0" smtClean="0">
                <a:solidFill>
                  <a:schemeClr val="tx1"/>
                </a:solidFill>
              </a:rPr>
              <a:t>-</a:t>
            </a:r>
            <a:r>
              <a:rPr lang="cs-CZ" sz="2400" dirty="0" err="1" smtClean="0">
                <a:solidFill>
                  <a:schemeClr val="tx1"/>
                </a:solidFill>
              </a:rPr>
              <a:t>samuel.cz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www.</a:t>
            </a:r>
            <a:r>
              <a:rPr lang="cs-CZ" sz="2400" dirty="0" err="1" smtClean="0">
                <a:solidFill>
                  <a:schemeClr val="tx1"/>
                </a:solidFill>
              </a:rPr>
              <a:t>koreni.cz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www.</a:t>
            </a:r>
            <a:r>
              <a:rPr lang="cs-CZ" sz="2400" dirty="0" err="1" smtClean="0">
                <a:solidFill>
                  <a:schemeClr val="tx1"/>
                </a:solidFill>
              </a:rPr>
              <a:t>rojikovokoreni.cz</a:t>
            </a:r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Bobkový list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vavřín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J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cs-CZ" dirty="0">
                <a:latin typeface="Arial" pitchFamily="34" charset="0"/>
                <a:cs typeface="Arial" pitchFamily="34" charset="0"/>
              </a:rPr>
              <a:t>hlavním kořením v marinádách a omáčkách k masu, nakládané zelenině v octě a především ke zvěřině.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Podporuje trávení a chuť k jídlu.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 Vavřín je stále zelený keř či strom, který roste ve Středomoří, Íránu, Sýrii a i jinde v subtropických podmínkách.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encrypted-tbn0.gstatic.com/images?q=tbn:ANd9GcRg_Xpte8YxXVhfqrdcbzn2XRoQbRlLhh4ab34mmrBAeRsKdIOo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2305050" cy="1990725"/>
          </a:xfrm>
          <a:prstGeom prst="rect">
            <a:avLst/>
          </a:prstGeom>
          <a:noFill/>
        </p:spPr>
      </p:pic>
      <p:pic>
        <p:nvPicPr>
          <p:cNvPr id="40964" name="Picture 4" descr="http://www.koreni.cz/photos/jednodruhove/bobek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2000250" cy="2000251"/>
          </a:xfrm>
          <a:prstGeom prst="rect">
            <a:avLst/>
          </a:prstGeom>
          <a:noFill/>
        </p:spPr>
      </p:pic>
      <p:pic>
        <p:nvPicPr>
          <p:cNvPr id="6" name="Obrázek 5" descr="l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357430"/>
            <a:ext cx="6572296" cy="4178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Chilli,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ayenský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pepř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Kayenský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pepř jsou mleté chilli papričky.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Velice </a:t>
            </a:r>
            <a:r>
              <a:rPr lang="cs-CZ" dirty="0">
                <a:latin typeface="Arial" pitchFamily="34" charset="0"/>
                <a:cs typeface="Arial" pitchFamily="34" charset="0"/>
              </a:rPr>
              <a:t>ostré, pěstují se v tropických oblastech. Využití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na maso</a:t>
            </a:r>
            <a:r>
              <a:rPr lang="cs-CZ" dirty="0">
                <a:latin typeface="Arial" pitchFamily="34" charset="0"/>
                <a:cs typeface="Arial" pitchFamily="34" charset="0"/>
              </a:rPr>
              <a:t>, marinády atd.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Doporučuje se používat místo klasického pepře, je daleko zdravější, nedráždí a neusazuje se na sliznicích. Mohou ho používat i astmatici. Uvolňuje dýchací cesty, ničí viry a bakterie.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www.koreni.cz/photos/jednodruhove/pepr_caye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876"/>
            <a:ext cx="2000250" cy="2000251"/>
          </a:xfrm>
          <a:prstGeom prst="rect">
            <a:avLst/>
          </a:prstGeom>
          <a:noFill/>
        </p:spPr>
      </p:pic>
      <p:sp>
        <p:nvSpPr>
          <p:cNvPr id="41998" name="AutoShape 14" descr="data:image/jpeg;base64,/9j/4AAQSkZJRgABAQAAAQABAAD/2wBDAAkGBwgHBgkIBwgKCgkLDRYPDQwMDRsUFRAWIB0iIiAdHx8kKDQsJCYxJx8fLT0tMTU3Ojo6Iys/RD84QzQ5Ojf/2wBDAQoKCg0MDRoPDxo3JR8lNzc3Nzc3Nzc3Nzc3Nzc3Nzc3Nzc3Nzc3Nzc3Nzc3Nzc3Nzc3Nzc3Nzc3Nzc3Nzc3Nzf/wAARCAC3ARMDASIAAhEBAxEB/8QAHAABAQACAwEBAAAAAAAAAAAAAAECBgMEBwUI/8QAPhAAAgIBAgMFBAgFAgYDAAAAAAECAwQFEQYSITFBUWGBBxNxkRQiIzKhscHRFUJDUmIXciQlM4KSssLh8f/EABsBAQEAAwEBAQAAAAAAAAAAAAABAgMEBQYH/8QAMREBAAIBAgMECAYDAAAAAAAAAAECAwQRBSExEhNBUTJCYXGRodHwBiIzgcHhI1Kx/9oADAMBAAIRAxEAPwD2gAAUqIUAVGLKgM0CIpUACkEKABNibGQAx2BRsBAUAQFARAAAAAEKQEFKRFMlCFJ3gTYhkNiDHYuxSlGOwMgBxAoIoikRkgMWWJGVAZIpEUooIUiAAAAAIAACAoCoAABDq6nqGNpmHZl5lirqrW7fe/JLvZrfBWuZmualqd13PHHXJ7utvdV777Jeey3fma7ZK1tFfGXTj0mS+G2aPRr97NuBQbHMhDIjICKQFFABQBQBAAABABgwCEVUZIxRkBGEGVAVFIihAFIBQQoAAACgAQFJKSim29kgB8/WdXw9HxJZOdcoQX3V/NN+CXezV+J+PsbCcsXR+XKyex2dtcH/APJ/geb5moZeo5fvc6yzKyZvaEW99t+5L9EcebV1pyrzl9Bw/gWXPtkzflr85+n7vq67ruocUanVVXXLkc9sbGi99m+9+LPUuFdFhoekV4q2lc/r3TX8032+i7PQ+TwPwpHSKVm50VLULVu9/wCkn3Lz8WbfsXT4rR/kv1lr4rrsd4jTaeNsdfnP38eqAoOp4aAoAxBdgADAZRUCIoEIZEAgAAwZCsgVUZGKMgkoyojKiClIilFAAAAAABukBSdnafH1riXS9Gi/pmVBWpbqqPWb9O71PNeIeOtT1eUqMDmxMV9NoP6815y7vgjRl1FMfXq9LRcK1GrnesbV856f29A17jLSNGcq7Lvf5C/o09Wn5vsR5txFxfqevOVfP9Fwn091CT2a/wAn3/l5HwYVUxlvlXKG++/a2cukaVqHEWYsbT624R+9J9I1rxbPPyZ8mWezD6zS8K0ehr3t+cx4z0/Z1ed+8jTi81k5NJOK6t+CPVuBuDf4dtqWrJWZ8+sYvqqv3l59x3eFuB9O0GUciW+TmJdLZrpH/au78za+w6dPpexPav1eNxXjffx3WDlXxnxn+hIo3Ojm6xpuAm8zOx6tu6Vi3+XadkzEc5fO1pa87VjeXdKaxbx7w9W2llzn/sql+xxx9oXD7fW65fGlmvv8X+0OqOHauY37q3wltQNbr474fnLZZVi83TL9j6+n6vp+pdMHLqukuripbSXo+plXLjtO0TDVk0eoxRvekxHtiXdBQbNnOhDIhEAAVQhSAAABxsgYCqjIxRkEGEGQgyKQpQKQAUAgEnNQi23skeW8U8c5WflvT9BlKurmcZXp7Ofw8EbD7SNcs03SVj4zf0jLbrjt3Lv/ADS9Ty2q76Dj15NV329dnSEkuj2W+6713eexwavPNZ7FX0nAtFhy75cm0z4R/Mw57cCfNLIutU5R3lY5yXz7ep0c3VYSqhGqtVzS+vJP73odW7+IZ85X2QlGt7P3tn1YJd3X9jkxoabiyc74z1G5fdg966V8f5pfDoccY5625PqO+rHKsdu0eXSPfPR3uHeHs7iO/nh9hhxf2mTZ91eO3i/w8T07H1/hThHAjhYmRG1w+9HGXvJSl3uUl039TyrN1TO1GMar7dqI9IY9S5a4/CK/U69dDlKKk1BN7by7EbKZox/pxz85cuo4fk1kxOpvtWPVj+Z8fg9KzfapX1WBpc34SvsS/Bb/AJnw9Q9o+uZUHCj6PiJ/zVQ3l85Nmn2WRrk4pJtdN+043fKXSEdn4oltRlt4s8XB9Fj5xj39/N9PJ1XU8xuWXn5Nm/8AfbLb5bnUs2r255KUpddk92vidvSuHtW1ia+i41kov+pLpFerPQ+H/Zri0Rjbqtjvs7fdw3UF+r/AlMOTIuo4hpNHG0zG/lDzKqN10uSmhyb7FGLbPt4PCmv5ezrwp1xffPaH59T2jD0vDw61DGx664rsUIpHcjCK7EjproY9aXh5vxNef0qRHv5vLsL2c6jKKlkZ0K34RTl+x9fF9nrhZCyzVslSi91KtbNPye/Q3sG6ujxR4PMycb1t/W+UfRjVHkrhBylNxSXNJ9X5vzMwDqeRPMIVkAAAAQpAAAA4mRBhBWSKQoRLLIVQc7ZxhFdspPZIqakk000+xrvPl6/o9OtY9dN9ltarnzxlVLZpnwYaJrejR30jOd9Uf6Nr2b+fR/gar3tWfR3hha0x4NzRTUKeMbMS5Ua5gzx5vskltv6Po/Rmx4GqYOoLfEyYWS2+5vtJej6lplpblE80rkrblEu6CFNjMJJ9CnHbLaLJKvM/aPD6XrGJXtJ+6qlPaL8X/wDRpeXgy6Z+pQlTptTUYR7LMh7dIx8una+7ftfZued/zniy+pP7CEuWyW/Tkh978W16mj8datHUuIIKlv6Bi71V8vZL+6X5JeSR5u0WvbJbp0hhpdV3GeMk2mI38HFq2sZWtXwd0YVUw6VUVraMF+r8/wAjg9zy7Sm+WPNtJ969DifLTJwk1zLqpJ9GvEmRkX5tzlKTnZLtb7X8TlmZvO8v1XBGKmKO627OzvV5uPhzThD3skmur6HUtyLsu3fZcz6fVjtv8jZeHeANT1SUZ5cXi0PrvNfWfwX7npnD3BOlaM4211e9vX9Wzq18O5HRj0trdeTy9XxrTaeZ7P5rez6vM9D4C1fU+Wd0Fi1P+a1ddvKPb89j0PQvZ/pOncs7q3k3L+a3qvSPZ+Zt8IRitktjI7aaalXy+q4xqtRy7W0eUOKqiuqKjCKil2JI5dgDoeVMhQAiAFKAAAAAgEKQAQpAgAAOEIhQyZIpEVBAbApEdfKxKMuqVWTTXbXLtjOKafozVtT4IqlL3ulZE8aae6hLecPTvXozcQY3x1v6UMbUrbrDzyWp8V8PzTy8eeXix7WvtVt8V9Zep9bTfaDpOVtG+NtMt9nt9dL5dfwNrlCMl1Ro/HONw1i1uWfjxlm2L7KvHW1033dnd5v8TTNL0jetuXtaZrenOtvi3HF1LBy6veY2XTbFLd8s10+K7vU1niDjfTcSM6MObysl7xiq/uqXm/23PPreF+IbdNlcqJLfrGm63ezbz8Ph+Bq8vpWBG+3MhyXx+zhBr7r7zC+bJ2emzC2e8RzhsGMtRvndHBxMnKi2o2SrjvGT7Xv1S7Tjv4I4pzOadeJVXGb32stXMvludDA434hVlVNOpOEIpLljj1vZLy5ew2XB9omuUdJLFyYcze9tbUmv+1pL5HPthpMdp2cO4Vk1/anHG+3nycekezHWL4xWq5lVai+iqTm9vDrtt+Jv/DnAul6O42Kr318evvLfrNPy7kaxL2p5iS5NGoT2675DfX/xMF7V8/m3/hGPy+Hvpb/kbq5NPWd30VeHcVjDGGI2rHhvH1eqxhGK6LYzPNML2sVzntmaPZCP91V3N+DSPof6p6Nu08TO9IR/c6I1GKfFw34RrqztOOflLeynnk/apgv/AKGl5cv984x/c6n+qWTO1qvRoOPcvftv/wBSTqcUeK14Lrrep84+r04HmFntI1ayKnjaRRGL6JznKX7HBZxrxTlOMaKcWnmaSca9+vhu20SdVjhnHBNXPpbR75j+N3qxjOcIRcpyUYrvb2R5BmcRa8sf3uXxDVXut3RTKCs6+SXb6nxqnqGtXqNNWXnTfffOUkuv/wCeBrnWR0rDox8Avt2smSIj789nsOZxToeHJwu1Khz/ALa27H8o7nZ0rWdP1f3n8PyFa69uePK4uO/Z0aXgzz3SPZ9qGS4y1TJjj099VC2b9ew9D0fSMLR8VY+BRGqHbJrq5Pxb7zbivltO9o2hx6zBocNOzivNrfL/AI74AN7ywEKECFIAAAEAAHB3lRO8qDJkikRQkqACIAAD5XEWXnY2C46XR7zLtfJBtbxh/k/08z5nD3CtOnWyzcuyWZqdj5rMq3q03/bv2fH8l0Nmcdy9Eidned5SaxM7vn6ndRp2Bfl5DSqorc5end69hqOBwjTquj3W6tFvKz97XPbrVv1W3z/TuPr67F63q+PosJNY1TWRmtd6X3Yb9272fyNlUFsYbRa2/kx2i083531XhDP0DPthbCTg1tC1fdmvj+h0YWzpcoNbNrZprqfo7KxasiuVd9cbIS6OMlumadrPs+wcuTniN1P+x9Y+nh6HLm002neH0vBuKY9Fj7m1eW/V5bTnURwrKLMSt2SX1blJqUfTsa+TPtYWFomRpdc5alXTe4P3qu33jLyS7Uz6t/s2vi94Tk14KR0LuAM+D+zhOXx2OeMF48HvTxTR5I/Lkmv37XRysbScHGplTm051k5bWpOUfd+a8Uc9VPD6odt+RZNpJuqjfffw3l69x2K/Z9qc11il6n0MP2ZZM+t+Ty+UVuIw5PJL8R0kRzzT9+58C/U9Hqa+i0ZcpRf1ZSlGPL49EclnETlZtgaPjRi+x3p2zfxb2/I37TfZvpuPs7+e1/5M2XC4c0zD604lUX48vU3V0uSesvPzca0lfQrNvfLyXHxeKdYlJwq5YWR5W/cQgtvDfY+ti+zvV8mHLmZyhBtNwju1v8OzvPWIU1wW0YpGaSRurpKePN5uTjueeWKIrHshpOi+znTMFqeVzZNn+fRfI2/EwcbEgoY9MK4rujHY7AOiuOtOkPLz6vNnnfJaZAUhm51BAECkKAIAAAAEAAHAUhkGSopEVBJUhQRAAADq6lmVYGDfl3vaqmtzl6d36HZbNU4ht/jGvYPD1acseL+lZ77uSPWMPWW2/oSZ2hJdzg/Dur0+WdnL/jc+Xv7en3U+sY+if4mwEiiliIrG0ERtA0YuCMgGTDkRfdx8DIo2N5YqEV3GSivAFLsbhSFAAAIAACgACAAAUgAAAAAAICgDgRSIoZKiohUCVABGIAAI+p1qsOinJtyK6oxut255pdZbHZA5CoAFFBCkAAACkKUAABQQoAAAAABSFIAAAAAAAAAAAHAUhQyVFRCgUAEYgAAEKQCghSgACAUgAoAAoICigACggAoAAAAAAAAAAAAAAAOAoAZBUABkAAkgAIgQAoAACgAAEAAAAFAAAoAAAACgAEAAoACgAAAAAAA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000" name="AutoShape 16" descr="data:image/jpeg;base64,/9j/4AAQSkZJRgABAQAAAQABAAD/2wBDAAkGBwgHBgkIBwgKCgkLDRYPDQwMDRsUFRAWIB0iIiAdHx8kKDQsJCYxJx8fLT0tMTU3Ojo6Iys/RD84QzQ5Ojf/2wBDAQoKCg0MDRoPDxo3JR8lNzc3Nzc3Nzc3Nzc3Nzc3Nzc3Nzc3Nzc3Nzc3Nzc3Nzc3Nzc3Nzc3Nzc3Nzc3Nzc3Nzf/wAARCAC3ARMDASIAAhEBAxEB/8QAHAABAQACAwEBAAAAAAAAAAAAAAECBgMEBwUI/8QAPhAAAgIBAgMFBAgFAgYDAAAAAAECAwQFEQYSITFBUWGBBxNxkRQiIzKhscHRFUJDUmIXciQlM4KSssLh8f/EABsBAQEAAwEBAQAAAAAAAAAAAAABAgMEBQYH/8QAMREBAAIBAgMECAYDAAAAAAAAAAECAwQRBSExEhNBUTJCYXGRodHwBiIzgcHhI1Kx/9oADAMBAAIRAxEAPwD2gAAUqIUAVGLKgM0CIpUACkEKABNibGQAx2BRsBAUAQFARAAAAAEKQEFKRFMlCFJ3gTYhkNiDHYuxSlGOwMgBxAoIoikRkgMWWJGVAZIpEUooIUiAAAAAIAACAoCoAABDq6nqGNpmHZl5lirqrW7fe/JLvZrfBWuZmualqd13PHHXJ7utvdV777Jeey3fma7ZK1tFfGXTj0mS+G2aPRr97NuBQbHMhDIjICKQFFABQBQBAAABABgwCEVUZIxRkBGEGVAVFIihAFIBQQoAAACgAQFJKSim29kgB8/WdXw9HxJZOdcoQX3V/NN+CXezV+J+PsbCcsXR+XKyex2dtcH/APJ/geb5moZeo5fvc6yzKyZvaEW99t+5L9EcebV1pyrzl9Bw/gWXPtkzflr85+n7vq67ruocUanVVXXLkc9sbGi99m+9+LPUuFdFhoekV4q2lc/r3TX8032+i7PQ+TwPwpHSKVm50VLULVu9/wCkn3Lz8WbfsXT4rR/kv1lr4rrsd4jTaeNsdfnP38eqAoOp4aAoAxBdgADAZRUCIoEIZEAgAAwZCsgVUZGKMgkoyojKiClIilFAAAAAABukBSdnafH1riXS9Gi/pmVBWpbqqPWb9O71PNeIeOtT1eUqMDmxMV9NoP6815y7vgjRl1FMfXq9LRcK1GrnesbV856f29A17jLSNGcq7Lvf5C/o09Wn5vsR5txFxfqevOVfP9Fwn091CT2a/wAn3/l5HwYVUxlvlXKG++/a2cukaVqHEWYsbT624R+9J9I1rxbPPyZ8mWezD6zS8K0ehr3t+cx4z0/Z1ed+8jTi81k5NJOK6t+CPVuBuDf4dtqWrJWZ8+sYvqqv3l59x3eFuB9O0GUciW+TmJdLZrpH/au78za+w6dPpexPav1eNxXjffx3WDlXxnxn+hIo3Ojm6xpuAm8zOx6tu6Vi3+XadkzEc5fO1pa87VjeXdKaxbx7w9W2llzn/sql+xxx9oXD7fW65fGlmvv8X+0OqOHauY37q3wltQNbr474fnLZZVi83TL9j6+n6vp+pdMHLqukuripbSXo+plXLjtO0TDVk0eoxRvekxHtiXdBQbNnOhDIhEAAVQhSAAABxsgYCqjIxRkEGEGQgyKQpQKQAUAgEnNQi23skeW8U8c5WflvT9BlKurmcZXp7Ofw8EbD7SNcs03SVj4zf0jLbrjt3Lv/ADS9Ty2q76Dj15NV329dnSEkuj2W+6713eexwavPNZ7FX0nAtFhy75cm0z4R/Mw57cCfNLIutU5R3lY5yXz7ep0c3VYSqhGqtVzS+vJP73odW7+IZ85X2QlGt7P3tn1YJd3X9jkxoabiyc74z1G5fdg966V8f5pfDoccY5625PqO+rHKsdu0eXSPfPR3uHeHs7iO/nh9hhxf2mTZ91eO3i/w8T07H1/hThHAjhYmRG1w+9HGXvJSl3uUl039TyrN1TO1GMar7dqI9IY9S5a4/CK/U69dDlKKk1BN7by7EbKZox/pxz85cuo4fk1kxOpvtWPVj+Z8fg9KzfapX1WBpc34SvsS/Bb/AJnw9Q9o+uZUHCj6PiJ/zVQ3l85Nmn2WRrk4pJtdN+043fKXSEdn4oltRlt4s8XB9Fj5xj39/N9PJ1XU8xuWXn5Nm/8AfbLb5bnUs2r255KUpddk92vidvSuHtW1ia+i41kov+pLpFerPQ+H/Zri0Rjbqtjvs7fdw3UF+r/AlMOTIuo4hpNHG0zG/lDzKqN10uSmhyb7FGLbPt4PCmv5ezrwp1xffPaH59T2jD0vDw61DGx664rsUIpHcjCK7EjproY9aXh5vxNef0qRHv5vLsL2c6jKKlkZ0K34RTl+x9fF9nrhZCyzVslSi91KtbNPye/Q3sG6ujxR4PMycb1t/W+UfRjVHkrhBylNxSXNJ9X5vzMwDqeRPMIVkAAAAQpAAAA4mRBhBWSKQoRLLIVQc7ZxhFdspPZIqakk000+xrvPl6/o9OtY9dN9ltarnzxlVLZpnwYaJrejR30jOd9Uf6Nr2b+fR/gar3tWfR3hha0x4NzRTUKeMbMS5Ua5gzx5vskltv6Po/Rmx4GqYOoLfEyYWS2+5vtJej6lplpblE80rkrblEu6CFNjMJJ9CnHbLaLJKvM/aPD6XrGJXtJ+6qlPaL8X/wDRpeXgy6Z+pQlTptTUYR7LMh7dIx8una+7ftfZued/zniy+pP7CEuWyW/Tkh978W16mj8datHUuIIKlv6Bi71V8vZL+6X5JeSR5u0WvbJbp0hhpdV3GeMk2mI38HFq2sZWtXwd0YVUw6VUVraMF+r8/wAjg9zy7Sm+WPNtJ969DifLTJwk1zLqpJ9GvEmRkX5tzlKTnZLtb7X8TlmZvO8v1XBGKmKO627OzvV5uPhzThD3skmur6HUtyLsu3fZcz6fVjtv8jZeHeANT1SUZ5cXi0PrvNfWfwX7npnD3BOlaM4211e9vX9Wzq18O5HRj0trdeTy9XxrTaeZ7P5rez6vM9D4C1fU+Wd0Fi1P+a1ddvKPb89j0PQvZ/pOncs7q3k3L+a3qvSPZ+Zt8IRitktjI7aaalXy+q4xqtRy7W0eUOKqiuqKjCKil2JI5dgDoeVMhQAiAFKAAAAAgEKQAQpAgAAOEIhQyZIpEVBAbApEdfKxKMuqVWTTXbXLtjOKafozVtT4IqlL3ulZE8aae6hLecPTvXozcQY3x1v6UMbUrbrDzyWp8V8PzTy8eeXix7WvtVt8V9Zep9bTfaDpOVtG+NtMt9nt9dL5dfwNrlCMl1Ro/HONw1i1uWfjxlm2L7KvHW1033dnd5v8TTNL0jetuXtaZrenOtvi3HF1LBy6veY2XTbFLd8s10+K7vU1niDjfTcSM6MObysl7xiq/uqXm/23PPreF+IbdNlcqJLfrGm63ezbz8Ph+Bq8vpWBG+3MhyXx+zhBr7r7zC+bJ2emzC2e8RzhsGMtRvndHBxMnKi2o2SrjvGT7Xv1S7Tjv4I4pzOadeJVXGb32stXMvludDA434hVlVNOpOEIpLljj1vZLy5ew2XB9omuUdJLFyYcze9tbUmv+1pL5HPthpMdp2cO4Vk1/anHG+3nycekezHWL4xWq5lVai+iqTm9vDrtt+Jv/DnAul6O42Kr318evvLfrNPy7kaxL2p5iS5NGoT2675DfX/xMF7V8/m3/hGPy+Hvpb/kbq5NPWd30VeHcVjDGGI2rHhvH1eqxhGK6LYzPNML2sVzntmaPZCP91V3N+DSPof6p6Nu08TO9IR/c6I1GKfFw34RrqztOOflLeynnk/apgv/AKGl5cv984x/c6n+qWTO1qvRoOPcvftv/wBSTqcUeK14Lrrep84+r04HmFntI1ayKnjaRRGL6JznKX7HBZxrxTlOMaKcWnmaSca9+vhu20SdVjhnHBNXPpbR75j+N3qxjOcIRcpyUYrvb2R5BmcRa8sf3uXxDVXut3RTKCs6+SXb6nxqnqGtXqNNWXnTfffOUkuv/wCeBrnWR0rDox8Avt2smSIj789nsOZxToeHJwu1Khz/ALa27H8o7nZ0rWdP1f3n8PyFa69uePK4uO/Z0aXgzz3SPZ9qGS4y1TJjj099VC2b9ew9D0fSMLR8VY+BRGqHbJrq5Pxb7zbivltO9o2hx6zBocNOzivNrfL/AI74AN7ywEKECFIAAAEAAHB3lRO8qDJkikRQkqACIAAD5XEWXnY2C46XR7zLtfJBtbxh/k/08z5nD3CtOnWyzcuyWZqdj5rMq3q03/bv2fH8l0Nmcdy9Eidned5SaxM7vn6ndRp2Bfl5DSqorc5end69hqOBwjTquj3W6tFvKz97XPbrVv1W3z/TuPr67F63q+PosJNY1TWRmtd6X3Yb9272fyNlUFsYbRa2/kx2i083531XhDP0DPthbCTg1tC1fdmvj+h0YWzpcoNbNrZprqfo7KxasiuVd9cbIS6OMlumadrPs+wcuTniN1P+x9Y+nh6HLm002neH0vBuKY9Fj7m1eW/V5bTnURwrKLMSt2SX1blJqUfTsa+TPtYWFomRpdc5alXTe4P3qu33jLyS7Uz6t/s2vi94Tk14KR0LuAM+D+zhOXx2OeMF48HvTxTR5I/Lkmv37XRysbScHGplTm051k5bWpOUfd+a8Uc9VPD6odt+RZNpJuqjfffw3l69x2K/Z9qc11il6n0MP2ZZM+t+Ty+UVuIw5PJL8R0kRzzT9+58C/U9Hqa+i0ZcpRf1ZSlGPL49EclnETlZtgaPjRi+x3p2zfxb2/I37TfZvpuPs7+e1/5M2XC4c0zD604lUX48vU3V0uSesvPzca0lfQrNvfLyXHxeKdYlJwq5YWR5W/cQgtvDfY+ti+zvV8mHLmZyhBtNwju1v8OzvPWIU1wW0YpGaSRurpKePN5uTjueeWKIrHshpOi+znTMFqeVzZNn+fRfI2/EwcbEgoY9MK4rujHY7AOiuOtOkPLz6vNnnfJaZAUhm51BAECkKAIAAAAEAAHAUhkGSopEVBJUhQRAAADq6lmVYGDfl3vaqmtzl6d36HZbNU4ht/jGvYPD1acseL+lZ77uSPWMPWW2/oSZ2hJdzg/Dur0+WdnL/jc+Xv7en3U+sY+if4mwEiiliIrG0ERtA0YuCMgGTDkRfdx8DIo2N5YqEV3GSivAFLsbhSFAAAIAACgACAAAUgAAAAAAICgDgRSIoZKiohUCVABGIAAI+p1qsOinJtyK6oxut255pdZbHZA5CoAFFBCkAAACkKUAABQQoAAAAABSFIAAAAAAAAAAAHAUhQyVFRCgUAEYgAAEKQCghSgACAUgAoAAoICigACggAoAAAAAAAAAAAAAAAOAoAZBUABkAAkgAIgQAoAACgAAEAAAAFAAAoAAAACgAEAAoACgAAAAAAA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2002" name="Picture 18" descr="http://www.gadar.cz/fotky6629/fotos/_vyrd13_363chill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857752" cy="6425556"/>
          </a:xfrm>
          <a:prstGeom prst="rect">
            <a:avLst/>
          </a:prstGeom>
          <a:noFill/>
        </p:spPr>
      </p:pic>
      <p:pic>
        <p:nvPicPr>
          <p:cNvPr id="42004" name="Picture 20" descr="https://encrypted-tbn1.gstatic.com/images?q=tbn:ANd9GcSATH3ArXaWGd0HA6oozVqYd007mRP2x3mFmvqzFtOu9_q9Be_e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142984"/>
            <a:ext cx="2867025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696</Words>
  <Application>Microsoft Office PowerPoint</Application>
  <PresentationFormat>Předvádění na obrazovce (4:3)</PresentationFormat>
  <Paragraphs>97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sady Office</vt:lpstr>
      <vt:lpstr>Prezentace aplikace PowerPoint</vt:lpstr>
      <vt:lpstr>Anýz celý, mletý </vt:lpstr>
      <vt:lpstr>Prezentace aplikace PowerPoint</vt:lpstr>
      <vt:lpstr>Badyán celý, mletý </vt:lpstr>
      <vt:lpstr>Prezentace aplikace PowerPoint</vt:lpstr>
      <vt:lpstr>Bobkový list - vavřín</vt:lpstr>
      <vt:lpstr>Prezentace aplikace PowerPoint</vt:lpstr>
      <vt:lpstr>Chilli, Kayenský pepř </vt:lpstr>
      <vt:lpstr>Prezentace aplikace PowerPoint</vt:lpstr>
      <vt:lpstr>Černucha – kaloni, kmín černý, semena černé cibule </vt:lpstr>
      <vt:lpstr>Prezentace aplikace PowerPoint</vt:lpstr>
      <vt:lpstr>Estragon, pelyněk kozalec </vt:lpstr>
      <vt:lpstr>Prezentace aplikace PowerPoint</vt:lpstr>
      <vt:lpstr>Fenykl celý, mletý</vt:lpstr>
      <vt:lpstr>Prezentace aplikace PowerPoint</vt:lpstr>
      <vt:lpstr>Hořčice bílá, černá </vt:lpstr>
      <vt:lpstr>Prezentace aplikace PowerPoint</vt:lpstr>
      <vt:lpstr>Jalovec celý </vt:lpstr>
      <vt:lpstr>Prezentace aplikace PowerPoint</vt:lpstr>
      <vt:lpstr>Karob, svatojánský chléb </vt:lpstr>
      <vt:lpstr>Prezentace aplikace PowerPoint</vt:lpstr>
      <vt:lpstr>Kardamom</vt:lpstr>
      <vt:lpstr>Prezentace aplikace PowerPoint</vt:lpstr>
      <vt:lpstr>Kmín</vt:lpstr>
      <vt:lpstr>Prezentace aplikace PowerPoint</vt:lpstr>
      <vt:lpstr>Římský kmín – šabrej</vt:lpstr>
      <vt:lpstr>Prezentace aplikace PowerPoint</vt:lpstr>
      <vt:lpstr>Kari</vt:lpstr>
      <vt:lpstr>Prezentace aplikace PowerPoint</vt:lpstr>
      <vt:lpstr>Koriandr</vt:lpstr>
      <vt:lpstr>Prezentace aplikace PowerPoint</vt:lpstr>
      <vt:lpstr>Kurkuma – indický šafrán</vt:lpstr>
      <vt:lpstr>Prezentace aplikace PowerPoint</vt:lpstr>
      <vt:lpstr>Lněné semínko</vt:lpstr>
      <vt:lpstr>Prezentace aplikace PowerPoint</vt:lpstr>
      <vt:lpstr>Muškátový květ mletý</vt:lpstr>
      <vt:lpstr>Prezentace aplikace PowerPoint</vt:lpstr>
      <vt:lpstr>Muškátový ořech</vt:lpstr>
      <vt:lpstr>Prezentace aplikace PowerPoint</vt:lpstr>
      <vt:lpstr>Nové koření celé, mleté</vt:lpstr>
      <vt:lpstr>Prezentace aplikace PowerPoint</vt:lpstr>
      <vt:lpstr>Oregano - Dobromysl</vt:lpstr>
      <vt:lpstr>Prezentace aplikace PowerPoint</vt:lpstr>
      <vt:lpstr>Sezam</vt:lpstr>
      <vt:lpstr>Prezentace aplikace PowerPoint</vt:lpstr>
      <vt:lpstr>Skořice</vt:lpstr>
      <vt:lpstr>Prezentace aplikace PowerPoint</vt:lpstr>
      <vt:lpstr>Vanilka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Koření</dc:title>
  <dc:creator>mido</dc:creator>
  <cp:lastModifiedBy>Burda</cp:lastModifiedBy>
  <cp:revision>141</cp:revision>
  <dcterms:created xsi:type="dcterms:W3CDTF">2013-09-18T17:27:38Z</dcterms:created>
  <dcterms:modified xsi:type="dcterms:W3CDTF">2014-03-24T13:23:26Z</dcterms:modified>
</cp:coreProperties>
</file>