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11CB1-2869-4696-8800-61B499EC01B8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Bezpečnost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052736"/>
            <a:ext cx="7632848" cy="5184576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Povinnost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zajistit bezpečnost a ochranu zdraví se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vztahuje: 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zaměstnance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na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hotelové hosty </a:t>
            </a: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na návštěvníky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restauračních zařízení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 algn="l">
              <a:buAutoNum type="arabicPeriod"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Systém obecné prevence</a:t>
            </a:r>
          </a:p>
          <a:p>
            <a:pPr marL="514350" indent="-514350" algn="l">
              <a:buAutoNum type="arabicPeriod"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Systém prevence u technických zařízení</a:t>
            </a:r>
          </a:p>
          <a:p>
            <a:pPr marL="514350" indent="-514350" algn="l">
              <a:buAutoNum type="arabicPeriod"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Prevence na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pracovišti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Ochrannými prostředky nejsou: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Běžné </a:t>
            </a:r>
            <a:r>
              <a:rPr lang="cs-CZ" dirty="0">
                <a:latin typeface="Arial" pitchFamily="34" charset="0"/>
                <a:cs typeface="Arial" pitchFamily="34" charset="0"/>
              </a:rPr>
              <a:t>pracovní oděvy a obuv, které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nejsou určeny </a:t>
            </a:r>
            <a:r>
              <a:rPr lang="cs-CZ" dirty="0">
                <a:latin typeface="Arial" pitchFamily="34" charset="0"/>
                <a:cs typeface="Arial" pitchFamily="34" charset="0"/>
              </a:rPr>
              <a:t>k ochraně zdraví zaměstnanců před riziky a které nepodléhají při práci mimořádnému opotřebení nebo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znečistění. 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Pro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práce v hotelích a ve veřejném stravování se jedná zejména o OOPP na ochranu těla, zraku, rukou a nohou. </a:t>
            </a:r>
            <a:r>
              <a:rPr lang="cs-CZ" dirty="0">
                <a:latin typeface="Arial" pitchFamily="34" charset="0"/>
                <a:cs typeface="Arial" pitchFamily="34" charset="0"/>
              </a:rPr>
              <a:t>Z výše uvedeného současně vyplývá, že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za OOPP se nepovažuje</a:t>
            </a:r>
            <a:r>
              <a:rPr lang="cs-CZ" dirty="0">
                <a:latin typeface="Arial" pitchFamily="34" charset="0"/>
                <a:cs typeface="Arial" pitchFamily="34" charset="0"/>
              </a:rPr>
              <a:t> např. pracovní oblečení číšníků, recepčních, oděv managementu hotelu, poněvadž tyto nejsou vystaveny mimořádnému znečištění nebo opotřebení. V tomto případě se jedná o tzv.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jednotné pracovní oblečení</a:t>
            </a:r>
            <a:r>
              <a:rPr lang="cs-CZ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Zákony, nařízení vlády, vyhlášky BOZP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zákony</a:t>
            </a:r>
            <a:r>
              <a:rPr lang="cs-CZ" sz="4000" b="1" dirty="0">
                <a:latin typeface="Arial" pitchFamily="34" charset="0"/>
                <a:cs typeface="Arial" pitchFamily="34" charset="0"/>
              </a:rPr>
              <a:t>:</a:t>
            </a:r>
            <a:endParaRPr lang="cs-CZ" sz="4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Zákon č. 174/1968 Sb., o státním odborném dozoru nad bezpečností práce, ve znění pozdějších předpisů,</a:t>
            </a: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Zákoník práce – zákon č. 65/1965 Sb., v platném znění, </a:t>
            </a: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Zákon č. 258/2000 Sb., o ochraně veřejného zdraví, ve znění pozdějších předpisů,</a:t>
            </a: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Zákon č. 20/1966 Sb., o péči o zdraví lidu, ve znění pozdějších předpisů,</a:t>
            </a: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Zákon č. 22/1997 Sb.</a:t>
            </a:r>
            <a:r>
              <a:rPr lang="cs-CZ" sz="4000" b="1" dirty="0">
                <a:latin typeface="Arial" pitchFamily="34" charset="0"/>
                <a:cs typeface="Arial" pitchFamily="34" charset="0"/>
              </a:rPr>
              <a:t> - 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o technických požadavcích na výrobky, ve znění pozdějších předpisů,</a:t>
            </a: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Zákon č. 157/1998 Sb. - o chemických látkách a chemických přípravcích a o změně některých dalších zákonů (platnost tohoto zákona končí dnem vstupu ČR do EU),</a:t>
            </a:r>
          </a:p>
          <a:p>
            <a:pPr lvl="0"/>
            <a:r>
              <a:rPr lang="cs-CZ" sz="4000" b="1" dirty="0">
                <a:latin typeface="Arial" pitchFamily="34" charset="0"/>
                <a:cs typeface="Arial" pitchFamily="34" charset="0"/>
              </a:rPr>
              <a:t>nařízení vlády: </a:t>
            </a:r>
            <a:endParaRPr lang="cs-CZ" sz="4000" dirty="0">
              <a:latin typeface="Arial" pitchFamily="34" charset="0"/>
              <a:cs typeface="Arial" pitchFamily="34" charset="0"/>
            </a:endParaRPr>
          </a:p>
          <a:p>
            <a:r>
              <a:rPr lang="cs-CZ" sz="4000" dirty="0">
                <a:latin typeface="Arial" pitchFamily="34" charset="0"/>
                <a:cs typeface="Arial" pitchFamily="34" charset="0"/>
              </a:rPr>
              <a:t>1.   Nařízení vlády č. 108/1994 Sb., kterým se provádí zákoník práce a některé další zákony, ve znění pozdějších předpisů,</a:t>
            </a: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Nařízení vlády č. 178/2001 Sb., kterým se stanoví podmínky ochrany zdraví zaměstnanců při práci, v platném znění,</a:t>
            </a: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Nařízení vlády č. 494/2001 Sb., kterým se stanoví způsob evidence, hlášení a zasílání záznamu o úrazu, vzor záznamu o úrazu a okruh orgánů a institucí, kterým se ohlašuje pracovní úraz a zasílá záznam o úrazu,</a:t>
            </a: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Nařízení vlády č. 495/2001 Sb., kterým se stanoví rozsah a bližší podmínky poskytování osobních ochranných pracovních prostředků, mycích, čistících a dezinfekčních prostředků,</a:t>
            </a: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Nařízení vlády č. 378/2001 Sb., kterým se stanoví bližší požadavky na bezpečný provoz a používání strojů, technických zařízení, přístrojů a nářadí,</a:t>
            </a: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Nařízení vlády č. 11/2002 Sb., kterým se stanoví vzhled a umístění bezpečnostních značek a zavedení signálů,</a:t>
            </a: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Nařízení vlády č. 168/2002 Sb.</a:t>
            </a:r>
            <a:r>
              <a:rPr lang="cs-CZ" sz="4000" b="1" dirty="0">
                <a:latin typeface="Arial" pitchFamily="34" charset="0"/>
                <a:cs typeface="Arial" pitchFamily="34" charset="0"/>
              </a:rPr>
              <a:t> – 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způsob organizace práce a pracovních postupů, které je zaměstnavatel povinen zajistit při provozování dopravy dopravními prostředky,</a:t>
            </a:r>
          </a:p>
          <a:p>
            <a:pPr lvl="0"/>
            <a:r>
              <a:rPr lang="cs-CZ" sz="4000" b="1" dirty="0">
                <a:latin typeface="Arial" pitchFamily="34" charset="0"/>
                <a:cs typeface="Arial" pitchFamily="34" charset="0"/>
              </a:rPr>
              <a:t>vyhlášky:</a:t>
            </a:r>
            <a:endParaRPr lang="cs-CZ" sz="4000" dirty="0">
              <a:latin typeface="Arial" pitchFamily="34" charset="0"/>
              <a:cs typeface="Arial" pitchFamily="34" charset="0"/>
            </a:endParaRPr>
          </a:p>
          <a:p>
            <a:r>
              <a:rPr lang="cs-CZ" sz="4000" dirty="0">
                <a:latin typeface="Arial" pitchFamily="34" charset="0"/>
                <a:cs typeface="Arial" pitchFamily="34" charset="0"/>
              </a:rPr>
              <a:t>1. Vyhláška ČÚBP č. 48/1982 Sb., kterou se stanoví základní požadavky k zajištění bezpečnosti práce   a technických zařízení, ve znění pozdějších předpisů,</a:t>
            </a:r>
          </a:p>
          <a:p>
            <a:r>
              <a:rPr lang="cs-CZ" sz="4000" dirty="0">
                <a:latin typeface="Arial" pitchFamily="34" charset="0"/>
                <a:cs typeface="Arial" pitchFamily="34" charset="0"/>
              </a:rPr>
              <a:t>2. Vyhláška ČÚBP a ČBÚ č. 324/1990 Sb., o bezpečnosti práce a technických zařízení při stavebních pracích,</a:t>
            </a:r>
          </a:p>
          <a:p>
            <a:r>
              <a:rPr lang="cs-CZ" sz="4000" dirty="0">
                <a:latin typeface="Arial" pitchFamily="34" charset="0"/>
                <a:cs typeface="Arial" pitchFamily="34" charset="0"/>
              </a:rPr>
              <a:t>3. Vyhláška ČÚBP a ČBÚ č. 50/1978 Sb., o odborné způsobilosti v elektrotechnice, ve znění pozdějších předpisů,</a:t>
            </a:r>
          </a:p>
          <a:p>
            <a:r>
              <a:rPr lang="cs-CZ" sz="4000" dirty="0">
                <a:latin typeface="Arial" pitchFamily="34" charset="0"/>
                <a:cs typeface="Arial" pitchFamily="34" charset="0"/>
              </a:rPr>
              <a:t>4.  Vyhláška ČÚBP a ČBÚ č. 18/1979 Sb., kterou se určují vyhrazená tlaková zařízení a stanoví některé podmínky k zajištění jejich bezpečnosti, ve znění pozdějších předpisů,</a:t>
            </a:r>
          </a:p>
          <a:p>
            <a:r>
              <a:rPr lang="cs-CZ" sz="4000" dirty="0">
                <a:latin typeface="Arial" pitchFamily="34" charset="0"/>
                <a:cs typeface="Arial" pitchFamily="34" charset="0"/>
              </a:rPr>
              <a:t>5.   Vyhláška ČÚBP a ČBÚ č. 19/1979 Sb., kterou se určují vyhrazená zdvihací zařízení a stanoví některé podmínky k zajištění jejich bezpečnosti, ve znění pozdějších předpisů,</a:t>
            </a:r>
          </a:p>
          <a:p>
            <a:r>
              <a:rPr lang="cs-CZ" sz="4000" dirty="0">
                <a:latin typeface="Arial" pitchFamily="34" charset="0"/>
                <a:cs typeface="Arial" pitchFamily="34" charset="0"/>
              </a:rPr>
              <a:t>6.   Vyhláška ČÚBP a ČBÚ č. 20/1979 Sb., kterou se určují vyhrazená elektrická zařízení a stanoví některé podmínky k zajištění jejich bezpečnosti, ve znění pozdějších předpisů,</a:t>
            </a:r>
          </a:p>
          <a:p>
            <a:r>
              <a:rPr lang="cs-CZ" sz="4000" dirty="0">
                <a:latin typeface="Arial" pitchFamily="34" charset="0"/>
                <a:cs typeface="Arial" pitchFamily="34" charset="0"/>
              </a:rPr>
              <a:t>7.   Vyhláška ČÚBP a ČBÚ č. 21/1979, kterou se určují vyhrazená plynová zařízení a stanoví některé podmínky k zajištění jejich bezpečnosti, ve znění pozdějších předpisů,</a:t>
            </a:r>
          </a:p>
          <a:p>
            <a:r>
              <a:rPr lang="cs-CZ" sz="4000" dirty="0">
                <a:latin typeface="Arial" pitchFamily="34" charset="0"/>
                <a:cs typeface="Arial" pitchFamily="34" charset="0"/>
              </a:rPr>
              <a:t>8.   Vyhláška ČÚBP č. 91/1993 Sb., k zajištění bezpečnosti práce v nízkotlakých kotelnách,</a:t>
            </a:r>
          </a:p>
          <a:p>
            <a:r>
              <a:rPr lang="cs-CZ" sz="4000" dirty="0">
                <a:latin typeface="Arial" pitchFamily="34" charset="0"/>
                <a:cs typeface="Arial" pitchFamily="34" charset="0"/>
              </a:rPr>
              <a:t>9.   Vyhláška ČÚBP č. 85/1978 Sb., o kontrolách, revizích a zkouškách plynových zařízení,</a:t>
            </a:r>
          </a:p>
          <a:p>
            <a:r>
              <a:rPr lang="cs-CZ" sz="4000" dirty="0">
                <a:latin typeface="Arial" pitchFamily="34" charset="0"/>
                <a:cs typeface="Arial" pitchFamily="34" charset="0"/>
              </a:rPr>
              <a:t>10. Vyhláška </a:t>
            </a:r>
            <a:r>
              <a:rPr lang="cs-CZ" sz="4000" dirty="0" err="1">
                <a:latin typeface="Arial" pitchFamily="34" charset="0"/>
                <a:cs typeface="Arial" pitchFamily="34" charset="0"/>
              </a:rPr>
              <a:t>MZd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 č. 288/2003 Sb., kterou se stanoví práce a pracoviště, které jsou zakázané těhotným ženám a mladistvým, a podmínky, za nichž mohou mladiství výjimečně tyto práce konat z důvodu přípravy na povolání, </a:t>
            </a:r>
          </a:p>
          <a:p>
            <a:r>
              <a:rPr lang="cs-CZ" sz="4000" dirty="0">
                <a:latin typeface="Arial" pitchFamily="34" charset="0"/>
                <a:cs typeface="Arial" pitchFamily="34" charset="0"/>
              </a:rPr>
              <a:t>11. Vyhláška č.464/2000 Sb., kterou se stanoví hygienické požadavky na provoz koupališť a saun,</a:t>
            </a: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Vyhláška č.125/1993 Sb. - zákonné pojištění odpovědnosti zaměstnavatele při pracovních úrazech  a nemocech z povolání,</a:t>
            </a:r>
          </a:p>
          <a:p>
            <a:pPr lvl="0"/>
            <a:r>
              <a:rPr lang="cs-CZ" sz="4000" dirty="0">
                <a:latin typeface="Arial" pitchFamily="34" charset="0"/>
                <a:cs typeface="Arial" pitchFamily="34" charset="0"/>
              </a:rPr>
              <a:t>Vyhláška č. 440/2001 Sb. – o odškodnění bolesti a ztížení společenského  uplatnění.</a:t>
            </a:r>
          </a:p>
          <a:p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Systém obecné prevence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Opatření </a:t>
            </a:r>
            <a:r>
              <a:rPr lang="cs-CZ" dirty="0">
                <a:latin typeface="Arial" pitchFamily="34" charset="0"/>
                <a:cs typeface="Arial" pitchFamily="34" charset="0"/>
              </a:rPr>
              <a:t>k omezení vlivu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rizika ohrožení </a:t>
            </a:r>
            <a:r>
              <a:rPr lang="cs-CZ" dirty="0">
                <a:latin typeface="Arial" pitchFamily="34" charset="0"/>
                <a:cs typeface="Arial" pitchFamily="34" charset="0"/>
              </a:rPr>
              <a:t>bezpečnosti a zdraví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Činnost  provádí  </a:t>
            </a:r>
            <a:r>
              <a:rPr lang="cs-CZ" dirty="0">
                <a:latin typeface="Arial" pitchFamily="34" charset="0"/>
                <a:cs typeface="Arial" pitchFamily="34" charset="0"/>
              </a:rPr>
              <a:t>odborně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způsobilý zaměstnanec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Opatření </a:t>
            </a:r>
            <a:r>
              <a:rPr lang="cs-CZ" dirty="0">
                <a:latin typeface="Arial" pitchFamily="34" charset="0"/>
                <a:cs typeface="Arial" pitchFamily="34" charset="0"/>
              </a:rPr>
              <a:t>pro případ zdolávání mimořádných událostí, jako jsou havárie, požáry, povodně a jiná vážná nebezpečí a evakuaci zaměstnanců, 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Zajistit</a:t>
            </a:r>
            <a:r>
              <a:rPr lang="cs-CZ" dirty="0">
                <a:latin typeface="Arial" pitchFamily="34" charset="0"/>
                <a:cs typeface="Arial" pitchFamily="34" charset="0"/>
              </a:rPr>
              <a:t>, aby zaměstnanci nevykonávali práce, které neodpovídají jejich schopnostem a zdravotní způsobilosti (zdravotní průkaz viz zákon č. 258/2000 Sb.),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Zařadit </a:t>
            </a:r>
            <a:r>
              <a:rPr lang="cs-CZ" dirty="0">
                <a:latin typeface="Arial" pitchFamily="34" charset="0"/>
                <a:cs typeface="Arial" pitchFamily="34" charset="0"/>
              </a:rPr>
              <a:t>práce, z hlediska rizikových faktorů, do kategorií dle požadavku zákona č. 258/2000Sb. v platném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znění.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Provádět </a:t>
            </a:r>
            <a:r>
              <a:rPr lang="cs-CZ" dirty="0">
                <a:latin typeface="Arial" pitchFamily="34" charset="0"/>
                <a:cs typeface="Arial" pitchFamily="34" charset="0"/>
              </a:rPr>
              <a:t>stanovená školení a ověření znalostí svých zaměstnanců,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Zajistit </a:t>
            </a:r>
            <a:r>
              <a:rPr lang="cs-CZ" dirty="0">
                <a:latin typeface="Arial" pitchFamily="34" charset="0"/>
                <a:cs typeface="Arial" pitchFamily="34" charset="0"/>
              </a:rPr>
              <a:t>zákaz kouření v pracovních místnostech, kde účinkům kouření jsou vystaveni nekuřáci,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Vést </a:t>
            </a:r>
            <a:r>
              <a:rPr lang="cs-CZ" dirty="0">
                <a:latin typeface="Arial" pitchFamily="34" charset="0"/>
                <a:cs typeface="Arial" pitchFamily="34" charset="0"/>
              </a:rPr>
              <a:t>dokumentaci o školeních, informacích a pokynech.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ystém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prevence u technických zařízení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používat vhodné pomůcky z hlediska bezpečnosti a ochrany zdraví při práci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vybavit funkčními ochrannými zařízeními nebo upravit tak, aby zaměstnanci nebyli vystaveni zejména nepohodlné pracovní poloze a nežádoucím účinkům hluku a vibrací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Omezit práce </a:t>
            </a:r>
            <a:r>
              <a:rPr lang="cs-CZ" dirty="0">
                <a:latin typeface="Arial" pitchFamily="34" charset="0"/>
                <a:cs typeface="Arial" pitchFamily="34" charset="0"/>
              </a:rPr>
              <a:t>jednotvárné a jednostranně zatěžující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organismus. Přestávky v práci evidovat.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Minimalizovat </a:t>
            </a:r>
            <a:r>
              <a:rPr lang="cs-CZ" dirty="0">
                <a:latin typeface="Arial" pitchFamily="34" charset="0"/>
                <a:cs typeface="Arial" pitchFamily="34" charset="0"/>
              </a:rPr>
              <a:t>ruční manipulaci s břemeny, která vytváří možnost poškození zdraví, zejména páteře.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Prevence na pracovišti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pro </a:t>
            </a:r>
            <a:r>
              <a:rPr lang="cs-CZ" dirty="0">
                <a:latin typeface="Arial" pitchFamily="34" charset="0"/>
                <a:cs typeface="Arial" pitchFamily="34" charset="0"/>
              </a:rPr>
              <a:t>danou činnost prostorově a konstrukčně uspořádat pracoviště,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podrobovat pracoviště pravidelné údržbě, úklidu a čištění,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vyznačit únikové komunikace a nouzové východy a tyto komunikace a východy zajistit volně průchozí,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tam, kde je to účelné, opatřit vhodnými bezpečnostními značkami.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ákladní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povinnosti zaměstnanců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pracovat se zařízeními pouze dle kvalifikačních předpokladů.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Dodržovat předpisy </a:t>
            </a:r>
            <a:r>
              <a:rPr lang="cs-CZ" dirty="0">
                <a:latin typeface="Arial" pitchFamily="34" charset="0"/>
                <a:cs typeface="Arial" pitchFamily="34" charset="0"/>
              </a:rPr>
              <a:t>k zajištění bezpečnosti a ochrany zdraví při práci, dodržovat zásady bezpečného chování na pracovišti, nerozptylovat svou pozornost a soustředit se na práci, nepřipustit nevhodné žertování na pracovišti,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Dodržovat </a:t>
            </a:r>
            <a:r>
              <a:rPr lang="cs-CZ" dirty="0">
                <a:latin typeface="Arial" pitchFamily="34" charset="0"/>
                <a:cs typeface="Arial" pitchFamily="34" charset="0"/>
              </a:rPr>
              <a:t>stanovené technologické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postupy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Řídit předpisy</a:t>
            </a:r>
            <a:r>
              <a:rPr lang="cs-CZ" dirty="0">
                <a:latin typeface="Arial" pitchFamily="34" charset="0"/>
                <a:cs typeface="Arial" pitchFamily="34" charset="0"/>
              </a:rPr>
              <a:t>, dodržovat stanovený pracovní režim,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Používat </a:t>
            </a:r>
            <a:r>
              <a:rPr lang="cs-CZ" dirty="0">
                <a:latin typeface="Arial" pitchFamily="34" charset="0"/>
                <a:cs typeface="Arial" pitchFamily="34" charset="0"/>
              </a:rPr>
              <a:t>při práci osobní ochranné pracovní prostředky, 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Absolvovat </a:t>
            </a:r>
            <a:r>
              <a:rPr lang="cs-CZ" dirty="0">
                <a:latin typeface="Arial" pitchFamily="34" charset="0"/>
                <a:cs typeface="Arial" pitchFamily="34" charset="0"/>
              </a:rPr>
              <a:t>předepsané lékařské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prohlídky.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Seznámit </a:t>
            </a:r>
            <a:r>
              <a:rPr lang="cs-CZ" dirty="0">
                <a:latin typeface="Arial" pitchFamily="34" charset="0"/>
                <a:cs typeface="Arial" pitchFamily="34" charset="0"/>
              </a:rPr>
              <a:t>se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ze </a:t>
            </a:r>
            <a:r>
              <a:rPr lang="cs-CZ" dirty="0">
                <a:latin typeface="Arial" pitchFamily="34" charset="0"/>
                <a:cs typeface="Arial" pitchFamily="34" charset="0"/>
              </a:rPr>
              <a:t>zásadami poskytování první pomoci při úrazu, při pracovním úrazu poskytnout postiženému pomoc a úraz ohlásit jeho nadřízenému,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Základní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povinnosti zaměstnanců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Nepožívat alkoholické nápoje ani jiné návykové látky na pracovišti nebo před nástupem na směnu,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Nepoužívat stroj bez seznámení se s návodem pro jeho bezpečný provoz, obsluhu a údržbu,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Zkontrolovat technický stav stroje před jeho použitím, oznámit zjištěné závady, které ohrožují bezpečnost a ochranu zdraví při práci a které nemůže odstranit sám, svému nadřízenému,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Neotvírat ochranné kryty pohybujících se částí na stroji za jeho chodu, nevyřazovat ochranná zařízení z funkce, jakékoliv zásahy na stroji provádět jen při vypnutí elektrickými vypínači,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Dodržovat zásady potravinářské hygieny, dbát o pořádek a čistotu na pracovišti, pracovní oděv mít na sobě vždy čistý a řádně upravený,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Informovat se o vlastnostech jednotlivých chemických prostředků, které jsou  používány při mytí a dezinfekci, a o potřebných bezpečnostních opatřeních k ochraně zdraví,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Nikdy neprovádět čištění a mytí stroje, který je pod napětím.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Při nástupu do pracovního poměru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Zakládáme do </a:t>
            </a:r>
            <a:r>
              <a:rPr lang="cs-CZ" dirty="0">
                <a:latin typeface="Arial" pitchFamily="34" charset="0"/>
                <a:cs typeface="Arial" pitchFamily="34" charset="0"/>
              </a:rPr>
              <a:t>osobního spisu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pracovníka: 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1. potvrzení </a:t>
            </a:r>
            <a:r>
              <a:rPr lang="cs-CZ" dirty="0">
                <a:latin typeface="Arial" pitchFamily="34" charset="0"/>
                <a:cs typeface="Arial" pitchFamily="34" charset="0"/>
              </a:rPr>
              <a:t>o vstupní lékařské prohlídce,</a:t>
            </a:r>
          </a:p>
          <a:p>
            <a:pPr lvl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2. rozhodnutí </a:t>
            </a:r>
            <a:r>
              <a:rPr lang="cs-CZ" dirty="0">
                <a:latin typeface="Arial" pitchFamily="34" charset="0"/>
                <a:cs typeface="Arial" pitchFamily="34" charset="0"/>
              </a:rPr>
              <a:t>o způsobilosti konat danou činnost,</a:t>
            </a:r>
          </a:p>
          <a:p>
            <a:pPr lvl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3. doklad </a:t>
            </a:r>
            <a:r>
              <a:rPr lang="cs-CZ" dirty="0">
                <a:latin typeface="Arial" pitchFamily="34" charset="0"/>
                <a:cs typeface="Arial" pitchFamily="34" charset="0"/>
              </a:rPr>
              <a:t>o absolvování úvodního školení bezpečnosti a ochrany zdraví při práci,</a:t>
            </a:r>
          </a:p>
          <a:p>
            <a:pPr lvl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4. přehled </a:t>
            </a:r>
            <a:r>
              <a:rPr lang="cs-CZ" dirty="0">
                <a:latin typeface="Arial" pitchFamily="34" charset="0"/>
                <a:cs typeface="Arial" pitchFamily="34" charset="0"/>
              </a:rPr>
              <a:t>nástupní praxe zahrnující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zácvik (resp</a:t>
            </a:r>
            <a:r>
              <a:rPr lang="cs-CZ" dirty="0">
                <a:latin typeface="Arial" pitchFamily="34" charset="0"/>
                <a:cs typeface="Arial" pitchFamily="34" charset="0"/>
              </a:rPr>
              <a:t>. teoretická a praktická zkouška pro možnost vykonávat danou činnost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samostatně)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5. Po </a:t>
            </a:r>
            <a:r>
              <a:rPr lang="cs-CZ" dirty="0">
                <a:latin typeface="Arial" pitchFamily="34" charset="0"/>
                <a:cs typeface="Arial" pitchFamily="34" charset="0"/>
              </a:rPr>
              <a:t>zapracování je dále nezbytné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pravidelné a soustavné</a:t>
            </a:r>
            <a:r>
              <a:rPr lang="cs-CZ" dirty="0">
                <a:latin typeface="Arial" pitchFamily="34" charset="0"/>
                <a:cs typeface="Arial" pitchFamily="34" charset="0"/>
              </a:rPr>
              <a:t> seznamování pracovníka s pokyny bezpečnosti práce, absolvování předepsaných preventivních lékařských prohlídek, soustavný dozor týkající se dodržováním pokynů bezpečnosti a ochrany zdraví (BOZ) pracovníkem, dodržování specifických ustanovení BOZ pro těhotné ženy a mladistvé pracovníky.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cap="small" dirty="0" smtClean="0">
                <a:latin typeface="Arial" pitchFamily="34" charset="0"/>
                <a:cs typeface="Arial" pitchFamily="34" charset="0"/>
              </a:rPr>
              <a:t>Ochranné </a:t>
            </a:r>
            <a:r>
              <a:rPr lang="cs-CZ" cap="small" dirty="0" smtClean="0">
                <a:latin typeface="Arial" pitchFamily="34" charset="0"/>
                <a:cs typeface="Arial" pitchFamily="34" charset="0"/>
              </a:rPr>
              <a:t>pomůcky a ochranné </a:t>
            </a:r>
            <a:r>
              <a:rPr lang="cs-CZ" cap="small" dirty="0" smtClean="0">
                <a:latin typeface="Arial" pitchFamily="34" charset="0"/>
                <a:cs typeface="Arial" pitchFamily="34" charset="0"/>
              </a:rPr>
              <a:t>oděvy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454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Povinnost </a:t>
            </a:r>
            <a:r>
              <a:rPr lang="cs-CZ" dirty="0">
                <a:latin typeface="Arial" pitchFamily="34" charset="0"/>
                <a:cs typeface="Arial" pitchFamily="34" charset="0"/>
              </a:rPr>
              <a:t>zaměstnavatele k poskytování osobních ochranných pracovních prostředků (OOPP) je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dány: </a:t>
            </a:r>
          </a:p>
          <a:p>
            <a:pPr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1. </a:t>
            </a:r>
            <a:r>
              <a:rPr lang="cs-CZ" dirty="0">
                <a:latin typeface="Arial" pitchFamily="34" charset="0"/>
                <a:cs typeface="Arial" pitchFamily="34" charset="0"/>
              </a:rPr>
              <a:t> ustanovením § 133a) Zákoníku práce.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2. nařízením </a:t>
            </a:r>
            <a:r>
              <a:rPr lang="cs-CZ" dirty="0">
                <a:latin typeface="Arial" pitchFamily="34" charset="0"/>
                <a:cs typeface="Arial" pitchFamily="34" charset="0"/>
              </a:rPr>
              <a:t>vlády č. 495/2001 Sb.,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Za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osobní ochranné pracovní prostředky</a:t>
            </a:r>
            <a:r>
              <a:rPr lang="cs-CZ" dirty="0">
                <a:latin typeface="Arial" pitchFamily="34" charset="0"/>
                <a:cs typeface="Arial" pitchFamily="34" charset="0"/>
              </a:rPr>
              <a:t> se považují takové ochranné prostředky, které musí chránit zaměstnance před riziky, nesmí ohrožovat jejich zdraví, nesmí bránit výkonu práce a musí splňovat požadavky stanovené prováděcím předpisem. 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Dále zaměstnavatel poskytuje: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zaměstnancům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mycí, čistící a dezinfekční prostředky</a:t>
            </a:r>
            <a:r>
              <a:rPr lang="cs-CZ" dirty="0">
                <a:latin typeface="Arial" pitchFamily="34" charset="0"/>
                <a:cs typeface="Arial" pitchFamily="34" charset="0"/>
              </a:rPr>
              <a:t> na základě zhodnocení rozsahu znečištění zaměstnanců při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práci, ohrožení </a:t>
            </a:r>
            <a:r>
              <a:rPr lang="cs-CZ" dirty="0">
                <a:latin typeface="Arial" pitchFamily="34" charset="0"/>
                <a:cs typeface="Arial" pitchFamily="34" charset="0"/>
              </a:rPr>
              <a:t>dráždicími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látkami. </a:t>
            </a:r>
          </a:p>
          <a:p>
            <a:pPr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ochranné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nápoje </a:t>
            </a:r>
            <a:r>
              <a:rPr lang="cs-CZ" dirty="0">
                <a:latin typeface="Arial" pitchFamily="34" charset="0"/>
                <a:cs typeface="Arial" pitchFamily="34" charset="0"/>
              </a:rPr>
              <a:t>v rozsahu a za podmínek stanovených zvláštním právním předpisem.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Ze </a:t>
            </a:r>
            <a:r>
              <a:rPr lang="cs-CZ" dirty="0">
                <a:latin typeface="Arial" pitchFamily="34" charset="0"/>
                <a:cs typeface="Arial" pitchFamily="34" charset="0"/>
              </a:rPr>
              <a:t>zákona je zcela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vyloučeno </a:t>
            </a:r>
            <a:r>
              <a:rPr lang="cs-CZ" dirty="0">
                <a:latin typeface="Arial" pitchFamily="34" charset="0"/>
                <a:cs typeface="Arial" pitchFamily="34" charset="0"/>
              </a:rPr>
              <a:t>náhradní poskytování OOPP zaměstnavatelem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formou finančního plnění</a:t>
            </a:r>
            <a:r>
              <a:rPr lang="cs-CZ" dirty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470</Words>
  <Application>Microsoft Office PowerPoint</Application>
  <PresentationFormat>Předvádění na obrazovce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Bezpečnost </vt:lpstr>
      <vt:lpstr>Systém obecné prevence</vt:lpstr>
      <vt:lpstr>Systém prevence u technických zařízení</vt:lpstr>
      <vt:lpstr>Prevence na pracovišti </vt:lpstr>
      <vt:lpstr>Základní povinnosti zaměstnanců:</vt:lpstr>
      <vt:lpstr>Základní povinnosti zaměstnanců:</vt:lpstr>
      <vt:lpstr>Při nástupu do pracovního poměru</vt:lpstr>
      <vt:lpstr>Ochranné pomůcky a ochranné oděvy</vt:lpstr>
      <vt:lpstr>Dále zaměstnavatel poskytuje: </vt:lpstr>
      <vt:lpstr>Ochrannými prostředky nejsou:</vt:lpstr>
      <vt:lpstr>Zákony, nařízení vlády, vyhlášky BOZP</vt:lpstr>
    </vt:vector>
  </TitlesOfParts>
  <Company>doma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Bezpečnost </dc:title>
  <dc:creator>Saša</dc:creator>
  <cp:lastModifiedBy>Your User Name</cp:lastModifiedBy>
  <cp:revision>9</cp:revision>
  <dcterms:created xsi:type="dcterms:W3CDTF">2010-11-02T22:26:09Z</dcterms:created>
  <dcterms:modified xsi:type="dcterms:W3CDTF">2013-05-27T18:12:26Z</dcterms:modified>
</cp:coreProperties>
</file>