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8" r:id="rId6"/>
    <p:sldId id="286" r:id="rId7"/>
    <p:sldId id="292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69" r:id="rId19"/>
    <p:sldId id="270" r:id="rId20"/>
    <p:sldId id="271" r:id="rId21"/>
    <p:sldId id="273" r:id="rId22"/>
    <p:sldId id="274" r:id="rId23"/>
    <p:sldId id="287" r:id="rId24"/>
    <p:sldId id="289" r:id="rId25"/>
    <p:sldId id="275" r:id="rId26"/>
    <p:sldId id="276" r:id="rId27"/>
    <p:sldId id="278" r:id="rId28"/>
    <p:sldId id="277" r:id="rId29"/>
    <p:sldId id="290" r:id="rId30"/>
    <p:sldId id="291" r:id="rId31"/>
    <p:sldId id="293" r:id="rId32"/>
    <p:sldId id="297" r:id="rId33"/>
    <p:sldId id="294" r:id="rId34"/>
    <p:sldId id="280" r:id="rId35"/>
    <p:sldId id="281" r:id="rId36"/>
    <p:sldId id="282" r:id="rId37"/>
    <p:sldId id="283" r:id="rId38"/>
    <p:sldId id="29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A6BD5-513C-4388-AB5E-9ACFB1BA4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461C84-563F-4E5F-83E1-24FA1C275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58DC0F-BFED-466C-B136-372D3081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675AC-F498-4B19-A281-31DC84BA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B89A40-D44A-48FD-865A-5FC67AAB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30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1B6B6-4DD0-4F38-8448-D7587B12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D15287-EADB-4CA7-8E7F-9018AC81D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2E5A57-6677-4C3B-9F69-482822B5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389652-1993-4065-8FB3-83854060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53459E-9F05-4BBC-83EB-E6A243D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8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9C18D6-9B5A-4D16-AB3C-03A7BCCDD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504959-968B-41FC-A12F-026C6EB16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BFE32C-75D7-4FFF-86D5-D21DE337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98655D-ACF9-4C27-BF7C-82D3ACDD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EDE874-843C-4DAD-AEDC-A47D4CF0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20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CC011-4242-4645-A78A-908EE382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CC3E0-AA7B-4997-BBC8-4958FA591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388C31-FEB4-4B66-816E-38E9C951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76687-F018-4C79-B0B2-BE2D50AF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218B49-D1F6-4698-964D-D9EADCBC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55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20FD6-A6A8-4443-917E-186097CA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566F34-61F8-43B1-81D1-D40D20FC0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C632DE-1969-459A-9951-9390AEC9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91E8A1-62E6-4E87-82CA-7FEEA4E2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B20441-0195-4778-8E5C-809BB5EA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56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176C6-2F9A-434B-9C13-E4A5043A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F9155-9E98-4568-AF26-6C4249C7F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477E79-59AF-4F32-B516-384525E26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5B5CA6-1EA8-43FC-832B-8CE3D61B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A9BB1A-7B9A-442B-BA7E-C728AD97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B51101-AFB4-4649-B920-D4B24C8E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38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6E3C9-D0AC-4848-8A45-0C70580A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9667BE-1FBF-415A-9C5B-2BFABEDBA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376605-2D49-4CA4-8392-6A4B623B4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96FBDA-B38B-41A1-AC7D-FDF7AA9C3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22F730-D6CD-4DB8-A3BC-0B3AADC6D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5863A7-DD8D-4B8A-A5CA-29CE455D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17E12A-07DE-4F9F-8C40-6678FB90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5B8BF3-8947-4CD8-908C-3E092C8A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24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94941-57A3-42C4-BD27-C2D8790B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4DB5A0-146C-4976-B6EA-58E3C52D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EE38B2-04C7-4EA9-8E67-9A456090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5A5454-8351-45E8-ADD0-E38FE2CC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79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B43DCC0-4397-48D1-ADD4-253273F2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D0810C-8C5B-497A-A936-2024C5A7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60E595-5FD5-4EB1-9746-1C214AF5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59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8E075-B6EB-4AF5-ABB9-2270C9FB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AF866-BF43-476E-B495-DE52B0A4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25B060-BDB4-40CD-9307-741D93B7C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01B807-1B92-4B7F-BBC0-1BB00796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28C5E6-A88F-46C1-B25E-4392E679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A12753-5A44-4F5F-9795-919C1258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60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8CF5F-28EF-476E-9EB6-6FEFCD68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18E6BF-07C6-4278-91BE-C38B088CF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44ABCB-596A-4223-8E35-6330C4C38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399C49-72C5-4093-A1C1-C3F1C42A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39F331-F071-4D2D-9670-FB53386F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24151C-3913-4184-8114-19FF4EFC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38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51D4FB-C93C-4F28-980F-ABF0B8F5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615C8D-7BBD-491A-AACB-67ABAE55C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38C896-4C34-455A-B572-16BD78D16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CF2C8-32C0-4040-8BC9-F8D8A2C6264D}" type="datetimeFigureOut">
              <a:rPr lang="cs-CZ" smtClean="0"/>
              <a:t>24. 3. 2021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792B0A-AD36-41BA-9510-C67F5F0C0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E2CA39-9784-468A-9B60-053E7A73B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9E0E-D95A-4578-849A-FE103E8B0F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3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87481-D29C-4061-817A-7E035E5B54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Peter </a:t>
            </a:r>
            <a:r>
              <a:rPr lang="cs-CZ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Brook</a:t>
            </a:r>
            <a:endParaRPr lang="cs-C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584546-B2C3-449A-91A2-FDE58A28F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23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Lear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70" y="1120463"/>
            <a:ext cx="7077860" cy="5651821"/>
          </a:xfrm>
        </p:spPr>
      </p:pic>
    </p:spTree>
    <p:extLst>
      <p:ext uri="{BB962C8B-B14F-4D97-AF65-F5344CB8AC3E}">
        <p14:creationId xmlns:p14="http://schemas.microsoft.com/office/powerpoint/2010/main" val="388477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Lear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79" y="1265351"/>
            <a:ext cx="4143301" cy="5349705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21" y="1265351"/>
            <a:ext cx="4064226" cy="5336763"/>
          </a:xfrm>
        </p:spPr>
      </p:pic>
    </p:spTree>
    <p:extLst>
      <p:ext uri="{BB962C8B-B14F-4D97-AF65-F5344CB8AC3E}">
        <p14:creationId xmlns:p14="http://schemas.microsoft.com/office/powerpoint/2010/main" val="400260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Lear</a:t>
            </a:r>
            <a:endParaRPr lang="cs-CZ" sz="3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57" y="1600201"/>
            <a:ext cx="3513686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38" y="1600201"/>
            <a:ext cx="3455125" cy="4525963"/>
          </a:xfrm>
        </p:spPr>
      </p:pic>
    </p:spTree>
    <p:extLst>
      <p:ext uri="{BB962C8B-B14F-4D97-AF65-F5344CB8AC3E}">
        <p14:creationId xmlns:p14="http://schemas.microsoft.com/office/powerpoint/2010/main" val="275218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Lear</a:t>
            </a:r>
            <a:endParaRPr lang="cs-CZ" sz="3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40" y="1600201"/>
            <a:ext cx="3505320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9" y="1600201"/>
            <a:ext cx="3480222" cy="4525963"/>
          </a:xfrm>
        </p:spPr>
      </p:pic>
    </p:spTree>
    <p:extLst>
      <p:ext uri="{BB962C8B-B14F-4D97-AF65-F5344CB8AC3E}">
        <p14:creationId xmlns:p14="http://schemas.microsoft.com/office/powerpoint/2010/main" val="407694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2" y="1081826"/>
            <a:ext cx="7379595" cy="5451676"/>
          </a:xfrm>
        </p:spPr>
      </p:pic>
    </p:spTree>
    <p:extLst>
      <p:ext uri="{BB962C8B-B14F-4D97-AF65-F5344CB8AC3E}">
        <p14:creationId xmlns:p14="http://schemas.microsoft.com/office/powerpoint/2010/main" val="181459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sz="3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73" y="953037"/>
            <a:ext cx="9578654" cy="5747193"/>
          </a:xfrm>
        </p:spPr>
      </p:pic>
    </p:spTree>
    <p:extLst>
      <p:ext uri="{BB962C8B-B14F-4D97-AF65-F5344CB8AC3E}">
        <p14:creationId xmlns:p14="http://schemas.microsoft.com/office/powerpoint/2010/main" val="336058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59" y="947351"/>
            <a:ext cx="8273681" cy="5566765"/>
          </a:xfrm>
        </p:spPr>
      </p:pic>
    </p:spTree>
    <p:extLst>
      <p:ext uri="{BB962C8B-B14F-4D97-AF65-F5344CB8AC3E}">
        <p14:creationId xmlns:p14="http://schemas.microsoft.com/office/powerpoint/2010/main" val="88436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062259"/>
            <a:ext cx="4137236" cy="506390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884551"/>
            <a:ext cx="2892277" cy="5608324"/>
          </a:xfrm>
        </p:spPr>
      </p:pic>
    </p:spTree>
    <p:extLst>
      <p:ext uri="{BB962C8B-B14F-4D97-AF65-F5344CB8AC3E}">
        <p14:creationId xmlns:p14="http://schemas.microsoft.com/office/powerpoint/2010/main" val="216784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32" y="862886"/>
            <a:ext cx="6131735" cy="5701041"/>
          </a:xfrm>
        </p:spPr>
      </p:pic>
    </p:spTree>
    <p:extLst>
      <p:ext uri="{BB962C8B-B14F-4D97-AF65-F5344CB8AC3E}">
        <p14:creationId xmlns:p14="http://schemas.microsoft.com/office/powerpoint/2010/main" val="3296076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54" y="1139527"/>
            <a:ext cx="7651291" cy="5572289"/>
          </a:xfrm>
        </p:spPr>
      </p:pic>
    </p:spTree>
    <p:extLst>
      <p:ext uri="{BB962C8B-B14F-4D97-AF65-F5344CB8AC3E}">
        <p14:creationId xmlns:p14="http://schemas.microsoft.com/office/powerpoint/2010/main" val="410109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21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Brook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(21. 3. 1925)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/>
          <a:stretch/>
        </p:blipFill>
        <p:spPr>
          <a:xfrm>
            <a:off x="734096" y="1399752"/>
            <a:ext cx="3631842" cy="5177621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48" y="1399752"/>
            <a:ext cx="6445556" cy="5177621"/>
          </a:xfrm>
        </p:spPr>
      </p:pic>
    </p:spTree>
    <p:extLst>
      <p:ext uri="{BB962C8B-B14F-4D97-AF65-F5344CB8AC3E}">
        <p14:creationId xmlns:p14="http://schemas.microsoft.com/office/powerpoint/2010/main" val="251351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26" y="1167173"/>
            <a:ext cx="6016547" cy="5082370"/>
          </a:xfrm>
        </p:spPr>
      </p:pic>
    </p:spTree>
    <p:extLst>
      <p:ext uri="{BB962C8B-B14F-4D97-AF65-F5344CB8AC3E}">
        <p14:creationId xmlns:p14="http://schemas.microsoft.com/office/powerpoint/2010/main" val="266093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850"/>
          </a:xfrm>
        </p:spPr>
        <p:txBody>
          <a:bodyPr>
            <a:no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68" y="1358204"/>
            <a:ext cx="7233624" cy="4987324"/>
          </a:xfrm>
        </p:spPr>
      </p:pic>
    </p:spTree>
    <p:extLst>
      <p:ext uri="{BB962C8B-B14F-4D97-AF65-F5344CB8AC3E}">
        <p14:creationId xmlns:p14="http://schemas.microsoft.com/office/powerpoint/2010/main" val="358724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 noci svatojánské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https://www.youtube.com/watch?v=1CkN9k6S3Js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93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Brookova</a:t>
            </a: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divadelní tvorba </a:t>
            </a:r>
            <a:r>
              <a:rPr lang="cs-CZ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rozličné žánry</a:t>
            </a: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muzikály –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Sladká Irma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(1958)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bulvární hry –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Pozvání na zámek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(1950) - Jean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Anouilh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 –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Salome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(1949) Richard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Strauss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scénografie Salvador Dalí,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Boris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Godunov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(Musorgský),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Faust a Markétka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Gounod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Evžen Oněgin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(Čajkovskij)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současná světová dramatika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Jean-Paul Sartre: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zavřenými dveřmi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Mrtví bez pohřbu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Počestná děvka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Tennessee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Dürrenmatt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Návštěva staré dámy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(1960);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Fyzikové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(1963) → poprvé v Anglii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experimenty s hledáním nového divadelního jazyka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založil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LAMDA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(London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Music and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Dramatic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Art) – studiové divadlo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Paravány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(Jean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Marat/Sade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(Peter Weiss)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(Říkej mi lži)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Oidipus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(Seneca)</a:t>
            </a:r>
          </a:p>
        </p:txBody>
      </p:sp>
    </p:spTree>
    <p:extLst>
      <p:ext uri="{BB962C8B-B14F-4D97-AF65-F5344CB8AC3E}">
        <p14:creationId xmlns:p14="http://schemas.microsoft.com/office/powerpoint/2010/main" val="170008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963" y="721217"/>
            <a:ext cx="11050073" cy="57439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Marat/Sade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Weiss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Pronásledování a zavraždění Jeana-Paula Marata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předvedené divadelním souborem blázince v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Charentonu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vedením markýze de Sade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vrcholné dílo: odklon od konvenčního divadla →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příklon k experimentu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divadelní jazyk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hledání mimoliterárního, srozumitelného jazyka divadelní výpovědi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divák – herec, herec – inscenace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vytváření vazeb vlastních účastníků rituálu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inspirace </a:t>
            </a:r>
            <a:r>
              <a:rPr lang="cs-CZ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Artaudovými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myšlenkami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divadlam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krutosti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autentické de Sadovy i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Maratovy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texty +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divadelní koláže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ilustrující filozofickou diskusi obou protagonistů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1966: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(Říkej mi lži)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kolektivní kreace, tvorba s diváckou účastí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protest proti vietnamské válce → namířeno pacifisticky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„bezprostřední divadlo“ – volné zacházení s textem, improvizace (působení na diváka – identifikace diváka s hercem) → britská státní divadelní cenzura tomu brání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1968: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Oidipus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(Seneca)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pokus o využití rituálních prvků, dále i netypických způsobů prezentace textu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34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1964: </a:t>
            </a:r>
            <a:r>
              <a:rPr lang="cs-CZ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Marat/Sade</a:t>
            </a:r>
            <a:endParaRPr lang="cs-CZ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87" y="1085106"/>
            <a:ext cx="8735626" cy="5407768"/>
          </a:xfrm>
        </p:spPr>
      </p:pic>
    </p:spTree>
    <p:extLst>
      <p:ext uri="{BB962C8B-B14F-4D97-AF65-F5344CB8AC3E}">
        <p14:creationId xmlns:p14="http://schemas.microsoft.com/office/powerpoint/2010/main" val="182516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Marat/Sade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9" y="1197736"/>
            <a:ext cx="9045248" cy="4933772"/>
          </a:xfrm>
        </p:spPr>
      </p:pic>
    </p:spTree>
    <p:extLst>
      <p:ext uri="{BB962C8B-B14F-4D97-AF65-F5344CB8AC3E}">
        <p14:creationId xmlns:p14="http://schemas.microsoft.com/office/powerpoint/2010/main" val="2107873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Marat/Sade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6" y="1171978"/>
            <a:ext cx="9991088" cy="5449685"/>
          </a:xfrm>
        </p:spPr>
      </p:pic>
    </p:spTree>
    <p:extLst>
      <p:ext uri="{BB962C8B-B14F-4D97-AF65-F5344CB8AC3E}">
        <p14:creationId xmlns:p14="http://schemas.microsoft.com/office/powerpoint/2010/main" val="4131300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Marat/Sade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https://www.youtube.com/watch?v=RJc4I6pivqg</a:t>
            </a:r>
          </a:p>
        </p:txBody>
      </p:sp>
    </p:spTree>
    <p:extLst>
      <p:ext uri="{BB962C8B-B14F-4D97-AF65-F5344CB8AC3E}">
        <p14:creationId xmlns:p14="http://schemas.microsoft.com/office/powerpoint/2010/main" val="4246796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143000"/>
          </a:xfrm>
        </p:spPr>
        <p:txBody>
          <a:bodyPr>
            <a:no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centrum divadelního výzkumu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(ICTR - International Centrum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odklon od vazby na konkrétní jazyk → experimentální obdob vyvrcholilo založením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ICTR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1968: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Mezinárodní centrum divadelního výzkumu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(International Centrum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Theatre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Creation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iniciativy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Jeana-Louise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Barraulta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od 1972: sídlem divadlo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Bouffes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Nord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zkoumá vztah herce a diváka, podmínky pro divadlo a jeho diváky, navázání organických kontaktů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hledá univerzální jazyk → v souboru byli i Asiaté a cizinci → nutnost dorozumět se gesty, situací, hudbou a vztahem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tréninkové kurzy v CIRT → rozvíjení poznatků o mimoslovním výrazu herce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příklon k různým národním divadelním tradicím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někdy vyčítáno elitářství X chce vybudovat prostředky pro obecně srozumitelné divadlo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87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19" y="482831"/>
            <a:ext cx="9820562" cy="5892337"/>
          </a:xfrm>
        </p:spPr>
      </p:pic>
    </p:spTree>
    <p:extLst>
      <p:ext uri="{BB962C8B-B14F-4D97-AF65-F5344CB8AC3E}">
        <p14:creationId xmlns:p14="http://schemas.microsoft.com/office/powerpoint/2010/main" val="156907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Inscenace v rámci ICTR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7639"/>
            <a:ext cx="10623997" cy="51334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Orghast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ve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speciálně zkomponovaném jazyce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kombinace latiny, starořečtiny 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avestánštiny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staroíránština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vytvořil básník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Hughes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Kašpar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(autor Peter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Handke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1972: několikaměsíční cesta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30 herců a techniků po Africe (rituálnost)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Ikové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Timon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Athénský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(Shakespeare)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téma anarchie a moci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1978: návrat do Stratfordu: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Antonius a Kleopatra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Půjčka za oplátku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(Shakespeare)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Ptačí sněm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improvizace na motivy perské básně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Višňový sad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(A. P. Čechov)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Tragédie Carmen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komorní verze opery Georgese Bizeta s několika herci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Mahábharátha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(premiéra až 1985 na festivalu v Avignonu)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dramatizace francouzského scenáristy Jeana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Claudea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Carriéra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jedenáctihodinový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spektákl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širým nebem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herců z různých zemí světa a 5člený orchestr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Bouře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(Shakespeare)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31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8DF7F-B072-45D0-ADB6-DF8EBCFD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01" y="321972"/>
            <a:ext cx="10947043" cy="6220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1971: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Orghast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původně pro festival v íránském městě Persepolis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plenérové představení s textem ve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speciálně zkomponovaném jazyce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 kombinace latiny, starořečtiny 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avestánštiny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staroíránština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→ vytvořil angl. básník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Ted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Hughes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předpokládal, že diváci jazyk přijmou a porozumí mu (hlasy herců = jen citová reakce → příběh srozumitelný: mýty společné různým kulturám → mýtus o Prometheovi + Život je sen)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tříměsíční turné po Africe → aby se přesvědčili, zda nonverbální divadlo komunikuje a je emocionální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Brook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„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Divadlo musí obsahovat všechny aspekty své doby: filozofický, politický i společenský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.“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1971: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Kašpar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(autor Peter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Handke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téma: smrt jazyka, degenerace, nutnost najít jakási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praslova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která jednoznačně určují vztah mezi lidmi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1972: několikaměsíční cesta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Brooka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30 herců po Africe →  hrají před domorodci, kteří vůbec netuší, co je divadlo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touha proměnit divadlo ve spontánní svátek (rituálnost)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1972: divadlo nachází stálé místo v Paříži →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Bouffes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Nord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další inscenace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1975: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Ikové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(The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Ik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epický příběh mizejícího afrického kmene kvůli hladomoru a rozpadu kultury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1974: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Timon Athénský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(Shakespeare) – s komentářem k někdejší ekonomické situaci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1977: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Ubu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téma anarchie a moci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1978: se vrací do divadla ve Stratfordu: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Antonius a Kleopatra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Půjčka za oplátku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(Shakespeare)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1979: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Ptačí sněm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(The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Conference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Birds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– improvizace na motivy perské básně z 12. století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1981: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Višňový sad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(A. P. Čechov) – opírá se výlučně o herecké výkony, téměř bez scénografie, s maximálním využitím efektu oprýskaných zdí sálu a vnitřku jeviště neopraveného divadla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1981: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Tragédie Carmen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komorní verze opery Georgese Bizeta s několika herci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86880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1971: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Orghast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2" y="1596610"/>
            <a:ext cx="5148712" cy="436210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74" y="1812457"/>
            <a:ext cx="5277118" cy="3957839"/>
          </a:xfrm>
        </p:spPr>
      </p:pic>
    </p:spTree>
    <p:extLst>
      <p:ext uri="{BB962C8B-B14F-4D97-AF65-F5344CB8AC3E}">
        <p14:creationId xmlns:p14="http://schemas.microsoft.com/office/powerpoint/2010/main" val="365417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0ED01-EB58-4DC8-ACA9-5E3687C9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1982: </a:t>
            </a:r>
            <a:r>
              <a:rPr lang="cs-CZ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Mahábharátha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0F9B6-9102-472B-B878-F8CEE4A7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48375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1982: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Mahábharátha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(premiéra až 1985 na festivalu v Avignonu)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slavná dramatizace – francouzský scenárista Jean Claude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Carriére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11ti hodinový spektákl pod širým nebem (začínalo se se západem Slunce, skončilo se za úsvitu)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 herců z různých zemí světa a 5člený orchestr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boj dvou rodů → otázka, zda má dobro šanci v tomto světě zvítězit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herecká koncentrace, úspornost výrazu, práce s přírodním prostorem, síla a hutnost dramatizace, propracovaný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temporytmus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střídání intimních chvílí s masovými scénami bitev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pak se hrálo i v Indii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647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Mahábharátha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66" y="1044554"/>
            <a:ext cx="8985267" cy="5562308"/>
          </a:xfrm>
        </p:spPr>
      </p:pic>
    </p:spTree>
    <p:extLst>
      <p:ext uri="{BB962C8B-B14F-4D97-AF65-F5344CB8AC3E}">
        <p14:creationId xmlns:p14="http://schemas.microsoft.com/office/powerpoint/2010/main" val="1325229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6489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Mahábharátha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35" y="1168447"/>
            <a:ext cx="8215330" cy="5476887"/>
          </a:xfrm>
        </p:spPr>
      </p:pic>
    </p:spTree>
    <p:extLst>
      <p:ext uri="{BB962C8B-B14F-4D97-AF65-F5344CB8AC3E}">
        <p14:creationId xmlns:p14="http://schemas.microsoft.com/office/powerpoint/2010/main" val="1929625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Mahábharátha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1256333"/>
            <a:ext cx="8727568" cy="5236541"/>
          </a:xfrm>
        </p:spPr>
      </p:pic>
    </p:spTree>
    <p:extLst>
      <p:ext uri="{BB962C8B-B14F-4D97-AF65-F5344CB8AC3E}">
        <p14:creationId xmlns:p14="http://schemas.microsoft.com/office/powerpoint/2010/main" val="2269233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Mahábharátha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94" y="1221890"/>
            <a:ext cx="8024611" cy="5167953"/>
          </a:xfrm>
        </p:spPr>
      </p:pic>
    </p:spTree>
    <p:extLst>
      <p:ext uri="{BB962C8B-B14F-4D97-AF65-F5344CB8AC3E}">
        <p14:creationId xmlns:p14="http://schemas.microsoft.com/office/powerpoint/2010/main" val="35014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B0905-B3D1-4A02-8298-38220817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732"/>
            <a:ext cx="10515600" cy="54042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Brook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praktik a pragmatik, protivník dogmat → ověřování nových koncepcí v praxi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neobyčejná schopnost slaďovat nesmiřitelné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brechtovská epičnost a racionalismus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divadlo jako svébytná filozofie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pojem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„prázdný prostor“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Mrtvolné divadlo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Svaté divadlo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Drsné (lidové) divadlo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Bezprostřední divadlo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Francie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7877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4" y="578705"/>
            <a:ext cx="9208647" cy="5700590"/>
          </a:xfrm>
        </p:spPr>
      </p:pic>
    </p:spTree>
    <p:extLst>
      <p:ext uri="{BB962C8B-B14F-4D97-AF65-F5344CB8AC3E}">
        <p14:creationId xmlns:p14="http://schemas.microsoft.com/office/powerpoint/2010/main" val="347680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55" y="365126"/>
            <a:ext cx="11655381" cy="79397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Brook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Peter Stephen Paul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Brook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21. března 1925, Londýn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958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divadelní, operní a filmový režisér + často také autor scénografie a hudby k vlastním inscenacím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absolvent Magdalen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Oxfordu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pracoval v divadlech v Londýně, Paříži a New Yorku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1949-50: umělecký šéf opery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Covent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Garden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1962-71: režisér v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Shakespeare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založil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LAMDA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(London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Music and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Dramatic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Art) – studiové divadlo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1971: vede v Paříži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středisko divadelní činnosti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(CICT, od 1975 s názvem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středisko divadelních výzkumů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CIRT/CITR) → sídlem je od 1974 divadlo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Bouffes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zachytit aktuální témata novým způsobem → základem divadla = kontakty lidí, činí z něj významný okamžik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zkoumá nikoli hraní, ale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prožitek herce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1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08" y="1107583"/>
            <a:ext cx="11487955" cy="53457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debutoval v Oxfordu během studií –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Tragická historie o doktoru Faustovi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(Christopher Marlowe)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1945: uvádí první inscenaci Shakespeara: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Jan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světový ohlas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následují četné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shakespearovské inscenace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chlouba divadelnosti a oslava herectví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Shakespeare: zvláštní fenomén =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každé slovo, replika nebo postava mají nekonečně mnoho interpretací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práce s veršem → pokud herec verše příliš prožívá – prázdná bombastičnost, a naopak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uvnitř veršů → spočívají témata a problémy, rituály a konflikty, které neztratily svou platnost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Romeo a Julie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pozdvižení a kontroverzní reakce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vystoupil z inscenační shakespearovské tradice → radost, hravost, jevištní efekty, scénické triky, nový výklad postav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Marná lásky snaha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Love's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Labour's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stylizované do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Watteauových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obrazů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opouští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romantickou tradici básnického pojetí dramatu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prospěch jeho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intelektuální interpretace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současné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filozofické a umělecké výpovědi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0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F2728-4F88-4473-A70B-398EAF01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Nejvýraznější inscenace: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C6EA0-7A1F-496D-9D1C-E8875303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0" y="1262129"/>
            <a:ext cx="11024316" cy="53576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1950: </a:t>
            </a:r>
            <a:r>
              <a:rPr lang="cs-CZ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Půjčka za oplátku</a:t>
            </a: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inspirované </a:t>
            </a:r>
            <a:r>
              <a:rPr lang="cs-CZ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Brueghelovými</a:t>
            </a: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obrazy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1955: </a:t>
            </a:r>
            <a:r>
              <a:rPr lang="cs-CZ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Titus Andronicus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1962: </a:t>
            </a:r>
            <a:r>
              <a:rPr lang="cs-CZ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Král Lear</a:t>
            </a: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(King Lear) → existencialistická a skeptická groteska o absurditě světa a mechanismu moci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předkřesťanské období → zdůrazňuje barbarství, pudovost a živočišnost jednání postav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myšlení v divadelních obrazech → konkrétní metafory neilustrujících, ale jdoucí po smyslu textu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péče o výtvarnou podobu, cit a stylovou důslednost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vědomé podřizování hereckých individualit → vyžaduje perfektní herectví (umělecká kázeň)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nepracuje s hudbou, ale scénickými zvuky → vznikají přímo před diváky pomocí dvou obrovských plechů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Lear – Paul </a:t>
            </a:r>
            <a:r>
              <a:rPr lang="cs-CZ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Scoffield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1969: </a:t>
            </a:r>
            <a:r>
              <a:rPr lang="cs-CZ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Bouře</a:t>
            </a: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experimentální, oslava herectví, odmítá divadelní konvence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připravená pod záštitou Divadla národů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vycházelo z fyzického jednání a volného přeorganizování textu, studie vztahu diváci – herci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hl. role </a:t>
            </a:r>
            <a:r>
              <a:rPr lang="cs-CZ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Prospera</a:t>
            </a: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John </a:t>
            </a:r>
            <a:r>
              <a:rPr lang="cs-CZ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Gielgud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proměnlivý divadelní prostor → na plošinách mezi diváky (zkoumá ideu zaplňování prázdného prostoru)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1970: </a:t>
            </a:r>
            <a:r>
              <a:rPr lang="cs-CZ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Sen noci svatojánské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inspiroval se čínskými akrobaty (schopnost překonat fyzické omezení → obrazy čisté energie)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různé podoby lásky, střet světa mýtů s reálným světem a světem prostých řemeslníků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vybudováno na protikladech lehkosti a tíhy, vzdušnosti a přízemnosti (prázdná scéna s akrobatickými hrazdami, houpačkami a levitujícím hnízdem pro </a:t>
            </a:r>
            <a:r>
              <a:rPr lang="cs-CZ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Titanii</a:t>
            </a: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cs-CZ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milostné i mocenské konflikty</a:t>
            </a:r>
            <a:endParaRPr lang="cs-CZ" sz="17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Titus Andronicus</a:t>
            </a:r>
            <a:b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Laurence Oliviere 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Vivien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Leigh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2" y="1184856"/>
            <a:ext cx="6603975" cy="5459287"/>
          </a:xfrm>
        </p:spPr>
      </p:pic>
    </p:spTree>
    <p:extLst>
      <p:ext uri="{BB962C8B-B14F-4D97-AF65-F5344CB8AC3E}">
        <p14:creationId xmlns:p14="http://schemas.microsoft.com/office/powerpoint/2010/main" val="224318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Lear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Paul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Scofield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74" y="1171978"/>
            <a:ext cx="8892652" cy="5504975"/>
          </a:xfrm>
        </p:spPr>
      </p:pic>
    </p:spTree>
    <p:extLst>
      <p:ext uri="{BB962C8B-B14F-4D97-AF65-F5344CB8AC3E}">
        <p14:creationId xmlns:p14="http://schemas.microsoft.com/office/powerpoint/2010/main" val="3214296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1672</Words>
  <Application>Microsoft Office PowerPoint</Application>
  <PresentationFormat>Širokoúhlá obrazovka</PresentationFormat>
  <Paragraphs>180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Sylfaen</vt:lpstr>
      <vt:lpstr>Times New Roman</vt:lpstr>
      <vt:lpstr>Verdana</vt:lpstr>
      <vt:lpstr>Motiv Office</vt:lpstr>
      <vt:lpstr>Peter Brook</vt:lpstr>
      <vt:lpstr>Peter Brook (21. 3. 1925)</vt:lpstr>
      <vt:lpstr>Prezentace aplikace PowerPoint</vt:lpstr>
      <vt:lpstr>Prezentace aplikace PowerPoint</vt:lpstr>
      <vt:lpstr>Peter Brook  vl. jm. Peter Stephen Paul Brook, 21. března 1925, Londýn</vt:lpstr>
      <vt:lpstr>Tvorba</vt:lpstr>
      <vt:lpstr>Nejvýraznější inscenace:</vt:lpstr>
      <vt:lpstr>1955: Titus Andronicus Laurence Oliviere a Vivien Leigh</vt:lpstr>
      <vt:lpstr>1962: Král Lear - Paul Scofield</vt:lpstr>
      <vt:lpstr>1962: Král Lear</vt:lpstr>
      <vt:lpstr>1962: Král Lear</vt:lpstr>
      <vt:lpstr>1962: Král Lear</vt:lpstr>
      <vt:lpstr>1962: Král Lear</vt:lpstr>
      <vt:lpstr>1970: Sen noci svatojánské</vt:lpstr>
      <vt:lpstr>1970: Sen noci svatojánské</vt:lpstr>
      <vt:lpstr>1970: Sen noci svatojánské</vt:lpstr>
      <vt:lpstr>1970: Sen noci svatojánské</vt:lpstr>
      <vt:lpstr>1970: Sen noci svatojánské</vt:lpstr>
      <vt:lpstr>1970: Sen noci svatojánské</vt:lpstr>
      <vt:lpstr>1970: Sen noci svatojánské</vt:lpstr>
      <vt:lpstr>1970: Sen noci svatojánské</vt:lpstr>
      <vt:lpstr>Sen noci svatojánské</vt:lpstr>
      <vt:lpstr>Brookova divadelní tvorba rozličné žánry:</vt:lpstr>
      <vt:lpstr>Prezentace aplikace PowerPoint</vt:lpstr>
      <vt:lpstr>1964: Marat/Sade</vt:lpstr>
      <vt:lpstr>1964: Marat/Sade</vt:lpstr>
      <vt:lpstr>1964: Marat/Sade</vt:lpstr>
      <vt:lpstr>1964: Marat/Sade</vt:lpstr>
      <vt:lpstr>1968: Mezinárodní centrum divadelního výzkumu  (ICTR - International Centrum for Theatre Research)</vt:lpstr>
      <vt:lpstr>Inscenace v rámci ICTR</vt:lpstr>
      <vt:lpstr>Prezentace aplikace PowerPoint</vt:lpstr>
      <vt:lpstr>1971: Orghast</vt:lpstr>
      <vt:lpstr>1982: Mahábharátha</vt:lpstr>
      <vt:lpstr>1982: Mahábharátha </vt:lpstr>
      <vt:lpstr>1982: Mahábharátha</vt:lpstr>
      <vt:lpstr>1982: Mahábharátha</vt:lpstr>
      <vt:lpstr>1982: Mahábharátha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Brook</dc:title>
  <dc:creator>Pavla Bergmannová</dc:creator>
  <cp:lastModifiedBy>Pavla Bergmannová</cp:lastModifiedBy>
  <cp:revision>6</cp:revision>
  <dcterms:created xsi:type="dcterms:W3CDTF">2021-03-24T02:37:51Z</dcterms:created>
  <dcterms:modified xsi:type="dcterms:W3CDTF">2021-03-24T10:25:07Z</dcterms:modified>
</cp:coreProperties>
</file>