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BD71E-4DD0-413B-8194-8B4FB368D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BA9DF8-ABFC-40A4-B8BA-86F5F471E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E94C6A-4127-4AB1-BB01-69AAFEB8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24DFF2-2C89-4FF2-8034-BE63BF007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3B84FD-68B5-49D5-9549-ECF40D807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29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FEE76-05D6-46DE-8133-8D8D1E42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AF01-AF48-4252-A6A1-7E419760A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EFC6D-A9C4-438B-8616-50FA895B4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A47B68-57C7-4E1D-BBEA-97AD9AE0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443DB3-F5B7-4915-B689-9ED63A341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21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2D9F81C-37E9-48E8-93EB-EDC661566B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CB1A13-BF93-4617-B3BF-0886F9FAA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D60B9-2CEB-4BBE-B238-49E97F529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F8CFE7-B270-4842-8AB2-46F2A78C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96B181-CF9C-406E-9864-D13448FE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9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CDC0E-F263-47D5-9459-A60992F8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8D42A7-B33F-4083-9F8F-DD8C3A1F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A9AD58-05E6-4CE5-95A2-E2CDCEF8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3CEDA1-7118-4EBD-8567-A00C5786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5D4557-946E-40AF-B036-3A8E31438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04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F7A42-A333-47A4-8DC2-0760483D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9A226F-B2EB-4E30-ADE6-51F0FEAD4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047BC-3BC5-4384-8C40-A10A16C1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6C1C4F-687A-414D-8DD0-BC647D05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8863B1-96FC-4C9E-8FD1-F4531F98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44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C3B85-79A1-4B4A-AE8E-E2C5111F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9E75AD-DAF0-46BE-9BFA-06CBE95D8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AFB46E5-379A-4725-B577-7B1BE5DA1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D1C9CC-7368-405D-A5DD-A57335F65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370CBA-FB99-41B5-8B1F-FFB07BBE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01C4C2-5AC2-421B-81AB-0D45D711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9A2F4-CD73-40F9-BEF5-A3CC8A6F2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BC37E4-3CB5-4BF0-A3A7-BC605C6FF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B5026B0-C9D0-48F5-AEF8-A6E1B079E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AEDE1DA-6889-4217-866E-8B69F974F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7ED4E99-CE4F-462D-8008-1410A344A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01A93C2-2DB6-4352-96BE-4E914287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E51C59-985C-4833-AD8D-97832D4F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71A872-70D3-4737-A883-C9CF9819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24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1197-0FCF-4F7F-BFCE-13D1AB03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088BA1-728C-4D98-B6DF-CAC8E0B7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702E5D-FA89-4812-873E-E5DFCA41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AA575D-C225-42A0-9CA7-6E387862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72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FC78F7D-F206-43BE-AFC4-F2A5F0C2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4F7806-1D04-465C-AF28-D59FFFA8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9AE6BF-B10C-4F74-BB66-0E51A6237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11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BDBE6-6602-45E8-9683-016B3DEE1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39C1A-3C6D-4940-80A1-432352DAE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D49E20-81D5-4985-B4C4-01542247D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2CBCB8-65AA-43F1-A83A-C4A0932E2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AB8F22-245C-4842-A5DE-1B4CC21F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4D4DE0-0101-47F8-A8B8-C278673A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3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880701-F2CB-4B1B-9A17-9ADC9C000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99B247-7298-408C-82CB-3DF49A81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D5A1D00-2FFA-44A5-A08E-E2EFAAEC4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F9B07B-C93D-458F-9F87-1E8B58F9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1951E7-1BEA-464E-8362-2E519163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6C4CB3-D508-4B6F-A463-8E8C436DC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20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A4D3B2-728E-47EB-993E-29588B9A7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6CA805-E360-4DFA-95C0-D256A3F0C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862EC1-508E-45BA-A3C3-3B9430F42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DE3A-EDDD-4611-9FC2-C3FD92109F50}" type="datetimeFigureOut">
              <a:rPr lang="cs-CZ" smtClean="0"/>
              <a:t>2. 3. 2021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76707A-A089-4B51-80D7-BFF9C9B2A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679DFF-E395-4D64-9C90-B195116E2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31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91D62-64C5-41AF-96A9-DC98A494E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1) ÚVOD DO DRAMATURGIE KULTURNÍCH PROJEKTŮ</a:t>
            </a:r>
            <a:endParaRPr lang="cs-CZ" sz="4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C5B86C-D279-4B5C-AF60-E3CBEFFE1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33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D571F-6D3B-4900-8E9E-DB5D7CCA3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Členění kulturních odvětví a oblastí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4B67FF-8EA3-4390-A620-4CE21E4E0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a umění se neustále vyvíjí, čemuž se přizpůsobuje i jejich proměňující se klasifikace. V problematice dělení kultury existují různé přístupy, které se pokoušejí rozčlenit všechny její oblasti.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Úkol!!!!!	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Zamyslete se nad strukturou současné kulturní scény v České republice včetně základní typologie kulturních institucí, pořadatelů kulturních projektů a médií v oblasti kultury. Jaké instituce zde působí?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Zaměříme se na členění především s ohledem na český kontext – různé klasifikace </a:t>
            </a:r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odvětví kultury!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B72EF-8434-48F6-B645-E55A19635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Administrativní členění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B34C06-20B5-4E41-8FB7-0DD66DD7F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činností spadajících pod správu Ministerstva kultury ČR.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umění (kreativní činnost),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knižní kultura a knihovny (včetně vydavatelské a nakladatelské činnosti),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památky a památková péče,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dědictví (muzea a galerie),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kinematografie a audiovize,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církve a náboženské společnosti,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autorského práva.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88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3C5FF-7A1B-4940-9181-5C02FDCDF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Trojsektorové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členění kultury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156137-659A-4437-A933-1CF29E442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členění dle standardů Evropské komise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důraz na ekonomickou propojenost kulturního a tvůrčího sektoru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koncept vychází ze studie „The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–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Ekonomika kultury v Evropě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2006: vytvořena na zakázku Evropské komise (KEA)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zachycuje přímý a nepřímý společensko-hospodářský vliv oblasti kultury v Evropě z pohledu realizovaného hospodářského růstu, konkurenceschopnosti, počtu a kvality pracovních míst, udržitelného rozvoje a inovace</a:t>
            </a:r>
          </a:p>
        </p:txBody>
      </p:sp>
    </p:spTree>
    <p:extLst>
      <p:ext uri="{BB962C8B-B14F-4D97-AF65-F5344CB8AC3E}">
        <p14:creationId xmlns:p14="http://schemas.microsoft.com/office/powerpoint/2010/main" val="3161913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3C5FF-7A1B-4940-9181-5C02FDCDF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396"/>
          </a:xfrm>
        </p:spPr>
        <p:txBody>
          <a:bodyPr>
            <a:normAutofit fontScale="90000"/>
          </a:bodyPr>
          <a:lstStyle/>
          <a:p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Trojsektorové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členění kultury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156137-659A-4437-A933-1CF29E442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901522"/>
            <a:ext cx="11294772" cy="5795492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kulturní sektor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oblast hlavních/tradičních uměleckých odvětví – neprůmyslová činnost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Neprůmyslová odvětví, která produkují nereprodukovatelné zboží a služby, jež jsou „konzumovány“ na místě (koncert, umělecký veletrh, výstava).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výtvarné umění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(řemesla, malířství, sochařství, fotografie, trhy s uměním a starožitnostmi, bez designu)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scénická umění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(divadlo, tanec, cirkus, festivaly)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dědictví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(historické památky, muzea a galerie, knihovny a archivy, archeologická naleziště)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a umělecké vzdělávání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kulturní průmysly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(průmyslová činnost mající za cíl masovou reprodukci)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Odvětví, která produkují kulturní produkty určené k masové reprodukci, hromadnému šíření a vývozu.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audiovizuální a interaktivní média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(film a video, televize a rozhlas, videohry, hudba – trh s hudebními nahrávkami, vystoupení s živou hudbou, příjmy společností inkasujících v hudebním odvětví)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periodického a neperiodického tisku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(vydávání knih, časopisů a tisku)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kreativní (tvůrčí) průmysly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je „tvůrčí“ investicí do produkce „nekulturního“ zboží. Kreativita využívá kulturní prostředky coby zprostředkující produkty ve výrobním procesu nekulturních odvětví (zdroj inovace).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rchitektura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reklama a design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(módní návrhářství, grafický design, design interiérů, design produktů)</a:t>
            </a:r>
          </a:p>
        </p:txBody>
      </p:sp>
    </p:spTree>
    <p:extLst>
      <p:ext uri="{BB962C8B-B14F-4D97-AF65-F5344CB8AC3E}">
        <p14:creationId xmlns:p14="http://schemas.microsoft.com/office/powerpoint/2010/main" val="2617018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C3208-DD52-4B19-B965-C3693F761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368"/>
            <a:ext cx="10515600" cy="768216"/>
          </a:xfrm>
        </p:spPr>
        <p:txBody>
          <a:bodyPr>
            <a:normAutofit/>
          </a:bodyPr>
          <a:lstStyle/>
          <a:p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Trojsektorové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členění kultury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F02707-5E80-42D7-9421-9D4DF0043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Doplněk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poslední době se k předcházející trojici řadí ještě čtvrtá oblast – tzv.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příbuzná průmyslová odvětví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výrobci PC, výrobci MP3 přehrávačů, odvětví mobilních telefonů atd. Kategorii nelze vymezit na základě jasných kritérií, nicméně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velký význam pro ekonomický růst této oblasti.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83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278C8C-E8FF-4637-88C2-FB37B7E49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245" y="365126"/>
            <a:ext cx="11281893" cy="806852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Členění kulturních oblastí dle metodiky NIPOS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399320-C524-4ABE-84D7-6A41C7806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171977"/>
            <a:ext cx="11281893" cy="54477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NIPOS = Národní informační a poradenské centrum pro kulturu →  členění založené na doporučení vycházející z výsledků projektu EUROSTAT  (oblasti jsou definovány pomocí mezinárodní klasifikace ekonomických činností „NACE“, verze „CZ-NACE“)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 kulturní dědictví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hmotné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movité – sbírky muzeí a galerií, mobiliáře hradů, zámků, plastiky v krajině apod.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nemovité – památníky, budovy, významná místa =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hrady zámky, kláštery, kostely, muzea a galerie,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archivy, knihovny, archeologická naleziště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nehmotné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(napříč všemi oblastmi kultury – v řemeslné výrobě = modrotisk, ve scénickém umění apod.)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interpretační umění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(divadelní, hudební) = živé kulturní akce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scénické umění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profesionálů i amatérů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divadlo všech druhů, tanec všech druhů, opera, muzikál…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lokální akce – např. festivaly a tradice, vystoupení taneční, kabaretní a v cirku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hudba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živá i zaznamenaná hudební vystoupení, vč. stahování nahrávek, jejich umisťování na internet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podpůrné činnosti –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správa kulturních zařízení sloužících interpretačnímu umění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vizuální (výtvarné) umění 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vizuálních děl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malba, kresba, sochařství, řemesla, fotografie a služby designu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související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podpůrné činnosti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včetně míst, kde se příslušná díla vystavují a prodávají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 periodický a neperiodický tisk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nakladatelská a vydavatelská činnost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(knihy a periodické i neperiodické tiskoviny, i prostor pro inzerci)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aktivity zpravodajských agentur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překladatelské a tlumočnické služby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knižní veletrhy a maloobchodní prodej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 a dalších tiskovin (novin, časopisů apod.)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74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KULTURNÍ/UMĚLECKÝ PROJEKT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249252"/>
            <a:ext cx="11114468" cy="54220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definice projektu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je to projekt v obecném slova smyslu?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označení pro jedinečné, soustředěné, plánované a časově ohraničené úsilí se záměrem dosáhnout stanovených cílů → směřuje k vytvoření unikátního produktu nebo služby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realizaci se podílí více lidí, spojených do tvůrčího týmu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využívá vymezené, předem určené zdroje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vše je ale projekt!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to činnost, která se děje bez jakéhokoli cíle a plánu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 činnost, u které není jasně definován začátek a konec - jak z pohledu času (kdy činnost skončí), tak z pohledu výstupu (čeho bude činností dosaženo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Definice projektu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České státní normy (ČSN) ISO 10006 – Směrnice jakosti v managementu projektu: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je jedinečný proces, sestávající z řady koordinovaných a řízených činností s daty zahájení a ukončení, prováděný pro dosažení předem stanoveného cíle, který vyhovuje specifickým požadavkům, včetně omezení daných časem, náklady a zdroji.“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8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v obecném slova smyslu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3" y="1210614"/>
            <a:ext cx="11024315" cy="528226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projekt je plánovaný, prováděný a řízený a sledujeme u něho následující skutečnosti: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cíl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jasně a dostatečně přesně definovaný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máme mít představu o výsledku, kterého chceme dosáhnout (viz tzv. projektová dokumentace)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by měl být ukotven v místě a čase jako jedinečný (v jednom městě či čase by se neměly odehrávat dva podobné festivaly x ale děje se)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kvalita –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jedinečnost, s jakou má být cíl/výsledek projektu realizován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začátku je potřeba nastavit minimální požadovanou kvalitu (včetně měřítek kvality)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průběhu je nezbytné ji kontrolovat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čas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je časově ohraničen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 neurčuje jen trvání projektu, ale i termíny plánu projektu (nutné dodržovat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náklady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má definovaný jasný rozpočet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zdroje –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má jasně určené zdroje, díky nimž může být realizován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rizika a omezení –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rámci přípravy nutno definovat rizika a omezení</a:t>
            </a:r>
          </a:p>
        </p:txBody>
      </p:sp>
    </p:spTree>
    <p:extLst>
      <p:ext uri="{BB962C8B-B14F-4D97-AF65-F5344CB8AC3E}">
        <p14:creationId xmlns:p14="http://schemas.microsoft.com/office/powerpoint/2010/main" val="258802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AE58A80-33FE-437E-AF68-925AD537C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Dramaturgie kulturních projektů</a:t>
            </a:r>
            <a:endParaRPr lang="cs-CZ" sz="40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1E1149-9BA1-466C-9876-3D479850D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Abychom se mohli regulérně zabývat otázkami dramaturgie kulturních projektů → musíme se pokusit co možná nejjasněji a v souvislostech definovat pojmy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dramaturgie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projekt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je to dramaturgie?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a umění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Kulturní/umělecký projekt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6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00AFE7-98BD-4483-BBA4-BF1B6C39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CO JE TO DRAMATURGIE?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3BA75A-7BBD-43B1-8712-BE3791EE7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svého prvního užití v antickém řeckém divadle → prošel termín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dramaturgie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proměnou a rozšířil spektrum své působnosti.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Můžeme se s ní setkat v rozmanitých sférách:</a:t>
            </a:r>
          </a:p>
          <a:p>
            <a:pPr lvl="1"/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oblasti kultury a umění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divadelní, hudební, operní, filmová a televizní dramaturgie, setkáváme se také s dramaturgií festivalů, přehlídek či výstav…</a:t>
            </a:r>
          </a:p>
          <a:p>
            <a:pPr lvl="1"/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mimo oblast kultury a umění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dramaturgie plesu, politické kampaně, společenské akce…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Obecně: v dramaturgii autor projektu vytváří výběr prvků, které uskupuje do pevné formy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 vychází ze společného jádra – podstaty dramaturgie v řeckém divadle!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73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A2B70-1430-44C0-95CA-F12F43CF0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termínů dramaturgie a dramaturg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7DD3B7-06AE-4FE6-A96B-4735F8E3E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dramaturgie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původ v řečtině + spojen s rozvojem antického dramatu a divadla</a:t>
            </a:r>
          </a:p>
          <a:p>
            <a:pPr lvl="1"/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dramatopoieo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básnická disciplína psaní dramat – tedy „umění skládat divadelní hry“</a:t>
            </a:r>
          </a:p>
          <a:p>
            <a:pPr lvl="1"/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dramaturgia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výraz pro kompozici těchto textů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daných základů →  odvozen pojem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dramaturgós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dramaturg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Řecku = osoba, která dramata psala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některých jazycích je význam zachován dodnes (např. francouzština, španělština, polština, ruština, chorvatština, italština)</a:t>
            </a:r>
          </a:p>
          <a:p>
            <a:pPr marL="914400" lvl="2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pozor! →  v češtině autor dramat = dramatik (či dramatický autor)</a:t>
            </a:r>
          </a:p>
        </p:txBody>
      </p:sp>
    </p:spTree>
    <p:extLst>
      <p:ext uri="{BB962C8B-B14F-4D97-AF65-F5344CB8AC3E}">
        <p14:creationId xmlns:p14="http://schemas.microsoft.com/office/powerpoint/2010/main" val="176391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AC566-C3B3-4412-904F-7965C79D1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170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dramaturgie jako profese, její náplň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73BD4-A304-47E5-8CF0-EA28206AB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9396" y="1690688"/>
            <a:ext cx="8306873" cy="48021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Principy dramaturgie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využívány od dob antického Řecka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nespojovány ale s dramaturgií jako profesí, nýbrž jako funkcí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označující dramaturgii jako </a:t>
            </a: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poprvé v 18. století (osvícenství)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Gotthold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Ephraim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Lessing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Hamburská dramaturgie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Hamburgische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Dramaturgie, 1767–69)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jeho teoretické poznatky se začaly uplatňovat v divadelní praxi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dramaturgie – zatím v rámci divadla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samostatná tvůrčí profese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 činností (napomáhají vzniku uměleckého díla)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A0526920-5D17-4556-A757-3E0AD5EA79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191" y="1690688"/>
            <a:ext cx="2909353" cy="4741737"/>
          </a:xfrm>
        </p:spPr>
      </p:pic>
    </p:spTree>
    <p:extLst>
      <p:ext uri="{BB962C8B-B14F-4D97-AF65-F5344CB8AC3E}">
        <p14:creationId xmlns:p14="http://schemas.microsoft.com/office/powerpoint/2010/main" val="2124479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C6622-F99E-4495-BC3C-2F1D3DCD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Dramaturgie kulturních/uměleckých projektů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D709E-F8DD-4606-B6BF-73FD0303F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2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Dramaturgie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postupně se proměňovala + rozšiřovala okruh svých činností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prosazuje se v řadě více či méně příbuzných uměleckých druhů a oblastí (např. hudba, kinematografie, televize, rozhlas…)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přetváří se její vnitřní význam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Dramaturg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zprostředkovatel mezi literárním (dramatickým) textem a konkrétní divadelní tvorbou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propojit dílčí aktivity do uceleného souboru (divadelní inscenace, festival…)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definice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Dramaturgie spojuje organizační a tvůrčí činnost, která slouží k utváření dlouhodobých koncepcí a dramaturgických plánů kulturních institucí nebo akcí, případně k realizaci repertoáru (program festivalu, kulturní instituce) a jednotlivých jeho částí – tedy i kulturních a uměleckých projektů.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5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8BC5E-E285-495A-968A-8B82F2AC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KULTURA A UMĚNÍ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D3D993-FE39-4F0F-96C8-929BF1680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701" y="1519706"/>
            <a:ext cx="10869769" cy="508715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kultura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odvozen z latinského slova </a:t>
            </a:r>
            <a:r>
              <a:rPr lang="cs-CZ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„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to, co je třeba pěstovat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obecně: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souhrn hmotných a duchovních hodnot vytvořených lidstvem – tedy veškeré jednání člověka, které je vnímáno v kontrastu s přírodou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kultura → není snadné přesně vymezit = používán v široké škále významů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klasický antropologický smysl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(širší pojetí)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antropolog Thomas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Hylland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Eriksen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je souhrn duchovních, intelektuálních, materiálních a citových norem vytvořených lidstvem v průběhu dějin, přičemž tyto normy či vzory se dynamicky vyvíjí a mění na základě uspokojování kulturních či uměleckých potřeb, jež jsou lidem vrozené.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v užším slova smyslu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termín nadřazený oblasti umění (řada definic)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UNESCO (organizace OSN pro vzdělání, vědu a kulturu): 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musí být považována za soubor distinktivních duchovních a hmotných, intelektuálních i citových rysů, které charakterizují společnost nebo společenskou skupinu, kultura zahrnuje vedle umění a písemnictví také způsoby života, způsoby soužití, hodnotové systémy, tradice a přesvědčení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30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FE976-8E1B-4FF4-B3B2-F8B58CD15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– charakteristické rysy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07F7E-1427-4879-9E24-8E7A9DE40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502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kolektivní a sdílena ostatními členy společnosti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čistě individuální kultura neexistuje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symbolickou formu vyjádření, styl, uspořádanost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hodnotící rozměr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 ní časová kontinuita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její nejzákladnější a nejobecnější vlastností je komunikace → bez komunikace se nemůže rozvíjet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vázána k nějakému místu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pestrá oblast, která zahrnuje celé množství tvůrčích, uměleckých a zábavních činností, ale i činnost knihoven, archívů, muzeí a dalších kulturních zařízení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její bázi vznikají rozmanité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projekty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obohacují člověka a formují jeho myšlení, zároveň kultivují společnost a její identitu.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0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3DA06-78BA-4603-A151-DD05A4B6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a nízká kultura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C01DF2-6B1D-43D6-B5C5-78E429088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65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Kulturu se může členit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kvality a publika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na: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kultura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vyšší sociální třídy, vyžaduje vzdělání a péči, musí splňovat určité estetické normy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nízká kultura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18. století = spojeno s procesem národního uvědomování,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lidová kultura = vznikající zdola, z potřeby publika, původně přenášená pouze orálně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obyčeje, slavení svátků, dialekty jazyka, přísloví, písně, tance, obřady…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později zaměňovaná za kulturu masovou či popkulturu (tou se člověk spíše baví)</a:t>
            </a:r>
          </a:p>
          <a:p>
            <a:pPr marL="457200" lvl="1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Dichotomie 	→ v současnosti se stírá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→ populární kultura získává stále více moci definovat, co je krásné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2813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754</Words>
  <Application>Microsoft Office PowerPoint</Application>
  <PresentationFormat>Širokoúhlá obrazovka</PresentationFormat>
  <Paragraphs>182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1) ÚVOD DO DRAMATURGIE KULTURNÍCH PROJEKTŮ</vt:lpstr>
      <vt:lpstr>Dramaturgie kulturních projektů</vt:lpstr>
      <vt:lpstr>1) CO JE TO DRAMATURGIE?</vt:lpstr>
      <vt:lpstr>Vznik termínů dramaturgie a dramaturg</vt:lpstr>
      <vt:lpstr>Vznik dramaturgie jako profese, její náplň</vt:lpstr>
      <vt:lpstr>Dramaturgie kulturních/uměleckých projektů</vt:lpstr>
      <vt:lpstr>2) KULTURA A UMĚNÍ</vt:lpstr>
      <vt:lpstr>Kultura – charakteristické rysy</vt:lpstr>
      <vt:lpstr>Vysoká a nízká kultura</vt:lpstr>
      <vt:lpstr>Členění kulturních odvětví a oblastí</vt:lpstr>
      <vt:lpstr>1) Administrativní členění</vt:lpstr>
      <vt:lpstr>2) Trojsektorové členění kultury </vt:lpstr>
      <vt:lpstr>Trojsektorové členění kultury </vt:lpstr>
      <vt:lpstr>Trojsektorové členění kultury </vt:lpstr>
      <vt:lpstr>3) Členění kulturních oblastí dle metodiky NIPOS </vt:lpstr>
      <vt:lpstr>3) KULTURNÍ/UMĚLECKÝ PROJEKT</vt:lpstr>
      <vt:lpstr>Projekt v obecném slova smyslu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ÚVOD DO DRAMATURGIE KULTURNÍCH PROJEKTŮ</dc:title>
  <dc:creator>Počítač</dc:creator>
  <cp:lastModifiedBy>Počítač</cp:lastModifiedBy>
  <cp:revision>16</cp:revision>
  <dcterms:created xsi:type="dcterms:W3CDTF">2021-03-02T10:08:11Z</dcterms:created>
  <dcterms:modified xsi:type="dcterms:W3CDTF">2021-03-02T13:37:43Z</dcterms:modified>
</cp:coreProperties>
</file>