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7" r:id="rId11"/>
    <p:sldId id="266" r:id="rId12"/>
    <p:sldId id="268" r:id="rId13"/>
    <p:sldId id="269" r:id="rId14"/>
    <p:sldId id="270" r:id="rId15"/>
    <p:sldId id="273" r:id="rId16"/>
    <p:sldId id="272"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vla Bergmannová" initials="PB" lastIdx="1" clrIdx="0">
    <p:extLst>
      <p:ext uri="{19B8F6BF-5375-455C-9EA6-DF929625EA0E}">
        <p15:presenceInfo xmlns:p15="http://schemas.microsoft.com/office/powerpoint/2012/main" userId="93eeb9de9815219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E1D718-EE49-419F-8992-2FBC41C192F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05CD332-188A-4572-9980-8DA8D4A754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E1F3A57-ED9D-4B8B-B432-EFD176FC5237}"/>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5" name="Zástupný symbol pro zápatí 4">
            <a:extLst>
              <a:ext uri="{FF2B5EF4-FFF2-40B4-BE49-F238E27FC236}">
                <a16:creationId xmlns:a16="http://schemas.microsoft.com/office/drawing/2014/main" id="{D4887281-BAA6-403D-AC3D-44D18272E34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51E34F-6928-4DBF-A97D-2A8468EF877F}"/>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74448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919CFE-026B-4DAB-97C1-47160D784BAC}"/>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79BD1EC2-12C8-41F3-9FA7-682BF25C2D8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BA3C07F-4EB3-4E32-9749-9A13262687FC}"/>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5" name="Zástupný symbol pro zápatí 4">
            <a:extLst>
              <a:ext uri="{FF2B5EF4-FFF2-40B4-BE49-F238E27FC236}">
                <a16:creationId xmlns:a16="http://schemas.microsoft.com/office/drawing/2014/main" id="{D9637052-CED6-413B-9BD3-DD8BAC6B9B8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26BD727-562F-4123-92B2-42ED8F697C12}"/>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4022856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73EDB42-4FB0-4E12-B7AD-59496E7A42D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48B7CA2-97E2-47A6-8462-231AB8B9D5C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87F7856-BC42-438F-A0F4-59028EAD88B3}"/>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5" name="Zástupný symbol pro zápatí 4">
            <a:extLst>
              <a:ext uri="{FF2B5EF4-FFF2-40B4-BE49-F238E27FC236}">
                <a16:creationId xmlns:a16="http://schemas.microsoft.com/office/drawing/2014/main" id="{5468364E-8FBC-4B4E-A6DF-365A64BF1CD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A9CC8F-E838-444D-B227-30D00075EF11}"/>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413044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AA524C-5DD5-4EC9-8102-95418242AF0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85572E4-9317-46A1-B41E-94FF3FA8125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6A5DC49-7422-4BD6-B01C-E7D7D875BA6A}"/>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5" name="Zástupný symbol pro zápatí 4">
            <a:extLst>
              <a:ext uri="{FF2B5EF4-FFF2-40B4-BE49-F238E27FC236}">
                <a16:creationId xmlns:a16="http://schemas.microsoft.com/office/drawing/2014/main" id="{0B6D1ACE-F9FF-4D04-93C4-2DFC3C65244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93F095F-2334-436C-B90B-D611ACDF95E0}"/>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33932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426531-0E6A-4D19-94FF-B8598CE62B8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FF81E0A-714D-4420-AB4E-F100AD2324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458410A6-6B2B-4549-963A-601F35B43B17}"/>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5" name="Zástupný symbol pro zápatí 4">
            <a:extLst>
              <a:ext uri="{FF2B5EF4-FFF2-40B4-BE49-F238E27FC236}">
                <a16:creationId xmlns:a16="http://schemas.microsoft.com/office/drawing/2014/main" id="{0F75DECA-5B2E-4C64-A483-143C652DD6C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A04240D-231B-4CA9-AFCF-E9086DAD7F97}"/>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644998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415C36-8601-4FED-8656-4D39E2643B2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DBE99C8-09AF-4970-AA49-C4FA9C6C87F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BA1F790-54FC-4A5F-AFC9-F4DD8D5EF65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5FDC819-27E5-4B89-9231-A6469B7C85EB}"/>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6" name="Zástupný symbol pro zápatí 5">
            <a:extLst>
              <a:ext uri="{FF2B5EF4-FFF2-40B4-BE49-F238E27FC236}">
                <a16:creationId xmlns:a16="http://schemas.microsoft.com/office/drawing/2014/main" id="{CEE239C7-DB9E-4EF8-ACDE-348341D4003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8B02BCD-75FA-4C47-8DE0-B7FE9BAD0D94}"/>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48589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6E6455-CCA5-4F50-B518-864980E1365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DBF3181-132C-4DA2-9D6F-7861ED76F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B3BDFD7-4EBB-47A2-B628-7CE0FDF3BC6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25A6998-4B5C-4141-B0F6-F28CAA9346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B43D308C-E658-4F5F-9D7D-BFDA2D9DD46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A21172E-0E0D-461A-AD43-E7A984DE84E1}"/>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8" name="Zástupný symbol pro zápatí 7">
            <a:extLst>
              <a:ext uri="{FF2B5EF4-FFF2-40B4-BE49-F238E27FC236}">
                <a16:creationId xmlns:a16="http://schemas.microsoft.com/office/drawing/2014/main" id="{98F97F48-31B1-4186-BF0F-E2377E6A52A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A0218F4-E7FA-49C2-BDFF-B417935153AE}"/>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1342884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365531-B236-4242-B5F0-83C68EB9347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B8CAE3A-EC74-4108-9814-92752DAE5507}"/>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4" name="Zástupný symbol pro zápatí 3">
            <a:extLst>
              <a:ext uri="{FF2B5EF4-FFF2-40B4-BE49-F238E27FC236}">
                <a16:creationId xmlns:a16="http://schemas.microsoft.com/office/drawing/2014/main" id="{C60E4A42-9C89-454D-98CA-D548A7809EE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CF5C63B-5EB9-4677-AB9C-0EA2E9A6FD10}"/>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33639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80E2224-0667-4541-8BF6-DE8C5D0007E0}"/>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3" name="Zástupný symbol pro zápatí 2">
            <a:extLst>
              <a:ext uri="{FF2B5EF4-FFF2-40B4-BE49-F238E27FC236}">
                <a16:creationId xmlns:a16="http://schemas.microsoft.com/office/drawing/2014/main" id="{992A3D7C-2F36-4AFB-974A-E1C6F289B70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E5817B1-71F1-47C9-B8A1-1328FBDBC3BD}"/>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144802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47CC91-642B-457C-A551-13DD2AB7172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F3DF24B-59F4-447E-A8B1-3463B325FC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7E5653C-3D20-4375-86D0-1A8E9261FB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A800279-42D1-4D90-BFE1-5DECEDC8BFF7}"/>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6" name="Zástupný symbol pro zápatí 5">
            <a:extLst>
              <a:ext uri="{FF2B5EF4-FFF2-40B4-BE49-F238E27FC236}">
                <a16:creationId xmlns:a16="http://schemas.microsoft.com/office/drawing/2014/main" id="{67594DB7-5C60-4C29-B165-C57CFBB9320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DEC3CA5-AE16-4DBA-8E3A-FCF4C899D6D9}"/>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914899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14914-E02F-4DCB-97E5-2A685FBA33B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3FB8431-7E39-47E3-B6F3-9AC67B7B31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4D1792D-87D4-495F-B81E-DE2063C1EE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6B97999-48F3-4F26-AD68-F22D8F3DBA3F}"/>
              </a:ext>
            </a:extLst>
          </p:cNvPr>
          <p:cNvSpPr>
            <a:spLocks noGrp="1"/>
          </p:cNvSpPr>
          <p:nvPr>
            <p:ph type="dt" sz="half" idx="10"/>
          </p:nvPr>
        </p:nvSpPr>
        <p:spPr/>
        <p:txBody>
          <a:bodyPr/>
          <a:lstStyle/>
          <a:p>
            <a:fld id="{49E0FF21-55A7-4BD9-A73D-F439F17C94B3}" type="datetimeFigureOut">
              <a:rPr lang="cs-CZ" smtClean="0"/>
              <a:t>23. 3. 2021</a:t>
            </a:fld>
            <a:endParaRPr lang="cs-CZ"/>
          </a:p>
        </p:txBody>
      </p:sp>
      <p:sp>
        <p:nvSpPr>
          <p:cNvPr id="6" name="Zástupný symbol pro zápatí 5">
            <a:extLst>
              <a:ext uri="{FF2B5EF4-FFF2-40B4-BE49-F238E27FC236}">
                <a16:creationId xmlns:a16="http://schemas.microsoft.com/office/drawing/2014/main" id="{8212E739-14A9-48D3-8489-E1E440D3548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5883291-F610-4EA6-AA34-BA8784D64DFE}"/>
              </a:ext>
            </a:extLst>
          </p:cNvPr>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103342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6C78B69-7EA4-4CC9-A2A3-D65835A2E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4DCAF07-0DCE-415F-81B0-2F198D4016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C000DDF-2C75-4BB2-9E29-95FBD17DE5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0FF21-55A7-4BD9-A73D-F439F17C94B3}" type="datetimeFigureOut">
              <a:rPr lang="cs-CZ" smtClean="0"/>
              <a:t>23. 3. 2021</a:t>
            </a:fld>
            <a:endParaRPr lang="cs-CZ"/>
          </a:p>
        </p:txBody>
      </p:sp>
      <p:sp>
        <p:nvSpPr>
          <p:cNvPr id="5" name="Zástupný symbol pro zápatí 4">
            <a:extLst>
              <a:ext uri="{FF2B5EF4-FFF2-40B4-BE49-F238E27FC236}">
                <a16:creationId xmlns:a16="http://schemas.microsoft.com/office/drawing/2014/main" id="{91D5029D-EA4C-40BE-B10E-27DF0847BD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8ACC85E-DF24-4ECC-82E9-F34EBB59CA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F4B2F-3F15-45E9-9E4B-DCA39616CFEC}" type="slidenum">
              <a:rPr lang="cs-CZ" smtClean="0"/>
              <a:t>‹#›</a:t>
            </a:fld>
            <a:endParaRPr lang="cs-CZ"/>
          </a:p>
        </p:txBody>
      </p:sp>
    </p:spTree>
    <p:extLst>
      <p:ext uri="{BB962C8B-B14F-4D97-AF65-F5344CB8AC3E}">
        <p14:creationId xmlns:p14="http://schemas.microsoft.com/office/powerpoint/2010/main" val="3249417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79176-4C58-4A51-8576-4ACB32552856}"/>
              </a:ext>
            </a:extLst>
          </p:cNvPr>
          <p:cNvSpPr>
            <a:spLocks noGrp="1"/>
          </p:cNvSpPr>
          <p:nvPr>
            <p:ph type="ctrTitle"/>
          </p:nvPr>
        </p:nvSpPr>
        <p:spPr/>
        <p:txBody>
          <a:bodyPr>
            <a:normAutofit/>
          </a:bodyPr>
          <a:lstStyle/>
          <a:p>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Strategické řízení v kulturním sektoru</a:t>
            </a:r>
            <a:endParaRPr lang="cs-CZ" sz="4000" b="1" dirty="0"/>
          </a:p>
        </p:txBody>
      </p:sp>
      <p:sp>
        <p:nvSpPr>
          <p:cNvPr id="3" name="Podnadpis 2">
            <a:extLst>
              <a:ext uri="{FF2B5EF4-FFF2-40B4-BE49-F238E27FC236}">
                <a16:creationId xmlns:a16="http://schemas.microsoft.com/office/drawing/2014/main" id="{699D0AEB-CB58-4D88-8BE4-F6325003F3D0}"/>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881463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BD5A8-ABBE-48C5-9EEB-732FA2DF020F}"/>
              </a:ext>
            </a:extLst>
          </p:cNvPr>
          <p:cNvSpPr>
            <a:spLocks noGrp="1"/>
          </p:cNvSpPr>
          <p:nvPr>
            <p:ph type="title"/>
          </p:nvPr>
        </p:nvSpPr>
        <p:spPr>
          <a:xfrm>
            <a:off x="838200" y="365126"/>
            <a:ext cx="10515600" cy="652305"/>
          </a:xfrm>
        </p:spPr>
        <p:txBody>
          <a:bodyPr>
            <a:normAutofit/>
          </a:bodyPr>
          <a:lstStyle/>
          <a:p>
            <a:pPr algn="ctr"/>
            <a:r>
              <a:rPr lang="cs-CZ" sz="4000" b="1" dirty="0">
                <a:latin typeface="Times New Roman" panose="02020603050405020304" pitchFamily="18" charset="0"/>
                <a:ea typeface="+mn-ea"/>
                <a:cs typeface="Times New Roman" panose="02020603050405020304" pitchFamily="18" charset="0"/>
              </a:rPr>
              <a:t>Analýza prostředí</a:t>
            </a:r>
          </a:p>
        </p:txBody>
      </p:sp>
      <p:sp>
        <p:nvSpPr>
          <p:cNvPr id="3" name="Zástupný obsah 2">
            <a:extLst>
              <a:ext uri="{FF2B5EF4-FFF2-40B4-BE49-F238E27FC236}">
                <a16:creationId xmlns:a16="http://schemas.microsoft.com/office/drawing/2014/main" id="{F05BED81-7756-4ABB-8061-67C2E8EB3D16}"/>
              </a:ext>
            </a:extLst>
          </p:cNvPr>
          <p:cNvSpPr>
            <a:spLocks noGrp="1"/>
          </p:cNvSpPr>
          <p:nvPr>
            <p:ph idx="1"/>
          </p:nvPr>
        </p:nvSpPr>
        <p:spPr>
          <a:xfrm>
            <a:off x="502276" y="1120462"/>
            <a:ext cx="11075831" cy="5372412"/>
          </a:xfrm>
        </p:spPr>
        <p:txBody>
          <a:bodyPr>
            <a:noAutofit/>
          </a:bodyPr>
          <a:lstStyle/>
          <a:p>
            <a:pPr marL="0" indent="0">
              <a:lnSpc>
                <a:spcPct val="100000"/>
              </a:lnSpc>
              <a:spcBef>
                <a:spcPts val="0"/>
              </a:spcBef>
              <a:buNone/>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1) </a:t>
            </a:r>
            <a:r>
              <a:rPr lang="cs-CZ" sz="1800" b="1" u="sng" dirty="0">
                <a:effectLst/>
                <a:latin typeface="Times New Roman" panose="02020603050405020304" pitchFamily="18" charset="0"/>
                <a:ea typeface="Tahoma" panose="020B0604030504040204" pitchFamily="34" charset="0"/>
                <a:cs typeface="Times New Roman" panose="02020603050405020304" pitchFamily="18" charset="0"/>
              </a:rPr>
              <a:t>ANALÝZA VNĚJŠÍHO PROSTŘEDÍ </a:t>
            </a:r>
          </a:p>
          <a:p>
            <a:pPr marL="0" indent="0">
              <a:lnSpc>
                <a:spcPct val="100000"/>
              </a:lnSpc>
              <a:spcBef>
                <a:spcPts val="0"/>
              </a:spcBef>
              <a:buNone/>
            </a:pP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nezbytné prozkoumání prostředí působení organizace (není ve vzduchoprázdnu) </a:t>
            </a:r>
          </a:p>
          <a:p>
            <a:pPr marL="342900" indent="-342900">
              <a:lnSpc>
                <a:spcPct val="100000"/>
              </a:lnSpc>
              <a:spcBef>
                <a:spcPts val="0"/>
              </a:spcBef>
              <a:buFont typeface="+mj-lt"/>
              <a:buAutoNum type="alphaLcParenR"/>
            </a:pPr>
            <a:r>
              <a:rPr lang="cs-CZ" sz="1800" b="1" i="1" dirty="0">
                <a:latin typeface="Times New Roman" panose="02020603050405020304" pitchFamily="18" charset="0"/>
                <a:ea typeface="Tahoma" panose="020B0604030504040204" pitchFamily="34" charset="0"/>
                <a:cs typeface="Times New Roman" panose="02020603050405020304" pitchFamily="18" charset="0"/>
              </a:rPr>
              <a:t>průzkum </a:t>
            </a:r>
            <a:r>
              <a:rPr lang="cs-CZ" sz="1800" b="1" i="1" dirty="0">
                <a:effectLst/>
                <a:latin typeface="Times New Roman" panose="02020603050405020304" pitchFamily="18" charset="0"/>
                <a:ea typeface="Tahoma" panose="020B0604030504040204" pitchFamily="34" charset="0"/>
                <a:cs typeface="Times New Roman" panose="02020603050405020304" pitchFamily="18" charset="0"/>
              </a:rPr>
              <a:t>obecného prostředí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(makroprostředí) </a:t>
            </a:r>
          </a:p>
          <a:p>
            <a:pPr marL="449580">
              <a:lnSpc>
                <a:spcPct val="100000"/>
              </a:lnSpc>
              <a:spcBef>
                <a:spcPts val="0"/>
              </a:spcBef>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ekonomické, politické, technologické, ekologické, sociální a legislativní faktory daného místa</a:t>
            </a:r>
          </a:p>
          <a:p>
            <a:pPr marL="449580">
              <a:lnSpc>
                <a:spcPct val="100000"/>
              </a:lnSpc>
              <a:spcBef>
                <a:spcPts val="0"/>
              </a:spcBef>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pojmenuje omezení </a:t>
            </a:r>
            <a:r>
              <a:rPr lang="cs-CZ" sz="1800" dirty="0">
                <a:latin typeface="Times New Roman" panose="02020603050405020304" pitchFamily="18" charset="0"/>
                <a:ea typeface="Tahoma" panose="020B0604030504040204" pitchFamily="34" charset="0"/>
                <a:cs typeface="Times New Roman" panose="02020603050405020304" pitchFamily="18" charset="0"/>
              </a:rPr>
              <a:t>→</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kterým je třeba čelit, způsoby řešení, předpoví změny v odvětví v budoucnosti</a:t>
            </a:r>
            <a:endParaRPr lang="cs-CZ" sz="1800" dirty="0">
              <a:latin typeface="Times New Roman" panose="02020603050405020304" pitchFamily="18" charset="0"/>
              <a:ea typeface="Tahoma" panose="020B0604030504040204" pitchFamily="34" charset="0"/>
              <a:cs typeface="Times New Roman" panose="02020603050405020304" pitchFamily="18" charset="0"/>
            </a:endParaRPr>
          </a:p>
          <a:p>
            <a:pPr marL="342900" indent="-342900">
              <a:lnSpc>
                <a:spcPct val="100000"/>
              </a:lnSpc>
              <a:spcBef>
                <a:spcPts val="0"/>
              </a:spcBef>
              <a:buFont typeface="+mj-lt"/>
              <a:buAutoNum type="alphaLcParenR" startAt="2"/>
            </a:pPr>
            <a:r>
              <a:rPr lang="cs-CZ" sz="1800" b="1" i="1" dirty="0">
                <a:latin typeface="Times New Roman" panose="02020603050405020304" pitchFamily="18" charset="0"/>
                <a:ea typeface="Tahoma" panose="020B0604030504040204" pitchFamily="34" charset="0"/>
                <a:cs typeface="Times New Roman" panose="02020603050405020304" pitchFamily="18" charset="0"/>
              </a:rPr>
              <a:t>průzkum oborového prostředí </a:t>
            </a:r>
            <a:r>
              <a:rPr lang="cs-CZ" sz="1800" dirty="0">
                <a:latin typeface="Times New Roman" panose="02020603050405020304" pitchFamily="18" charset="0"/>
                <a:ea typeface="Tahoma" panose="020B0604030504040204" pitchFamily="34" charset="0"/>
                <a:cs typeface="Times New Roman" panose="02020603050405020304" pitchFamily="18" charset="0"/>
              </a:rPr>
              <a:t>(mikroprostředí, konkurence) = z daného odvětví/</a:t>
            </a:r>
            <a:r>
              <a:rPr lang="cs-CZ" sz="1800" b="1" i="1" dirty="0">
                <a:latin typeface="Times New Roman" panose="02020603050405020304" pitchFamily="18" charset="0"/>
                <a:ea typeface="Tahoma" panose="020B0604030504040204" pitchFamily="34" charset="0"/>
                <a:cs typeface="Times New Roman" panose="02020603050405020304" pitchFamily="18" charset="0"/>
              </a:rPr>
              <a:t>oborového prostředí </a:t>
            </a:r>
          </a:p>
          <a:p>
            <a:pPr marL="449580">
              <a:lnSpc>
                <a:spcPct val="100000"/>
              </a:lnSpc>
              <a:spcBef>
                <a:spcPts val="0"/>
              </a:spcBef>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„odvětví“, v němž instituce působí (např. muzejnictví, divadelnictví atd.) </a:t>
            </a:r>
          </a:p>
          <a:p>
            <a:pPr marL="449580">
              <a:lnSpc>
                <a:spcPct val="100000"/>
              </a:lnSpc>
              <a:spcBef>
                <a:spcPts val="0"/>
              </a:spcBef>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každé odvětví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typické formy, produkty a služby + i účastníci/zákazníci, konkurenti, dodavatelé</a:t>
            </a:r>
          </a:p>
          <a:p>
            <a:pPr marL="449580">
              <a:lnSpc>
                <a:spcPct val="100000"/>
              </a:lnSpc>
              <a:spcBef>
                <a:spcPts val="0"/>
              </a:spcBef>
            </a:pPr>
            <a:r>
              <a:rPr lang="cs-CZ" sz="1800" dirty="0">
                <a:latin typeface="Times New Roman" panose="02020603050405020304" pitchFamily="18" charset="0"/>
                <a:ea typeface="Tahoma" panose="020B0604030504040204" pitchFamily="34" charset="0"/>
                <a:cs typeface="Times New Roman" panose="02020603050405020304" pitchFamily="18" charset="0"/>
              </a:rPr>
              <a:t>zkoumání srovnatelných organizací –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mohou negativně ovlivnit organizaci</a:t>
            </a:r>
          </a:p>
          <a:p>
            <a:pPr marL="906780" lvl="1">
              <a:lnSpc>
                <a:spcPct val="100000"/>
              </a:lnSpc>
              <a:spcBef>
                <a:spcPts val="0"/>
              </a:spcBef>
            </a:pPr>
            <a:r>
              <a:rPr lang="cs-CZ" sz="1800" dirty="0">
                <a:latin typeface="Times New Roman" panose="02020603050405020304" pitchFamily="18" charset="0"/>
                <a:ea typeface="Tahoma" panose="020B0604030504040204" pitchFamily="34" charset="0"/>
                <a:cs typeface="Times New Roman" panose="02020603050405020304" pitchFamily="18" charset="0"/>
              </a:rPr>
              <a:t>ziskové společnosti studují konkurenty → chtějí předvídat konkurenci (chtějí uspět)</a:t>
            </a:r>
          </a:p>
          <a:p>
            <a:pPr marL="906780" lvl="1">
              <a:lnSpc>
                <a:spcPct val="100000"/>
              </a:lnSpc>
              <a:spcBef>
                <a:spcPts val="0"/>
              </a:spcBef>
            </a:pPr>
            <a:r>
              <a:rPr lang="cs-CZ" sz="1800" dirty="0">
                <a:latin typeface="Times New Roman" panose="02020603050405020304" pitchFamily="18" charset="0"/>
                <a:ea typeface="Tahoma" panose="020B0604030504040204" pitchFamily="34" charset="0"/>
                <a:cs typeface="Times New Roman" panose="02020603050405020304" pitchFamily="18" charset="0"/>
              </a:rPr>
              <a:t>neziskové společnosti → konkurence není tak přímá (např. v Olomouci je jen jedno velké divadlo)</a:t>
            </a:r>
          </a:p>
          <a:p>
            <a:pPr marL="0" indent="0">
              <a:lnSpc>
                <a:spcPct val="100000"/>
              </a:lnSpc>
              <a:spcBef>
                <a:spcPts val="0"/>
              </a:spcBef>
              <a:buNone/>
            </a:pPr>
            <a:endParaRPr lang="cs-CZ" sz="1000" u="sng" dirty="0">
              <a:latin typeface="Times New Roman" panose="02020603050405020304" pitchFamily="18" charset="0"/>
              <a:ea typeface="Tahoma" panose="020B0604030504040204" pitchFamily="34" charset="0"/>
              <a:cs typeface="Times New Roman" panose="02020603050405020304" pitchFamily="18" charset="0"/>
            </a:endParaRPr>
          </a:p>
          <a:p>
            <a:pPr marL="0" indent="0">
              <a:lnSpc>
                <a:spcPct val="100000"/>
              </a:lnSpc>
              <a:spcBef>
                <a:spcPts val="0"/>
              </a:spcBef>
              <a:buNone/>
            </a:pPr>
            <a:r>
              <a:rPr lang="cs-CZ" sz="1800" u="sng" dirty="0">
                <a:latin typeface="Times New Roman" panose="02020603050405020304" pitchFamily="18" charset="0"/>
                <a:ea typeface="Tahoma" panose="020B0604030504040204" pitchFamily="34" charset="0"/>
                <a:cs typeface="Times New Roman" panose="02020603050405020304" pitchFamily="18" charset="0"/>
              </a:rPr>
              <a:t>Smysl analýzy vnějšího prostředí?</a:t>
            </a:r>
          </a:p>
          <a:p>
            <a:pPr marL="449580">
              <a:lnSpc>
                <a:spcPct val="100000"/>
              </a:lnSpc>
              <a:spcBef>
                <a:spcPts val="0"/>
              </a:spcBef>
            </a:pPr>
            <a:r>
              <a:rPr lang="cs-CZ" sz="1800" dirty="0">
                <a:latin typeface="Times New Roman" panose="02020603050405020304" pitchFamily="18" charset="0"/>
                <a:ea typeface="Tahoma" panose="020B0604030504040204" pitchFamily="34" charset="0"/>
                <a:cs typeface="Times New Roman" panose="02020603050405020304" pitchFamily="18" charset="0"/>
              </a:rPr>
              <a:t>předvídání budoucích aktivit v rámci konkurence </a:t>
            </a:r>
          </a:p>
          <a:p>
            <a:pPr marL="449580">
              <a:lnSpc>
                <a:spcPct val="100000"/>
              </a:lnSpc>
              <a:spcBef>
                <a:spcPts val="0"/>
              </a:spcBef>
            </a:pPr>
            <a:r>
              <a:rPr lang="cs-CZ" sz="1800" dirty="0">
                <a:latin typeface="Times New Roman" panose="02020603050405020304" pitchFamily="18" charset="0"/>
                <a:ea typeface="Tahoma" panose="020B0604030504040204" pitchFamily="34" charset="0"/>
                <a:cs typeface="Times New Roman" panose="02020603050405020304" pitchFamily="18" charset="0"/>
              </a:rPr>
              <a:t>možnost poučit se z úspěchů a neúspěchů obdobných skupin</a:t>
            </a:r>
          </a:p>
          <a:p>
            <a:pPr marL="449580">
              <a:lnSpc>
                <a:spcPct val="100000"/>
              </a:lnSpc>
              <a:spcBef>
                <a:spcPts val="0"/>
              </a:spcBef>
            </a:pPr>
            <a:r>
              <a:rPr lang="cs-CZ" sz="1800" dirty="0">
                <a:latin typeface="Times New Roman" panose="02020603050405020304" pitchFamily="18" charset="0"/>
                <a:cs typeface="Times New Roman" panose="02020603050405020304" pitchFamily="18" charset="0"/>
              </a:rPr>
              <a:t>posouzení postavení organizace v daném odvětví </a:t>
            </a:r>
            <a:r>
              <a:rPr lang="cs-CZ" sz="1800" dirty="0">
                <a:latin typeface="Times New Roman" panose="02020603050405020304" pitchFamily="18" charset="0"/>
                <a:ea typeface="Tahoma" panose="020B0604030504040204" pitchFamily="34" charset="0"/>
                <a:cs typeface="Times New Roman" panose="02020603050405020304" pitchFamily="18" charset="0"/>
              </a:rPr>
              <a:t>→ víme,</a:t>
            </a:r>
            <a:r>
              <a:rPr lang="cs-CZ" sz="1800" dirty="0">
                <a:latin typeface="Times New Roman" panose="02020603050405020304" pitchFamily="18" charset="0"/>
                <a:cs typeface="Times New Roman" panose="02020603050405020304" pitchFamily="18" charset="0"/>
              </a:rPr>
              <a:t> co organizace dělá dobře a co špatně</a:t>
            </a:r>
          </a:p>
          <a:p>
            <a:pPr marL="906780" lvl="1">
              <a:lnSpc>
                <a:spcPct val="100000"/>
              </a:lnSpc>
              <a:spcBef>
                <a:spcPts val="0"/>
              </a:spcBef>
            </a:pPr>
            <a:endParaRPr lang="cs-CZ" sz="1800" dirty="0">
              <a:latin typeface="Times New Roman" panose="02020603050405020304" pitchFamily="18" charset="0"/>
              <a:cs typeface="Times New Roman" panose="02020603050405020304" pitchFamily="18" charset="0"/>
            </a:endParaRPr>
          </a:p>
          <a:p>
            <a:pPr marL="0" lv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2) </a:t>
            </a:r>
            <a:r>
              <a:rPr lang="cs-CZ" sz="1800" b="1" u="sng" dirty="0">
                <a:effectLst/>
                <a:latin typeface="Times New Roman" panose="02020603050405020304" pitchFamily="18" charset="0"/>
                <a:ea typeface="Calibri" panose="020F0502020204030204" pitchFamily="34" charset="0"/>
                <a:cs typeface="Times New Roman" panose="02020603050405020304" pitchFamily="18" charset="0"/>
              </a:rPr>
              <a:t>ANALÝZA VNITŘNÍHO (INTERNÍHO) PROSTŘEDÍ INSTITUCE</a:t>
            </a:r>
          </a:p>
          <a:p>
            <a:pPr marL="0" indent="0">
              <a:lnSpc>
                <a:spcPct val="100000"/>
              </a:lnSpc>
              <a:spcBef>
                <a:spcPts val="0"/>
              </a:spcBef>
              <a:buNone/>
            </a:pP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rPr>
              <a:t>provádění = náročné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rPr>
              <a:t>vyžaduje objektivnost při zkoumání slabých stránek a sebevědomí při popisu těch silných</a:t>
            </a:r>
          </a:p>
          <a:p>
            <a:pPr marL="0" indent="0">
              <a:lnSpc>
                <a:spcPct val="100000"/>
              </a:lnSpc>
              <a:spcBef>
                <a:spcPts val="0"/>
              </a:spcBef>
              <a:buNone/>
            </a:pPr>
            <a:endParaRPr lang="cs-CZ" sz="1800" dirty="0">
              <a:latin typeface="Times New Roman" panose="02020603050405020304" pitchFamily="18" charset="0"/>
              <a:ea typeface="Tahoma" panose="020B0604030504040204" pitchFamily="34" charset="0"/>
              <a:cs typeface="Times New Roman" panose="02020603050405020304" pitchFamily="18" charset="0"/>
            </a:endParaRPr>
          </a:p>
          <a:p>
            <a:pPr marL="0" indent="0">
              <a:lnSpc>
                <a:spcPct val="100000"/>
              </a:lnSpc>
              <a:spcBef>
                <a:spcPts val="0"/>
              </a:spcBef>
              <a:buNone/>
            </a:pPr>
            <a:endParaRPr lang="cs-CZ" sz="18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55262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BD5A8-ABBE-48C5-9EEB-732FA2DF020F}"/>
              </a:ext>
            </a:extLst>
          </p:cNvPr>
          <p:cNvSpPr>
            <a:spLocks noGrp="1"/>
          </p:cNvSpPr>
          <p:nvPr>
            <p:ph type="title"/>
          </p:nvPr>
        </p:nvSpPr>
        <p:spPr>
          <a:xfrm>
            <a:off x="838200" y="365126"/>
            <a:ext cx="10515600" cy="768216"/>
          </a:xfrm>
        </p:spPr>
        <p:txBody>
          <a:bodyPr>
            <a:normAutofit/>
          </a:bodyPr>
          <a:lstStyle/>
          <a:p>
            <a:pPr algn="ctr"/>
            <a:r>
              <a:rPr lang="cs-CZ" sz="4000" b="1" dirty="0">
                <a:latin typeface="Times New Roman" panose="02020603050405020304" pitchFamily="18" charset="0"/>
                <a:ea typeface="+mn-ea"/>
                <a:cs typeface="Times New Roman" panose="02020603050405020304" pitchFamily="18" charset="0"/>
              </a:rPr>
              <a:t>Analýza prostředí</a:t>
            </a:r>
          </a:p>
        </p:txBody>
      </p:sp>
      <p:sp>
        <p:nvSpPr>
          <p:cNvPr id="3" name="Zástupný obsah 2">
            <a:extLst>
              <a:ext uri="{FF2B5EF4-FFF2-40B4-BE49-F238E27FC236}">
                <a16:creationId xmlns:a16="http://schemas.microsoft.com/office/drawing/2014/main" id="{F05BED81-7756-4ABB-8061-67C2E8EB3D16}"/>
              </a:ext>
            </a:extLst>
          </p:cNvPr>
          <p:cNvSpPr>
            <a:spLocks noGrp="1"/>
          </p:cNvSpPr>
          <p:nvPr>
            <p:ph idx="1"/>
          </p:nvPr>
        </p:nvSpPr>
        <p:spPr>
          <a:xfrm>
            <a:off x="502276" y="1236372"/>
            <a:ext cx="11075831" cy="5256502"/>
          </a:xfrm>
        </p:spPr>
        <p:txBody>
          <a:bodyPr>
            <a:noAutofit/>
          </a:bodyPr>
          <a:lstStyle/>
          <a:p>
            <a:pPr marL="0" indent="0">
              <a:lnSpc>
                <a:spcPct val="100000"/>
              </a:lnSpc>
              <a:spcBef>
                <a:spcPts val="0"/>
              </a:spcBef>
              <a:buNone/>
            </a:pPr>
            <a:r>
              <a:rPr lang="cs-CZ" sz="1800" dirty="0">
                <a:latin typeface="Times New Roman" panose="02020603050405020304" pitchFamily="18" charset="0"/>
                <a:cs typeface="Times New Roman" panose="02020603050405020304" pitchFamily="18" charset="0"/>
              </a:rPr>
              <a:t>Porovnáním vnitřních a vnějších faktorů </a:t>
            </a:r>
          </a:p>
          <a:p>
            <a:pPr marL="0" indent="0">
              <a:lnSpc>
                <a:spcPct val="100000"/>
              </a:lnSpc>
              <a:spcBef>
                <a:spcPts val="0"/>
              </a:spcBef>
              <a:buNone/>
            </a:pPr>
            <a:r>
              <a:rPr lang="cs-CZ" sz="1800" dirty="0">
                <a:latin typeface="Times New Roman" panose="02020603050405020304" pitchFamily="18" charset="0"/>
                <a:ea typeface="Tahoma" panose="020B0604030504040204" pitchFamily="34" charset="0"/>
                <a:cs typeface="Times New Roman" panose="02020603050405020304" pitchFamily="18" charset="0"/>
              </a:rPr>
              <a:t>→ umožnuje </a:t>
            </a:r>
            <a:r>
              <a:rPr lang="cs-CZ" sz="1800" dirty="0">
                <a:latin typeface="Times New Roman" panose="02020603050405020304" pitchFamily="18" charset="0"/>
                <a:cs typeface="Times New Roman" panose="02020603050405020304" pitchFamily="18" charset="0"/>
              </a:rPr>
              <a:t>vytyčit ty oblasti, kterými se organizace musí zabývat ve svém strategickém plánu </a:t>
            </a:r>
          </a:p>
          <a:p>
            <a:pPr marL="0" indent="0">
              <a:lnSpc>
                <a:spcPct val="100000"/>
              </a:lnSpc>
              <a:spcBef>
                <a:spcPts val="0"/>
              </a:spcBef>
              <a:buNone/>
            </a:pP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rPr>
              <a:t>silné stránky (musí využít) X slabé stránky (musí překonat) </a:t>
            </a:r>
          </a:p>
          <a:p>
            <a:pPr marL="342900" lvl="0" indent="-342900">
              <a:lnSpc>
                <a:spcPct val="100000"/>
              </a:lnSpc>
              <a:spcBef>
                <a:spcPts val="0"/>
              </a:spcBef>
              <a:buFont typeface="Arial" panose="020B0604020202020204" pitchFamily="34" charset="0"/>
              <a:buChar char="-"/>
            </a:pPr>
            <a:endParaRPr lang="cs-CZ" sz="1800" dirty="0">
              <a:latin typeface="Times New Roman" panose="02020603050405020304" pitchFamily="18" charset="0"/>
              <a:cs typeface="Times New Roman" panose="02020603050405020304" pitchFamily="18" charset="0"/>
            </a:endParaRPr>
          </a:p>
          <a:p>
            <a:pPr marL="0" lvl="0" indent="0">
              <a:lnSpc>
                <a:spcPct val="100000"/>
              </a:lnSpc>
              <a:spcBef>
                <a:spcPts val="0"/>
              </a:spcBef>
              <a:buNone/>
            </a:pPr>
            <a:endParaRPr lang="cs-CZ"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Pro zjištění této situace se využívají různé </a:t>
            </a:r>
            <a:r>
              <a:rPr lang="cs-CZ" sz="1800" b="1" u="sng" dirty="0">
                <a:effectLst/>
                <a:latin typeface="Times New Roman" panose="02020603050405020304" pitchFamily="18" charset="0"/>
                <a:ea typeface="Calibri" panose="020F0502020204030204" pitchFamily="34" charset="0"/>
                <a:cs typeface="Times New Roman" panose="02020603050405020304" pitchFamily="18" charset="0"/>
              </a:rPr>
              <a:t>metody strategických analýz</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00000"/>
              </a:lnSpc>
              <a:spcBef>
                <a:spcPts val="0"/>
              </a:spcBef>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0000"/>
              </a:lnSpc>
              <a:spcBef>
                <a:spcPts val="0"/>
              </a:spcBef>
              <a:buFont typeface="+mj-lt"/>
              <a:buAutoNum type="alphaLcParen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analýza zaměřené na vnitřní i vnější prostředí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SWOT analýza </a:t>
            </a:r>
          </a:p>
          <a:p>
            <a:pPr marL="342900" indent="-342900">
              <a:lnSpc>
                <a:spcPct val="100000"/>
              </a:lnSpc>
              <a:spcBef>
                <a:spcPts val="0"/>
              </a:spcBef>
              <a:buFont typeface="+mj-lt"/>
              <a:buAutoNum type="alphaLcParen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analýza zaměřené na vnější prostředí (faktory) </a:t>
            </a:r>
            <a:r>
              <a:rPr lang="cs-CZ" sz="1800" dirty="0">
                <a:latin typeface="Times New Roman" panose="02020603050405020304" pitchFamily="18" charset="0"/>
                <a:ea typeface="Tahoma" panose="020B0604030504040204" pitchFamily="34" charset="0"/>
                <a:cs typeface="Times New Roman" panose="02020603050405020304" pitchFamily="18" charset="0"/>
              </a:rPr>
              <a: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STEP analýza</a:t>
            </a:r>
          </a:p>
          <a:p>
            <a:pPr marL="342900" indent="-342900">
              <a:lnSpc>
                <a:spcPct val="100000"/>
              </a:lnSpc>
              <a:spcBef>
                <a:spcPts val="0"/>
              </a:spcBef>
              <a:buFont typeface="+mj-lt"/>
              <a:buAutoNum type="alphaLcParen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analýza zaměřené na vnitřní prostředí (faktory) </a:t>
            </a:r>
            <a:r>
              <a:rPr lang="cs-CZ" sz="1800" dirty="0">
                <a:latin typeface="Times New Roman" panose="02020603050405020304" pitchFamily="18" charset="0"/>
                <a:ea typeface="Tahoma" panose="020B0604030504040204" pitchFamily="34" charset="0"/>
                <a:cs typeface="Times New Roman" panose="02020603050405020304" pitchFamily="18" charset="0"/>
              </a:rPr>
              <a: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model „7S“</a:t>
            </a:r>
            <a:endParaRPr lang="cs-CZ" sz="1800" b="1"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0000"/>
              </a:lnSpc>
              <a:spcBef>
                <a:spcPts val="0"/>
              </a:spcBef>
              <a:buFont typeface="+mj-lt"/>
              <a:buAutoNum type="alphaLcParenR"/>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další typy analýz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b="1" dirty="0">
                <a:latin typeface="Times New Roman" panose="02020603050405020304" pitchFamily="18" charset="0"/>
                <a:ea typeface="Tahoma" panose="020B0604030504040204" pitchFamily="34" charset="0"/>
                <a:cs typeface="Times New Roman" panose="02020603050405020304" pitchFamily="18" charset="0"/>
              </a:rPr>
              <a:t>a</a:t>
            </a:r>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nalýza silového pole</a:t>
            </a:r>
          </a:p>
          <a:p>
            <a:pPr marL="342900" indent="-342900">
              <a:lnSpc>
                <a:spcPct val="100000"/>
              </a:lnSpc>
              <a:spcBef>
                <a:spcPts val="0"/>
              </a:spcBef>
              <a:buAutoNum type="alphaLcParenR"/>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Komplexní strategickou analýzu představuje SWOT analýza </a:t>
            </a:r>
            <a:r>
              <a:rPr lang="cs-CZ" sz="1800" dirty="0">
                <a:latin typeface="Times New Roman" panose="02020603050405020304" pitchFamily="18" charset="0"/>
                <a:ea typeface="Tahoma" panose="020B0604030504040204" pitchFamily="34" charset="0"/>
                <a:cs typeface="Times New Roman" panose="02020603050405020304" pitchFamily="18" charset="0"/>
              </a:rPr>
              <a:t>→ v naší oblasti nejčastěji používaná!!!</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0000"/>
              </a:lnSpc>
              <a:spcBef>
                <a:spcPts val="0"/>
              </a:spcBef>
              <a:buNone/>
            </a:pPr>
            <a:endParaRPr lang="cs-CZ"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cs-CZ" sz="1800" dirty="0">
                <a:latin typeface="Times New Roman" panose="02020603050405020304" pitchFamily="18" charset="0"/>
                <a:cs typeface="Times New Roman" panose="02020603050405020304" pitchFamily="18" charset="0"/>
              </a:rPr>
              <a:t> </a:t>
            </a:r>
          </a:p>
          <a:p>
            <a:pPr>
              <a:lnSpc>
                <a:spcPct val="100000"/>
              </a:lnSpc>
              <a:spcBef>
                <a:spcPts val="0"/>
              </a:spcBef>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1845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7D38C3-41B1-40B4-8643-28AFEBEABD7D}"/>
              </a:ext>
            </a:extLst>
          </p:cNvPr>
          <p:cNvSpPr>
            <a:spLocks noGrp="1"/>
          </p:cNvSpPr>
          <p:nvPr>
            <p:ph type="title"/>
          </p:nvPr>
        </p:nvSpPr>
        <p:spPr>
          <a:xfrm>
            <a:off x="838200" y="365125"/>
            <a:ext cx="10515600" cy="690943"/>
          </a:xfrm>
        </p:spPr>
        <p:txBody>
          <a:bodyPr>
            <a:normAutofit/>
          </a:bodyPr>
          <a:lstStyle/>
          <a:p>
            <a:pPr algn="ct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SWOT analýza</a:t>
            </a:r>
            <a:endParaRPr lang="cs-CZ" sz="4000" dirty="0"/>
          </a:p>
        </p:txBody>
      </p:sp>
      <p:sp>
        <p:nvSpPr>
          <p:cNvPr id="3" name="Zástupný obsah 2">
            <a:extLst>
              <a:ext uri="{FF2B5EF4-FFF2-40B4-BE49-F238E27FC236}">
                <a16:creationId xmlns:a16="http://schemas.microsoft.com/office/drawing/2014/main" id="{1BB36CA3-6A13-407D-83C0-8F1A81D4DD3F}"/>
              </a:ext>
            </a:extLst>
          </p:cNvPr>
          <p:cNvSpPr>
            <a:spLocks noGrp="1"/>
          </p:cNvSpPr>
          <p:nvPr>
            <p:ph idx="1"/>
          </p:nvPr>
        </p:nvSpPr>
        <p:spPr>
          <a:xfrm>
            <a:off x="838200" y="1275008"/>
            <a:ext cx="10515600" cy="4901955"/>
          </a:xfrm>
        </p:spPr>
        <p:txBody>
          <a:bodyPr>
            <a:normAutofit/>
          </a:bodyPr>
          <a:lstStyle/>
          <a:p>
            <a:pPr marL="0" indent="0">
              <a:lnSpc>
                <a:spcPct val="100000"/>
              </a:lnSpc>
              <a:spcBef>
                <a:spcPts val="0"/>
              </a:spcBef>
              <a:buNone/>
            </a:pPr>
            <a:r>
              <a:rPr lang="cs-CZ" sz="1800" dirty="0">
                <a:latin typeface="Times New Roman" panose="02020603050405020304" pitchFamily="18" charset="0"/>
                <a:ea typeface="Tahoma" panose="020B0604030504040204" pitchFamily="34" charset="0"/>
                <a:cs typeface="Times New Roman" panose="02020603050405020304" pitchFamily="18" charset="0"/>
              </a:rPr>
              <a:t>Analýza </a:t>
            </a:r>
            <a:r>
              <a:rPr lang="cs-CZ" sz="1800" b="1" u="sng" dirty="0">
                <a:effectLst/>
                <a:latin typeface="Times New Roman" panose="02020603050405020304" pitchFamily="18" charset="0"/>
                <a:ea typeface="Calibri" panose="020F0502020204030204" pitchFamily="34" charset="0"/>
                <a:cs typeface="Times New Roman" panose="02020603050405020304" pitchFamily="18" charset="0"/>
              </a:rPr>
              <a:t>zaměřená na vnitřní i vnější prostředí </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nejčastěji používaný typ analýzy </a:t>
            </a:r>
            <a:r>
              <a:rPr lang="cs-CZ" sz="1800" dirty="0">
                <a:latin typeface="Times New Roman" panose="02020603050405020304" pitchFamily="18" charset="0"/>
                <a:ea typeface="Tahoma" panose="020B0604030504040204" pitchFamily="34" charset="0"/>
                <a:cs typeface="Times New Roman" panose="02020603050405020304" pitchFamily="18" charset="0"/>
              </a:rPr>
              <a:t>→ nejobsáhlejší, nejobjektivnější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0000"/>
              </a:lnSpc>
              <a:spcBef>
                <a:spcPts val="0"/>
              </a:spcBef>
            </a:pPr>
            <a:r>
              <a:rPr lang="cs-CZ" sz="1800" dirty="0">
                <a:latin typeface="Times New Roman" panose="02020603050405020304" pitchFamily="18" charset="0"/>
                <a:ea typeface="Calibri" panose="020F0502020204030204" pitchFamily="34" charset="0"/>
                <a:cs typeface="Times New Roman" panose="02020603050405020304" pitchFamily="18" charset="0"/>
              </a:rPr>
              <a:t>n</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ázev = zkratka z anglických výrazů:</a:t>
            </a:r>
          </a:p>
          <a:p>
            <a:pPr>
              <a:lnSpc>
                <a:spcPct val="100000"/>
              </a:lnSpc>
              <a:spcBef>
                <a:spcPts val="0"/>
              </a:spcBef>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Strong</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silné stránky</a:t>
            </a:r>
          </a:p>
          <a:p>
            <a:pPr lvl="1">
              <a:lnSpc>
                <a:spcPct val="100000"/>
              </a:lnSpc>
              <a:spcBef>
                <a:spcPts val="0"/>
              </a:spcBef>
            </a:pPr>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W</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Weakennes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slabé stránky</a:t>
            </a:r>
            <a:endParaRPr lang="cs-CZ" sz="1800" i="1" dirty="0">
              <a:latin typeface="Times New Roman" panose="02020603050405020304" pitchFamily="18" charset="0"/>
              <a:ea typeface="Times New Roman" panose="02020603050405020304" pitchFamily="18" charset="0"/>
              <a:cs typeface="Times New Roman" panose="02020603050405020304" pitchFamily="18" charset="0"/>
            </a:endParaRPr>
          </a:p>
          <a:p>
            <a:pPr lvl="1">
              <a:lnSpc>
                <a:spcPct val="100000"/>
              </a:lnSpc>
              <a:spcBef>
                <a:spcPts val="0"/>
              </a:spcBef>
            </a:pPr>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Opportunities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příležitosti/možnosti</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1">
              <a:lnSpc>
                <a:spcPct val="100000"/>
              </a:lnSpc>
              <a:spcBef>
                <a:spcPts val="0"/>
              </a:spcBef>
            </a:pPr>
            <a:r>
              <a:rPr lang="cs-CZ" sz="1800" b="1" dirty="0">
                <a:effectLst/>
                <a:latin typeface="Times New Roman" panose="02020603050405020304" pitchFamily="18" charset="0"/>
                <a:ea typeface="Times New Roman" panose="02020603050405020304" pitchFamily="18" charset="0"/>
                <a:cs typeface="Times New Roman" panose="02020603050405020304" pitchFamily="18" charset="0"/>
              </a:rPr>
              <a:t>T </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cs-CZ" sz="1800" dirty="0" err="1">
                <a:effectLst/>
                <a:latin typeface="Times New Roman" panose="02020603050405020304" pitchFamily="18" charset="0"/>
                <a:ea typeface="Times New Roman" panose="02020603050405020304" pitchFamily="18" charset="0"/>
                <a:cs typeface="Times New Roman" panose="02020603050405020304" pitchFamily="18" charset="0"/>
              </a:rPr>
              <a:t>Threats</a:t>
            </a: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cs-CZ" sz="1800" i="1" dirty="0">
                <a:effectLst/>
                <a:latin typeface="Times New Roman" panose="02020603050405020304" pitchFamily="18" charset="0"/>
                <a:ea typeface="Times New Roman" panose="02020603050405020304" pitchFamily="18" charset="0"/>
                <a:cs typeface="Times New Roman" panose="02020603050405020304" pitchFamily="18" charset="0"/>
              </a:rPr>
              <a:t>hrozby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zajišťuje nejširší rozptyl a kontext hodnocení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rozbor vnitřního i  vnějšího prostředí organizace </a:t>
            </a:r>
          </a:p>
          <a:p>
            <a:pPr lvl="1">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hlediska </a:t>
            </a: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silných a slabých stránek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organizační struktura, zaměstnanci, kvalita služeb – dosavadní výsledky, úspěchy a neúspěchy, technické/materiální zázemí, způsob komunikace, současná strategie fungování, konkurence apod.</a:t>
            </a:r>
          </a:p>
          <a:p>
            <a:pPr lvl="1">
              <a:lnSpc>
                <a:spcPct val="100000"/>
              </a:lnSpc>
              <a:spcBef>
                <a:spcPts val="0"/>
              </a:spcBef>
            </a:pPr>
            <a:r>
              <a:rPr lang="cs-CZ" sz="1800" dirty="0">
                <a:latin typeface="Times New Roman" panose="02020603050405020304" pitchFamily="18" charset="0"/>
                <a:ea typeface="Tahoma" panose="020B0604030504040204" pitchFamily="34" charset="0"/>
                <a:cs typeface="Times New Roman" panose="02020603050405020304" pitchFamily="18" charset="0"/>
              </a:rPr>
              <a:t>hlediska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vnějších </a:t>
            </a: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příležitostí a ohrožení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společnost – její potřeby a vývojové trendy, potenciální klienti, spojenci/spolupracovníci, konkurenti apod.</a:t>
            </a:r>
          </a:p>
          <a:p>
            <a:pPr>
              <a:lnSpc>
                <a:spcPct val="100000"/>
              </a:lnSpc>
              <a:spcBef>
                <a:spcPts val="0"/>
              </a:spcBef>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743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7D38C3-41B1-40B4-8643-28AFEBEABD7D}"/>
              </a:ext>
            </a:extLst>
          </p:cNvPr>
          <p:cNvSpPr>
            <a:spLocks noGrp="1"/>
          </p:cNvSpPr>
          <p:nvPr>
            <p:ph type="title"/>
          </p:nvPr>
        </p:nvSpPr>
        <p:spPr>
          <a:xfrm>
            <a:off x="838200" y="365126"/>
            <a:ext cx="10515600" cy="626548"/>
          </a:xfrm>
        </p:spPr>
        <p:txBody>
          <a:bodyPr>
            <a:normAutofit fontScale="90000"/>
          </a:bodyPr>
          <a:lstStyle/>
          <a:p>
            <a:pPr algn="ct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Cíle SWOT analýzy </a:t>
            </a:r>
            <a:endParaRPr lang="cs-CZ" sz="4000" dirty="0"/>
          </a:p>
        </p:txBody>
      </p:sp>
      <p:sp>
        <p:nvSpPr>
          <p:cNvPr id="3" name="Zástupný obsah 2">
            <a:extLst>
              <a:ext uri="{FF2B5EF4-FFF2-40B4-BE49-F238E27FC236}">
                <a16:creationId xmlns:a16="http://schemas.microsoft.com/office/drawing/2014/main" id="{1BB36CA3-6A13-407D-83C0-8F1A81D4DD3F}"/>
              </a:ext>
            </a:extLst>
          </p:cNvPr>
          <p:cNvSpPr>
            <a:spLocks noGrp="1"/>
          </p:cNvSpPr>
          <p:nvPr>
            <p:ph idx="1"/>
          </p:nvPr>
        </p:nvSpPr>
        <p:spPr>
          <a:xfrm>
            <a:off x="838200" y="1378039"/>
            <a:ext cx="10515600" cy="4798924"/>
          </a:xfrm>
        </p:spPr>
        <p:txBody>
          <a:bodyPr>
            <a:normAutofit/>
          </a:bodyPr>
          <a:lstStyle/>
          <a:p>
            <a:pPr marL="0" indent="0">
              <a:lnSpc>
                <a:spcPct val="100000"/>
              </a:lnSpc>
              <a:spcBef>
                <a:spcPts val="0"/>
              </a:spcBef>
              <a:buNone/>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Cílem SWOT analýzy není zpracovat pouze seznam potencionálních příležitostí a hrozeb a silných a slabých stránek, je to především idea hluboce strukturované analýzy poskytující užitečné poznatky.</a:t>
            </a:r>
          </a:p>
          <a:p>
            <a:pPr marL="0" indent="0">
              <a:lnSpc>
                <a:spcPct val="100000"/>
              </a:lnSpc>
              <a:spcBef>
                <a:spcPts val="0"/>
              </a:spcBef>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0000"/>
              </a:lnSpc>
              <a:spcBef>
                <a:spcPts val="0"/>
              </a:spcBef>
              <a:buFont typeface="Times New Roman" panose="02020603050405020304" pitchFamily="18" charset="0"/>
              <a:buChar char="▪"/>
            </a:pP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silné stránky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vlastnosti organizace, které jí pomáhají naplňovat misi</a:t>
            </a:r>
          </a:p>
          <a:p>
            <a:pPr marL="800100" lvl="1" indent="-342900">
              <a:lnSpc>
                <a:spcPct val="100000"/>
              </a:lnSpc>
              <a:spcBef>
                <a:spcPts val="0"/>
              </a:spcBef>
              <a:buFont typeface="Times New Roman" panose="02020603050405020304" pitchFamily="18" charset="0"/>
              <a:buChar char="▪"/>
            </a:pP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slabé stránky</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(nedostatky) = momenty, které snižují kvalitu práce a v naplňování mise brání</a:t>
            </a:r>
          </a:p>
          <a:p>
            <a:pPr marL="800100" lvl="1" indent="-342900">
              <a:lnSpc>
                <a:spcPct val="100000"/>
              </a:lnSpc>
              <a:spcBef>
                <a:spcPts val="0"/>
              </a:spcBef>
              <a:buFont typeface="Times New Roman" panose="02020603050405020304" pitchFamily="18" charset="0"/>
              <a:buChar char="▪"/>
            </a:pP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příležitostmi</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skutečnosti, které organizaci pomáhají naplňovat její cíle a rozvoj</a:t>
            </a:r>
          </a:p>
          <a:p>
            <a:pPr marL="800100" lvl="1" indent="-342900">
              <a:lnSpc>
                <a:spcPct val="100000"/>
              </a:lnSpc>
              <a:spcBef>
                <a:spcPts val="0"/>
              </a:spcBef>
              <a:buFont typeface="Times New Roman" panose="02020603050405020304" pitchFamily="18" charset="0"/>
              <a:buChar char="▪"/>
            </a:pP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ohrožení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brání realizovat organizační i jiné cíle</a:t>
            </a:r>
          </a:p>
          <a:p>
            <a:pPr marL="0" indent="0">
              <a:lnSpc>
                <a:spcPct val="100000"/>
              </a:lnSpc>
              <a:spcBef>
                <a:spcPts val="0"/>
              </a:spcBef>
              <a:buNone/>
            </a:pPr>
            <a:endParaRPr lang="cs-C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silné a slabé stránky = interní faktory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Times New Roman" panose="02020603050405020304" pitchFamily="18" charset="0"/>
                <a:cs typeface="Times New Roman" panose="02020603050405020304" pitchFamily="18" charset="0"/>
              </a:rPr>
              <a:t>příležitosti a hrozby = externí (vnější) faktory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Vzhledem k tomu, že se vnější a vnitřní faktory dynamicky mění, doporučuje se při analýze vyplnit více SWOT matric – zaměřených na minulost, současnost a budoucnost.</a:t>
            </a:r>
          </a:p>
          <a:p>
            <a:pPr mar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0000"/>
              </a:lnSpc>
              <a:spcBef>
                <a:spcPts val="0"/>
              </a:spcBef>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8591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STEP analýza</a:t>
            </a:r>
            <a:endParaRPr lang="cs-CZ" sz="4000" dirty="0"/>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Analýza </a:t>
            </a:r>
            <a:r>
              <a:rPr lang="cs-CZ" sz="1800" b="1" u="sng" dirty="0">
                <a:effectLst/>
                <a:latin typeface="Times New Roman" panose="02020603050405020304" pitchFamily="18" charset="0"/>
                <a:ea typeface="Calibri" panose="020F0502020204030204" pitchFamily="34" charset="0"/>
                <a:cs typeface="Times New Roman" panose="02020603050405020304" pitchFamily="18" charset="0"/>
              </a:rPr>
              <a:t>zaměřená na vnější prostředí (faktory)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rozbor a hodnocení vlivu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pouze vnějších faktorů</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(vnějšího prostředí) na chod organizace</a:t>
            </a: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dirty="0">
                <a:latin typeface="Times New Roman" panose="02020603050405020304" pitchFamily="18" charset="0"/>
                <a:ea typeface="Calibri" panose="020F0502020204030204" pitchFamily="34" charset="0"/>
                <a:cs typeface="Times New Roman" panose="02020603050405020304" pitchFamily="18" charset="0"/>
              </a:rPr>
              <a:t>z</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kratka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STEP</a:t>
            </a:r>
          </a:p>
          <a:p>
            <a:pPr>
              <a:lnSpc>
                <a:spcPct val="100000"/>
              </a:lnSpc>
              <a:spcBef>
                <a:spcPts val="0"/>
              </a:spcBef>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 – </a:t>
            </a: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společenské (sociální) faktory</a:t>
            </a:r>
            <a:r>
              <a:rPr lang="cs-CZ" sz="1800" b="1" i="1"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a:latin typeface="Times New Roman" panose="02020603050405020304" pitchFamily="18" charset="0"/>
                <a:ea typeface="Calibri" panose="020F0502020204030204" pitchFamily="34" charset="0"/>
                <a:cs typeface="Times New Roman" panose="02020603050405020304" pitchFamily="18" charset="0"/>
              </a:rPr>
              <a:t>= sledují způsoby života lidí, životní hodnoty (demografická křivka, délka života, hustota obyvatelstva, rodinné faktory, migrace, obslužnost, vzdělanost, životní styl, zájem o kulturu a její nabídka, možnosti volného času, struktura kulturní oblasti v regionu, zájem o kulturní dění, návštěvnost akcí, vztahy mezi kulturními institucemi v regionu apod.)</a:t>
            </a:r>
          </a:p>
          <a:p>
            <a:pPr>
              <a:lnSpc>
                <a:spcPct val="100000"/>
              </a:lnSpc>
              <a:spcBef>
                <a:spcPts val="0"/>
              </a:spcBef>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T – </a:t>
            </a: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technické faktory =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sledují vývoj procesů, know-how a nové technologie a jejich dopad na kulturní oblast</a:t>
            </a:r>
          </a:p>
          <a:p>
            <a:pPr>
              <a:lnSpc>
                <a:spcPct val="100000"/>
              </a:lnSpc>
              <a:spcBef>
                <a:spcPts val="0"/>
              </a:spcBef>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E – </a:t>
            </a: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ekonomické faktory = </a:t>
            </a:r>
            <a:r>
              <a:rPr lang="cs-CZ" sz="1800" dirty="0">
                <a:latin typeface="Times New Roman" panose="02020603050405020304" pitchFamily="18" charset="0"/>
                <a:ea typeface="Calibri" panose="020F0502020204030204" pitchFamily="34" charset="0"/>
                <a:cs typeface="Times New Roman" panose="02020603050405020304" pitchFamily="18" charset="0"/>
              </a:rPr>
              <a:t>sledují vývoj ekonomiky v daném místě, organizaci (toky peněz, zboží, služeb, které ovlivňují chod kulturních institucí, problematiky (ne)zaměstnanosti, trhu práce, platových podmínek, konkurence, možnosti sponzoringu, mimorozpočtových zdrojů kulturní instituce a jejího rozpočtu jako celku.</a:t>
            </a:r>
          </a:p>
          <a:p>
            <a:pPr>
              <a:lnSpc>
                <a:spcPct val="100000"/>
              </a:lnSpc>
              <a:spcBef>
                <a:spcPts val="0"/>
              </a:spcBef>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P – </a:t>
            </a:r>
            <a:r>
              <a:rPr lang="cs-CZ" sz="1800" b="1" i="1" dirty="0">
                <a:effectLst/>
                <a:latin typeface="Times New Roman" panose="02020603050405020304" pitchFamily="18" charset="0"/>
                <a:ea typeface="Calibri" panose="020F0502020204030204" pitchFamily="34" charset="0"/>
                <a:cs typeface="Times New Roman" panose="02020603050405020304" pitchFamily="18" charset="0"/>
              </a:rPr>
              <a:t>politicko-právní faktory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souvislosti s výkonem politické moci (od úrovně státu až po samosprávu v obci), s politickou situací, legislativou, stavem právního vědomí (kulturní instituce může posoudit vztahy se zřizovatelem, místní samosprávou, představiteli obce i svou autonomii)</a:t>
            </a:r>
          </a:p>
          <a:p>
            <a:pPr marL="457200" lvl="1" indent="0">
              <a:lnSpc>
                <a:spcPct val="100000"/>
              </a:lnSpc>
              <a:spcBef>
                <a:spcPts val="0"/>
              </a:spcBef>
              <a:buNone/>
            </a:pPr>
            <a:endParaRPr lang="cs-CZ" sz="18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Anglické verze názvu: </a:t>
            </a:r>
          </a:p>
          <a:p>
            <a:pPr marL="0" indent="0">
              <a:lnSpc>
                <a:spcPct val="100000"/>
              </a:lnSpc>
              <a:spcBef>
                <a:spcPts val="0"/>
              </a:spcBef>
              <a:buNone/>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PEST analýza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Political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Economical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Social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Technological</a:t>
            </a: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PESTLE</a:t>
            </a:r>
            <a:r>
              <a:rPr lang="cs-CZ" sz="1800" b="1" dirty="0">
                <a:latin typeface="Times New Roman" panose="02020603050405020304" pitchFamily="18" charset="0"/>
                <a:ea typeface="Calibri" panose="020F0502020204030204" pitchFamily="34" charset="0"/>
                <a:cs typeface="Times New Roman" panose="02020603050405020304" pitchFamily="18" charset="0"/>
              </a:rPr>
              <a:t> =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Political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Economical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Social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Technological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Legal</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err="1">
                <a:effectLst/>
                <a:latin typeface="Times New Roman" panose="02020603050405020304" pitchFamily="18" charset="0"/>
                <a:ea typeface="Calibri" panose="020F0502020204030204" pitchFamily="34" charset="0"/>
                <a:cs typeface="Times New Roman" panose="02020603050405020304" pitchFamily="18" charset="0"/>
              </a:rPr>
              <a:t>Ecological</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005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DB2C9-509D-4E03-9981-4E4A6E7AEDDA}"/>
              </a:ext>
            </a:extLst>
          </p:cNvPr>
          <p:cNvSpPr>
            <a:spLocks noGrp="1"/>
          </p:cNvSpPr>
          <p:nvPr>
            <p:ph type="title"/>
          </p:nvPr>
        </p:nvSpPr>
        <p:spPr>
          <a:xfrm>
            <a:off x="838200" y="365126"/>
            <a:ext cx="10515600" cy="678064"/>
          </a:xfrm>
        </p:spPr>
        <p:txBody>
          <a:bodyPr>
            <a:normAutofit/>
          </a:bodyPr>
          <a:lstStyle/>
          <a:p>
            <a:pPr algn="ctr"/>
            <a:r>
              <a:rPr lang="cs-CZ" sz="4000" b="1" dirty="0">
                <a:latin typeface="Times New Roman" panose="02020603050405020304" pitchFamily="18" charset="0"/>
                <a:ea typeface="Calibri" panose="020F0502020204030204" pitchFamily="34" charset="0"/>
                <a:cs typeface="Times New Roman" panose="02020603050405020304" pitchFamily="18" charset="0"/>
              </a:rPr>
              <a:t>Model „7S“</a:t>
            </a:r>
            <a:endParaRPr lang="cs-CZ" sz="4000" dirty="0"/>
          </a:p>
        </p:txBody>
      </p:sp>
      <p:sp>
        <p:nvSpPr>
          <p:cNvPr id="3" name="Zástupný obsah 2">
            <a:extLst>
              <a:ext uri="{FF2B5EF4-FFF2-40B4-BE49-F238E27FC236}">
                <a16:creationId xmlns:a16="http://schemas.microsoft.com/office/drawing/2014/main" id="{1013F080-A463-4EC9-B05B-3A866D8FB5D8}"/>
              </a:ext>
            </a:extLst>
          </p:cNvPr>
          <p:cNvSpPr>
            <a:spLocks noGrp="1"/>
          </p:cNvSpPr>
          <p:nvPr>
            <p:ph idx="1"/>
          </p:nvPr>
        </p:nvSpPr>
        <p:spPr>
          <a:xfrm>
            <a:off x="838200" y="1339403"/>
            <a:ext cx="10515600" cy="4837560"/>
          </a:xfrm>
        </p:spPr>
        <p:txBody>
          <a:bodyPr>
            <a:noAutofit/>
          </a:bodyPr>
          <a:lstStyle/>
          <a:p>
            <a:pPr marL="0" indent="0">
              <a:lnSpc>
                <a:spcPct val="100000"/>
              </a:lnSpc>
              <a:spcBef>
                <a:spcPts val="0"/>
              </a:spcBef>
              <a:buNone/>
            </a:pPr>
            <a:r>
              <a:rPr lang="cs-CZ" sz="1800" dirty="0">
                <a:latin typeface="Times New Roman" panose="02020603050405020304" pitchFamily="18" charset="0"/>
                <a:ea typeface="Calibri" panose="020F0502020204030204" pitchFamily="34" charset="0"/>
                <a:cs typeface="Times New Roman" panose="02020603050405020304" pitchFamily="18" charset="0"/>
              </a:rPr>
              <a:t>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nalýza </a:t>
            </a:r>
            <a:r>
              <a:rPr lang="cs-CZ" sz="1800" b="1" u="sng" dirty="0">
                <a:effectLst/>
                <a:latin typeface="Times New Roman" panose="02020603050405020304" pitchFamily="18" charset="0"/>
                <a:ea typeface="Calibri" panose="020F0502020204030204" pitchFamily="34" charset="0"/>
                <a:cs typeface="Times New Roman" panose="02020603050405020304" pitchFamily="18" charset="0"/>
              </a:rPr>
              <a:t>zaměřená na vnitřní prostředí (faktory)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objektivně zhodnotit její současné postavení instituce</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 čem instituce vyniká + co je její slabou stránkou</a:t>
            </a:r>
          </a:p>
          <a:p>
            <a:pPr>
              <a:lnSpc>
                <a:spcPct val="100000"/>
              </a:lnSpc>
              <a:spcBef>
                <a:spcPts val="0"/>
              </a:spcBef>
            </a:pPr>
            <a:r>
              <a:rPr lang="cs-CZ" sz="1800" dirty="0">
                <a:latin typeface="Times New Roman" panose="02020603050405020304" pitchFamily="18" charset="0"/>
                <a:ea typeface="Calibri" panose="020F0502020204030204" pitchFamily="34" charset="0"/>
                <a:cs typeface="Times New Roman" panose="02020603050405020304" pitchFamily="18" charset="0"/>
              </a:rPr>
              <a:t>cíl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odhadnout, jaké prvky máme k dispozici a jakým způsobem lze s nimi pracovat</a:t>
            </a:r>
          </a:p>
          <a:p>
            <a:pPr lvl="1">
              <a:lnSpc>
                <a:spcPct val="100000"/>
              </a:lnSpc>
              <a:spcBef>
                <a:spcPts val="0"/>
              </a:spcBef>
            </a:pPr>
            <a:r>
              <a:rPr lang="cs-CZ" sz="1800" dirty="0">
                <a:latin typeface="Times New Roman" panose="02020603050405020304" pitchFamily="18" charset="0"/>
                <a:ea typeface="Calibri" panose="020F0502020204030204" pitchFamily="34" charset="0"/>
                <a:cs typeface="Times New Roman" panose="02020603050405020304" pitchFamily="18" charset="0"/>
              </a:rPr>
              <a:t>prvky: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zdroje – pracovníci a jejich znalosti a dovednosti, finanční prostředky, prostory, charakter místa…</a:t>
            </a: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b="1" dirty="0">
                <a:latin typeface="Times New Roman" panose="02020603050405020304" pitchFamily="18" charset="0"/>
                <a:ea typeface="Calibri" panose="020F0502020204030204" pitchFamily="34" charset="0"/>
                <a:cs typeface="Times New Roman" panose="02020603050405020304" pitchFamily="18" charset="0"/>
              </a:rPr>
              <a:t>Model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„7S“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firmy McKinsey</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pomůcka k odhalení tzv. klíčových faktorů úspěchu</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každá organizace </a:t>
            </a:r>
            <a:r>
              <a:rPr lang="cs-CZ" sz="1800" dirty="0">
                <a:latin typeface="Times New Roman" panose="02020603050405020304" pitchFamily="18" charset="0"/>
                <a:ea typeface="Tahoma" panose="020B0604030504040204" pitchFamily="34" charset="0"/>
                <a:cs typeface="Times New Roman" panose="02020603050405020304" pitchFamily="18" charset="0"/>
              </a:rPr>
              <a:t>→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množina sedmi základních faktorů, které se vzájemně podmiňují a ovlivňují</a:t>
            </a:r>
            <a:r>
              <a:rPr lang="cs-CZ" sz="1800" dirty="0">
                <a:latin typeface="Times New Roman" panose="02020603050405020304" pitchFamily="18" charset="0"/>
                <a:ea typeface="Calibri" panose="020F0502020204030204" pitchFamily="34" charset="0"/>
                <a:cs typeface="Times New Roman" panose="02020603050405020304" pitchFamily="18" charset="0"/>
              </a:rPr>
              <a:t> </a:t>
            </a:r>
            <a:r>
              <a:rPr lang="cs-CZ" sz="1800" dirty="0">
                <a:latin typeface="Times New Roman" panose="02020603050405020304" pitchFamily="18" charset="0"/>
                <a:ea typeface="Tahoma" panose="020B0604030504040204" pitchFamily="34" charset="0"/>
                <a:cs typeface="Times New Roman" panose="02020603050405020304" pitchFamily="18" charset="0"/>
              </a:rPr>
              <a:t>→ měly by být v souladu</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nSpc>
                <a:spcPct val="100000"/>
              </a:lnSpc>
              <a:spcBef>
                <a:spcPts val="0"/>
              </a:spcBef>
              <a:buSzPts val="1000"/>
              <a:buFont typeface="Symbol" panose="05050102010706020507" pitchFamily="18" charset="2"/>
              <a:buChar char=""/>
              <a:tabLst>
                <a:tab pos="45720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strategie,</a:t>
            </a:r>
          </a:p>
          <a:p>
            <a:pPr marL="800100" lvl="1" indent="-342900">
              <a:lnSpc>
                <a:spcPct val="100000"/>
              </a:lnSpc>
              <a:spcBef>
                <a:spcPts val="0"/>
              </a:spcBef>
              <a:buSzPts val="1000"/>
              <a:buFont typeface="Symbol" panose="05050102010706020507" pitchFamily="18" charset="2"/>
              <a:buChar char=""/>
              <a:tabLst>
                <a:tab pos="45720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struktura</a:t>
            </a:r>
          </a:p>
          <a:p>
            <a:pPr marL="800100" lvl="1" indent="-342900">
              <a:lnSpc>
                <a:spcPct val="100000"/>
              </a:lnSpc>
              <a:spcBef>
                <a:spcPts val="0"/>
              </a:spcBef>
              <a:buSzPts val="1000"/>
              <a:buFont typeface="Symbol" panose="05050102010706020507" pitchFamily="18" charset="2"/>
              <a:buChar char=""/>
              <a:tabLst>
                <a:tab pos="45720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systémy řízení</a:t>
            </a:r>
          </a:p>
          <a:p>
            <a:pPr marL="800100" lvl="1" indent="-342900">
              <a:lnSpc>
                <a:spcPct val="100000"/>
              </a:lnSpc>
              <a:spcBef>
                <a:spcPts val="0"/>
              </a:spcBef>
              <a:buSzPts val="1000"/>
              <a:buFont typeface="Symbol" panose="05050102010706020507" pitchFamily="18" charset="2"/>
              <a:buChar char=""/>
              <a:tabLst>
                <a:tab pos="45720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styl manažerské práce</a:t>
            </a:r>
          </a:p>
          <a:p>
            <a:pPr marL="800100" lvl="1" indent="-342900">
              <a:lnSpc>
                <a:spcPct val="100000"/>
              </a:lnSpc>
              <a:spcBef>
                <a:spcPts val="0"/>
              </a:spcBef>
              <a:buSzPts val="1000"/>
              <a:buFont typeface="Symbol" panose="05050102010706020507" pitchFamily="18" charset="2"/>
              <a:buChar char=""/>
              <a:tabLst>
                <a:tab pos="45720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spolupracovníci</a:t>
            </a:r>
          </a:p>
          <a:p>
            <a:pPr marL="800100" lvl="1" indent="-342900">
              <a:lnSpc>
                <a:spcPct val="100000"/>
              </a:lnSpc>
              <a:spcBef>
                <a:spcPts val="0"/>
              </a:spcBef>
              <a:buSzPts val="1000"/>
              <a:buFont typeface="Symbol" panose="05050102010706020507" pitchFamily="18" charset="2"/>
              <a:buChar char=""/>
              <a:tabLst>
                <a:tab pos="45720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schopnosti</a:t>
            </a:r>
          </a:p>
          <a:p>
            <a:pPr marL="800100" lvl="1" indent="-342900">
              <a:lnSpc>
                <a:spcPct val="100000"/>
              </a:lnSpc>
              <a:spcBef>
                <a:spcPts val="0"/>
              </a:spcBef>
              <a:buSzPts val="1000"/>
              <a:buFont typeface="Symbol" panose="05050102010706020507" pitchFamily="18" charset="2"/>
              <a:buChar char=""/>
              <a:tabLst>
                <a:tab pos="457200" algn="l"/>
              </a:tabLst>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sdílené hodnoty</a:t>
            </a:r>
          </a:p>
          <a:p>
            <a:pPr>
              <a:lnSpc>
                <a:spcPct val="100000"/>
              </a:lnSpc>
              <a:spcBef>
                <a:spcPts val="0"/>
              </a:spcBef>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3143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91DEF492-CB7F-49B0-8302-558414D61582}"/>
              </a:ext>
            </a:extLst>
          </p:cNvPr>
          <p:cNvSpPr txBox="1"/>
          <p:nvPr/>
        </p:nvSpPr>
        <p:spPr>
          <a:xfrm>
            <a:off x="1107582" y="767442"/>
            <a:ext cx="9569003" cy="4832092"/>
          </a:xfrm>
          <a:prstGeom prst="rect">
            <a:avLst/>
          </a:prstGeom>
          <a:noFill/>
        </p:spPr>
        <p:txBody>
          <a:bodyPr wrap="square">
            <a:spAutoFit/>
          </a:bodyPr>
          <a:lstStyle/>
          <a:p>
            <a:r>
              <a:rPr lang="cs-CZ" sz="2200" dirty="0">
                <a:solidFill>
                  <a:schemeClr val="accent2">
                    <a:lumMod val="75000"/>
                  </a:schemeClr>
                </a:solidFill>
                <a:effectLst/>
                <a:latin typeface="Times New Roman" panose="02020603050405020304" pitchFamily="18" charset="0"/>
                <a:ea typeface="Times New Roman" panose="02020603050405020304" pitchFamily="18" charset="0"/>
              </a:rPr>
              <a:t>Při hodnocení jednotlivých faktorů je potřeba vycházet ze skutečnosti, že některé z nich působí na celonárodní, či dokonce nadnárodní úrovni, jiné pak na úrovni regionální či místní. Podle toho je nutné k nim přistupovat a před zahájením analýzy je nutné definovat </a:t>
            </a:r>
            <a:r>
              <a:rPr lang="cs-CZ" sz="2200" b="1" dirty="0">
                <a:solidFill>
                  <a:schemeClr val="accent2">
                    <a:lumMod val="75000"/>
                  </a:schemeClr>
                </a:solidFill>
                <a:effectLst/>
                <a:latin typeface="Times New Roman" panose="02020603050405020304" pitchFamily="18" charset="0"/>
                <a:ea typeface="Times New Roman" panose="02020603050405020304" pitchFamily="18" charset="0"/>
              </a:rPr>
              <a:t>rozsah analýzy prostředí</a:t>
            </a:r>
            <a:r>
              <a:rPr lang="cs-CZ" sz="2200" dirty="0">
                <a:solidFill>
                  <a:schemeClr val="accent2">
                    <a:lumMod val="75000"/>
                  </a:schemeClr>
                </a:solidFill>
                <a:effectLst/>
                <a:latin typeface="Times New Roman" panose="02020603050405020304" pitchFamily="18" charset="0"/>
                <a:ea typeface="Times New Roman" panose="02020603050405020304" pitchFamily="18" charset="0"/>
              </a:rPr>
              <a:t>. Ve vztahu k základní škole nemá smysl zabývat se např. dopravní obslužností v takovém rozsahu, jako v případě gymnázia nebo dokonce střední školy nabízející v kraji ojedinělý studijní program. Je třeba zabývat se jen těmi faktory, které mají nebo mohou mít přímý dopad na onu konkrétní školu, typ školy, případně obor. Důležité je také rozlišovat vlivy, které školu ovlivňují přímo, s nimiž se škola musí potýkat a reagovat na ně, od vlivů, které školu ovlivňují zprostředkovaně, nepřímo, nebo dokonce jdou mimo ni. Zároveň je také třeba rozlišovat vlivy, které působí krátkodobě, od vlivů ovlivňujících školu dlouhodobě. V neposlední řadě je nutné zabývat se trendy, očekávanými vlivy nebo faktory, u kterých je zřejmé doznívání vlivu.</a:t>
            </a:r>
          </a:p>
          <a:p>
            <a:endParaRPr lang="cs-CZ" sz="2200" dirty="0">
              <a:solidFill>
                <a:schemeClr val="accent2">
                  <a:lumMod val="75000"/>
                </a:schemeClr>
              </a:solidFill>
            </a:endParaRPr>
          </a:p>
        </p:txBody>
      </p:sp>
    </p:spTree>
    <p:extLst>
      <p:ext uri="{BB962C8B-B14F-4D97-AF65-F5344CB8AC3E}">
        <p14:creationId xmlns:p14="http://schemas.microsoft.com/office/powerpoint/2010/main" val="2818596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838200" y="365125"/>
            <a:ext cx="10515600" cy="755337"/>
          </a:xfrm>
        </p:spPr>
        <p:txBody>
          <a:bodyPr>
            <a:normAutofit/>
          </a:bodyPr>
          <a:lstStyle/>
          <a:p>
            <a:pPr algn="ct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Strategické řízení v kulturním sektoru - úvod</a:t>
            </a:r>
            <a:endParaRPr lang="cs-CZ" sz="4000" dirty="0"/>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838200" y="1326524"/>
            <a:ext cx="10515600" cy="4850439"/>
          </a:xfrm>
        </p:spPr>
        <p:txBody>
          <a:bodyPr>
            <a:normAutofit/>
          </a:bodyPr>
          <a:lstStyle/>
          <a:p>
            <a:pPr mar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 kulturní sféře → se setkáváme s plánováním a realizací rozsáhlých kulturních projektů</a:t>
            </a:r>
            <a:r>
              <a:rPr lang="cs-CZ" sz="1800" dirty="0">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vyžaduje souhru většího množství přímo i nepřímo zapojených organizátorů = týmů </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aby pracovaly úspěšně → měly by mít dobře propracovanou strategii činnost =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strategický plán </a:t>
            </a:r>
            <a:endParaRPr lang="cs-CZ" sz="1800" b="1" dirty="0">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strategický plán = klíčový a nezbytný krok/dokument pro plánování</a:t>
            </a:r>
          </a:p>
          <a:p>
            <a:pPr>
              <a:lnSpc>
                <a:spcPct val="100000"/>
              </a:lnSpc>
              <a:spcBef>
                <a:spcPts val="0"/>
              </a:spcBef>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pojmy strategie, strategická analýza a plánování →  primárně podnikatelský sektor</a:t>
            </a:r>
          </a:p>
          <a:p>
            <a:pPr marL="0" indent="0">
              <a:lnSpc>
                <a:spcPct val="100000"/>
              </a:lnSpc>
              <a:spcBef>
                <a:spcPts val="0"/>
              </a:spcBef>
              <a:buNone/>
            </a:pPr>
            <a:r>
              <a:rPr lang="cs-CZ" sz="1800" dirty="0">
                <a:latin typeface="Times New Roman" panose="02020603050405020304" pitchFamily="18" charset="0"/>
                <a:ea typeface="Calibri" panose="020F0502020204030204" pitchFamily="34" charset="0"/>
                <a:cs typeface="Times New Roman" panose="02020603050405020304" pitchFamily="18" charset="0"/>
              </a:rPr>
              <a:t>	X</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řadu nástrojů →  možné úspěšně aplikovat i v oblasti kultury</a:t>
            </a:r>
          </a:p>
          <a:p>
            <a:pPr>
              <a:lnSpc>
                <a:spcPct val="100000"/>
              </a:lnSpc>
              <a:spcBef>
                <a:spcPts val="0"/>
              </a:spcBef>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bez dlouhodobého plánu → nejistota udržet umění na vysoké úrovni</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umělce neohrozí </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lze ji využít k smysluplnému řízení a dosažení kýženého cíle</a:t>
            </a:r>
          </a:p>
          <a:p>
            <a:pPr>
              <a:lnSpc>
                <a:spcPct val="100000"/>
              </a:lnSpc>
              <a:spcBef>
                <a:spcPts val="0"/>
              </a:spcBef>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240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838200" y="365126"/>
            <a:ext cx="10515600" cy="716700"/>
          </a:xfrm>
        </p:spPr>
        <p:txBody>
          <a:bodyPr>
            <a:normAutofit/>
          </a:bodyPr>
          <a:lstStyle/>
          <a:p>
            <a:pPr algn="ct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Strategické řízení v kulturním sektoru</a:t>
            </a:r>
            <a:endParaRPr lang="cs-CZ" sz="4000" dirty="0"/>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40913" y="1455314"/>
            <a:ext cx="10959921" cy="5037560"/>
          </a:xfrm>
        </p:spPr>
        <p:txBody>
          <a:bodyPr>
            <a:noAutofit/>
          </a:bodyPr>
          <a:lstStyle/>
          <a:p>
            <a:pPr marL="0" indent="0">
              <a:lnSpc>
                <a:spcPct val="100000"/>
              </a:lnSpc>
              <a:spcBef>
                <a:spcPts val="0"/>
              </a:spcBef>
              <a:buNone/>
            </a:pPr>
            <a:r>
              <a:rPr lang="cs-CZ" sz="1800" b="1" dirty="0">
                <a:effectLst/>
                <a:latin typeface="Times New Roman" panose="02020603050405020304" pitchFamily="18" charset="0"/>
                <a:ea typeface="Tahoma" panose="020B0604030504040204" pitchFamily="34" charset="0"/>
                <a:cs typeface="Times New Roman" panose="02020603050405020304" pitchFamily="18" charset="0"/>
              </a:rPr>
              <a:t>Strategie – definice</a:t>
            </a:r>
            <a:endParaRPr lang="cs-CZ" sz="1800" dirty="0">
              <a:effectLst/>
              <a:latin typeface="Times New Roman" panose="02020603050405020304" pitchFamily="18" charset="0"/>
              <a:ea typeface="Tahoma" panose="020B0604030504040204" pitchFamily="34"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vychází z řeckých výrazů </a:t>
            </a:r>
            <a:r>
              <a:rPr lang="cs-CZ" sz="1800" b="1" i="1" dirty="0" err="1">
                <a:effectLst/>
                <a:latin typeface="Times New Roman" panose="02020603050405020304" pitchFamily="18" charset="0"/>
                <a:ea typeface="Tahoma" panose="020B0604030504040204" pitchFamily="34" charset="0"/>
                <a:cs typeface="Times New Roman" panose="02020603050405020304" pitchFamily="18" charset="0"/>
              </a:rPr>
              <a:t>stratos</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(vojsko) a </a:t>
            </a:r>
            <a:r>
              <a:rPr lang="cs-CZ" sz="1800" b="1" i="1" dirty="0" err="1">
                <a:effectLst/>
                <a:latin typeface="Times New Roman" panose="02020603050405020304" pitchFamily="18" charset="0"/>
                <a:ea typeface="Tahoma" panose="020B0604030504040204" pitchFamily="34" charset="0"/>
                <a:cs typeface="Times New Roman" panose="02020603050405020304" pitchFamily="18" charset="0"/>
              </a:rPr>
              <a:t>agein</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(vést)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původní význam: </a:t>
            </a:r>
            <a:r>
              <a:rPr lang="cs-CZ" sz="1800" i="1" dirty="0">
                <a:effectLst/>
                <a:latin typeface="Times New Roman" panose="02020603050405020304" pitchFamily="18" charset="0"/>
                <a:ea typeface="Tahoma" panose="020B0604030504040204" pitchFamily="34" charset="0"/>
                <a:cs typeface="Times New Roman" panose="02020603050405020304" pitchFamily="18" charset="0"/>
              </a:rPr>
              <a:t>umění velet vojsku</a:t>
            </a:r>
          </a:p>
          <a:p>
            <a:pPr>
              <a:lnSpc>
                <a:spcPct val="100000"/>
              </a:lnSpc>
              <a:spcBef>
                <a:spcPts val="0"/>
              </a:spcBef>
            </a:pPr>
            <a:r>
              <a:rPr lang="cs-CZ" sz="1800" dirty="0">
                <a:latin typeface="Times New Roman" panose="02020603050405020304" pitchFamily="18" charset="0"/>
                <a:ea typeface="Tahoma" panose="020B0604030504040204" pitchFamily="34" charset="0"/>
                <a:cs typeface="Times New Roman" panose="02020603050405020304" pitchFamily="18" charset="0"/>
              </a:rPr>
              <a:t>význam: </a:t>
            </a:r>
            <a:r>
              <a:rPr lang="cs-CZ" sz="1800" u="sng" dirty="0">
                <a:effectLst/>
                <a:latin typeface="Times New Roman" panose="02020603050405020304" pitchFamily="18" charset="0"/>
                <a:ea typeface="Tahoma" panose="020B0604030504040204" pitchFamily="34" charset="0"/>
                <a:cs typeface="Times New Roman" panose="02020603050405020304" pitchFamily="18" charset="0"/>
              </a:rPr>
              <a:t>dlouhodobé plánování činností za účelem dosažení předem definovaných cílů</a:t>
            </a:r>
          </a:p>
          <a:p>
            <a:pPr>
              <a:lnSpc>
                <a:spcPct val="100000"/>
              </a:lnSpc>
              <a:spcBef>
                <a:spcPts val="0"/>
              </a:spcBef>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Pozor: nezaměňujme pojmy strategie a taktika! </a:t>
            </a:r>
          </a:p>
          <a:p>
            <a:pPr marL="514350" indent="-285750">
              <a:lnSpc>
                <a:spcPct val="100000"/>
              </a:lnSpc>
              <a:spcBef>
                <a:spcPts val="0"/>
              </a:spcBef>
              <a:buFont typeface="Times New Roman" panose="02020603050405020304" pitchFamily="18" charset="0"/>
              <a:buChar char="-"/>
            </a:pPr>
            <a:r>
              <a:rPr lang="cs-CZ" sz="1800" b="1" i="1" dirty="0">
                <a:effectLst/>
                <a:latin typeface="Times New Roman" panose="02020603050405020304" pitchFamily="18" charset="0"/>
                <a:ea typeface="Tahoma" panose="020B0604030504040204" pitchFamily="34" charset="0"/>
                <a:cs typeface="Times New Roman" panose="02020603050405020304" pitchFamily="18" charset="0"/>
              </a:rPr>
              <a:t>strategie</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 plán, zahrnuje dlouhodobé cíle a obecné informace o tom, čeho se snažíme dosáhnout</a:t>
            </a:r>
          </a:p>
          <a:p>
            <a:pPr marL="514350" indent="-285750">
              <a:lnSpc>
                <a:spcPct val="100000"/>
              </a:lnSpc>
              <a:spcBef>
                <a:spcPts val="0"/>
              </a:spcBef>
              <a:buFont typeface="Times New Roman" panose="02020603050405020304" pitchFamily="18" charset="0"/>
              <a:buChar char="-"/>
            </a:pPr>
            <a:r>
              <a:rPr lang="cs-CZ" sz="1800" b="1" i="1" dirty="0">
                <a:latin typeface="Times New Roman" panose="02020603050405020304" pitchFamily="18" charset="0"/>
                <a:ea typeface="Tahoma" panose="020B0604030504040204" pitchFamily="34" charset="0"/>
                <a:cs typeface="Times New Roman" panose="02020603050405020304" pitchFamily="18" charset="0"/>
              </a:rPr>
              <a:t>t</a:t>
            </a:r>
            <a:r>
              <a:rPr lang="cs-CZ" sz="1800" b="1" i="1" dirty="0">
                <a:effectLst/>
                <a:latin typeface="Times New Roman" panose="02020603050405020304" pitchFamily="18" charset="0"/>
                <a:ea typeface="Tahoma" panose="020B0604030504040204" pitchFamily="34" charset="0"/>
                <a:cs typeface="Times New Roman" panose="02020603050405020304" pitchFamily="18" charset="0"/>
              </a:rPr>
              <a:t>aktika</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 specifické metody, skrze které se strategie naplňuje</a:t>
            </a:r>
          </a:p>
          <a:p>
            <a:pPr>
              <a:lnSpc>
                <a:spcPct val="100000"/>
              </a:lnSpc>
              <a:spcBef>
                <a:spcPts val="0"/>
              </a:spcBef>
            </a:pPr>
            <a:endParaRPr lang="cs-CZ" sz="1800" dirty="0">
              <a:effectLst/>
              <a:latin typeface="Times New Roman" panose="02020603050405020304" pitchFamily="18" charset="0"/>
              <a:ea typeface="Tahoma" panose="020B0604030504040204" pitchFamily="34" charset="0"/>
              <a:cs typeface="Times New Roman" panose="02020603050405020304" pitchFamily="18" charset="0"/>
            </a:endParaRPr>
          </a:p>
          <a:p>
            <a:pPr marL="0" indent="0">
              <a:lnSpc>
                <a:spcPct val="100000"/>
              </a:lnSpc>
              <a:spcBef>
                <a:spcPts val="0"/>
              </a:spcBef>
              <a:buNone/>
            </a:pPr>
            <a:r>
              <a:rPr lang="cs-CZ" sz="1800" dirty="0" err="1">
                <a:effectLst/>
                <a:latin typeface="Times New Roman" panose="02020603050405020304" pitchFamily="18" charset="0"/>
                <a:ea typeface="Tahoma" panose="020B0604030504040204" pitchFamily="34" charset="0"/>
                <a:cs typeface="Times New Roman" panose="02020603050405020304" pitchFamily="18" charset="0"/>
              </a:rPr>
              <a:t>Giep</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a:t>
            </a:r>
            <a:r>
              <a:rPr lang="cs-CZ" sz="1800" dirty="0" err="1">
                <a:effectLst/>
                <a:latin typeface="Times New Roman" panose="02020603050405020304" pitchFamily="18" charset="0"/>
                <a:ea typeface="Tahoma" panose="020B0604030504040204" pitchFamily="34" charset="0"/>
                <a:cs typeface="Times New Roman" panose="02020603050405020304" pitchFamily="18" charset="0"/>
              </a:rPr>
              <a:t>Hagoort</a:t>
            </a:r>
            <a:r>
              <a:rPr lang="cs-CZ" sz="1800" dirty="0">
                <a:effectLst/>
                <a:latin typeface="Times New Roman" panose="02020603050405020304" pitchFamily="18" charset="0"/>
                <a:ea typeface="Tahoma" panose="020B0604030504040204" pitchFamily="34" charset="0"/>
                <a:cs typeface="Times New Roman" panose="02020603050405020304" pitchFamily="18" charset="0"/>
              </a:rPr>
              <a:t>: </a:t>
            </a:r>
            <a:r>
              <a:rPr lang="cs-CZ" sz="1800" i="1" dirty="0">
                <a:effectLst/>
                <a:latin typeface="Times New Roman" panose="02020603050405020304" pitchFamily="18" charset="0"/>
                <a:ea typeface="Tahoma" panose="020B0604030504040204" pitchFamily="34" charset="0"/>
                <a:cs typeface="Times New Roman" panose="02020603050405020304" pitchFamily="18" charset="0"/>
              </a:rPr>
              <a:t>Umělecký management v podnikatelském stylu</a:t>
            </a:r>
          </a:p>
          <a:p>
            <a:pPr>
              <a:lnSpc>
                <a:spcPct val="100000"/>
              </a:lnSpc>
              <a:spcBef>
                <a:spcPts val="0"/>
              </a:spcBef>
            </a:pPr>
            <a:r>
              <a:rPr lang="cs-CZ" sz="1800" i="1" dirty="0">
                <a:solidFill>
                  <a:schemeClr val="accent2">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Strategie je směr.</a:t>
            </a:r>
            <a:endParaRPr lang="cs-CZ" sz="1800" dirty="0">
              <a:solidFill>
                <a:schemeClr val="accent2">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proces, kdy dochází k ladění mezi vnitřním a vnějším prostředím organizace </a:t>
            </a:r>
          </a:p>
          <a:p>
            <a:pPr>
              <a:lnSpc>
                <a:spcPct val="100000"/>
              </a:lnSpc>
              <a:spcBef>
                <a:spcPts val="0"/>
              </a:spcBef>
            </a:pPr>
            <a:r>
              <a:rPr lang="cs-CZ" sz="1800" dirty="0">
                <a:effectLst/>
                <a:latin typeface="Times New Roman" panose="02020603050405020304" pitchFamily="18" charset="0"/>
                <a:ea typeface="Tahoma" panose="020B0604030504040204" pitchFamily="34" charset="0"/>
                <a:cs typeface="Times New Roman" panose="02020603050405020304" pitchFamily="18" charset="0"/>
              </a:rPr>
              <a:t>strategie = představujíce vývoj a ukazuje směr organizace včetně způsobu realizace</a:t>
            </a:r>
          </a:p>
          <a:p>
            <a:pPr marL="0" indent="0">
              <a:lnSpc>
                <a:spcPct val="100000"/>
              </a:lnSpc>
              <a:spcBef>
                <a:spcPts val="0"/>
              </a:spcBef>
              <a:buNone/>
            </a:pPr>
            <a:endParaRPr lang="cs-CZ" sz="1800" dirty="0">
              <a:effectLst/>
              <a:latin typeface="Times New Roman" panose="02020603050405020304" pitchFamily="18" charset="0"/>
              <a:ea typeface="Tahoma" panose="020B0604030504040204" pitchFamily="34" charset="0"/>
              <a:cs typeface="Times New Roman" panose="02020603050405020304" pitchFamily="18" charset="0"/>
            </a:endParaRPr>
          </a:p>
          <a:p>
            <a:pPr marL="0" indent="0">
              <a:lnSpc>
                <a:spcPct val="100000"/>
              </a:lnSpc>
              <a:spcBef>
                <a:spcPts val="0"/>
              </a:spcBef>
              <a:buNone/>
            </a:pPr>
            <a:r>
              <a:rPr lang="cs-CZ" sz="18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Peter </a:t>
            </a:r>
            <a:r>
              <a:rPr lang="cs-CZ" sz="1800" dirty="0" err="1">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Drucker</a:t>
            </a:r>
            <a:r>
              <a:rPr lang="cs-CZ" sz="18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 </a:t>
            </a:r>
            <a:r>
              <a:rPr lang="cs-CZ" sz="1800" i="1"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Řízení neziskových organizací: Praxe a principy </a:t>
            </a:r>
          </a:p>
          <a:p>
            <a:pPr>
              <a:lnSpc>
                <a:spcPct val="100000"/>
              </a:lnSpc>
              <a:spcBef>
                <a:spcPts val="0"/>
              </a:spcBef>
            </a:pPr>
            <a:r>
              <a:rPr lang="cs-CZ" sz="1800" i="1" dirty="0">
                <a:solidFill>
                  <a:schemeClr val="accent2">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Strategie nás vedou k cílevědomé a systematické práci. Přeměňují úmysly v činnost a předmět činnosti v </a:t>
            </a:r>
            <a:r>
              <a:rPr lang="cs-CZ" sz="1800" i="1" dirty="0" err="1">
                <a:solidFill>
                  <a:schemeClr val="accent2">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produk-tivní</a:t>
            </a:r>
            <a:r>
              <a:rPr lang="cs-CZ" sz="1800" i="1" dirty="0">
                <a:solidFill>
                  <a:schemeClr val="accent2">
                    <a:lumMod val="75000"/>
                  </a:schemeClr>
                </a:solidFill>
                <a:effectLst/>
                <a:latin typeface="Times New Roman" panose="02020603050405020304" pitchFamily="18" charset="0"/>
                <a:ea typeface="Tahoma" panose="020B0604030504040204" pitchFamily="34" charset="0"/>
                <a:cs typeface="Times New Roman" panose="02020603050405020304" pitchFamily="18" charset="0"/>
              </a:rPr>
              <a:t> práci. Dávají rovněž představu o tom, jaké zdroje a kolik lidí budeme potřebovat, abychom dosáhli cíle.</a:t>
            </a:r>
            <a:endParaRPr lang="cs-CZ" sz="1800" i="1" dirty="0">
              <a:solidFill>
                <a:schemeClr val="accent2">
                  <a:lumMod val="75000"/>
                </a:schemeClr>
              </a:solidFill>
              <a:latin typeface="Times New Roman" panose="02020603050405020304" pitchFamily="18" charset="0"/>
              <a:ea typeface="Tahoma" panose="020B0604030504040204" pitchFamily="34" charset="0"/>
              <a:cs typeface="Times New Roman" panose="02020603050405020304" pitchFamily="18" charset="0"/>
            </a:endParaRPr>
          </a:p>
          <a:p>
            <a:pPr>
              <a:lnSpc>
                <a:spcPct val="100000"/>
              </a:lnSpc>
              <a:spcBef>
                <a:spcPts val="0"/>
              </a:spcBef>
            </a:pPr>
            <a:r>
              <a:rPr lang="cs-CZ" sz="18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strategie = je nezbytný nástroj, jak přeměnit úmysl ve výsledek</a:t>
            </a:r>
          </a:p>
          <a:p>
            <a:pPr>
              <a:lnSpc>
                <a:spcPct val="100000"/>
              </a:lnSpc>
              <a:spcBef>
                <a:spcPts val="0"/>
              </a:spcBef>
            </a:pPr>
            <a:r>
              <a:rPr lang="cs-CZ" sz="1800" dirty="0">
                <a:solidFill>
                  <a:srgbClr val="000000"/>
                </a:solidFill>
                <a:effectLst/>
                <a:latin typeface="Times New Roman" panose="02020603050405020304" pitchFamily="18" charset="0"/>
                <a:ea typeface="Tahoma" panose="020B0604030504040204" pitchFamily="34" charset="0"/>
                <a:cs typeface="Times New Roman" panose="02020603050405020304" pitchFamily="18" charset="0"/>
              </a:rPr>
              <a:t>plánování = intelektuální proces X strategie = liší se aktivním přístupem, procesy a jejich uváděním do chodu</a:t>
            </a:r>
          </a:p>
          <a:p>
            <a:pPr marL="0" indent="0">
              <a:lnSpc>
                <a:spcPct val="100000"/>
              </a:lnSpc>
              <a:spcBef>
                <a:spcPts val="0"/>
              </a:spcBef>
              <a:buNone/>
            </a:pPr>
            <a:endParaRPr lang="cs-CZ" sz="18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35224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0F8D8F-9FDD-44B4-90D5-A1908A83BE44}"/>
              </a:ext>
            </a:extLst>
          </p:cNvPr>
          <p:cNvSpPr>
            <a:spLocks noGrp="1"/>
          </p:cNvSpPr>
          <p:nvPr>
            <p:ph type="title"/>
          </p:nvPr>
        </p:nvSpPr>
        <p:spPr>
          <a:xfrm>
            <a:off x="838200" y="365126"/>
            <a:ext cx="10515600" cy="626548"/>
          </a:xfrm>
        </p:spPr>
        <p:txBody>
          <a:bodyPr>
            <a:normAutofit fontScale="90000"/>
          </a:bodyPr>
          <a:lstStyle/>
          <a:p>
            <a:pPr algn="ctr"/>
            <a:r>
              <a:rPr lang="cs-CZ" sz="4000" b="1" dirty="0">
                <a:latin typeface="Times New Roman" panose="02020603050405020304" pitchFamily="18" charset="0"/>
                <a:ea typeface="Calibri" panose="020F0502020204030204" pitchFamily="34" charset="0"/>
                <a:cs typeface="Times New Roman" panose="02020603050405020304" pitchFamily="18" charset="0"/>
              </a:rPr>
              <a:t>Rámec pro vypracování strategie</a:t>
            </a:r>
            <a:endParaRPr lang="cs-CZ" sz="4000" dirty="0"/>
          </a:p>
        </p:txBody>
      </p:sp>
      <p:sp>
        <p:nvSpPr>
          <p:cNvPr id="3" name="Zástupný obsah 2">
            <a:extLst>
              <a:ext uri="{FF2B5EF4-FFF2-40B4-BE49-F238E27FC236}">
                <a16:creationId xmlns:a16="http://schemas.microsoft.com/office/drawing/2014/main" id="{4D881982-8474-4C17-B46B-F3E567586CF0}"/>
              </a:ext>
            </a:extLst>
          </p:cNvPr>
          <p:cNvSpPr>
            <a:spLocks noGrp="1"/>
          </p:cNvSpPr>
          <p:nvPr>
            <p:ph sz="half" idx="1"/>
          </p:nvPr>
        </p:nvSpPr>
        <p:spPr>
          <a:xfrm>
            <a:off x="838200" y="1558344"/>
            <a:ext cx="6013360" cy="4618619"/>
          </a:xfrm>
        </p:spPr>
        <p:txBody>
          <a:bodyPr>
            <a:normAutofit/>
          </a:bodyPr>
          <a:lstStyle/>
          <a:p>
            <a:pPr marL="0" indent="0">
              <a:lnSpc>
                <a:spcPct val="100000"/>
              </a:lnSpc>
              <a:spcBef>
                <a:spcPts val="0"/>
              </a:spcBef>
              <a:buNone/>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Postup vytvoření strategického plánu → </a:t>
            </a:r>
            <a:r>
              <a:rPr lang="cs-CZ" sz="18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samostatné fáze</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lvl="0" indent="0">
              <a:lnSpc>
                <a:spcPct val="100000"/>
              </a:lnSpc>
              <a:spcBef>
                <a:spcPts val="0"/>
              </a:spcBef>
              <a:buNone/>
            </a:pPr>
            <a:endParaRPr lang="cs-CZ" sz="1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1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p</a:t>
            </a: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říprava a formulace poslání</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přijetí strategického rámce → bude udávat směr plánování</a:t>
            </a:r>
          </a:p>
          <a:p>
            <a:pPr>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formulace poslání → bude pro plán hlavní motivací</a:t>
            </a:r>
          </a:p>
          <a:p>
            <a:pPr marL="0" indent="0">
              <a:lnSpc>
                <a:spcPct val="100000"/>
              </a:lnSpc>
              <a:spcBef>
                <a:spcPts val="0"/>
              </a:spcBef>
              <a:buNone/>
            </a:pPr>
            <a:endParaRPr lang="cs-CZ"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analýza prostředí</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shromažďování údajů a provádění analýzy prostředí i  vnitřní analýzy</a:t>
            </a:r>
          </a:p>
          <a:p>
            <a:pPr>
              <a:lnSpc>
                <a:spcPct val="100000"/>
              </a:lnSpc>
              <a:spcBef>
                <a:spcPts val="0"/>
              </a:spcBef>
            </a:pPr>
            <a:r>
              <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snaha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odhalit klíčové otázky, jimiž se musí plán zabývat</a:t>
            </a:r>
          </a:p>
          <a:p>
            <a:pPr marL="0" indent="0">
              <a:lnSpc>
                <a:spcPct val="100000"/>
              </a:lnSpc>
              <a:spcBef>
                <a:spcPts val="0"/>
              </a:spcBef>
              <a:buNone/>
            </a:pPr>
            <a:endParaRPr lang="cs-CZ"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vypracování strategie</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vypracování uměleckých, administrativních a finančních strategií</a:t>
            </a:r>
          </a:p>
          <a:p>
            <a:pPr>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měly by vést k dosažení cíle a poslání organizace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Vypracování strategií = tvůrčí proces X ne vyplnění formulářů!</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dirty="0">
              <a:latin typeface="Times New Roman" panose="02020603050405020304" pitchFamily="18" charset="0"/>
              <a:cs typeface="Times New Roman" panose="02020603050405020304" pitchFamily="18" charset="0"/>
            </a:endParaRPr>
          </a:p>
        </p:txBody>
      </p:sp>
      <p:pic>
        <p:nvPicPr>
          <p:cNvPr id="5" name="Zástupný obsah 4">
            <a:extLst>
              <a:ext uri="{FF2B5EF4-FFF2-40B4-BE49-F238E27FC236}">
                <a16:creationId xmlns:a16="http://schemas.microsoft.com/office/drawing/2014/main" id="{AD61636B-4FA2-4992-8D07-EB749E297D7C}"/>
              </a:ext>
            </a:extLst>
          </p:cNvPr>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37267" y="991674"/>
            <a:ext cx="5154733" cy="5308018"/>
          </a:xfrm>
          <a:prstGeom prst="rect">
            <a:avLst/>
          </a:prstGeom>
          <a:noFill/>
          <a:ln>
            <a:noFill/>
          </a:ln>
        </p:spPr>
      </p:pic>
    </p:spTree>
    <p:extLst>
      <p:ext uri="{BB962C8B-B14F-4D97-AF65-F5344CB8AC3E}">
        <p14:creationId xmlns:p14="http://schemas.microsoft.com/office/powerpoint/2010/main" val="209584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27FBF3-E0B7-4CC0-8B74-EDB72B5D7A3F}"/>
              </a:ext>
            </a:extLst>
          </p:cNvPr>
          <p:cNvSpPr>
            <a:spLocks noGrp="1"/>
          </p:cNvSpPr>
          <p:nvPr>
            <p:ph type="title"/>
          </p:nvPr>
        </p:nvSpPr>
        <p:spPr>
          <a:xfrm>
            <a:off x="838200" y="365126"/>
            <a:ext cx="10515600" cy="652306"/>
          </a:xfrm>
        </p:spPr>
        <p:txBody>
          <a:bodyPr>
            <a:normAutofit/>
          </a:bodyPr>
          <a:lstStyle/>
          <a:p>
            <a:pPr algn="ct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1) Formulace poslání </a:t>
            </a:r>
            <a:endParaRPr lang="cs-CZ" sz="4000" dirty="0"/>
          </a:p>
        </p:txBody>
      </p:sp>
      <p:sp>
        <p:nvSpPr>
          <p:cNvPr id="3" name="Zástupný obsah 2">
            <a:extLst>
              <a:ext uri="{FF2B5EF4-FFF2-40B4-BE49-F238E27FC236}">
                <a16:creationId xmlns:a16="http://schemas.microsoft.com/office/drawing/2014/main" id="{F7C3B21A-4ED2-48B6-80A1-8E4A992EFCC4}"/>
              </a:ext>
            </a:extLst>
          </p:cNvPr>
          <p:cNvSpPr>
            <a:spLocks noGrp="1"/>
          </p:cNvSpPr>
          <p:nvPr>
            <p:ph idx="1"/>
          </p:nvPr>
        </p:nvSpPr>
        <p:spPr>
          <a:xfrm>
            <a:off x="838200" y="1159099"/>
            <a:ext cx="10515600" cy="5017864"/>
          </a:xfrm>
        </p:spPr>
        <p:txBody>
          <a:bodyPr>
            <a:noAutofit/>
          </a:bodyPr>
          <a:lstStyle/>
          <a:p>
            <a:pPr marL="0" indent="0">
              <a:lnSpc>
                <a:spcPct val="100000"/>
              </a:lnSpc>
              <a:spcBef>
                <a:spcPts val="0"/>
              </a:spcBef>
              <a:buNone/>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Stavíme na poslání</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východiskem veškerého plánování → </a:t>
            </a:r>
            <a:r>
              <a:rPr lang="cs-CZ" sz="1800" u="sng" dirty="0">
                <a:effectLst/>
                <a:latin typeface="Times New Roman" panose="02020603050405020304" pitchFamily="18" charset="0"/>
                <a:ea typeface="Calibri" panose="020F0502020204030204" pitchFamily="34" charset="0"/>
                <a:cs typeface="Times New Roman" panose="02020603050405020304" pitchFamily="18" charset="0"/>
              </a:rPr>
              <a:t>formulace poslání</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náročný a důležitý úkol </a:t>
            </a:r>
          </a:p>
          <a:p>
            <a:pPr marL="457200" lvl="1"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poslání určuje směr procesu plánování </a:t>
            </a: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programová a administrativní rozhodnutí</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organizace, které nemají jasně formulované poslání, mají často potíže s vlastním řízením</a:t>
            </a:r>
          </a:p>
          <a:p>
            <a:pPr marL="0" indent="0">
              <a:lnSpc>
                <a:spcPct val="100000"/>
              </a:lnSpc>
              <a:spcBef>
                <a:spcPts val="0"/>
              </a:spcBef>
              <a:buNone/>
            </a:pPr>
            <a:endParaRPr lang="cs-CZ"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Formulace poslání – proč???</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formulovat poslání = nutnost, i když je to těžké</a:t>
            </a: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základ strategického plánování = formuluje cíle organizace a rozsah působení</a:t>
            </a:r>
          </a:p>
          <a:p>
            <a:pPr marL="457200" lvl="1" indent="0">
              <a:lnSpc>
                <a:spcPct val="100000"/>
              </a:lnSpc>
              <a:spcBef>
                <a:spcPts val="0"/>
              </a:spcBef>
              <a:buNone/>
            </a:pP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cíl v ziskovém sektoru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např. dosáhnout co největších zisků </a:t>
            </a:r>
          </a:p>
          <a:p>
            <a:pPr marL="457200" lvl="1" indent="0">
              <a:lnSpc>
                <a:spcPct val="100000"/>
              </a:lnSpc>
              <a:spcBef>
                <a:spcPts val="0"/>
              </a:spcBef>
              <a:buNone/>
            </a:pPr>
            <a:r>
              <a:rPr lang="cs-CZ" sz="1800" dirty="0">
                <a:latin typeface="Times New Roman" panose="02020603050405020304" pitchFamily="18" charset="0"/>
                <a:ea typeface="Calibri" panose="020F0502020204030204" pitchFamily="34" charset="0"/>
                <a:cs typeface="Times New Roman" panose="02020603050405020304" pitchFamily="18" charset="0"/>
              </a:rPr>
              <a:t>	x</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cíl u uměleckých organizací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poslání je mnohem obtížnější definovat → nepůsobí proto, aby dosahovala zisku: ale proč tedy existuje?</a:t>
            </a:r>
            <a:endParaRPr lang="cs-CZ" sz="18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1" indent="0">
              <a:lnSpc>
                <a:spcPct val="100000"/>
              </a:lnSpc>
              <a:spcBef>
                <a:spcPts val="0"/>
              </a:spcBef>
              <a:buNone/>
            </a:pPr>
            <a:endPar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lvl="1" indent="0">
              <a:lnSpc>
                <a:spcPct val="100000"/>
              </a:lnSpc>
              <a:spcBef>
                <a:spcPts val="0"/>
              </a:spcBef>
              <a:buNone/>
            </a:pP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Aby nabídla představení nebo výstavy světového formátu? Aby vzdělávala? Aby se sama finančně udržela při životě? Aby vychovávala mladé umělce? Aby sloužila určitému regionu? Aby podporovala tvorbu nových uměleckých děl? Aby zachovávala a prezentovala starší mistrovská díla? </a:t>
            </a:r>
          </a:p>
          <a:p>
            <a:pPr marL="0" indent="0">
              <a:lnSpc>
                <a:spcPct val="100000"/>
              </a:lnSpc>
              <a:spcBef>
                <a:spcPts val="0"/>
              </a:spcBef>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0883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27FBF3-E0B7-4CC0-8B74-EDB72B5D7A3F}"/>
              </a:ext>
            </a:extLst>
          </p:cNvPr>
          <p:cNvSpPr>
            <a:spLocks noGrp="1"/>
          </p:cNvSpPr>
          <p:nvPr>
            <p:ph type="title"/>
          </p:nvPr>
        </p:nvSpPr>
        <p:spPr>
          <a:xfrm>
            <a:off x="838200" y="365126"/>
            <a:ext cx="10515600" cy="652306"/>
          </a:xfrm>
        </p:spPr>
        <p:txBody>
          <a:bodyPr>
            <a:normAutofit/>
          </a:bodyPr>
          <a:lstStyle/>
          <a:p>
            <a:pPr algn="ct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Formulace poslání </a:t>
            </a:r>
            <a:endParaRPr lang="cs-CZ" sz="4000" dirty="0"/>
          </a:p>
        </p:txBody>
      </p:sp>
      <p:sp>
        <p:nvSpPr>
          <p:cNvPr id="3" name="Zástupný obsah 2">
            <a:extLst>
              <a:ext uri="{FF2B5EF4-FFF2-40B4-BE49-F238E27FC236}">
                <a16:creationId xmlns:a16="http://schemas.microsoft.com/office/drawing/2014/main" id="{F7C3B21A-4ED2-48B6-80A1-8E4A992EFCC4}"/>
              </a:ext>
            </a:extLst>
          </p:cNvPr>
          <p:cNvSpPr>
            <a:spLocks noGrp="1"/>
          </p:cNvSpPr>
          <p:nvPr>
            <p:ph idx="1"/>
          </p:nvPr>
        </p:nvSpPr>
        <p:spPr>
          <a:xfrm>
            <a:off x="838200" y="1159099"/>
            <a:ext cx="10515600" cy="5017864"/>
          </a:xfrm>
        </p:spPr>
        <p:txBody>
          <a:bodyPr>
            <a:noAutofit/>
          </a:bodyPr>
          <a:lstStyle/>
          <a:p>
            <a:pPr marL="0" lvl="0" indent="0">
              <a:lnSpc>
                <a:spcPct val="100000"/>
              </a:lnSpc>
              <a:spcBef>
                <a:spcPts val="0"/>
              </a:spcBef>
              <a:buNone/>
            </a:pP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onkrétní znění poslání není klíčové → pro organizaci jsou zásadní </a:t>
            </a: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důsledky poslání</a:t>
            </a:r>
            <a:endParaRPr lang="cs-CZ"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endPar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určují směr plánování </a:t>
            </a:r>
          </a:p>
          <a:p>
            <a:pPr lvl="1">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ovlivňují programová a administrativní rozhodnutí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organizace bez jasně formulované poslání → má potíže s řízením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aby bylo poslání efektivní → každá osoba v organizaci musí pochopit jeho důsledky </a:t>
            </a:r>
          </a:p>
          <a:p>
            <a:pPr lvl="1">
              <a:lnSpc>
                <a:spcPct val="100000"/>
              </a:lnSpc>
              <a:spcBef>
                <a:spcPts val="0"/>
              </a:spcBef>
            </a:pPr>
            <a:endPar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např. regionální divadelní společnost </a:t>
            </a:r>
          </a:p>
          <a:p>
            <a:pPr marL="914400" lvl="2" indent="0">
              <a:lnSpc>
                <a:spcPct val="100000"/>
              </a:lnSpc>
              <a:spcBef>
                <a:spcPts val="0"/>
              </a:spcBef>
              <a:buNone/>
            </a:pP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pokud si vytkne za cíl produkovat experimentální díla → musí být připravena vynaložit cílenější marketingové úsilí než její protějšek, produkující lehké komedie a muzikály</a:t>
            </a:r>
          </a:p>
          <a:p>
            <a:pPr lvl="1">
              <a:lnSpc>
                <a:spcPct val="100000"/>
              </a:lnSpc>
              <a:spcBef>
                <a:spcPts val="0"/>
              </a:spcBef>
            </a:pPr>
            <a:endPar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poslání jasně udává směr zbylé části procesu plánování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bez cíle strategie ztrácí jakýkoli smysl</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613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27FBF3-E0B7-4CC0-8B74-EDB72B5D7A3F}"/>
              </a:ext>
            </a:extLst>
          </p:cNvPr>
          <p:cNvSpPr>
            <a:spLocks noGrp="1"/>
          </p:cNvSpPr>
          <p:nvPr>
            <p:ph type="title"/>
          </p:nvPr>
        </p:nvSpPr>
        <p:spPr>
          <a:xfrm>
            <a:off x="838200" y="365126"/>
            <a:ext cx="10515600" cy="497759"/>
          </a:xfrm>
        </p:spPr>
        <p:txBody>
          <a:bodyPr>
            <a:normAutofit fontScale="90000"/>
          </a:bodyPr>
          <a:lstStyle/>
          <a:p>
            <a:pPr algn="ct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Jak formulovat poslání?</a:t>
            </a:r>
            <a:endParaRPr lang="cs-CZ" sz="4000" dirty="0"/>
          </a:p>
        </p:txBody>
      </p:sp>
      <p:sp>
        <p:nvSpPr>
          <p:cNvPr id="3" name="Zástupný obsah 2">
            <a:extLst>
              <a:ext uri="{FF2B5EF4-FFF2-40B4-BE49-F238E27FC236}">
                <a16:creationId xmlns:a16="http://schemas.microsoft.com/office/drawing/2014/main" id="{F7C3B21A-4ED2-48B6-80A1-8E4A992EFCC4}"/>
              </a:ext>
            </a:extLst>
          </p:cNvPr>
          <p:cNvSpPr>
            <a:spLocks noGrp="1"/>
          </p:cNvSpPr>
          <p:nvPr>
            <p:ph idx="1"/>
          </p:nvPr>
        </p:nvSpPr>
        <p:spPr>
          <a:xfrm>
            <a:off x="838200" y="1159099"/>
            <a:ext cx="10515600" cy="5525036"/>
          </a:xfrm>
        </p:spPr>
        <p:txBody>
          <a:bodyPr>
            <a:noAutofit/>
          </a:bodyPr>
          <a:lstStyle/>
          <a:p>
            <a:pPr marL="0" indent="0">
              <a:lnSpc>
                <a:spcPct val="100000"/>
              </a:lnSpc>
              <a:spcBef>
                <a:spcPts val="0"/>
              </a:spcBef>
              <a:buNone/>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Formulace poslání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základ procesu strategického plánování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nastavuje laťku </a:t>
            </a:r>
            <a:r>
              <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nutí zaměřili se na konkrétní programy a činnosti</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Arial" panose="020B0604020202020204" pitchFamily="34" charset="0"/>
              <a:buChar char="-"/>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volí mezi četností a kvalitou uměleckých programů</a:t>
            </a:r>
          </a:p>
          <a:p>
            <a:pPr marL="0" lvl="0" indent="0">
              <a:lnSpc>
                <a:spcPct val="100000"/>
              </a:lnSpc>
              <a:spcBef>
                <a:spcPts val="0"/>
              </a:spcBef>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neexistuje žádný návod na „správné“ poslání → parametry mohou zahrnovat: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nabídka (</a:t>
            </a: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produkt/služba)</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jaký produkt či službu organizace nabízí?</a:t>
            </a:r>
          </a:p>
          <a:p>
            <a:pPr>
              <a:lnSpc>
                <a:spcPct val="100000"/>
              </a:lnSpc>
              <a:spcBef>
                <a:spcPts val="0"/>
              </a:spcBef>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kvalita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jaká úroveň je žádoucí?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obtížné stanovit + ne všichni mohou dosáhnout kvality</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publikum</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pro jaké publikum je služba nabízena?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dospělí, děti, etnická či náboženská skupina</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zeměpisný rozsah působnosti</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na jak velkou část města/regionu/země/světa chceme působit?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obrovský dopad, žebříček důležitosti každého příslušného regionu</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repertoár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jaká bude dramaturgi</a:t>
            </a:r>
            <a:r>
              <a:rPr lang="cs-CZ" sz="18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e?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 nabídnout (závisí na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silných stránkách </a:t>
            </a:r>
            <a:r>
              <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instituce, na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omezeních ovlivňujících výběr repertoáru)</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vzdělávání</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jak silný důraz chceme klást na vzdělávání?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odhodlání vzdělávat = důležité i pro poskytovatele podpory (nutnost investovat dostatečné zdroje a vytyčit si cílové příjemce)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1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1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Po sestavení hlavního seznamu možných prvků poslání použijte jednoduchý test: zeptejte se, zda by organizace byla spokojena, pokud by dosáhla všeho s výjimkou tohoto prvku!</a:t>
            </a:r>
          </a:p>
          <a:p>
            <a:pPr lvl="1">
              <a:lnSpc>
                <a:spcPct val="100000"/>
              </a:lnSpc>
              <a:spcBef>
                <a:spcPts val="0"/>
              </a:spcBef>
            </a:pP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je-li odpověď „ano“</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pak do poslání nepatří</a:t>
            </a:r>
          </a:p>
          <a:p>
            <a:pPr lvl="1">
              <a:lnSpc>
                <a:spcPct val="100000"/>
              </a:lnSpc>
              <a:spcBef>
                <a:spcPts val="0"/>
              </a:spcBef>
            </a:pPr>
            <a:r>
              <a:rPr lang="cs-CZ" sz="18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p</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okud by společnost nebyla spokojena bez splnění položky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má v poslání své místo</a:t>
            </a:r>
          </a:p>
          <a:p>
            <a:pPr marL="0" indent="0">
              <a:lnSpc>
                <a:spcPct val="100000"/>
              </a:lnSpc>
              <a:spcBef>
                <a:spcPts val="0"/>
              </a:spcBef>
              <a:buNone/>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514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1827E6-D735-4457-89A0-64C33F336D61}"/>
              </a:ext>
            </a:extLst>
          </p:cNvPr>
          <p:cNvSpPr>
            <a:spLocks noGrp="1"/>
          </p:cNvSpPr>
          <p:nvPr>
            <p:ph type="title"/>
          </p:nvPr>
        </p:nvSpPr>
        <p:spPr>
          <a:xfrm>
            <a:off x="838200" y="365125"/>
            <a:ext cx="10515600" cy="639427"/>
          </a:xfrm>
        </p:spPr>
        <p:txBody>
          <a:bodyPr>
            <a:normAutofit fontScale="90000"/>
          </a:bodyPr>
          <a:lstStyle/>
          <a:p>
            <a:pPr algn="ctr"/>
            <a:r>
              <a:rPr lang="cs-CZ" sz="4400" b="1" dirty="0">
                <a:effectLst/>
                <a:latin typeface="Times New Roman" panose="02020603050405020304" pitchFamily="18" charset="0"/>
                <a:ea typeface="Calibri" panose="020F0502020204030204" pitchFamily="34" charset="0"/>
                <a:cs typeface="Times New Roman" panose="02020603050405020304" pitchFamily="18" charset="0"/>
              </a:rPr>
              <a:t>Formulace poslání </a:t>
            </a:r>
            <a:endParaRPr lang="cs-CZ" dirty="0"/>
          </a:p>
        </p:txBody>
      </p:sp>
      <p:sp>
        <p:nvSpPr>
          <p:cNvPr id="3" name="Zástupný obsah 2">
            <a:extLst>
              <a:ext uri="{FF2B5EF4-FFF2-40B4-BE49-F238E27FC236}">
                <a16:creationId xmlns:a16="http://schemas.microsoft.com/office/drawing/2014/main" id="{6F8C1D80-F413-4EB1-BC60-BE87C510A5BF}"/>
              </a:ext>
            </a:extLst>
          </p:cNvPr>
          <p:cNvSpPr>
            <a:spLocks noGrp="1"/>
          </p:cNvSpPr>
          <p:nvPr>
            <p:ph idx="1"/>
          </p:nvPr>
        </p:nvSpPr>
        <p:spPr>
          <a:xfrm>
            <a:off x="838200" y="1326524"/>
            <a:ext cx="10515600" cy="5166351"/>
          </a:xfrm>
        </p:spPr>
        <p:txBody>
          <a:bodyPr>
            <a:noAutofit/>
          </a:bodyPr>
          <a:lstStyle/>
          <a:p>
            <a:pPr marL="0" indent="0">
              <a:spcBef>
                <a:spcPts val="600"/>
              </a:spcBef>
              <a:buNone/>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Všechna kvalitní poslání měla být: </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jasná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každý by je měl pochopit stejně</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stručná =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krátké poslání je snadno zapamatovatelné X dlouhé ne (špatně se používají)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úplná =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poslání by mělo obsahovat veškerý program instituce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00000"/>
              </a:lnSpc>
              <a:spcBef>
                <a:spcPts val="0"/>
              </a:spcBef>
            </a:pPr>
            <a:r>
              <a:rPr lang="cs-CZ" sz="1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promyšlená </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musí dávat smysl a jeho prvky se musí doplňovat (např. divadelní společnost, která uvádí avantgardní díla, se pravděpodobně zároveň nestane největší divadelní organizací v regionu)</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600"/>
              </a:spcBef>
              <a:buNone/>
            </a:pPr>
            <a:endParaRPr lang="cs-CZ" sz="1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600"/>
              </a:spcBef>
              <a:buNone/>
            </a:pPr>
            <a:r>
              <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Poslání </a:t>
            </a:r>
            <a:r>
              <a:rPr lang="cs-CZ" sz="1800" b="1"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obecné x konkretizované</a:t>
            </a:r>
            <a:r>
              <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600"/>
              </a:spcBef>
              <a:buNone/>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regionální divadelní společnost:</a:t>
            </a:r>
            <a:endParaRPr lang="cs-CZ" sz="1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spcBef>
                <a:spcPts val="600"/>
              </a:spcBef>
              <a:buNone/>
            </a:pPr>
            <a:r>
              <a:rPr lang="cs-CZ" sz="1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a:t>
            </a:r>
            <a:r>
              <a:rPr lang="cs-CZ" sz="1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becné</a:t>
            </a: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cs-CZ" sz="1800" i="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Získat si na celostátní úrovni dobré jméno jako přední repertoárová divadelní společnost nabízející divadelní produkce a vzdělávací programy světové úrovně.</a:t>
            </a:r>
          </a:p>
          <a:p>
            <a:pPr marL="0" lvl="0" indent="0">
              <a:spcBef>
                <a:spcPts val="600"/>
              </a:spcBef>
              <a:buNone/>
            </a:pPr>
            <a:r>
              <a:rPr lang="cs-CZ" sz="1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konkretizované</a:t>
            </a:r>
            <a:r>
              <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cs-CZ" sz="1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cs-CZ" sz="1800" i="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Zvýšit počet nabízených inscenací; nastudovat nová díla; produkovat širokou škálu her vyhovujících publiku různého vkusu; využívat všechny dostupné formáty představení, včetně elektronických médií; dotovat ceny vstupenek pro určité skupiny diváků; vytvořit kvalitní program pro turné; vybudovat společnost působící celoročně, což umožní dosažení umělecké kontinuity a získání nejtalentovanějších jedinců; rozšířit programy pro nováčky a stážisty; přilákat ty nejlepší tvůrce.</a:t>
            </a:r>
          </a:p>
          <a:p>
            <a:pPr marL="0" lvl="0" indent="0">
              <a:spcBef>
                <a:spcPts val="600"/>
              </a:spcBef>
              <a:buNone/>
            </a:pPr>
            <a:endParaRPr lang="cs-CZ" sz="1000" i="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cs-CZ"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Konkretizované poslání = konkrétnější výzva pro zaměstnance + jasné východisko pro proces plánování!</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600"/>
              </a:spcBef>
              <a:buNone/>
            </a:pPr>
            <a:endParaRPr lang="cs-CZ"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pP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1292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A16567-72C4-477E-AE64-63C16922A412}"/>
              </a:ext>
            </a:extLst>
          </p:cNvPr>
          <p:cNvSpPr>
            <a:spLocks noGrp="1"/>
          </p:cNvSpPr>
          <p:nvPr>
            <p:ph type="title"/>
          </p:nvPr>
        </p:nvSpPr>
        <p:spPr>
          <a:xfrm>
            <a:off x="838200" y="365126"/>
            <a:ext cx="10515600" cy="806852"/>
          </a:xfrm>
        </p:spPr>
        <p:txBody>
          <a:bodyPr>
            <a:normAutofit/>
          </a:bodyPr>
          <a:lstStyle/>
          <a:p>
            <a:pPr algn="ctr"/>
            <a:r>
              <a:rPr lang="cs-CZ" sz="4000" b="1" dirty="0">
                <a:latin typeface="Times New Roman" panose="02020603050405020304" pitchFamily="18" charset="0"/>
                <a:cs typeface="Times New Roman" panose="02020603050405020304" pitchFamily="18" charset="0"/>
              </a:rPr>
              <a:t>2) Strategická analýza</a:t>
            </a:r>
          </a:p>
        </p:txBody>
      </p:sp>
      <p:sp>
        <p:nvSpPr>
          <p:cNvPr id="3" name="Zástupný obsah 2">
            <a:extLst>
              <a:ext uri="{FF2B5EF4-FFF2-40B4-BE49-F238E27FC236}">
                <a16:creationId xmlns:a16="http://schemas.microsoft.com/office/drawing/2014/main" id="{095F7C59-C29B-4ED3-AEB6-EA6FD0F90095}"/>
              </a:ext>
            </a:extLst>
          </p:cNvPr>
          <p:cNvSpPr>
            <a:spLocks noGrp="1"/>
          </p:cNvSpPr>
          <p:nvPr>
            <p:ph idx="1"/>
          </p:nvPr>
        </p:nvSpPr>
        <p:spPr>
          <a:xfrm>
            <a:off x="838200" y="1481070"/>
            <a:ext cx="10515600" cy="4695893"/>
          </a:xfrm>
        </p:spPr>
        <p:txBody>
          <a:bodyPr>
            <a:normAutofit/>
          </a:bodyPr>
          <a:lstStyle/>
          <a:p>
            <a:pPr marL="0" indent="0">
              <a:lnSpc>
                <a:spcPct val="100000"/>
              </a:lnSpc>
              <a:spcBef>
                <a:spcPts val="0"/>
              </a:spcBef>
              <a:buNone/>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Abychom mohli smysluplně zacílit směřování naší kulturní instituce a vytvořit hodnotný projekt </a:t>
            </a:r>
            <a:r>
              <a:rPr lang="cs-CZ" sz="1800" dirty="0">
                <a:latin typeface="Times New Roman" panose="02020603050405020304" pitchFamily="18" charset="0"/>
                <a:cs typeface="Times New Roman" panose="02020603050405020304" pitchFamily="18" charset="0"/>
              </a:rPr>
              <a:t>→ nutnost</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vytvořit </a:t>
            </a:r>
            <a:r>
              <a:rPr lang="cs-CZ" sz="1800" b="1" u="sng" dirty="0">
                <a:effectLst/>
                <a:latin typeface="Times New Roman" panose="02020603050405020304" pitchFamily="18" charset="0"/>
                <a:ea typeface="Calibri" panose="020F0502020204030204" pitchFamily="34" charset="0"/>
                <a:cs typeface="Times New Roman" panose="02020603050405020304" pitchFamily="18" charset="0"/>
              </a:rPr>
              <a:t>strategickou analýzu výchozí situace</a:t>
            </a:r>
            <a:r>
              <a:rPr lang="cs-CZ" sz="1800" b="1" u="sng"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00000"/>
              </a:lnSpc>
              <a:spcBef>
                <a:spcPts val="0"/>
              </a:spcBef>
            </a:pPr>
            <a:r>
              <a:rPr lang="cs-CZ" sz="1800" dirty="0">
                <a:latin typeface="Times New Roman" panose="02020603050405020304" pitchFamily="18" charset="0"/>
                <a:cs typeface="Times New Roman" panose="02020603050405020304" pitchFamily="18" charset="0"/>
              </a:rPr>
              <a:t>strategie bez cíle →  nemá nejmenší smysl</a:t>
            </a:r>
          </a:p>
          <a:p>
            <a:pPr>
              <a:lnSpc>
                <a:spcPct val="100000"/>
              </a:lnSpc>
              <a:spcBef>
                <a:spcPts val="0"/>
              </a:spcBef>
            </a:pPr>
            <a:r>
              <a:rPr lang="cs-CZ" sz="1800" dirty="0">
                <a:latin typeface="Times New Roman" panose="02020603050405020304" pitchFamily="18" charset="0"/>
                <a:cs typeface="Times New Roman" panose="02020603050405020304" pitchFamily="18" charset="0"/>
              </a:rPr>
              <a:t>cíl bez strategie →  pouhé přání</a:t>
            </a:r>
          </a:p>
          <a:p>
            <a:pPr>
              <a:lnSpc>
                <a:spcPct val="100000"/>
              </a:lnSpc>
              <a:spcBef>
                <a:spcPts val="0"/>
              </a:spcBef>
            </a:pPr>
            <a:endParaRPr lang="cs-CZ" sz="1800" dirty="0">
              <a:latin typeface="Times New Roman" panose="02020603050405020304" pitchFamily="18" charset="0"/>
              <a:cs typeface="Times New Roman" panose="02020603050405020304" pitchFamily="18" charset="0"/>
            </a:endParaRPr>
          </a:p>
          <a:p>
            <a:pPr>
              <a:lnSpc>
                <a:spcPct val="100000"/>
              </a:lnSpc>
              <a:spcBef>
                <a:spcPts val="0"/>
              </a:spcBef>
            </a:pPr>
            <a:r>
              <a:rPr lang="cs-CZ" sz="1800" dirty="0">
                <a:latin typeface="Times New Roman" panose="02020603050405020304" pitchFamily="18" charset="0"/>
                <a:cs typeface="Times New Roman" panose="02020603050405020304" pitchFamily="18" charset="0"/>
              </a:rPr>
              <a:t>nestačí jen formulovat poslání →  vyjádření cílů nezaručuje jejich dosažení</a:t>
            </a:r>
          </a:p>
          <a:p>
            <a:pPr>
              <a:lnSpc>
                <a:spcPct val="100000"/>
              </a:lnSpc>
              <a:spcBef>
                <a:spcPts val="0"/>
              </a:spcBef>
            </a:pPr>
            <a:r>
              <a:rPr lang="cs-CZ" sz="1800" dirty="0">
                <a:latin typeface="Times New Roman" panose="02020603050405020304" pitchFamily="18" charset="0"/>
                <a:cs typeface="Times New Roman" panose="02020603050405020304" pitchFamily="18" charset="0"/>
              </a:rPr>
              <a:t>první krok ke stanovení strategie → zkoumání prostředí, v němž působíme (nic nepůsobí ve vzduchoprázdnu)</a:t>
            </a:r>
          </a:p>
          <a:p>
            <a:pPr marL="0" indent="0">
              <a:lnSpc>
                <a:spcPct val="100000"/>
              </a:lnSpc>
              <a:spcBef>
                <a:spcPts val="0"/>
              </a:spcBef>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1800" b="1" u="sng" dirty="0">
                <a:effectLst/>
                <a:latin typeface="Times New Roman" panose="02020603050405020304" pitchFamily="18" charset="0"/>
                <a:ea typeface="Calibri" panose="020F0502020204030204" pitchFamily="34" charset="0"/>
                <a:cs typeface="Times New Roman" panose="02020603050405020304" pitchFamily="18" charset="0"/>
              </a:rPr>
              <a:t>Strategická analýza </a:t>
            </a:r>
            <a:r>
              <a:rPr lang="cs-CZ" sz="1800" dirty="0">
                <a:latin typeface="Times New Roman" panose="02020603050405020304" pitchFamily="18" charset="0"/>
                <a:cs typeface="Times New Roman" panose="02020603050405020304" pitchFamily="18" charset="0"/>
              </a:rPr>
              <a:t>→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by měla vycházet ze </a:t>
            </a:r>
            <a:r>
              <a:rPr lang="cs-CZ" sz="1800" u="sng" dirty="0">
                <a:effectLst/>
                <a:latin typeface="Times New Roman" panose="02020603050405020304" pitchFamily="18" charset="0"/>
                <a:ea typeface="Calibri" panose="020F0502020204030204" pitchFamily="34" charset="0"/>
                <a:cs typeface="Times New Roman" panose="02020603050405020304" pitchFamily="18" charset="0"/>
              </a:rPr>
              <a:t>strategické analýzy prostředí a místa</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v nichž kulturní projekt budeme uskutečňovat</a:t>
            </a:r>
          </a:p>
          <a:p>
            <a:pPr>
              <a:lnSpc>
                <a:spcPct val="100000"/>
              </a:lnSpc>
              <a:spcBef>
                <a:spcPts val="0"/>
              </a:spcBef>
            </a:pPr>
            <a:r>
              <a:rPr lang="cs-CZ" sz="1800" i="1" dirty="0">
                <a:effectLst/>
                <a:latin typeface="Times New Roman" panose="02020603050405020304" pitchFamily="18" charset="0"/>
                <a:ea typeface="Calibri" panose="020F0502020204030204" pitchFamily="34" charset="0"/>
                <a:cs typeface="Times New Roman" panose="02020603050405020304" pitchFamily="18" charset="0"/>
              </a:rPr>
              <a:t>komplexní rozbor daného prostředí</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rPr>
              <a:t>→ </a:t>
            </a: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dvě základní perspektivy: </a:t>
            </a:r>
            <a:r>
              <a:rPr lang="cs-CZ" sz="1800" b="1" dirty="0">
                <a:effectLst/>
                <a:latin typeface="Times New Roman" panose="02020603050405020304" pitchFamily="18" charset="0"/>
                <a:ea typeface="Calibri" panose="020F0502020204030204" pitchFamily="34" charset="0"/>
                <a:cs typeface="Times New Roman" panose="02020603050405020304" pitchFamily="18" charset="0"/>
              </a:rPr>
              <a:t>VNITŘNÍ okolí a VNĚJŠÍ okolí</a:t>
            </a:r>
            <a:endParaRPr lang="cs-CZ" sz="1800" dirty="0">
              <a:latin typeface="Times New Roman" panose="02020603050405020304" pitchFamily="18" charset="0"/>
              <a:cs typeface="Times New Roman" panose="02020603050405020304" pitchFamily="18" charset="0"/>
            </a:endParaRPr>
          </a:p>
          <a:p>
            <a:pPr>
              <a:lnSpc>
                <a:spcPct val="100000"/>
              </a:lnSpc>
              <a:spcBef>
                <a:spcPts val="0"/>
              </a:spcBef>
            </a:pPr>
            <a:r>
              <a:rPr lang="cs-CZ" sz="1800" dirty="0">
                <a:effectLst/>
                <a:latin typeface="Times New Roman" panose="02020603050405020304" pitchFamily="18" charset="0"/>
                <a:ea typeface="Calibri" panose="020F0502020204030204" pitchFamily="34" charset="0"/>
                <a:cs typeface="Times New Roman" panose="02020603050405020304" pitchFamily="18" charset="0"/>
              </a:rPr>
              <a:t>z toho vycházejí informace pro objektivní posouzení pozice a vnitřního stavu</a:t>
            </a:r>
          </a:p>
          <a:p>
            <a:pPr marL="0" indent="0">
              <a:lnSpc>
                <a:spcPct val="100000"/>
              </a:lnSpc>
              <a:spcBef>
                <a:spcPts val="0"/>
              </a:spcBef>
              <a:buNone/>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0000"/>
              </a:lnSpc>
              <a:spcBef>
                <a:spcPts val="0"/>
              </a:spcBef>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2878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2228</Words>
  <Application>Microsoft Office PowerPoint</Application>
  <PresentationFormat>Širokoúhlá obrazovka</PresentationFormat>
  <Paragraphs>213</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Calibri Light</vt:lpstr>
      <vt:lpstr>Symbol</vt:lpstr>
      <vt:lpstr>Times New Roman</vt:lpstr>
      <vt:lpstr>Motiv Office</vt:lpstr>
      <vt:lpstr>Strategické řízení v kulturním sektoru</vt:lpstr>
      <vt:lpstr>Strategické řízení v kulturním sektoru - úvod</vt:lpstr>
      <vt:lpstr>Strategické řízení v kulturním sektoru</vt:lpstr>
      <vt:lpstr>Rámec pro vypracování strategie</vt:lpstr>
      <vt:lpstr>1) Formulace poslání </vt:lpstr>
      <vt:lpstr>Formulace poslání </vt:lpstr>
      <vt:lpstr>Jak formulovat poslání?</vt:lpstr>
      <vt:lpstr>Formulace poslání </vt:lpstr>
      <vt:lpstr>2) Strategická analýza</vt:lpstr>
      <vt:lpstr>Analýza prostředí</vt:lpstr>
      <vt:lpstr>Analýza prostředí</vt:lpstr>
      <vt:lpstr>SWOT analýza</vt:lpstr>
      <vt:lpstr>Cíle SWOT analýzy </vt:lpstr>
      <vt:lpstr>STEP analýza</vt:lpstr>
      <vt:lpstr>Model „7S“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Strategické řízení v kulturním sektoru</dc:title>
  <dc:creator>Pavla Bergmannová</dc:creator>
  <cp:lastModifiedBy>Pavla Bergmannová</cp:lastModifiedBy>
  <cp:revision>29</cp:revision>
  <dcterms:created xsi:type="dcterms:W3CDTF">2021-03-16T05:48:18Z</dcterms:created>
  <dcterms:modified xsi:type="dcterms:W3CDTF">2021-03-23T12:58:23Z</dcterms:modified>
</cp:coreProperties>
</file>