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sldIdLst>
    <p:sldId id="256" r:id="rId2"/>
    <p:sldId id="273" r:id="rId3"/>
    <p:sldId id="272" r:id="rId4"/>
    <p:sldId id="275" r:id="rId5"/>
    <p:sldId id="276" r:id="rId6"/>
    <p:sldId id="277" r:id="rId7"/>
    <p:sldId id="278" r:id="rId8"/>
    <p:sldId id="279" r:id="rId9"/>
    <p:sldId id="280" r:id="rId10"/>
    <p:sldId id="281" r:id="rId11"/>
    <p:sldId id="288" r:id="rId12"/>
    <p:sldId id="283" r:id="rId13"/>
    <p:sldId id="287" r:id="rId14"/>
    <p:sldId id="289" r:id="rId1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1BD71E-4DD0-413B-8194-8B4FB368D2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31BA9DF8-ABFC-40A4-B8BA-86F5F471E6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5E94C6A-4127-4AB1-BB01-69AAFEB8FF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DDE3A-EDDD-4611-9FC2-C3FD92109F50}" type="datetimeFigureOut">
              <a:rPr lang="cs-CZ" smtClean="0"/>
              <a:t>15. 6. 2021</a:t>
            </a:fld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024DFF2-2C89-4FF2-8034-BE63BF007B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13B84FD-68B5-49D5-9549-ECF40D8073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25AEB-F571-4ECD-9B92-67AB270ED77E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502901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61FEE76-05D6-46DE-8133-8D8D1E42F7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4FF9AF01-AF48-4252-A6A1-7E419760AA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87EFC6D-A9C4-438B-8616-50FA895B4F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DDE3A-EDDD-4611-9FC2-C3FD92109F50}" type="datetimeFigureOut">
              <a:rPr lang="cs-CZ" smtClean="0"/>
              <a:t>15. 6. 2021</a:t>
            </a:fld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CA47B68-57C7-4E1D-BBEA-97AD9AE068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1443DB3-F5B7-4915-B689-9ED63A341A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25AEB-F571-4ECD-9B92-67AB270ED77E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442189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02D9F81C-37E9-48E8-93EB-EDC661566B5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F4CB1A13-BF93-4617-B3BF-0886F9FAA3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36D60B9-2CEB-4BBE-B238-49E97F529B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DDE3A-EDDD-4611-9FC2-C3FD92109F50}" type="datetimeFigureOut">
              <a:rPr lang="cs-CZ" smtClean="0"/>
              <a:t>15. 6. 2021</a:t>
            </a:fld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3F8CFE7-B270-4842-8AB2-46F2A78C61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296B181-CF9C-406E-9864-D13448FE7B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25AEB-F571-4ECD-9B92-67AB270ED77E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02909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9BCDC0E-F263-47D5-9459-A60992F823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68D42A7-B33F-4083-9F8F-DD8C3A1F9E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AA9AD58-05E6-4CE5-95A2-E2CDCEF8E4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DDE3A-EDDD-4611-9FC2-C3FD92109F50}" type="datetimeFigureOut">
              <a:rPr lang="cs-CZ" smtClean="0"/>
              <a:t>15. 6. 2021</a:t>
            </a:fld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13CEDA1-7118-4EBD-8567-A00C5786AB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95D4557-946E-40AF-B036-3A8E314380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25AEB-F571-4ECD-9B92-67AB270ED77E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930427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97F7A42-A333-47A4-8DC2-0760483D68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8A9A226F-B2EB-4E30-ADE6-51F0FEAD4A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06047BC-3BC5-4384-8C40-A10A16C163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DDE3A-EDDD-4611-9FC2-C3FD92109F50}" type="datetimeFigureOut">
              <a:rPr lang="cs-CZ" smtClean="0"/>
              <a:t>15. 6. 2021</a:t>
            </a:fld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56C1C4F-687A-414D-8DD0-BC647D051B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A8863B1-96FC-4C9E-8FD1-F4531F983D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25AEB-F571-4ECD-9B92-67AB270ED77E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644467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6DC3B85-79A1-4B4A-AE8E-E2C5111FA3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B9E75AD-DAF0-46BE-9BFA-06CBE95D832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EAFB46E5-379A-4725-B577-7B1BE5DA19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9BD1C9CC-7368-405D-A5DD-A57335F65D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DDE3A-EDDD-4611-9FC2-C3FD92109F50}" type="datetimeFigureOut">
              <a:rPr lang="cs-CZ" smtClean="0"/>
              <a:t>15. 6. 2021</a:t>
            </a:fld>
            <a:endParaRPr lang="cs-CZ" dirty="0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3370CBA-FB99-41B5-8B1F-FFB07BBE7C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401C4C2-5AC2-421B-81AB-0D45D711D3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25AEB-F571-4ECD-9B92-67AB270ED77E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91578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BC9A2F4-CD73-40F9-BEF5-A3CC8A6F2B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05BC37E4-3CB5-4BF0-A3A7-BC605C6FF8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5B5026B0-C9D0-48F5-AEF8-A6E1B079E1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1AEDE1DA-6889-4217-866E-8B69F974F9D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57ED4E99-CE4F-462D-8008-1410A344A8E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F01A93C2-2DB6-4352-96BE-4E914287A4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DDE3A-EDDD-4611-9FC2-C3FD92109F50}" type="datetimeFigureOut">
              <a:rPr lang="cs-CZ" smtClean="0"/>
              <a:t>15. 6. 2021</a:t>
            </a:fld>
            <a:endParaRPr lang="cs-CZ" dirty="0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59E51C59-985C-4833-AD8D-97832D4FFC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E471A872-70D3-4737-A883-C9CF981926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25AEB-F571-4ECD-9B92-67AB270ED77E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392482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4D11197-0FCF-4F7F-BFCE-13D1AB0378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0D088BA1-728C-4D98-B6DF-CAC8E0B773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DDE3A-EDDD-4611-9FC2-C3FD92109F50}" type="datetimeFigureOut">
              <a:rPr lang="cs-CZ" smtClean="0"/>
              <a:t>15. 6. 2021</a:t>
            </a:fld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64702E5D-FA89-4812-873E-E5DFCA41E4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B2AA575D-C225-42A0-9CA7-6E3878624C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25AEB-F571-4ECD-9B92-67AB270ED77E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167282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4FC78F7D-F206-43BE-AFC4-F2A5F0C2F0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DDE3A-EDDD-4611-9FC2-C3FD92109F50}" type="datetimeFigureOut">
              <a:rPr lang="cs-CZ" smtClean="0"/>
              <a:t>15. 6. 2021</a:t>
            </a:fld>
            <a:endParaRPr lang="cs-CZ" dirty="0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64F7806-1D04-465C-AF28-D59FFFA823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AC9AE6BF-B10C-4F74-BB66-0E51A62378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25AEB-F571-4ECD-9B92-67AB270ED77E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681133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54BDBE6-6602-45E8-9683-016B3DEE16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8139C1A-3C6D-4940-80A1-432352DAE3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F6D49E20-81D5-4985-B4C4-01542247D0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0A2CBCB8-65AA-43F1-A83A-C4A0932E21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DDE3A-EDDD-4611-9FC2-C3FD92109F50}" type="datetimeFigureOut">
              <a:rPr lang="cs-CZ" smtClean="0"/>
              <a:t>15. 6. 2021</a:t>
            </a:fld>
            <a:endParaRPr lang="cs-CZ" dirty="0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4FAB8F22-245C-4842-A5DE-1B4CC21FB8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04D4DE0-0101-47F8-A8B8-C278673AC2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25AEB-F571-4ECD-9B92-67AB270ED77E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52334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B880701-F2CB-4B1B-9A17-9ADC9C000F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7E99B247-7298-408C-82CB-3DF49A818D5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 dirty="0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2D5A1D00-2FFA-44A5-A08E-E2EFAAEC48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0DF9B07B-C93D-458F-9F87-1E8B58F96C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DDE3A-EDDD-4611-9FC2-C3FD92109F50}" type="datetimeFigureOut">
              <a:rPr lang="cs-CZ" smtClean="0"/>
              <a:t>15. 6. 2021</a:t>
            </a:fld>
            <a:endParaRPr lang="cs-CZ" dirty="0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761951E7-1BEA-464E-8362-2E51916303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C6C4CB3-D508-4B6F-A463-8E8C436DC1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25AEB-F571-4ECD-9B92-67AB270ED77E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022049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ACA4D3B2-728E-47EB-993E-29588B9A74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686CA805-E360-4DFA-95C0-D256A3F0CD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1862EC1-508E-45BA-A3C3-3B9430F429C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ADDE3A-EDDD-4611-9FC2-C3FD92109F50}" type="datetimeFigureOut">
              <a:rPr lang="cs-CZ" smtClean="0"/>
              <a:t>15. 6. 2021</a:t>
            </a:fld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076707A-A089-4B51-80D7-BFF9C9B2A85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3679DFF-E395-4D64-9C90-B195116E284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925AEB-F571-4ECD-9B92-67AB270ED77E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063165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191D62-64C5-41AF-96A9-DC98A494E16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4000" b="1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PROJEKTOVÉ ŘÍZENÍ</a:t>
            </a:r>
            <a:endParaRPr lang="cs-CZ" sz="4000" dirty="0"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9EC5B86C-D279-4B5C-AF60-E3CBEFFE1AD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r>
              <a:rPr lang="cs-CZ" b="1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Tvorba projektů</a:t>
            </a:r>
          </a:p>
        </p:txBody>
      </p:sp>
    </p:spTree>
    <p:extLst>
      <p:ext uri="{BB962C8B-B14F-4D97-AF65-F5344CB8AC3E}">
        <p14:creationId xmlns:p14="http://schemas.microsoft.com/office/powerpoint/2010/main" val="35033365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7E58711-7678-45FA-AA60-0FC680ACF5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93974"/>
          </a:xfrm>
        </p:spPr>
        <p:txBody>
          <a:bodyPr>
            <a:normAutofit/>
          </a:bodyPr>
          <a:lstStyle/>
          <a:p>
            <a:pPr algn="ctr"/>
            <a:r>
              <a:rPr lang="cs-CZ" sz="4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Osnova </a:t>
            </a:r>
            <a:r>
              <a:rPr lang="cs-CZ" sz="4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fiše</a:t>
            </a:r>
            <a:r>
              <a:rPr lang="cs-CZ" sz="4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projektu</a:t>
            </a:r>
            <a:endParaRPr lang="cs-CZ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E84FB30-1367-49E0-A6CF-AC5456E511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55313"/>
            <a:ext cx="10515600" cy="4721650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Neexistuje univerzální osnova </a:t>
            </a:r>
            <a:r>
              <a:rPr lang="cs-CZ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fiše</a:t>
            </a:r>
            <a:r>
              <a:rPr lang="cs-CZ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projektu!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cs-CZ" sz="20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Lze ale vyjít z následujícího rámce (zobecňující osnova):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+mj-lt"/>
              <a:buAutoNum type="arabicParenR"/>
            </a:pPr>
            <a:r>
              <a:rPr lang="cs-CZ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Identifikace předkladatele projektu</a:t>
            </a:r>
            <a:endParaRPr lang="cs-CZ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+mj-lt"/>
              <a:buAutoNum type="arabicParenR"/>
            </a:pPr>
            <a:r>
              <a:rPr lang="cs-CZ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Název projektu</a:t>
            </a:r>
            <a:endParaRPr lang="cs-CZ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+mj-lt"/>
              <a:buAutoNum type="arabicParenR"/>
            </a:pPr>
            <a:r>
              <a:rPr lang="cs-CZ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Lokalizace projektu</a:t>
            </a:r>
            <a:endParaRPr lang="cs-CZ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+mj-lt"/>
              <a:buAutoNum type="arabicParenR"/>
            </a:pPr>
            <a:r>
              <a:rPr lang="cs-CZ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Popis předmětu, cílů a výsledků projektu</a:t>
            </a:r>
            <a:endParaRPr lang="cs-CZ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+mj-lt"/>
              <a:buAutoNum type="arabicParenR"/>
            </a:pPr>
            <a:r>
              <a:rPr lang="cs-CZ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Popis výchozího stavu a zdůvodnění potřeby projektu</a:t>
            </a:r>
            <a:endParaRPr lang="cs-CZ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+mj-lt"/>
              <a:buAutoNum type="arabicParenR"/>
            </a:pPr>
            <a:r>
              <a:rPr lang="cs-CZ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Popis cílové skupiny</a:t>
            </a:r>
            <a:endParaRPr lang="cs-CZ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+mj-lt"/>
              <a:buAutoNum type="arabicParenR"/>
            </a:pPr>
            <a:r>
              <a:rPr lang="cs-CZ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Identifikace partnerů projektu</a:t>
            </a:r>
            <a:endParaRPr lang="cs-CZ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+mj-lt"/>
              <a:buAutoNum type="arabicParenR"/>
            </a:pPr>
            <a:r>
              <a:rPr lang="cs-CZ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Popis způsobu realizace</a:t>
            </a:r>
            <a:endParaRPr lang="cs-CZ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+mj-lt"/>
              <a:buAutoNum type="arabicParenR"/>
            </a:pPr>
            <a:r>
              <a:rPr lang="cs-CZ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Odhad časového harmonogramu realizace</a:t>
            </a:r>
            <a:endParaRPr lang="cs-CZ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+mj-lt"/>
              <a:buAutoNum type="arabicParenR"/>
            </a:pPr>
            <a:r>
              <a:rPr lang="cs-CZ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Odhad investičního rozpočtu projektu</a:t>
            </a:r>
            <a:endParaRPr lang="cs-CZ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+mj-lt"/>
              <a:buAutoNum type="arabicParenR"/>
            </a:pPr>
            <a:r>
              <a:rPr lang="cs-CZ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Odhad provozního financování projektu</a:t>
            </a:r>
            <a:endParaRPr lang="cs-CZ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+mj-lt"/>
              <a:buAutoNum type="arabicParenR"/>
            </a:pPr>
            <a:r>
              <a:rPr lang="cs-CZ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Odhad výše a struktury financování projektu</a:t>
            </a:r>
            <a:endParaRPr lang="cs-CZ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cs-CZ" sz="2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cs-CZ" sz="2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69350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F3E9965-4933-4D97-B5A7-3FF3888C0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65185"/>
          </a:xfrm>
        </p:spPr>
        <p:txBody>
          <a:bodyPr>
            <a:normAutofit/>
          </a:bodyPr>
          <a:lstStyle/>
          <a:p>
            <a:pPr algn="ctr"/>
            <a:r>
              <a:rPr lang="cs-CZ" sz="40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Stanovení cílů – metoda SMART</a:t>
            </a:r>
            <a:endParaRPr lang="cs-CZ" sz="4000" b="1" dirty="0"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83FA4E0-8B03-44A2-BD92-F98CA2B32F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49251"/>
            <a:ext cx="10515600" cy="4927712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cs-CZ" sz="20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Smyslem plánování = stanovení cílů (co zamýšlíme, kdy a jak).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cs-CZ" sz="20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Správně stanovený </a:t>
            </a:r>
            <a:r>
              <a:rPr lang="cs-CZ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cíl = základní kámen úspěchu budoucího projektu. </a:t>
            </a:r>
            <a:endParaRPr lang="cs-CZ" sz="2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cs-CZ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VIZE (poslání organizace)</a:t>
            </a:r>
            <a:r>
              <a:rPr lang="cs-CZ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= čeho chceme dosáhnout a KAM bychom se chtěli dostat </a:t>
            </a:r>
            <a:endParaRPr lang="cs-CZ" sz="2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cs-CZ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MISE</a:t>
            </a:r>
            <a:r>
              <a:rPr lang="cs-CZ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definování, JAK bychom chtěli vizi naplnit</a:t>
            </a:r>
            <a:endParaRPr lang="cs-CZ" sz="2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cs-CZ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CÍL</a:t>
            </a:r>
            <a:r>
              <a:rPr lang="cs-CZ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stanovení toho, CO se musí dosáhnout, v jakém časovém horizontu a v jaké kvalitě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cs-CZ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Vzhledem k důležitosti správného stanovení cílů projektu 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→ </a:t>
            </a:r>
            <a:r>
              <a:rPr lang="cs-CZ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postupovat systematicky!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 zajištění požadavků 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→ </a:t>
            </a:r>
            <a:r>
              <a:rPr lang="cs-CZ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používáno pravidlo označované zkratkou </a:t>
            </a:r>
            <a:r>
              <a:rPr lang="cs-CZ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SMART</a:t>
            </a:r>
            <a:r>
              <a:rPr lang="cs-CZ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cs-CZ" sz="2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77088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0A44A45-CC3F-46C3-9F20-41308C6C2E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55337"/>
          </a:xfrm>
        </p:spPr>
        <p:txBody>
          <a:bodyPr>
            <a:normAutofit/>
          </a:bodyPr>
          <a:lstStyle/>
          <a:p>
            <a:pPr algn="ctr"/>
            <a:r>
              <a:rPr lang="cs-CZ" sz="4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Metoda SMART</a:t>
            </a:r>
            <a:endParaRPr lang="cs-CZ" sz="40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763C0CF-FB4B-43AC-8899-65EC943D9E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6517" y="1120462"/>
            <a:ext cx="11243257" cy="537241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SMART = </a:t>
            </a:r>
            <a:r>
              <a:rPr lang="cs-CZ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jednoduchý nástroj napomáhající definovat cíle.</a:t>
            </a:r>
            <a:endParaRPr lang="cs-CZ" sz="2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cs-CZ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kronym z počátečních písmen anglických názvů vlastností cílů: </a:t>
            </a:r>
          </a:p>
          <a:p>
            <a:pPr marL="0" indent="0">
              <a:buNone/>
            </a:pPr>
            <a:endParaRPr lang="cs-CZ" sz="1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>
              <a:buSzPts val="1000"/>
              <a:buNone/>
              <a:tabLst>
                <a:tab pos="457200" algn="l"/>
              </a:tabLst>
            </a:pPr>
            <a:r>
              <a:rPr lang="cs-CZ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cs-CZ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	</a:t>
            </a:r>
            <a:r>
              <a:rPr lang="cs-CZ" sz="20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Specific</a:t>
            </a:r>
            <a:r>
              <a:rPr lang="cs-CZ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// specifikovaný – konkrétní a jasně definovaný cíl</a:t>
            </a:r>
          </a:p>
          <a:p>
            <a:pPr marL="0" lvl="0" indent="0">
              <a:buSzPts val="1000"/>
              <a:buNone/>
              <a:tabLst>
                <a:tab pos="457200" algn="l"/>
              </a:tabLst>
            </a:pPr>
            <a:r>
              <a:rPr lang="cs-CZ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cs-CZ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cs-CZ" sz="20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Measurable</a:t>
            </a:r>
            <a:r>
              <a:rPr lang="cs-CZ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// měřitelný – důležité pro důkaz, že cíle bylo dosaženo</a:t>
            </a:r>
          </a:p>
          <a:p>
            <a:pPr marL="0" lvl="0" indent="0">
              <a:buSzPts val="1000"/>
              <a:buNone/>
              <a:tabLst>
                <a:tab pos="457200" algn="l"/>
              </a:tabLst>
            </a:pPr>
            <a:r>
              <a:rPr lang="cs-CZ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	</a:t>
            </a:r>
            <a:r>
              <a:rPr lang="cs-CZ" sz="20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Acceptable</a:t>
            </a:r>
            <a:r>
              <a:rPr lang="cs-CZ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// akceptovatelný – cíl by měl být také dosažitelný (v čase), přijatelný pro zúčastněné</a:t>
            </a:r>
          </a:p>
          <a:p>
            <a:pPr marL="0" lvl="0" indent="0">
              <a:buSzPts val="1000"/>
              <a:buNone/>
              <a:tabLst>
                <a:tab pos="457200" algn="l"/>
              </a:tabLst>
            </a:pPr>
            <a:r>
              <a:rPr lang="cs-CZ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	</a:t>
            </a:r>
            <a:r>
              <a:rPr lang="cs-CZ" sz="20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Realistic</a:t>
            </a:r>
            <a:r>
              <a:rPr lang="cs-CZ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// realistický – cíl by měl být realistický (vzhledem ke zdrojům potřebným k jeho dosažení)</a:t>
            </a:r>
          </a:p>
          <a:p>
            <a:pPr marL="0" lvl="0" indent="0">
              <a:buSzPts val="1000"/>
              <a:buNone/>
              <a:tabLst>
                <a:tab pos="457200" algn="l"/>
              </a:tabLst>
            </a:pPr>
            <a:r>
              <a:rPr lang="cs-CZ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	Time </a:t>
            </a:r>
            <a:r>
              <a:rPr lang="cs-CZ" sz="20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Specific</a:t>
            </a:r>
            <a:r>
              <a:rPr lang="cs-CZ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//</a:t>
            </a:r>
            <a:r>
              <a:rPr lang="cs-CZ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termínovaný </a:t>
            </a:r>
            <a:r>
              <a:rPr lang="cs-CZ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cíl by měl mít jasný termín, plnění by mělo být v čase sledovatelné</a:t>
            </a:r>
          </a:p>
          <a:p>
            <a:pPr marL="0" indent="0">
              <a:buNone/>
            </a:pPr>
            <a:endParaRPr lang="cs-CZ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Cíl: Festival Na cestě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 = výsledkem je uspořádání Festivalu Na cestě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 = festival je třídenní, program nabídne 5 divadel, 2 koncerty, 1 workshop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= projekt je podporován vedením fakulty, zájem na organizaci mají studenti KDD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 = přes omezené finanční zdroje jsou studenti projekt schopni zorganizovat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 = festival proběhne v červnu, projekt bude ukončen v červnu</a:t>
            </a:r>
          </a:p>
        </p:txBody>
      </p:sp>
    </p:spTree>
    <p:extLst>
      <p:ext uri="{BB962C8B-B14F-4D97-AF65-F5344CB8AC3E}">
        <p14:creationId xmlns:p14="http://schemas.microsoft.com/office/powerpoint/2010/main" val="35444704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B9089F0-3F07-4F5A-B02A-A38D1BA3D8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52306"/>
          </a:xfrm>
        </p:spPr>
        <p:txBody>
          <a:bodyPr>
            <a:normAutofit fontScale="90000"/>
          </a:bodyPr>
          <a:lstStyle/>
          <a:p>
            <a:pPr algn="ctr"/>
            <a:r>
              <a:rPr lang="cs-CZ" sz="4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Projektový </a:t>
            </a:r>
            <a:r>
              <a:rPr lang="cs-CZ" sz="44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trojimperativ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D6CCF65-3F85-496A-AFAF-CDE789C63C9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96213" y="1300765"/>
            <a:ext cx="6310649" cy="5344733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Trojúhelník projektového řízení 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magický trojúhelník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parametry, kterými se měří úspěch projektu: 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čas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dodržení harmonogramu, milníků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rozpočet projektu –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dodržení rozpočtu a nákladů 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kvalita výstupů 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dodržení kvality výstupů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cs-CZ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 čemu trojúhelník slouží?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ty nejlépe naplánované projekty → přináší komplikace =  porušení jednoho ze zmiňovaných parametrů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zpoždění harmonogramu</a:t>
            </a:r>
            <a:r>
              <a:rPr lang="cs-CZ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(čas)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překročení nákladů 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(rozpočet projektu)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zhoršení kvality výstupů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Snaha udržet vše v rovnováze!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Jak toho dosáhnout?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 to o zkušenostech a správném odhadu situace současné i předcházejících!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F407307C-A6CC-4730-8E6C-54267BCA4D4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6862" y="1962397"/>
            <a:ext cx="5585138" cy="4214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05960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>
            <a:extLst>
              <a:ext uri="{FF2B5EF4-FFF2-40B4-BE49-F238E27FC236}">
                <a16:creationId xmlns:a16="http://schemas.microsoft.com/office/drawing/2014/main" id="{FD66F250-4B3E-451D-B1B9-777BE6B024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78064"/>
          </a:xfrm>
        </p:spPr>
        <p:txBody>
          <a:bodyPr>
            <a:normAutofit/>
          </a:bodyPr>
          <a:lstStyle/>
          <a:p>
            <a:pPr algn="ctr"/>
            <a:r>
              <a:rPr lang="cs-CZ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Zhodnocení proveditelnosti a přínosů projektu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78D3C961-3248-41B2-8351-FF39FB6EF0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62130"/>
            <a:ext cx="10515600" cy="4914833"/>
          </a:xfrm>
        </p:spPr>
        <p:txBody>
          <a:bodyPr>
            <a:normAutofit/>
          </a:bodyPr>
          <a:lstStyle/>
          <a:p>
            <a:pPr marL="0" indent="0" algn="l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000" b="1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Studie proveditelnosti 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feasibility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study) = nejvyšší stupeň analýzy projektu. </a:t>
            </a:r>
          </a:p>
          <a:p>
            <a:pPr marL="0" indent="0" algn="l">
              <a:lnSpc>
                <a:spcPct val="100000"/>
              </a:lnSpc>
              <a:spcBef>
                <a:spcPts val="0"/>
              </a:spcBef>
              <a:buNone/>
            </a:pP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l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Sleduje: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posouzení realizovatelnosti a smysluplnosti projektu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cs-CZ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hodnocení efektivnosti využití zdrojů a vložených prostředků</a:t>
            </a:r>
            <a:endParaRPr lang="cs-CZ" sz="2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l">
              <a:lnSpc>
                <a:spcPct val="100000"/>
              </a:lnSpc>
              <a:spcBef>
                <a:spcPts val="0"/>
              </a:spcBef>
              <a:buNone/>
            </a:pP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l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Její součástí je: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textová analýza projektu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analýza efektivnosti investic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předpověď stability projektu v čase a v závislosti na změnách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předpověď stability</a:t>
            </a:r>
          </a:p>
          <a:p>
            <a:pPr marL="0" indent="0">
              <a:buNone/>
            </a:pP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04739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BB4E0A1-7133-47B4-8724-4B1FF5C3B9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28823"/>
          </a:xfrm>
        </p:spPr>
        <p:txBody>
          <a:bodyPr>
            <a:normAutofit/>
          </a:bodyPr>
          <a:lstStyle/>
          <a:p>
            <a:pPr algn="ctr"/>
            <a:r>
              <a:rPr lang="cs-CZ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Obecná definice projektu</a:t>
            </a:r>
            <a:endParaRPr lang="cs-CZ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D2F593F-D625-41B2-9ED0-A15FB1999C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5155" y="1687132"/>
            <a:ext cx="11114468" cy="4984124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cs-CZ" sz="2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 je to projekt v obecném slova smyslu?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cs-CZ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jedinečné, soustředěné, plánované a časově ohraničené úsilí se záměrem dosáhnout stanovených cílů → směřuje k vytvoření unikátního produktu nebo služby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realizaci se podílí více lidí, spojených do tvůrčího týmu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projekt využívá vymezené, předem určené zdroje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 vše je ale projekt!  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 činnost, která se děje bez cíle a plánu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 činnost, u které není jasně definován začátek a konec </a:t>
            </a:r>
          </a:p>
          <a:p>
            <a:pPr lvl="2">
              <a:lnSpc>
                <a:spcPct val="100000"/>
              </a:lnSpc>
              <a:spcBef>
                <a:spcPts val="0"/>
              </a:spcBef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jak z pohledu času (kdy činnost skončí)</a:t>
            </a:r>
          </a:p>
          <a:p>
            <a:pPr lvl="2">
              <a:lnSpc>
                <a:spcPct val="100000"/>
              </a:lnSpc>
              <a:spcBef>
                <a:spcPts val="0"/>
              </a:spcBef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tak z pohledu výstupu (čeho bude činností dosaženo)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cs-CZ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	</a:t>
            </a:r>
          </a:p>
        </p:txBody>
      </p:sp>
    </p:spTree>
    <p:extLst>
      <p:ext uri="{BB962C8B-B14F-4D97-AF65-F5344CB8AC3E}">
        <p14:creationId xmlns:p14="http://schemas.microsoft.com/office/powerpoint/2010/main" val="4375575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A2B4E39-9DCC-4127-83E7-7F82A27399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42458"/>
          </a:xfrm>
        </p:spPr>
        <p:txBody>
          <a:bodyPr>
            <a:normAutofit/>
          </a:bodyPr>
          <a:lstStyle/>
          <a:p>
            <a:pPr algn="ctr"/>
            <a:r>
              <a:rPr lang="cs-CZ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Projekt v obecném slova smyslu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38546DD-D336-4CCD-9075-A1AA6A913B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8033" y="1210614"/>
            <a:ext cx="11024315" cy="5282260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Každý projekt je plánovaný, prováděný a řízený a sledujeme u něho následující skutečnosti: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cs-CZ" sz="1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cs-CZ" sz="1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cíl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jasně a dostatečně přesně definovaný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máme mít představu o výsledku, kterého chceme dosáhnout (viz tzv. projektová dokumentace)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cíl by měl být ukotven v místě a čase jako jedinečný (v jednom městě či čase by se neměly odehrávat dva podobné festivaly x ale děje se)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cs-CZ" sz="1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kvalita – 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jedinečnost, s jakou má být cíl/výsledek projektu realizován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začátku je potřeba nastavit minimální požadovanou kvalitu (včetně měřítek kvality)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 průběhu je nezbytné ji kontrolovat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cs-CZ" sz="1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čas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projekt je časově ohraničen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čas neurčuje jen trvání projektu, ale i termíny plánu projektu (nutné dodržovat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cs-CZ" sz="1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4) náklady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projekt má definovaný jasný rozpočet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cs-CZ" sz="1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5) zdroje – 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projekt má jasně určené zdroje, díky nimž může být realizován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cs-CZ" sz="1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6) rizika a omezení – 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 rámci přípravy nutno definovat rizika a omezení</a:t>
            </a:r>
          </a:p>
        </p:txBody>
      </p:sp>
    </p:spTree>
    <p:extLst>
      <p:ext uri="{BB962C8B-B14F-4D97-AF65-F5344CB8AC3E}">
        <p14:creationId xmlns:p14="http://schemas.microsoft.com/office/powerpoint/2010/main" val="25880271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8C7D0BD-2122-4FEC-8DDD-E1241500E5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037"/>
            <a:ext cx="10515600" cy="684124"/>
          </a:xfrm>
        </p:spPr>
        <p:txBody>
          <a:bodyPr>
            <a:normAutofit/>
          </a:bodyPr>
          <a:lstStyle/>
          <a:p>
            <a:pPr algn="ctr"/>
            <a:r>
              <a:rPr lang="cs-CZ" sz="4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Životní cyklus projektu </a:t>
            </a:r>
            <a:endParaRPr lang="cs-CZ" sz="40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52DFD71-3262-4192-A2B7-3622D66F12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sz="20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Přes veškeré odlišnosti lze vysledovat během životního cyklu nejrůznějších typů projektů některé opakující se prvky a jevy – jednotlivé </a:t>
            </a:r>
            <a:r>
              <a:rPr lang="cs-CZ" sz="2000" b="1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fáze projektového cyklu</a:t>
            </a:r>
            <a:r>
              <a:rPr lang="cs-CZ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!</a:t>
            </a:r>
            <a:endParaRPr lang="cs-CZ" sz="2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20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Životní cyklus projektu se v obecné rovině dělí na následující fáze: </a:t>
            </a:r>
            <a:endParaRPr lang="cs-CZ" sz="2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/>
            <a:endParaRPr lang="cs-CZ" sz="2000" b="1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2"/>
            <a:r>
              <a:rPr lang="cs-CZ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předprojektová fáze </a:t>
            </a:r>
            <a:endParaRPr lang="cs-CZ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2"/>
            <a:r>
              <a:rPr lang="cs-CZ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projektová fáze </a:t>
            </a:r>
            <a:endParaRPr lang="cs-CZ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2"/>
            <a:r>
              <a:rPr lang="cs-CZ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poprojektová</a:t>
            </a:r>
            <a:r>
              <a:rPr lang="cs-CZ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fáze </a:t>
            </a:r>
            <a:endParaRPr lang="cs-CZ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96357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9828BA4-8743-4FF3-A18C-63BBC8312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65185"/>
          </a:xfrm>
        </p:spPr>
        <p:txBody>
          <a:bodyPr>
            <a:normAutofit fontScale="90000"/>
          </a:bodyPr>
          <a:lstStyle/>
          <a:p>
            <a:pPr algn="ctr"/>
            <a:r>
              <a:rPr lang="cs-CZ" sz="4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Životní cyklus projektu </a:t>
            </a:r>
            <a:endParaRPr lang="cs-CZ" dirty="0"/>
          </a:p>
        </p:txBody>
      </p:sp>
      <p:pic>
        <p:nvPicPr>
          <p:cNvPr id="4" name="Zástupný obsah 3">
            <a:extLst>
              <a:ext uri="{FF2B5EF4-FFF2-40B4-BE49-F238E27FC236}">
                <a16:creationId xmlns:a16="http://schemas.microsoft.com/office/drawing/2014/main" id="{DF136F91-32B8-43F9-BC23-3BEB83E7F081}"/>
              </a:ext>
            </a:extLst>
          </p:cNvPr>
          <p:cNvPicPr>
            <a:picLocks noGrp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927" r="8974"/>
          <a:stretch/>
        </p:blipFill>
        <p:spPr bwMode="auto">
          <a:xfrm>
            <a:off x="838200" y="1109506"/>
            <a:ext cx="10515600" cy="585796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817808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7563227-8795-435B-9F64-1CD7678C6E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31820"/>
            <a:ext cx="10515600" cy="746974"/>
          </a:xfrm>
        </p:spPr>
        <p:txBody>
          <a:bodyPr>
            <a:normAutofit/>
          </a:bodyPr>
          <a:lstStyle/>
          <a:p>
            <a:pPr algn="ctr"/>
            <a:r>
              <a:rPr lang="cs-CZ" sz="4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I. Předprojektová fáze projektu </a:t>
            </a:r>
            <a:endParaRPr lang="cs-CZ" sz="40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FFDAEA4-BBA0-4AA8-A42B-AA4F733696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6517" y="1197735"/>
            <a:ext cx="11165983" cy="5295139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Přípravná fáze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důležitá 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→</a:t>
            </a:r>
            <a:r>
              <a:rPr lang="cs-CZ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dochází k vytváření základních předpokladů realizace projektu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předpoklad = </a:t>
            </a:r>
            <a:r>
              <a:rPr lang="cs-CZ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soulad projektu s vizí a cíli organizace (viz strategické řízení)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odpovědnost manažera projektu:</a:t>
            </a:r>
            <a:endParaRPr lang="cs-CZ" sz="2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cs-CZ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stanovit cíle	 </a:t>
            </a:r>
            <a:endParaRPr lang="cs-CZ" sz="2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cs-CZ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vytvořit návrh milníků</a:t>
            </a:r>
            <a:endParaRPr lang="cs-CZ" sz="2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cs-CZ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specifikovat potřeby a požadavky </a:t>
            </a:r>
            <a:endParaRPr lang="cs-CZ" sz="2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cs-CZ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předběžně určit náklady </a:t>
            </a:r>
            <a:endParaRPr lang="cs-CZ" sz="2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cs-CZ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vytvořit návrh harmonogramu</a:t>
            </a:r>
            <a:endParaRPr lang="cs-CZ" sz="2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cs-CZ" sz="2000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</a:t>
            </a:r>
            <a:r>
              <a:rPr lang="cs-CZ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blast dalších odpovědností = specialisté – např. dodávka služeb, stavba objektu</a:t>
            </a:r>
            <a:r>
              <a:rPr lang="cs-CZ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cs-CZ" sz="2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cs-CZ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návrh ceny dle zadání požadavků, </a:t>
            </a:r>
            <a:endParaRPr lang="cs-CZ" sz="2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cs-CZ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rizika projektu směrem k dodavateli a návrh eliminace, </a:t>
            </a:r>
            <a:endParaRPr lang="cs-CZ" sz="2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cs-CZ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vytvoření návrhu smlouvy v oblasti předmětu a dalších relevantních oblastí, které je možné specifikovat v této fázi. </a:t>
            </a:r>
            <a:endParaRPr lang="cs-CZ" sz="2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Studie proveditelnosti + další projektové dokumenty</a:t>
            </a:r>
            <a:endParaRPr lang="cs-CZ" sz="2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cs-CZ" sz="2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3891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29B2A6A-3BF8-4ACE-ACA3-0C58CE3C25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90943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Projektová </a:t>
            </a:r>
            <a:r>
              <a:rPr lang="cs-CZ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fiše</a:t>
            </a:r>
            <a:r>
              <a:rPr lang="cs-CZ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46BD20D-DCCF-44B2-9206-587B9533C4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62130"/>
            <a:ext cx="10515600" cy="4914833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Zahájení projektu s sebou nese potřebu sestavení dvou dokumentů 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→ t</a:t>
            </a:r>
            <a:r>
              <a:rPr lang="cs-CZ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ěmi jsou: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endParaRPr lang="cs-CZ" sz="2000" b="1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cs-CZ" sz="20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cs-CZ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rojektová </a:t>
            </a:r>
            <a:r>
              <a:rPr lang="cs-CZ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fiše</a:t>
            </a:r>
            <a:endParaRPr lang="cs-CZ" sz="2000" b="1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cs-CZ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trojimperativ</a:t>
            </a:r>
            <a:r>
              <a:rPr lang="cs-CZ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projektu = </a:t>
            </a:r>
            <a:r>
              <a:rPr lang="cs-CZ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cs-CZ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ředběžná definice předmětu projektu </a:t>
            </a:r>
            <a:endParaRPr lang="cs-CZ" sz="2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cs-CZ" sz="20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cs-CZ" sz="20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 vytvoření </a:t>
            </a:r>
            <a:r>
              <a:rPr lang="cs-CZ" sz="2000" b="1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projektové </a:t>
            </a:r>
            <a:r>
              <a:rPr lang="cs-CZ" sz="2000" b="1" u="sng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fiše</a:t>
            </a:r>
            <a:r>
              <a:rPr lang="cs-CZ" sz="2000" b="1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je třeba zohlednit: </a:t>
            </a:r>
            <a:endParaRPr lang="cs-CZ" sz="2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cs-CZ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strategické cíle organizace</a:t>
            </a:r>
            <a:endParaRPr lang="cs-CZ" sz="2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cs-CZ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procesy a metody organizace</a:t>
            </a:r>
            <a:endParaRPr lang="cs-CZ" sz="2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cs-CZ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znalosti a zkušenosti s řízením projektů</a:t>
            </a:r>
            <a:endParaRPr lang="cs-CZ" sz="2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cs-CZ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specifikace činností, které by měly být realizovány</a:t>
            </a:r>
            <a:endParaRPr lang="cs-CZ" sz="2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cs-CZ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rozsah pověření sponzora projektu</a:t>
            </a:r>
            <a:endParaRPr lang="cs-CZ" sz="2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cs-CZ" sz="2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6894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92DC6A0-8AEB-4483-898E-E5BA41059E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55337"/>
          </a:xfrm>
        </p:spPr>
        <p:txBody>
          <a:bodyPr>
            <a:normAutofit/>
          </a:bodyPr>
          <a:lstStyle/>
          <a:p>
            <a:pPr algn="ctr"/>
            <a:r>
              <a:rPr lang="cs-CZ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Projektová </a:t>
            </a:r>
            <a:r>
              <a:rPr lang="cs-CZ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fiše</a:t>
            </a:r>
            <a:endParaRPr lang="cs-CZ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693A025-557E-4B5F-A75F-7C07195F23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2580" y="1236372"/>
            <a:ext cx="10908406" cy="5256503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Projektová </a:t>
            </a:r>
            <a:r>
              <a:rPr lang="cs-CZ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fiše</a:t>
            </a:r>
            <a:r>
              <a:rPr lang="cs-CZ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= </a:t>
            </a:r>
            <a:r>
              <a:rPr lang="cs-CZ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návrh projektu, zám</a:t>
            </a:r>
            <a:r>
              <a:rPr lang="cs-CZ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ě</a:t>
            </a:r>
            <a:r>
              <a:rPr lang="cs-CZ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 projektu, projektový záměr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souhrnná informace o projektu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první vstupní informace k rozhodování o předběžném výběru projektu k realizaci a jeho spolufinancování z národních veřejných a privátních zdrojů</a:t>
            </a:r>
            <a:endParaRPr lang="cs-CZ" sz="2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cs-CZ" sz="20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Projektová </a:t>
            </a:r>
            <a:r>
              <a:rPr lang="cs-CZ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fiše</a:t>
            </a:r>
            <a:r>
              <a:rPr lang="cs-CZ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	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→ </a:t>
            </a:r>
            <a:r>
              <a:rPr lang="cs-CZ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nástroj, pomůcka, ojediněle i metoda (obecně správná označení)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→ hlavně ale </a:t>
            </a:r>
            <a:r>
              <a:rPr lang="cs-CZ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pomůcka pro  přípravu projektu</a:t>
            </a:r>
            <a:endParaRPr lang="cs-CZ" sz="2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cs-CZ" sz="20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Fiše</a:t>
            </a:r>
            <a:r>
              <a:rPr lang="cs-CZ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projektu slouží k: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identifikaci investičních/neinvestičních potřeb potenciálních žadatelů finanční pomoci z dotací</a:t>
            </a:r>
            <a:endParaRPr lang="cs-CZ" sz="2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identifikaci investičních/ neinvestičních potřeb potenciálních příjemců finanční pomoci z prostředků rozpočtu zřizovatele</a:t>
            </a:r>
            <a:endParaRPr lang="cs-CZ" sz="2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zařazení do zásobníku projektů (záměrů) vedeného správcem grantových finančních prostředků</a:t>
            </a:r>
            <a:endParaRPr lang="cs-CZ" sz="2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cs-CZ" sz="20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 rozdíl od logického rámce nebývá součástí žádosti o dotaci!</a:t>
            </a:r>
            <a:endParaRPr lang="cs-CZ" sz="2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99922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F824FB0-48E1-4236-AEDD-7C4C9BA7E9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23516"/>
          </a:xfrm>
        </p:spPr>
        <p:txBody>
          <a:bodyPr>
            <a:normAutofit fontScale="90000"/>
          </a:bodyPr>
          <a:lstStyle/>
          <a:p>
            <a:pPr algn="ctr"/>
            <a:r>
              <a:rPr lang="cs-CZ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Projektová </a:t>
            </a:r>
            <a:r>
              <a:rPr lang="cs-CZ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fiše</a:t>
            </a:r>
            <a:endParaRPr lang="cs-CZ" dirty="0"/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E1452F3C-1255-42C6-8D24-95054DE96C0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12122" y="1184856"/>
            <a:ext cx="7405354" cy="5190186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cs-CZ" sz="2000" b="1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Fiše</a:t>
            </a:r>
            <a:r>
              <a:rPr lang="cs-CZ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projektu je pomůcka umožňující: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cs-CZ" sz="1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rychlý a srozumitelný přehled charakteristik projektu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cs-CZ" sz="20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upřesnění vztahů mezi základními charakteristikami projektu (předmětem a aktivitami, cílem, potřebami a účelem, náklady a výnosy apod.)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cs-CZ" sz="20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stanovení základního odhadu nákladů a zisků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cs-CZ" sz="20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 přijetí odpovídajícího rozhodnutí o dalším rozpracovávání, realizaci či financování projektu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Zástupný obsah 6">
            <a:extLst>
              <a:ext uri="{FF2B5EF4-FFF2-40B4-BE49-F238E27FC236}">
                <a16:creationId xmlns:a16="http://schemas.microsoft.com/office/drawing/2014/main" id="{95D02704-40FC-4307-9FCA-745D674EA6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817476" y="1184856"/>
            <a:ext cx="3962400" cy="4992107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cs-CZ" sz="2000" b="1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Fiše</a:t>
            </a:r>
            <a:r>
              <a:rPr lang="cs-CZ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projektu odpovídá na otázky:</a:t>
            </a:r>
          </a:p>
          <a:p>
            <a:pPr lvl="1"/>
            <a:endParaRPr lang="cs-CZ" sz="20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2"/>
            <a:r>
              <a:rPr lang="cs-CZ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Kdo?</a:t>
            </a:r>
            <a:endParaRPr lang="cs-CZ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2"/>
            <a:r>
              <a:rPr lang="cs-CZ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Kde?</a:t>
            </a:r>
            <a:endParaRPr lang="cs-CZ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2"/>
            <a:r>
              <a:rPr lang="cs-CZ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Co?</a:t>
            </a:r>
            <a:endParaRPr lang="cs-CZ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2"/>
            <a:r>
              <a:rPr lang="cs-CZ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Proč?</a:t>
            </a:r>
            <a:endParaRPr lang="cs-CZ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2"/>
            <a:r>
              <a:rPr lang="cs-CZ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 koho?</a:t>
            </a:r>
            <a:endParaRPr lang="cs-CZ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2"/>
            <a:r>
              <a:rPr lang="cs-CZ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 kým?</a:t>
            </a:r>
            <a:endParaRPr lang="cs-CZ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2"/>
            <a:r>
              <a:rPr lang="cs-CZ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Jak?</a:t>
            </a:r>
            <a:endParaRPr lang="cs-CZ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2"/>
            <a:r>
              <a:rPr lang="cs-CZ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Kdy?</a:t>
            </a:r>
            <a:endParaRPr lang="cs-CZ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2"/>
            <a:r>
              <a:rPr lang="cs-CZ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Jak dlouho?</a:t>
            </a:r>
            <a:endParaRPr lang="cs-CZ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2"/>
            <a:r>
              <a:rPr lang="cs-CZ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Za kolik?</a:t>
            </a:r>
            <a:endParaRPr lang="cs-CZ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2"/>
            <a:r>
              <a:rPr lang="cs-CZ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Od koho?</a:t>
            </a:r>
            <a:endParaRPr lang="cs-CZ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73767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819</TotalTime>
  <Words>1156</Words>
  <Application>Microsoft Office PowerPoint</Application>
  <PresentationFormat>Širokoúhlá obrazovka</PresentationFormat>
  <Paragraphs>190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20" baseType="lpstr">
      <vt:lpstr>Arial</vt:lpstr>
      <vt:lpstr>Calibri</vt:lpstr>
      <vt:lpstr>Calibri Light</vt:lpstr>
      <vt:lpstr>Times New Roman</vt:lpstr>
      <vt:lpstr>Wingdings</vt:lpstr>
      <vt:lpstr>Motiv Office</vt:lpstr>
      <vt:lpstr>PROJEKTOVÉ ŘÍZENÍ</vt:lpstr>
      <vt:lpstr>Obecná definice projektu</vt:lpstr>
      <vt:lpstr>Projekt v obecném slova smyslu</vt:lpstr>
      <vt:lpstr>Životní cyklus projektu </vt:lpstr>
      <vt:lpstr>Životní cyklus projektu </vt:lpstr>
      <vt:lpstr>I. Předprojektová fáze projektu </vt:lpstr>
      <vt:lpstr>Projektová fiše </vt:lpstr>
      <vt:lpstr>Projektová fiše</vt:lpstr>
      <vt:lpstr>Projektová fiše</vt:lpstr>
      <vt:lpstr>Osnova fiše projektu</vt:lpstr>
      <vt:lpstr>Stanovení cílů – metoda SMART</vt:lpstr>
      <vt:lpstr>Metoda SMART</vt:lpstr>
      <vt:lpstr>Projektový trojimperativ</vt:lpstr>
      <vt:lpstr>Zhodnocení proveditelnosti a přínosů projektu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1) ÚVOD DO DRAMATURGIE KULTURNÍCH PROJEKTŮ</dc:title>
  <dc:creator>Počítač</dc:creator>
  <cp:lastModifiedBy>Pavla Bergmannová</cp:lastModifiedBy>
  <cp:revision>59</cp:revision>
  <dcterms:created xsi:type="dcterms:W3CDTF">2021-03-02T10:08:11Z</dcterms:created>
  <dcterms:modified xsi:type="dcterms:W3CDTF">2021-06-15T16:07:08Z</dcterms:modified>
</cp:coreProperties>
</file>