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26"/>
  </p:notesMasterIdLst>
  <p:handoutMasterIdLst>
    <p:handoutMasterId r:id="rId27"/>
  </p:handoutMasterIdLst>
  <p:sldIdLst>
    <p:sldId id="307" r:id="rId2"/>
    <p:sldId id="308" r:id="rId3"/>
    <p:sldId id="309" r:id="rId4"/>
    <p:sldId id="276" r:id="rId5"/>
    <p:sldId id="306" r:id="rId6"/>
    <p:sldId id="310" r:id="rId7"/>
    <p:sldId id="290" r:id="rId8"/>
    <p:sldId id="291" r:id="rId9"/>
    <p:sldId id="292" r:id="rId10"/>
    <p:sldId id="293" r:id="rId11"/>
    <p:sldId id="298" r:id="rId12"/>
    <p:sldId id="294" r:id="rId13"/>
    <p:sldId id="301" r:id="rId14"/>
    <p:sldId id="302" r:id="rId15"/>
    <p:sldId id="303" r:id="rId16"/>
    <p:sldId id="304" r:id="rId17"/>
    <p:sldId id="312" r:id="rId18"/>
    <p:sldId id="313" r:id="rId19"/>
    <p:sldId id="311" r:id="rId20"/>
    <p:sldId id="300" r:id="rId21"/>
    <p:sldId id="314" r:id="rId22"/>
    <p:sldId id="315" r:id="rId23"/>
    <p:sldId id="316" r:id="rId24"/>
    <p:sldId id="289" r:id="rId25"/>
  </p:sldIdLst>
  <p:sldSz cx="9144000" cy="6858000" type="screen4x3"/>
  <p:notesSz cx="6708775" cy="97742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1" autoAdjust="0"/>
    <p:restoredTop sz="98851" autoAdjust="0"/>
  </p:normalViewPr>
  <p:slideViewPr>
    <p:cSldViewPr>
      <p:cViewPr>
        <p:scale>
          <a:sx n="90" d="100"/>
          <a:sy n="90" d="100"/>
        </p:scale>
        <p:origin x="11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7B6F268-4A48-44F4-A597-AE30937F14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7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466054C-F159-4138-91C1-5D11C50ECEF4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78E23A-9A33-41E7-8A0C-377D0B8527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574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89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F388-4981-4A31-99DC-B569ADE21738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8292-F0BE-4E38-A3E1-4D0B2C69FC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358074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DB53C-31CF-45A9-8FC2-F04143CDDD4C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F40B9-3F2F-4CFF-8402-D389595CB5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769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63B78-233C-4A85-A8E9-ECF1BAC3A026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12B95-51A6-4B51-BD33-C82A92DB48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56004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16576-297B-4BFE-8EA7-053EEF2314D5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3C095-7D06-40F2-80BB-FD9641BF5C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398446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E5856-D1A8-481E-BB2B-23A2194042CC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11966-6191-47B6-9905-D32F88E849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711691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74455-46F1-49EC-B94A-32B5F57E0EDD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ACF73-4B6E-4F10-A6CA-78300E2C1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816812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4CE22-6903-4511-9134-4529F170BACE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2C36B-B075-4E33-BFB1-B4AB2CCF9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896067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1E75-1FF5-4913-81B6-A5509B7AC39E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0AED9-3FD3-41D1-A942-C9B07C9142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440257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9CE27-4785-41C4-843F-620BD6941562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51DC0-6BFE-4D9A-88E8-A4AF28BF98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2818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08852-F4F9-42AD-B6B5-8A3523E056F6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19FBF-A0F0-4FF2-AD17-45D15CDF0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42423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01685-B428-4FDF-8BD6-F6145BB6D798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E2A2A-B306-4FC5-8655-5C070B0F51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096249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69752BC7-C2F2-486C-8226-9D14898285D5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14AF95C-A9A7-4821-AF27-4A89B04EB5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20" r:id="rId1"/>
    <p:sldLayoutId id="2147484110" r:id="rId2"/>
    <p:sldLayoutId id="2147484111" r:id="rId3"/>
    <p:sldLayoutId id="2147484112" r:id="rId4"/>
    <p:sldLayoutId id="2147484113" r:id="rId5"/>
    <p:sldLayoutId id="2147484114" r:id="rId6"/>
    <p:sldLayoutId id="2147484115" r:id="rId7"/>
    <p:sldLayoutId id="2147484116" r:id="rId8"/>
    <p:sldLayoutId id="2147484117" r:id="rId9"/>
    <p:sldLayoutId id="2147484118" r:id="rId10"/>
    <p:sldLayoutId id="2147484119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403648" y="1371600"/>
            <a:ext cx="7359352" cy="2286000"/>
          </a:xfrm>
        </p:spPr>
        <p:txBody>
          <a:bodyPr/>
          <a:lstStyle/>
          <a:p>
            <a:pPr eaLnBrk="1" hangingPunct="1"/>
            <a:r>
              <a:rPr lang="cs-CZ" altLang="cs-CZ" sz="4700" dirty="0" smtClean="0"/>
              <a:t>Sociální a pedagogická psychologie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4005263"/>
            <a:ext cx="8512175" cy="20161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altLang="cs-CZ" b="1" dirty="0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 b="1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dirty="0" smtClean="0"/>
              <a:t>Doc. PhDr. Eva Urbanovská, Ph.D.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 idx="4294967295"/>
          </p:nvPr>
        </p:nvSpPr>
        <p:spPr>
          <a:xfrm>
            <a:off x="533400" y="473075"/>
            <a:ext cx="8153400" cy="795338"/>
          </a:xfrm>
        </p:spPr>
        <p:txBody>
          <a:bodyPr anchor="ctr"/>
          <a:lstStyle/>
          <a:p>
            <a:pPr algn="ctr" eaLnBrk="1" hangingPunct="1"/>
            <a:r>
              <a:rPr lang="cs-CZ" altLang="cs-CZ" sz="4000" smtClean="0"/>
              <a:t>Explorační metody </a:t>
            </a:r>
            <a:r>
              <a:rPr lang="cs-CZ" altLang="cs-CZ" sz="2400" smtClean="0"/>
              <a:t>(osobní výpověď dotazovaných)</a:t>
            </a:r>
            <a:endParaRPr lang="cs-CZ" altLang="cs-CZ" sz="40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3400" y="1196975"/>
            <a:ext cx="8153400" cy="4670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Rozhovor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Přirozený, osobní kontakt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Standardizovaný x nestandardizovaný x volný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Individuální x skupinový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Diagnostický x poradenský 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Fáze: 	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Přípravná (promyslet, naplánovat, formulovat otázky)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Úvodní (navození atmosféry důvěry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Vzestupná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Kulminační</a:t>
            </a:r>
          </a:p>
          <a:p>
            <a:pPr lvl="1" eaLnBrk="1" hangingPunct="1">
              <a:defRPr/>
            </a:pPr>
            <a:r>
              <a:rPr lang="cs-CZ" sz="19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Závěrečná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Kladení otázek, způsob záznamu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7239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Dotazník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41438"/>
            <a:ext cx="81534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písemná forma rozhovoru</a:t>
            </a:r>
          </a:p>
          <a:p>
            <a:pPr eaLnBrk="1" hangingPunct="1">
              <a:defRPr/>
            </a:pPr>
            <a:r>
              <a:rPr lang="cs-CZ" sz="2400" dirty="0" smtClean="0"/>
              <a:t>efektivnější a objektivnější</a:t>
            </a:r>
          </a:p>
          <a:p>
            <a:pPr eaLnBrk="1" hangingPunct="1">
              <a:defRPr/>
            </a:pPr>
            <a:r>
              <a:rPr lang="cs-CZ" sz="2400" dirty="0" smtClean="0"/>
              <a:t>neumožní sledovat neverbální projevy, vysvětlit nejasnosti</a:t>
            </a:r>
          </a:p>
          <a:p>
            <a:pPr eaLnBrk="1" hangingPunct="1">
              <a:defRPr/>
            </a:pPr>
            <a:r>
              <a:rPr lang="cs-CZ" sz="2400" dirty="0" smtClean="0"/>
              <a:t>Otázky – jednoznačné, srozumitelné </a:t>
            </a:r>
          </a:p>
          <a:p>
            <a:pPr eaLnBrk="1" hangingPunct="1">
              <a:defRPr/>
            </a:pPr>
            <a:r>
              <a:rPr lang="cs-CZ" sz="2400" dirty="0" smtClean="0"/>
              <a:t>dichotomické x otevřené x uzavřené (s možností volby) x výčtové</a:t>
            </a:r>
          </a:p>
          <a:p>
            <a:pPr eaLnBrk="1" hangingPunct="1">
              <a:defRPr/>
            </a:pPr>
            <a:r>
              <a:rPr lang="cs-CZ" sz="2400" dirty="0" smtClean="0"/>
              <a:t>posuzovací škály - Příklad</a:t>
            </a:r>
            <a:r>
              <a:rPr lang="cs-CZ" sz="1600" dirty="0" smtClean="0"/>
              <a:t>: </a:t>
            </a:r>
          </a:p>
          <a:p>
            <a:pPr lvl="1" eaLnBrk="1" hangingPunct="1">
              <a:defRPr/>
            </a:pPr>
            <a:r>
              <a:rPr lang="cs-CZ" sz="1500" dirty="0" smtClean="0"/>
              <a:t> </a:t>
            </a:r>
            <a:r>
              <a:rPr lang="cs-CZ" sz="1500" i="1" dirty="0" smtClean="0">
                <a:ea typeface="+mn-ea"/>
                <a:cs typeface="+mn-cs"/>
              </a:rPr>
              <a:t>Podle mého názoru jsem:  velmi ustrašený 1   2   3   4   5   6   7  naprosto nebojácný </a:t>
            </a:r>
            <a:endParaRPr lang="cs-CZ" sz="1500" dirty="0" smtClean="0"/>
          </a:p>
          <a:p>
            <a:pPr eaLnBrk="1" hangingPunct="1">
              <a:defRPr/>
            </a:pPr>
            <a:r>
              <a:rPr lang="cs-CZ" sz="2000" dirty="0" smtClean="0"/>
              <a:t>Dotazník anamnestický x zájmový x osobnostní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Psychologické testy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268413"/>
            <a:ext cx="8007350" cy="4827587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objektivní standardizované metody, sloužící k měření úrovně stavu či obsahu psychických funkcí a vlastností osobnosti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Standardní postup, výsledek se hodnotí vzhledem k normám stanoveným na základě rozsáhlého měření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Testy výkonové (testy IQ, kognitivní schopnosti) a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Testy projekční (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Rorschachův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test inkoustových skvrn, Test nedokončených vět,</a:t>
            </a:r>
            <a:r>
              <a:rPr lang="cs-CZ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Tématicko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apercepční test…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smtClean="0"/>
              <a:t>Ukázka z Rorschachova testu</a:t>
            </a:r>
          </a:p>
        </p:txBody>
      </p:sp>
      <p:pic>
        <p:nvPicPr>
          <p:cNvPr id="14339" name="Zástupný symbol pro obsah 5" descr="Rorschach 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9888" y="2205038"/>
            <a:ext cx="5894387" cy="3311525"/>
          </a:xfrm>
        </p:spPr>
      </p:pic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Ukázka z Rorschachova testu</a:t>
            </a:r>
          </a:p>
        </p:txBody>
      </p:sp>
      <p:pic>
        <p:nvPicPr>
          <p:cNvPr id="15363" name="Zástupný symbol pro obsah 3" descr="Rorschach 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2490788"/>
            <a:ext cx="4733925" cy="2667000"/>
          </a:xfrm>
        </p:spPr>
      </p:pic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Ukázka z Rorschachova testu</a:t>
            </a:r>
          </a:p>
        </p:txBody>
      </p:sp>
      <p:pic>
        <p:nvPicPr>
          <p:cNvPr id="16387" name="Zástupný symbol pro obsah 5" descr="Rorschach x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0163" y="2492375"/>
            <a:ext cx="3852862" cy="2881313"/>
          </a:xfrm>
        </p:spPr>
      </p:pic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Ukázka z Rorschachova testu</a:t>
            </a:r>
          </a:p>
        </p:txBody>
      </p:sp>
      <p:pic>
        <p:nvPicPr>
          <p:cNvPr id="17411" name="Zástupný symbol pro obsah 3" descr="Roschach 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7763" y="2471738"/>
            <a:ext cx="4170362" cy="2901950"/>
          </a:xfrm>
        </p:spPr>
      </p:pic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939800"/>
          </a:xfrm>
        </p:spPr>
        <p:txBody>
          <a:bodyPr/>
          <a:lstStyle/>
          <a:p>
            <a:pPr algn="ctr"/>
            <a:r>
              <a:rPr lang="cs-CZ" altLang="cs-CZ" sz="4000" smtClean="0"/>
              <a:t>Sociometrické metody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Zjišťování vztahů ve skupině</a:t>
            </a:r>
          </a:p>
          <a:p>
            <a:pPr lvl="1"/>
            <a:r>
              <a:rPr lang="cs-CZ" altLang="cs-CZ" smtClean="0"/>
              <a:t>Lépe vnímat strukturu skupiny</a:t>
            </a:r>
          </a:p>
          <a:p>
            <a:pPr lvl="1"/>
            <a:r>
              <a:rPr lang="cs-CZ" altLang="cs-CZ" smtClean="0"/>
              <a:t>Volit adekvátní způsoby práce se skupinou</a:t>
            </a:r>
          </a:p>
          <a:p>
            <a:pPr lvl="1"/>
            <a:r>
              <a:rPr lang="cs-CZ" altLang="cs-CZ" smtClean="0"/>
              <a:t>Sledovat vývoj skupiny, koheze, vztahů</a:t>
            </a:r>
          </a:p>
          <a:p>
            <a:r>
              <a:rPr lang="cs-CZ" altLang="cs-CZ" smtClean="0"/>
              <a:t>Sociometrický dotazník</a:t>
            </a:r>
          </a:p>
          <a:p>
            <a:r>
              <a:rPr lang="cs-CZ" altLang="cs-CZ" smtClean="0"/>
              <a:t>Sociometrické matice</a:t>
            </a:r>
          </a:p>
          <a:p>
            <a:r>
              <a:rPr lang="cs-CZ" altLang="cs-CZ" smtClean="0"/>
              <a:t>Sociogramy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5901885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434975"/>
          </a:xfrm>
        </p:spPr>
        <p:txBody>
          <a:bodyPr/>
          <a:lstStyle/>
          <a:p>
            <a:r>
              <a:rPr lang="cs-CZ" altLang="cs-CZ" sz="3200" u="sng" smtClean="0"/>
              <a:t>Sociometrický dotazník - principy konstrukce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33400" y="981075"/>
            <a:ext cx="8153400" cy="4886325"/>
          </a:xfrm>
        </p:spPr>
        <p:txBody>
          <a:bodyPr/>
          <a:lstStyle/>
          <a:p>
            <a:r>
              <a:rPr lang="cs-CZ" altLang="cs-CZ" sz="2400" smtClean="0"/>
              <a:t>Vymezit hranice skupiny</a:t>
            </a:r>
          </a:p>
          <a:p>
            <a:r>
              <a:rPr lang="cs-CZ" altLang="cs-CZ" sz="2400" smtClean="0"/>
              <a:t>Neomezený počet voleb</a:t>
            </a:r>
          </a:p>
          <a:p>
            <a:r>
              <a:rPr lang="cs-CZ" altLang="cs-CZ" sz="2400" smtClean="0"/>
              <a:t>Formulace otázky vzhledem k promyšlenému zvolenému kritériu </a:t>
            </a:r>
          </a:p>
          <a:p>
            <a:r>
              <a:rPr lang="cs-CZ" altLang="cs-CZ" sz="2400" smtClean="0"/>
              <a:t>Odpovědi na lístečky podepsané svým jménem</a:t>
            </a:r>
          </a:p>
          <a:p>
            <a:r>
              <a:rPr lang="cs-CZ" altLang="cs-CZ" sz="2400" smtClean="0"/>
              <a:t>Zaručit anonymitu – výsledky jen vedoucí výzkumu, grafická prezentace bez uvedení jmen</a:t>
            </a:r>
          </a:p>
          <a:p>
            <a:r>
              <a:rPr lang="cs-CZ" altLang="cs-CZ" sz="2400" smtClean="0"/>
              <a:t>Příklady otázek: </a:t>
            </a:r>
          </a:p>
          <a:p>
            <a:pPr lvl="1"/>
            <a:r>
              <a:rPr lang="cs-CZ" altLang="cs-CZ" sz="1900" smtClean="0"/>
              <a:t>Kterého člena skupiny bys pozval na oslavu narozenin?</a:t>
            </a:r>
          </a:p>
          <a:p>
            <a:pPr lvl="1"/>
            <a:r>
              <a:rPr lang="cs-CZ" altLang="cs-CZ" sz="1900" smtClean="0"/>
              <a:t>Koho by přizval do pracovního týmu pro přípravu a realizaci výzkumného projektu?</a:t>
            </a:r>
          </a:p>
          <a:p>
            <a:pPr lvl="1"/>
            <a:r>
              <a:rPr lang="cs-CZ" altLang="cs-CZ" sz="1900" smtClean="0"/>
              <a:t>Kdybyste na výletě spali ve stanech, koho z této skupiny bys vzal do svého stanu?</a:t>
            </a:r>
          </a:p>
        </p:txBody>
      </p:sp>
    </p:spTree>
    <p:extLst>
      <p:ext uri="{BB962C8B-B14F-4D97-AF65-F5344CB8AC3E}">
        <p14:creationId xmlns:p14="http://schemas.microsoft.com/office/powerpoint/2010/main" val="312366079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6769099" cy="4175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4573"/>
                <a:gridCol w="792071"/>
                <a:gridCol w="881770"/>
                <a:gridCol w="846137"/>
                <a:gridCol w="846137"/>
                <a:gridCol w="846137"/>
                <a:gridCol w="846137"/>
                <a:gridCol w="846137"/>
              </a:tblGrid>
              <a:tr h="52189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J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M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Z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Alice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Edita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Jan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Mirka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Pavel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Vojta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06013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200" b="1" u="sng" dirty="0" smtClean="0"/>
              <a:t>Témata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052736"/>
            <a:ext cx="8147050" cy="5403627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Předmět a metody pedagogické  a sociální psychologie.</a:t>
            </a:r>
          </a:p>
          <a:p>
            <a:pPr eaLnBrk="1" hangingPunct="1"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socializace, mechanismy socializace.</a:t>
            </a:r>
          </a:p>
          <a:p>
            <a:pPr eaLnBrk="1" hangingPunct="1"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 poznávání a hodnocení (sociální percepce, chyby, postoje)</a:t>
            </a:r>
          </a:p>
          <a:p>
            <a:pPr eaLnBrk="1" hangingPunct="1"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Školní třída jako sociální skupina. Struktura a dynamika soc. skupiny. </a:t>
            </a:r>
          </a:p>
          <a:p>
            <a:pPr eaLnBrk="1" hangingPunct="1"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Diagnostika sociálních vztahů ve třídě.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Proces učení: podstata, druhy, zákony učení. 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efektivitu procesu učení.</a:t>
            </a:r>
          </a:p>
          <a:p>
            <a:pPr eaLnBrk="1" hangingPunct="1"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Sebepojetí a sebevědomí žáka.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k učení. Faktory, ovlivňující učební motivaci.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Interakce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učitel – žák, sebereflexe učitele v pedagogické práci.  </a:t>
            </a:r>
          </a:p>
          <a:p>
            <a:pPr eaLnBrk="1" hangingPunct="1">
              <a:buNone/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ve škole, úskalí spojená s hodnocením. Školní úspěšnost.</a:t>
            </a:r>
          </a:p>
          <a:p>
            <a:pPr eaLnBrk="1" hangingPunct="1">
              <a:buNone/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jeho zvládání,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copingové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strategie. Psychická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 pedagogického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pracovníka. Syndrom vyhoření.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smtClean="0"/>
              <a:t>Sociogram kruhový hierarchický</a:t>
            </a:r>
          </a:p>
        </p:txBody>
      </p:sp>
      <p:pic>
        <p:nvPicPr>
          <p:cNvPr id="20483" name="Zástupný symbol pro obsah 3" descr="Sociogram kruhový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2050" y="2060575"/>
            <a:ext cx="4095750" cy="38163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7705721" cy="4535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162"/>
                <a:gridCol w="680879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</a:tblGrid>
              <a:tr h="412317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Anna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Bára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Cilka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Dita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Ema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Iva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Kája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Láďa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Olin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Vít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462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Sociogram k matici II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4" name="Ovál 3"/>
          <p:cNvSpPr/>
          <p:nvPr/>
        </p:nvSpPr>
        <p:spPr>
          <a:xfrm>
            <a:off x="5013325" y="3879850"/>
            <a:ext cx="433388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C</a:t>
            </a:r>
          </a:p>
        </p:txBody>
      </p:sp>
      <p:sp>
        <p:nvSpPr>
          <p:cNvPr id="6" name="Ovál 5"/>
          <p:cNvSpPr/>
          <p:nvPr/>
        </p:nvSpPr>
        <p:spPr>
          <a:xfrm>
            <a:off x="2849563" y="241458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K</a:t>
            </a:r>
          </a:p>
        </p:txBody>
      </p:sp>
      <p:sp>
        <p:nvSpPr>
          <p:cNvPr id="7" name="Ovál 6"/>
          <p:cNvSpPr/>
          <p:nvPr/>
        </p:nvSpPr>
        <p:spPr>
          <a:xfrm>
            <a:off x="3924300" y="3644900"/>
            <a:ext cx="431800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A</a:t>
            </a:r>
          </a:p>
        </p:txBody>
      </p:sp>
      <p:sp>
        <p:nvSpPr>
          <p:cNvPr id="8" name="Ovál 7"/>
          <p:cNvSpPr/>
          <p:nvPr/>
        </p:nvSpPr>
        <p:spPr>
          <a:xfrm>
            <a:off x="5205413" y="2817813"/>
            <a:ext cx="433387" cy="395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B</a:t>
            </a:r>
          </a:p>
        </p:txBody>
      </p:sp>
      <p:sp>
        <p:nvSpPr>
          <p:cNvPr id="9" name="Ovál 8"/>
          <p:cNvSpPr/>
          <p:nvPr/>
        </p:nvSpPr>
        <p:spPr>
          <a:xfrm>
            <a:off x="3851275" y="1962150"/>
            <a:ext cx="433388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D</a:t>
            </a:r>
          </a:p>
        </p:txBody>
      </p:sp>
      <p:sp>
        <p:nvSpPr>
          <p:cNvPr id="10" name="Ovál 9"/>
          <p:cNvSpPr/>
          <p:nvPr/>
        </p:nvSpPr>
        <p:spPr>
          <a:xfrm>
            <a:off x="3065463" y="54625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O</a:t>
            </a:r>
          </a:p>
        </p:txBody>
      </p:sp>
      <p:sp>
        <p:nvSpPr>
          <p:cNvPr id="11" name="Ovál 10"/>
          <p:cNvSpPr/>
          <p:nvPr/>
        </p:nvSpPr>
        <p:spPr>
          <a:xfrm>
            <a:off x="6026150" y="5300663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2" name="Ovál 11"/>
          <p:cNvSpPr/>
          <p:nvPr/>
        </p:nvSpPr>
        <p:spPr>
          <a:xfrm>
            <a:off x="2206625" y="4040188"/>
            <a:ext cx="433388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E</a:t>
            </a:r>
          </a:p>
        </p:txBody>
      </p:sp>
      <p:sp>
        <p:nvSpPr>
          <p:cNvPr id="13" name="Ovál 12"/>
          <p:cNvSpPr/>
          <p:nvPr/>
        </p:nvSpPr>
        <p:spPr>
          <a:xfrm>
            <a:off x="2144713" y="31892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L</a:t>
            </a:r>
          </a:p>
        </p:txBody>
      </p:sp>
      <p:sp>
        <p:nvSpPr>
          <p:cNvPr id="14" name="Ovál 13"/>
          <p:cNvSpPr/>
          <p:nvPr/>
        </p:nvSpPr>
        <p:spPr>
          <a:xfrm>
            <a:off x="755650" y="20161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I</a:t>
            </a:r>
          </a:p>
        </p:txBody>
      </p:sp>
      <p:cxnSp>
        <p:nvCxnSpPr>
          <p:cNvPr id="3" name="Přímá spojnice se šipkou 2"/>
          <p:cNvCxnSpPr>
            <a:stCxn id="9" idx="4"/>
          </p:cNvCxnSpPr>
          <p:nvPr/>
        </p:nvCxnSpPr>
        <p:spPr>
          <a:xfrm>
            <a:off x="4067175" y="2357438"/>
            <a:ext cx="0" cy="1155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8" idx="3"/>
            <a:endCxn id="7" idx="7"/>
          </p:cNvCxnSpPr>
          <p:nvPr/>
        </p:nvCxnSpPr>
        <p:spPr>
          <a:xfrm flipH="1">
            <a:off x="4292600" y="3155950"/>
            <a:ext cx="976313" cy="5476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8" idx="4"/>
            <a:endCxn id="4" idx="0"/>
          </p:cNvCxnSpPr>
          <p:nvPr/>
        </p:nvCxnSpPr>
        <p:spPr>
          <a:xfrm flipH="1">
            <a:off x="5229225" y="3213100"/>
            <a:ext cx="193675" cy="6667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7" idx="6"/>
          </p:cNvCxnSpPr>
          <p:nvPr/>
        </p:nvCxnSpPr>
        <p:spPr>
          <a:xfrm flipH="1" flipV="1">
            <a:off x="4356100" y="3843338"/>
            <a:ext cx="657225" cy="139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13" idx="7"/>
            <a:endCxn id="6" idx="3"/>
          </p:cNvCxnSpPr>
          <p:nvPr/>
        </p:nvCxnSpPr>
        <p:spPr>
          <a:xfrm flipV="1">
            <a:off x="2513013" y="2782888"/>
            <a:ext cx="400050" cy="46513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2" idx="6"/>
            <a:endCxn id="7" idx="2"/>
          </p:cNvCxnSpPr>
          <p:nvPr/>
        </p:nvCxnSpPr>
        <p:spPr>
          <a:xfrm flipV="1">
            <a:off x="2640013" y="3843338"/>
            <a:ext cx="1284287" cy="3952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0"/>
            <a:endCxn id="7" idx="3"/>
          </p:cNvCxnSpPr>
          <p:nvPr/>
        </p:nvCxnSpPr>
        <p:spPr>
          <a:xfrm flipV="1">
            <a:off x="3281363" y="3983038"/>
            <a:ext cx="706437" cy="14795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0" idx="1"/>
            <a:endCxn id="12" idx="5"/>
          </p:cNvCxnSpPr>
          <p:nvPr/>
        </p:nvCxnSpPr>
        <p:spPr>
          <a:xfrm flipH="1" flipV="1">
            <a:off x="2576513" y="4378325"/>
            <a:ext cx="55245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10" idx="6"/>
            <a:endCxn id="4" idx="3"/>
          </p:cNvCxnSpPr>
          <p:nvPr/>
        </p:nvCxnSpPr>
        <p:spPr>
          <a:xfrm flipV="1">
            <a:off x="3497263" y="4186238"/>
            <a:ext cx="1579562" cy="14747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3" name="Přímá spojnice se šipkou 13312"/>
          <p:cNvCxnSpPr>
            <a:stCxn id="4" idx="4"/>
            <a:endCxn id="11" idx="0"/>
          </p:cNvCxnSpPr>
          <p:nvPr/>
        </p:nvCxnSpPr>
        <p:spPr>
          <a:xfrm>
            <a:off x="5229225" y="4238625"/>
            <a:ext cx="1012825" cy="1062038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7" name="Přímá spojnice se šipkou 13316"/>
          <p:cNvCxnSpPr>
            <a:stCxn id="10" idx="6"/>
            <a:endCxn id="10" idx="6"/>
          </p:cNvCxnSpPr>
          <p:nvPr/>
        </p:nvCxnSpPr>
        <p:spPr>
          <a:xfrm>
            <a:off x="3497263" y="5661025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5" name="Přímá spojnice se šipkou 13324"/>
          <p:cNvCxnSpPr/>
          <p:nvPr/>
        </p:nvCxnSpPr>
        <p:spPr>
          <a:xfrm flipV="1">
            <a:off x="3497263" y="5624513"/>
            <a:ext cx="2511425" cy="73025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7" name="Přímá spojnice se šipkou 13326"/>
          <p:cNvCxnSpPr>
            <a:stCxn id="7" idx="5"/>
          </p:cNvCxnSpPr>
          <p:nvPr/>
        </p:nvCxnSpPr>
        <p:spPr>
          <a:xfrm>
            <a:off x="4292600" y="3983038"/>
            <a:ext cx="1779588" cy="1390650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9" name="Přímá spojnice se šipkou 13328"/>
          <p:cNvCxnSpPr>
            <a:stCxn id="12" idx="5"/>
          </p:cNvCxnSpPr>
          <p:nvPr/>
        </p:nvCxnSpPr>
        <p:spPr>
          <a:xfrm flipH="1" flipV="1">
            <a:off x="2492375" y="4238625"/>
            <a:ext cx="84138" cy="13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1" name="Přímá spojnice se šipkou 13330"/>
          <p:cNvCxnSpPr>
            <a:stCxn id="12" idx="6"/>
            <a:endCxn id="11" idx="2"/>
          </p:cNvCxnSpPr>
          <p:nvPr/>
        </p:nvCxnSpPr>
        <p:spPr>
          <a:xfrm>
            <a:off x="2640013" y="4238625"/>
            <a:ext cx="3386137" cy="12604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3" name="Přímá spojnice se šipkou 13332"/>
          <p:cNvCxnSpPr>
            <a:stCxn id="8" idx="1"/>
            <a:endCxn id="9" idx="5"/>
          </p:cNvCxnSpPr>
          <p:nvPr/>
        </p:nvCxnSpPr>
        <p:spPr>
          <a:xfrm flipH="1" flipV="1">
            <a:off x="4221163" y="2300288"/>
            <a:ext cx="1047750" cy="5746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9860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723900"/>
          </a:xfrm>
        </p:spPr>
        <p:txBody>
          <a:bodyPr/>
          <a:lstStyle/>
          <a:p>
            <a:r>
              <a:rPr lang="cs-CZ" altLang="cs-CZ" sz="3200" smtClean="0"/>
              <a:t>Skupinové/sociometrické pozice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Sociometrická hvězda</a:t>
            </a:r>
          </a:p>
          <a:p>
            <a:r>
              <a:rPr lang="cs-CZ" altLang="cs-CZ" sz="2400" smtClean="0"/>
              <a:t>Pozitivně expandující</a:t>
            </a:r>
          </a:p>
          <a:p>
            <a:r>
              <a:rPr lang="cs-CZ" altLang="cs-CZ" sz="2400" smtClean="0"/>
              <a:t>Negativně expandující</a:t>
            </a:r>
          </a:p>
          <a:p>
            <a:r>
              <a:rPr lang="cs-CZ" altLang="cs-CZ" sz="2400" smtClean="0"/>
              <a:t>Odmítaný (vytlačovaný) </a:t>
            </a:r>
          </a:p>
          <a:p>
            <a:r>
              <a:rPr lang="cs-CZ" altLang="cs-CZ" sz="2400" smtClean="0"/>
              <a:t>Opomíjený</a:t>
            </a:r>
          </a:p>
          <a:p>
            <a:r>
              <a:rPr lang="cs-CZ" altLang="cs-CZ" sz="2400" smtClean="0"/>
              <a:t>Izolovaný </a:t>
            </a:r>
          </a:p>
          <a:p>
            <a:r>
              <a:rPr lang="cs-CZ" altLang="cs-CZ" sz="2400" smtClean="0"/>
              <a:t>Dyáda</a:t>
            </a:r>
          </a:p>
          <a:p>
            <a:r>
              <a:rPr lang="cs-CZ" altLang="cs-CZ" sz="2400" smtClean="0"/>
              <a:t>Triáda</a:t>
            </a:r>
          </a:p>
          <a:p>
            <a:endParaRPr lang="cs-CZ" altLang="cs-CZ" sz="2400" smtClean="0"/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13512126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 sz="quarter" idx="4294967295"/>
          </p:nvPr>
        </p:nvSpPr>
        <p:spPr>
          <a:xfrm>
            <a:off x="1371600" y="1905000"/>
            <a:ext cx="7772400" cy="17367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sz="56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cs-CZ" sz="560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6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Děkuji za pozornost.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cs-CZ" altLang="cs-CZ" smtClean="0"/>
              <a:t>Literatura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11197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/>
              <a:t>Čáp, J. – Mareš, J. </a:t>
            </a:r>
            <a:r>
              <a:rPr lang="cs-CZ" altLang="cs-CZ" sz="1800" i="1" dirty="0" smtClean="0"/>
              <a:t>Psychologie pro učitele.</a:t>
            </a:r>
            <a:r>
              <a:rPr lang="cs-CZ" altLang="cs-CZ" sz="1800" dirty="0" smtClean="0"/>
              <a:t> Praha: Portál, 2001. 655 s. ISBN 80- 7178-463-X. </a:t>
            </a:r>
          </a:p>
          <a:p>
            <a:pPr lvl="0">
              <a:lnSpc>
                <a:spcPct val="80000"/>
              </a:lnSpc>
              <a:buNone/>
            </a:pPr>
            <a:r>
              <a:rPr lang="cs-CZ" sz="1800" dirty="0" smtClean="0"/>
              <a:t>HEWSTONE</a:t>
            </a:r>
            <a:r>
              <a:rPr lang="cs-CZ" sz="1800" dirty="0"/>
              <a:t>, M., STROEBE, W. </a:t>
            </a:r>
            <a:r>
              <a:rPr lang="cs-CZ" sz="1800" i="1" dirty="0"/>
              <a:t>Sociální psychologie. Moderní učebnice sociální psychologie. 1.vyd</a:t>
            </a:r>
            <a:r>
              <a:rPr lang="cs-CZ" sz="1800" dirty="0"/>
              <a:t>. Praha: Portál, 2006. ISBN 80-7367-092-5.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 smtClean="0">
                <a:solidFill>
                  <a:srgbClr val="FFFF00"/>
                </a:solidFill>
              </a:rPr>
              <a:t>Koukola</a:t>
            </a:r>
            <a:r>
              <a:rPr lang="cs-CZ" sz="1800" dirty="0">
                <a:solidFill>
                  <a:srgbClr val="FFFF00"/>
                </a:solidFill>
              </a:rPr>
              <a:t>, B., </a:t>
            </a:r>
            <a:r>
              <a:rPr lang="cs-CZ" sz="1800" dirty="0" err="1">
                <a:solidFill>
                  <a:srgbClr val="FFFF00"/>
                </a:solidFill>
              </a:rPr>
              <a:t>Urbanovská</a:t>
            </a:r>
            <a:r>
              <a:rPr lang="cs-CZ" sz="1800" dirty="0">
                <a:solidFill>
                  <a:srgbClr val="FFFF00"/>
                </a:solidFill>
              </a:rPr>
              <a:t>, E. </a:t>
            </a:r>
            <a:r>
              <a:rPr lang="cs-CZ" sz="1800" i="1" dirty="0">
                <a:solidFill>
                  <a:srgbClr val="FFFF00"/>
                </a:solidFill>
              </a:rPr>
              <a:t>Sociální psychologie</a:t>
            </a:r>
            <a:r>
              <a:rPr lang="cs-CZ" sz="1800" dirty="0">
                <a:solidFill>
                  <a:srgbClr val="FFFF00"/>
                </a:solidFill>
              </a:rPr>
              <a:t>. Studijní opora. 1. vyd. [online]. Opava: Slezská univerzita v Opavě, 2017.</a:t>
            </a:r>
            <a:endParaRPr lang="cs-CZ" altLang="cs-CZ" sz="18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dirty="0" err="1"/>
              <a:t>Mareš,J</a:t>
            </a:r>
            <a:r>
              <a:rPr lang="cs-CZ" altLang="cs-CZ" sz="1800" dirty="0"/>
              <a:t>. </a:t>
            </a:r>
            <a:r>
              <a:rPr lang="cs-CZ" altLang="cs-CZ" sz="1800" i="1" dirty="0"/>
              <a:t>Pedagogická psychologie</a:t>
            </a:r>
            <a:r>
              <a:rPr lang="cs-CZ" altLang="cs-CZ" sz="1800" dirty="0"/>
              <a:t>. Praha: Portál, 2013, 702s. ISBN 978-80-262-0174-8.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dirty="0" err="1" smtClean="0">
                <a:solidFill>
                  <a:srgbClr val="FFFF00"/>
                </a:solidFill>
              </a:rPr>
              <a:t>Urbanovská</a:t>
            </a:r>
            <a:r>
              <a:rPr lang="cs-CZ" altLang="cs-CZ" sz="1800" dirty="0" smtClean="0">
                <a:solidFill>
                  <a:srgbClr val="FFFF00"/>
                </a:solidFill>
              </a:rPr>
              <a:t>, </a:t>
            </a:r>
            <a:r>
              <a:rPr lang="cs-CZ" altLang="cs-CZ" sz="1800" dirty="0">
                <a:solidFill>
                  <a:srgbClr val="FFFF00"/>
                </a:solidFill>
              </a:rPr>
              <a:t>E. </a:t>
            </a:r>
            <a:r>
              <a:rPr lang="cs-CZ" altLang="cs-CZ" sz="1800" i="1" dirty="0">
                <a:solidFill>
                  <a:srgbClr val="FFFF00"/>
                </a:solidFill>
              </a:rPr>
              <a:t>Pedagogická a školní psychologie. </a:t>
            </a:r>
            <a:r>
              <a:rPr lang="cs-CZ" altLang="cs-CZ" sz="1800" dirty="0">
                <a:solidFill>
                  <a:srgbClr val="FFFF00"/>
                </a:solidFill>
              </a:rPr>
              <a:t>Studijní opora. Opava</a:t>
            </a:r>
            <a:r>
              <a:rPr lang="cs-CZ" altLang="cs-CZ" sz="1800" dirty="0" smtClean="0">
                <a:solidFill>
                  <a:srgbClr val="FFFF00"/>
                </a:solidFill>
              </a:rPr>
              <a:t>: 2018.</a:t>
            </a:r>
            <a:endParaRPr lang="cs-CZ" altLang="cs-CZ" sz="18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dirty="0" err="1">
                <a:solidFill>
                  <a:srgbClr val="FFFF00"/>
                </a:solidFill>
              </a:rPr>
              <a:t>U</a:t>
            </a:r>
            <a:r>
              <a:rPr lang="cs-CZ" altLang="cs-CZ" sz="1800" dirty="0" err="1" smtClean="0">
                <a:solidFill>
                  <a:srgbClr val="FFFF00"/>
                </a:solidFill>
              </a:rPr>
              <a:t>rbanovská</a:t>
            </a:r>
            <a:r>
              <a:rPr lang="cs-CZ" altLang="cs-CZ" sz="1800" dirty="0" smtClean="0">
                <a:solidFill>
                  <a:srgbClr val="FFFF00"/>
                </a:solidFill>
              </a:rPr>
              <a:t>, </a:t>
            </a:r>
            <a:r>
              <a:rPr lang="cs-CZ" altLang="cs-CZ" sz="1800" dirty="0">
                <a:solidFill>
                  <a:srgbClr val="FFFF00"/>
                </a:solidFill>
              </a:rPr>
              <a:t>E.  </a:t>
            </a:r>
            <a:r>
              <a:rPr lang="cs-CZ" altLang="cs-CZ" sz="1800" i="1" dirty="0">
                <a:solidFill>
                  <a:srgbClr val="FFFF00"/>
                </a:solidFill>
              </a:rPr>
              <a:t>Sociální psychologie a psychologie zdraví.</a:t>
            </a:r>
            <a:r>
              <a:rPr lang="cs-CZ" altLang="cs-CZ" sz="1800" dirty="0">
                <a:solidFill>
                  <a:srgbClr val="FFFF00"/>
                </a:solidFill>
              </a:rPr>
              <a:t> (Studijní opora) Opava, 2019</a:t>
            </a:r>
            <a:r>
              <a:rPr lang="cs-CZ" altLang="cs-CZ" sz="1800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err="1" smtClean="0"/>
              <a:t>Urbanovská</a:t>
            </a:r>
            <a:r>
              <a:rPr lang="cs-CZ" altLang="cs-CZ" sz="1800" dirty="0" smtClean="0"/>
              <a:t>, E. </a:t>
            </a:r>
            <a:r>
              <a:rPr lang="cs-CZ" altLang="cs-CZ" sz="1800" i="1" dirty="0" smtClean="0"/>
              <a:t>Psychologie zdraví I</a:t>
            </a:r>
            <a:r>
              <a:rPr lang="cs-CZ" altLang="cs-CZ" sz="1800" dirty="0" smtClean="0"/>
              <a:t>. Olomouc: Univerzita Palackého, 2012. 66 s. ISBN 978-80-244-3366-0.</a:t>
            </a:r>
            <a:endParaRPr lang="cs-CZ" altLang="cs-CZ" sz="18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dirty="0" smtClean="0"/>
              <a:t>Urbanovská, E. </a:t>
            </a:r>
            <a:r>
              <a:rPr lang="cs-CZ" altLang="cs-CZ" sz="1800" i="1" dirty="0" smtClean="0"/>
              <a:t>Škola, stres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a adolescenti.</a:t>
            </a:r>
            <a:r>
              <a:rPr lang="cs-CZ" altLang="cs-CZ" sz="1800" dirty="0" smtClean="0"/>
              <a:t> Olomouc: VUP, 2010.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dirty="0"/>
              <a:t>Vacek, P. </a:t>
            </a:r>
            <a:r>
              <a:rPr lang="cs-CZ" altLang="cs-CZ" sz="1800" i="1" dirty="0"/>
              <a:t>Pedagogická psychologie</a:t>
            </a:r>
            <a:r>
              <a:rPr lang="cs-CZ" altLang="cs-CZ" sz="1800" dirty="0"/>
              <a:t>. Hradec Králové: </a:t>
            </a:r>
            <a:r>
              <a:rPr lang="cs-CZ" altLang="cs-CZ" sz="1800" dirty="0" err="1"/>
              <a:t>Gaudeamus</a:t>
            </a:r>
            <a:r>
              <a:rPr lang="cs-CZ" altLang="cs-CZ" sz="1800" dirty="0"/>
              <a:t>, 2017. ISBN 978-80-7435-684-1.</a:t>
            </a:r>
          </a:p>
          <a:p>
            <a:pPr>
              <a:lnSpc>
                <a:spcPct val="80000"/>
              </a:lnSpc>
              <a:buNone/>
            </a:pPr>
            <a:r>
              <a:rPr lang="cs-CZ" sz="1800" cap="all" dirty="0"/>
              <a:t>Výrost</a:t>
            </a:r>
            <a:r>
              <a:rPr lang="cs-CZ" sz="1800" dirty="0"/>
              <a:t>, J., </a:t>
            </a:r>
            <a:r>
              <a:rPr lang="cs-CZ" sz="1800" cap="all" dirty="0"/>
              <a:t>Slaměník</a:t>
            </a:r>
            <a:r>
              <a:rPr lang="cs-CZ" sz="1800" dirty="0"/>
              <a:t>, I. </a:t>
            </a:r>
            <a:r>
              <a:rPr lang="cs-CZ" sz="1800" i="1" dirty="0"/>
              <a:t>Sociální psychologie</a:t>
            </a:r>
            <a:r>
              <a:rPr lang="cs-CZ" sz="1800" dirty="0"/>
              <a:t>. Praha: </a:t>
            </a:r>
            <a:r>
              <a:rPr lang="cs-CZ" sz="1800" dirty="0" err="1"/>
              <a:t>Grada</a:t>
            </a:r>
            <a:r>
              <a:rPr lang="cs-CZ" sz="1800" dirty="0"/>
              <a:t>, 2008. 404 s. Psyché. ISBN 978-80-247-1428-8.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1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990600" y="2060848"/>
            <a:ext cx="7772400" cy="158087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Předmět pedagogické a sociální psychologie</a:t>
            </a:r>
          </a:p>
        </p:txBody>
      </p:sp>
      <p:sp>
        <p:nvSpPr>
          <p:cNvPr id="4099" name="Rectangle 12"/>
          <p:cNvSpPr>
            <a:spLocks noGrp="1" noChangeArrowheads="1"/>
          </p:cNvSpPr>
          <p:nvPr>
            <p:ph type="subTitle" sz="quarter" idx="4294967295"/>
          </p:nvPr>
        </p:nvSpPr>
        <p:spPr>
          <a:xfrm>
            <a:off x="688975" y="4724400"/>
            <a:ext cx="6905625" cy="9318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3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Co je a čím se zabývá </a:t>
            </a:r>
            <a:r>
              <a:rPr lang="cs-CZ" altLang="cs-CZ" sz="3200" b="1" u="sng" dirty="0" smtClean="0"/>
              <a:t>pedagogická psychologie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Aplikovaná, hraniční, speciální psychologická disciplína</a:t>
            </a:r>
          </a:p>
          <a:p>
            <a:pPr eaLnBrk="1" hangingPunct="1"/>
            <a:r>
              <a:rPr lang="cs-CZ" altLang="cs-CZ" sz="2400" dirty="0" smtClean="0"/>
              <a:t>Studium změn psychiky jedince v procesu řízeného učení</a:t>
            </a:r>
          </a:p>
          <a:p>
            <a:pPr eaLnBrk="1" hangingPunct="1"/>
            <a:r>
              <a:rPr lang="cs-CZ" altLang="cs-CZ" sz="2400" dirty="0" smtClean="0"/>
              <a:t>Zkoumání podmínek procesu učení s cílem jejich optimalizace</a:t>
            </a:r>
          </a:p>
          <a:p>
            <a:pPr eaLnBrk="1" hangingPunct="1"/>
            <a:r>
              <a:rPr lang="cs-CZ" altLang="cs-CZ" sz="2400" dirty="0" smtClean="0"/>
              <a:t>Nalezení zákonitostí procesu učení 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Význam studia pedagogické psychologie:</a:t>
            </a:r>
          </a:p>
          <a:p>
            <a:pPr lvl="1" eaLnBrk="1" hangingPunct="1"/>
            <a:r>
              <a:rPr lang="cs-CZ" altLang="cs-CZ" sz="1900" dirty="0" smtClean="0"/>
              <a:t>Porozumění zákonitostem procesu učení, pedagogickým situacím</a:t>
            </a:r>
          </a:p>
          <a:p>
            <a:pPr lvl="1" eaLnBrk="1" hangingPunct="1"/>
            <a:r>
              <a:rPr lang="cs-CZ" altLang="cs-CZ" sz="1900" dirty="0" smtClean="0"/>
              <a:t>Přispívá k efektivitě projektování a řízení edukace, </a:t>
            </a:r>
            <a:r>
              <a:rPr lang="cs-CZ" altLang="cs-CZ" sz="1900" dirty="0" err="1" smtClean="0"/>
              <a:t>ped</a:t>
            </a:r>
            <a:r>
              <a:rPr lang="cs-CZ" altLang="cs-CZ" sz="1900" dirty="0" smtClean="0"/>
              <a:t>. úspěšnosti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Co je a čím se zabývá </a:t>
            </a:r>
            <a:r>
              <a:rPr lang="cs-CZ" altLang="cs-CZ" sz="3200" b="1" u="sng" dirty="0"/>
              <a:t>sociální psychologie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Věda o sociální interakci a interpersonálních (sociálních) vlivech. </a:t>
            </a:r>
          </a:p>
          <a:p>
            <a:r>
              <a:rPr lang="cs-CZ" altLang="cs-CZ" sz="2000" dirty="0"/>
              <a:t>Zaměřuje se zejména na psychickou stránku této interakce.</a:t>
            </a:r>
          </a:p>
          <a:p>
            <a:r>
              <a:rPr lang="cs-CZ" altLang="cs-CZ" sz="2000" dirty="0"/>
              <a:t>Zkoumá, jak se člověk v sociálních situacích utváří a jak v nich působí na své sociální prostředí. </a:t>
            </a:r>
          </a:p>
          <a:p>
            <a:r>
              <a:rPr lang="cs-CZ" altLang="cs-CZ" sz="2000" dirty="0" smtClean="0"/>
              <a:t>Tři </a:t>
            </a:r>
            <a:r>
              <a:rPr lang="cs-CZ" altLang="cs-CZ" sz="2000" dirty="0"/>
              <a:t>dimenze:</a:t>
            </a:r>
          </a:p>
          <a:p>
            <a:pPr lvl="1"/>
            <a:r>
              <a:rPr lang="cs-CZ" altLang="cs-CZ" sz="1800" dirty="0"/>
              <a:t>Intrapersonální -změny a důsledky spol. života uvnitř osobnosti </a:t>
            </a:r>
          </a:p>
          <a:p>
            <a:pPr lvl="1"/>
            <a:r>
              <a:rPr lang="cs-CZ" altLang="cs-CZ" sz="1800" dirty="0"/>
              <a:t>Interpersonální – mezilidské vztahy (kontakt, jevy ve skupině)</a:t>
            </a:r>
          </a:p>
          <a:p>
            <a:pPr lvl="1"/>
            <a:r>
              <a:rPr lang="cs-CZ" altLang="cs-CZ" sz="1800" dirty="0"/>
              <a:t>Společenská – (neosobní) – produkty společenského života (tradice, normy, mechanismy společenské kontroly…) </a:t>
            </a:r>
          </a:p>
          <a:p>
            <a:r>
              <a:rPr lang="cs-CZ" altLang="cs-CZ" sz="2000" dirty="0" smtClean="0"/>
              <a:t>Význam: </a:t>
            </a:r>
          </a:p>
          <a:p>
            <a:pPr lvl="1"/>
            <a:r>
              <a:rPr lang="cs-CZ" altLang="cs-CZ" sz="1800" dirty="0" smtClean="0"/>
              <a:t>Umožňuje porozumět podstatě sociálních jevů, vlivu na psychiku</a:t>
            </a:r>
          </a:p>
          <a:p>
            <a:pPr lvl="1"/>
            <a:r>
              <a:rPr lang="cs-CZ" altLang="cs-CZ" sz="1800" dirty="0" smtClean="0"/>
              <a:t>Efektivní působení učitele na rozvoj osobnosti žáků a sociálních vztahů 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60536272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3400" y="473075"/>
            <a:ext cx="8153400" cy="101123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Metody, metodologie,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3400" y="1268413"/>
            <a:ext cx="8153400" cy="4598987"/>
          </a:xfrm>
        </p:spPr>
        <p:txBody>
          <a:bodyPr/>
          <a:lstStyle/>
          <a:p>
            <a:pPr eaLnBrk="1" hangingPunct="1">
              <a:defRPr/>
            </a:pPr>
            <a:endParaRPr lang="cs-CZ" sz="2400" b="1" dirty="0" smtClean="0"/>
          </a:p>
          <a:p>
            <a:pPr eaLnBrk="1" hangingPunct="1">
              <a:defRPr/>
            </a:pPr>
            <a:r>
              <a:rPr lang="cs-CZ" sz="2400" b="1" dirty="0" smtClean="0"/>
              <a:t>Metody</a:t>
            </a:r>
            <a:r>
              <a:rPr lang="cs-CZ" sz="2400" dirty="0" smtClean="0"/>
              <a:t> = způsoby, principy a prostředky, kterými se dospívá k vědeckým poznatkům.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Metodologie – věda o metodách</a:t>
            </a:r>
          </a:p>
          <a:p>
            <a:pPr eaLnBrk="1" hangingPunct="1"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Psychologické metody:</a:t>
            </a:r>
          </a:p>
          <a:p>
            <a:pPr lvl="1" eaLnBrk="1" hangingPunct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Vědecké (výzkumné) - metody zjišťování a zpracování dat</a:t>
            </a:r>
          </a:p>
          <a:p>
            <a:pPr lvl="1" eaLnBrk="1" hangingPunct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Diagnostické (popis a diagnostika osobnosti)</a:t>
            </a:r>
          </a:p>
          <a:p>
            <a:pPr lvl="1" eaLnBrk="1" hangingPunct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Terapeutické (léčba)</a:t>
            </a:r>
          </a:p>
          <a:p>
            <a:pPr eaLnBrk="1" hangingPunct="1"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Nezbytnost komplexního přístupu ke zkoumání osobnosti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3400" y="473075"/>
            <a:ext cx="8153400" cy="9398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Pozorování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4294967295"/>
          </p:nvPr>
        </p:nvSpPr>
        <p:spPr>
          <a:xfrm>
            <a:off x="838200" y="1125538"/>
            <a:ext cx="8007350" cy="4970462"/>
          </a:xfrm>
        </p:spPr>
        <p:txBody>
          <a:bodyPr/>
          <a:lstStyle/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smtClean="0"/>
              <a:t>systematické sledování určitého objektu či jevu se záměrem získat co nejvíce informací</a:t>
            </a:r>
          </a:p>
          <a:p>
            <a:pPr eaLnBrk="1" hangingPunct="1"/>
            <a:r>
              <a:rPr lang="cs-CZ" altLang="cs-CZ" sz="2400" smtClean="0"/>
              <a:t>do průběhu nezasahujeme (spontánní chování)</a:t>
            </a:r>
          </a:p>
          <a:p>
            <a:pPr eaLnBrk="1" hangingPunct="1"/>
            <a:r>
              <a:rPr lang="cs-CZ" altLang="cs-CZ" sz="2400" smtClean="0"/>
              <a:t>samostatná metoda x součást jiných metod</a:t>
            </a:r>
          </a:p>
          <a:p>
            <a:pPr eaLnBrk="1" hangingPunct="1"/>
            <a:r>
              <a:rPr lang="cs-CZ" altLang="cs-CZ" sz="2400" smtClean="0"/>
              <a:t> dílčí x komplexní</a:t>
            </a:r>
          </a:p>
          <a:p>
            <a:pPr eaLnBrk="1" hangingPunct="1"/>
            <a:r>
              <a:rPr lang="cs-CZ" altLang="cs-CZ" sz="2400" smtClean="0"/>
              <a:t>extrospekce x introspekce</a:t>
            </a:r>
          </a:p>
          <a:p>
            <a:pPr eaLnBrk="1" hangingPunct="1"/>
            <a:r>
              <a:rPr lang="cs-CZ" altLang="cs-CZ" sz="2400" smtClean="0"/>
              <a:t>krátkodobé x dlouhodobé</a:t>
            </a:r>
          </a:p>
          <a:p>
            <a:pPr eaLnBrk="1" hangingPunct="1"/>
            <a:r>
              <a:rPr lang="cs-CZ" altLang="cs-CZ" sz="2400" smtClean="0"/>
              <a:t>zjevné  x skryté  x zúčastněné</a:t>
            </a:r>
          </a:p>
          <a:p>
            <a:pPr eaLnBrk="1" hangingPunct="1"/>
            <a:r>
              <a:rPr lang="cs-CZ" altLang="cs-CZ" sz="2400" smtClean="0"/>
              <a:t>úskalí a pozitiva</a:t>
            </a:r>
          </a:p>
          <a:p>
            <a:pPr eaLnBrk="1" hangingPunct="1"/>
            <a:r>
              <a:rPr lang="cs-CZ" altLang="cs-CZ" sz="2400" smtClean="0"/>
              <a:t>způsob záznamu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9750" y="476250"/>
            <a:ext cx="8153400" cy="720725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4294967295"/>
          </p:nvPr>
        </p:nvSpPr>
        <p:spPr>
          <a:xfrm>
            <a:off x="838200" y="1268413"/>
            <a:ext cx="8007350" cy="4827587"/>
          </a:xfrm>
        </p:spPr>
        <p:txBody>
          <a:bodyPr/>
          <a:lstStyle/>
          <a:p>
            <a:pPr marL="552450" indent="-495300" eaLnBrk="1" hangingPunct="1">
              <a:defRPr/>
            </a:pPr>
            <a:endParaRPr lang="cs-CZ" sz="2400" dirty="0" smtClean="0"/>
          </a:p>
          <a:p>
            <a:pPr marL="552450" indent="-495300" eaLnBrk="1" hangingPunct="1">
              <a:defRPr/>
            </a:pPr>
            <a:r>
              <a:rPr lang="cs-CZ" sz="2400" dirty="0" smtClean="0"/>
              <a:t>sledování zkoumaného, zpravidla izolovaného jevu  uměle navozených a přísně kontrolovaných podmínkách  - vždy jde o zásah do pozorovaného jevu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Zjišťuje se vztah mezi </a:t>
            </a:r>
            <a:r>
              <a:rPr lang="cs-CZ" sz="2400" u="sng" dirty="0" smtClean="0"/>
              <a:t>nezávisle a závisle proměnnou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Intervenující proměnné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Laboratorní x přirozený experiment</a:t>
            </a:r>
          </a:p>
          <a:p>
            <a:pPr marL="590550" indent="-590550" eaLnBrk="1" hangingPunct="1">
              <a:defRPr/>
            </a:pPr>
            <a:r>
              <a:rPr lang="cs-CZ" sz="2400" dirty="0" smtClean="0"/>
              <a:t>experiment ex post facto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rast">
  <a:themeElements>
    <a:clrScheme name="Kontrast 2">
      <a:dk1>
        <a:srgbClr val="4D4D4D"/>
      </a:dk1>
      <a:lt1>
        <a:srgbClr val="FFFFFF"/>
      </a:lt1>
      <a:dk2>
        <a:srgbClr val="4A1102"/>
      </a:dk2>
      <a:lt2>
        <a:srgbClr val="FFFFFF"/>
      </a:lt2>
      <a:accent1>
        <a:srgbClr val="CC3300"/>
      </a:accent1>
      <a:accent2>
        <a:srgbClr val="666699"/>
      </a:accent2>
      <a:accent3>
        <a:srgbClr val="B1AAAA"/>
      </a:accent3>
      <a:accent4>
        <a:srgbClr val="DADADA"/>
      </a:accent4>
      <a:accent5>
        <a:srgbClr val="E2ADAA"/>
      </a:accent5>
      <a:accent6>
        <a:srgbClr val="5C5C8A"/>
      </a:accent6>
      <a:hlink>
        <a:srgbClr val="FF9900"/>
      </a:hlink>
      <a:folHlink>
        <a:srgbClr val="FFFFFF"/>
      </a:folHlink>
    </a:clrScheme>
    <a:fontScheme name="Kontras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ntrast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rast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rast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rast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4252</TotalTime>
  <Words>802</Words>
  <Application>Microsoft Office PowerPoint</Application>
  <PresentationFormat>Předvádění na obrazovce (4:3)</PresentationFormat>
  <Paragraphs>221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Kontrast</vt:lpstr>
      <vt:lpstr>Sociální a pedagogická psychologie</vt:lpstr>
      <vt:lpstr>Témata</vt:lpstr>
      <vt:lpstr>Literatura</vt:lpstr>
      <vt:lpstr>Předmět pedagogické a sociální psychologie</vt:lpstr>
      <vt:lpstr>Co je a čím se zabývá pedagogická psychologie</vt:lpstr>
      <vt:lpstr>Co je a čím se zabývá sociální psychologie</vt:lpstr>
      <vt:lpstr>Metody, metodologie, diagnostika</vt:lpstr>
      <vt:lpstr>Pozorování</vt:lpstr>
      <vt:lpstr>Experiment</vt:lpstr>
      <vt:lpstr>Explorační metody (osobní výpověď dotazovaných)</vt:lpstr>
      <vt:lpstr>Dotazník</vt:lpstr>
      <vt:lpstr>Psychologické testy</vt:lpstr>
      <vt:lpstr>Ukázka z Rorschachova testu</vt:lpstr>
      <vt:lpstr>Ukázka z Rorschachova testu</vt:lpstr>
      <vt:lpstr>Ukázka z Rorschachova testu</vt:lpstr>
      <vt:lpstr>Ukázka z Rorschachova testu</vt:lpstr>
      <vt:lpstr>Sociometrické metody</vt:lpstr>
      <vt:lpstr>Sociometrický dotazník - principy konstrukce </vt:lpstr>
      <vt:lpstr>Sociometrická matice  I</vt:lpstr>
      <vt:lpstr>Sociogram kruhový hierarchický</vt:lpstr>
      <vt:lpstr>Sociometrická matice  II</vt:lpstr>
      <vt:lpstr>Sociogram k matici II</vt:lpstr>
      <vt:lpstr>Skupinové/sociometrické pozice</vt:lpstr>
      <vt:lpstr> Děkuji za pozornost.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DŮLEŽITOST JAKO FAKTOR OVLIVŇUJÍCÍ INTENZITU STRESU</dc:title>
  <dc:creator>Eva Urbanovská</dc:creator>
  <cp:lastModifiedBy>EVA</cp:lastModifiedBy>
  <cp:revision>669</cp:revision>
  <dcterms:created xsi:type="dcterms:W3CDTF">2007-08-31T15:28:20Z</dcterms:created>
  <dcterms:modified xsi:type="dcterms:W3CDTF">2021-03-17T14:53:40Z</dcterms:modified>
</cp:coreProperties>
</file>