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" initials="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143F-E308-46D9-8381-380779724D21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DBCF-219A-4FBA-AC2B-3F863DE993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61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BCF-219A-4FBA-AC2B-3F863DE9934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D8332CF-E00E-492A-BCEA-6A359B647997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7CF553-FA54-4A17-A017-4406A0ADD1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Světoznámé odrůdy kávy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 descr="PET317e13_k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5395813" cy="3730149"/>
          </a:xfrm>
        </p:spPr>
      </p:pic>
      <p:sp>
        <p:nvSpPr>
          <p:cNvPr id="4" name="TextovéPole 3"/>
          <p:cNvSpPr txBox="1"/>
          <p:nvPr/>
        </p:nvSpPr>
        <p:spPr>
          <a:xfrm>
            <a:off x="1475656" y="6237312"/>
            <a:ext cx="7416824" cy="369332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63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7824" y="332656"/>
            <a:ext cx="3240360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Havajská káva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115616" y="90872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Havajská káva </a:t>
            </a:r>
            <a:r>
              <a:rPr lang="cs-CZ" dirty="0" err="1" smtClean="0"/>
              <a:t>Kona</a:t>
            </a:r>
            <a:r>
              <a:rPr lang="cs-CZ" dirty="0" smtClean="0"/>
              <a:t> je jediná káva, která je pěstovaná ve Spojených státech a roste stejně jako guatemalská Antigua na vulkanické půdě. Zrnka této kávy jsou velké a modré s chutí nakyslou, ale velmi výraznou. Kávovníky se pěstují na jihozápadní </a:t>
            </a:r>
            <a:r>
              <a:rPr lang="cs-CZ" dirty="0" err="1" smtClean="0"/>
              <a:t>čísti</a:t>
            </a:r>
            <a:r>
              <a:rPr lang="cs-CZ" dirty="0" smtClean="0"/>
              <a:t> ostrova </a:t>
            </a:r>
            <a:r>
              <a:rPr lang="cs-CZ" dirty="0" err="1" smtClean="0"/>
              <a:t>Hawaj</a:t>
            </a:r>
            <a:r>
              <a:rPr lang="cs-CZ" dirty="0" smtClean="0"/>
              <a:t>, kde nejsou nikdy postiženy mrazem.  </a:t>
            </a:r>
            <a:endParaRPr lang="cs-CZ" dirty="0"/>
          </a:p>
        </p:txBody>
      </p:sp>
      <p:pic>
        <p:nvPicPr>
          <p:cNvPr id="4" name="Zástupný symbol pro obsah 7" descr="kona-coffee-hav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08920"/>
            <a:ext cx="5008578" cy="3739739"/>
          </a:xfrm>
          <a:prstGeom prst="rect">
            <a:avLst/>
          </a:prstGeom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52936"/>
            <a:ext cx="2088232" cy="32403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3528392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Jamajská káva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980728"/>
            <a:ext cx="8100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Blue</a:t>
            </a:r>
            <a:r>
              <a:rPr lang="cs-CZ" b="1" dirty="0" smtClean="0"/>
              <a:t> </a:t>
            </a:r>
            <a:r>
              <a:rPr lang="cs-CZ" b="1" dirty="0" err="1" smtClean="0"/>
              <a:t>Mountain</a:t>
            </a:r>
            <a:r>
              <a:rPr lang="cs-CZ" b="1" dirty="0" smtClean="0"/>
              <a:t> </a:t>
            </a:r>
            <a:r>
              <a:rPr lang="cs-CZ" dirty="0" smtClean="0"/>
              <a:t>- pěstuje se ve výšce téměř 2000 metrů nad mořem, v oblasti </a:t>
            </a:r>
            <a:r>
              <a:rPr lang="cs-CZ" dirty="0" err="1" smtClean="0"/>
              <a:t>Blue</a:t>
            </a:r>
            <a:r>
              <a:rPr lang="cs-CZ" dirty="0" smtClean="0"/>
              <a:t> </a:t>
            </a:r>
            <a:r>
              <a:rPr lang="cs-CZ" dirty="0" err="1" smtClean="0"/>
              <a:t>Mountain</a:t>
            </a:r>
            <a:r>
              <a:rPr lang="cs-CZ" dirty="0" smtClean="0"/>
              <a:t>, kde jsou vytvořeny perfektní podmínky. Dorůstá do výšky až 10 metrů, a pěstuje se i sklízí tradičním způsobem. </a:t>
            </a:r>
          </a:p>
          <a:p>
            <a:r>
              <a:rPr lang="cs-CZ" dirty="0" smtClean="0"/>
              <a:t>Po upražení má chuť oříšků a čokolády, skladuje se v malých soudcích, které kávě dodávají její zvláštní chuť a aroma. </a:t>
            </a:r>
            <a:endParaRPr lang="cs-CZ" dirty="0"/>
          </a:p>
        </p:txBody>
      </p:sp>
      <p:pic>
        <p:nvPicPr>
          <p:cNvPr id="4" name="Obrázek 3" descr="ma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140968"/>
            <a:ext cx="4909636" cy="3024336"/>
          </a:xfrm>
          <a:prstGeom prst="rect">
            <a:avLst/>
          </a:prstGeom>
        </p:spPr>
      </p:pic>
      <p:pic>
        <p:nvPicPr>
          <p:cNvPr id="5" name="Zástupný symbol pro obsah 7" descr="Jamaican-Blue-Mountain-Coff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780928"/>
            <a:ext cx="2940668" cy="30963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188640"/>
            <a:ext cx="3096344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Kopi</a:t>
            </a:r>
            <a:r>
              <a:rPr lang="cs-CZ" sz="2800" dirty="0" smtClean="0"/>
              <a:t> </a:t>
            </a:r>
            <a:r>
              <a:rPr lang="cs-CZ" sz="2800" dirty="0" err="1" smtClean="0"/>
              <a:t>Luwak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836712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Kopi</a:t>
            </a:r>
            <a:r>
              <a:rPr lang="cs-CZ" b="1" dirty="0" smtClean="0"/>
              <a:t> </a:t>
            </a:r>
            <a:r>
              <a:rPr lang="cs-CZ" b="1" dirty="0" err="1" smtClean="0"/>
              <a:t>Luwak</a:t>
            </a:r>
            <a:r>
              <a:rPr lang="cs-CZ" b="1" dirty="0" smtClean="0"/>
              <a:t> </a:t>
            </a:r>
            <a:r>
              <a:rPr lang="cs-CZ" dirty="0" smtClean="0"/>
              <a:t>neboli cibetková káva je jedna z nejdražších na světě, a to díky obtížné dostupnosti. Kávová zrnka prochází trávícím traktem cibetky palmové, kde získávají svou neobyčejnou chuť a aroma. Zrna zbavená všech škodlivých látek a obalů se sbírají ručně, poté se umývají, suší a praží, v tradičním postupu přípravy se vaří. Pěstuje se v Indonésii, především na ostrovech Jáva, Bali, Sumatra a Sulawesi. </a:t>
            </a:r>
            <a:endParaRPr lang="cs-CZ" dirty="0"/>
          </a:p>
        </p:txBody>
      </p:sp>
      <p:pic>
        <p:nvPicPr>
          <p:cNvPr id="4" name="Zástupný symbol pro obsah 6" descr="kopiluw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4040188" cy="2693459"/>
          </a:xfrm>
          <a:prstGeom prst="rect">
            <a:avLst/>
          </a:prstGeom>
        </p:spPr>
      </p:pic>
      <p:pic>
        <p:nvPicPr>
          <p:cNvPr id="5" name="Zástupný symbol pro obsah 7" descr="luwak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2857500" cy="35242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908720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Vietnam je největší vývozce kávy typu </a:t>
            </a:r>
            <a:r>
              <a:rPr lang="cs-CZ" dirty="0" err="1" smtClean="0"/>
              <a:t>Robusta</a:t>
            </a:r>
            <a:r>
              <a:rPr lang="cs-CZ" dirty="0" smtClean="0"/>
              <a:t> na světě a druhý největší vývozce kávy hned po Brazílii. Vietnamská </a:t>
            </a:r>
            <a:r>
              <a:rPr lang="cs-CZ" dirty="0" err="1" smtClean="0"/>
              <a:t>robusta</a:t>
            </a:r>
            <a:r>
              <a:rPr lang="cs-CZ" dirty="0" smtClean="0"/>
              <a:t> nabízí jemnou silnou kávu s čokoládovým aroma a střední kyselostí.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59832" y="260648"/>
            <a:ext cx="3456384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Vietnamská káva</a:t>
            </a:r>
            <a:endParaRPr lang="cs-CZ" sz="2800" dirty="0"/>
          </a:p>
        </p:txBody>
      </p:sp>
      <p:pic>
        <p:nvPicPr>
          <p:cNvPr id="4" name="Zástupný symbol pro obsah 6" descr="Sell_Vietnam_Robusta_Coffee_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2963466" cy="39512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1714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188640"/>
            <a:ext cx="3168352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Indická káva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83671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Dle pověsti přinesl do Indie první kávová semena poutník Baba </a:t>
            </a:r>
            <a:r>
              <a:rPr lang="cs-CZ" dirty="0" err="1" smtClean="0"/>
              <a:t>Budan</a:t>
            </a:r>
            <a:r>
              <a:rPr lang="cs-CZ" dirty="0" smtClean="0"/>
              <a:t> z Jemenu už v roce 1670. Unikátní chuť a aroma má původ v zámořských plavbách.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43608" y="1412776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     Proto byl vynalezen způsob zvaný </a:t>
            </a:r>
            <a:r>
              <a:rPr lang="cs-CZ" dirty="0" err="1" smtClean="0"/>
              <a:t>monsooning</a:t>
            </a:r>
            <a:r>
              <a:rPr lang="cs-CZ" dirty="0" smtClean="0"/>
              <a:t>. Syrová zrníčka kávy se vystavují několik týdnů větru a dešti, aby se napodobil způsob, jakým vznikala káva za dob zámořských plaveb.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3608" y="2276872"/>
            <a:ext cx="8100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Káva se v Indii pěstuje na plantážích s nadmořskou výškou 600-1800m nad hladinou moře. Z Indie se vyváží jen ty nejkvalitnější druhy. </a:t>
            </a:r>
            <a:r>
              <a:rPr lang="cs-CZ" dirty="0" err="1" smtClean="0"/>
              <a:t>Robustu</a:t>
            </a:r>
            <a:r>
              <a:rPr lang="cs-CZ" dirty="0" smtClean="0"/>
              <a:t> můžeme použít jako </a:t>
            </a:r>
            <a:r>
              <a:rPr lang="cs-CZ" dirty="0" err="1" smtClean="0"/>
              <a:t>jednodruhovou</a:t>
            </a:r>
            <a:r>
              <a:rPr lang="cs-CZ" dirty="0" smtClean="0"/>
              <a:t> kávu k běžnému pití. Káva </a:t>
            </a:r>
            <a:r>
              <a:rPr lang="cs-CZ" dirty="0" err="1" smtClean="0"/>
              <a:t>Kaapi</a:t>
            </a:r>
            <a:r>
              <a:rPr lang="cs-CZ" dirty="0" smtClean="0"/>
              <a:t> </a:t>
            </a:r>
            <a:r>
              <a:rPr lang="cs-CZ" dirty="0" err="1" smtClean="0"/>
              <a:t>Royale</a:t>
            </a:r>
            <a:r>
              <a:rPr lang="cs-CZ" dirty="0" smtClean="0"/>
              <a:t> je </a:t>
            </a:r>
            <a:r>
              <a:rPr lang="cs-CZ" dirty="0" err="1" smtClean="0"/>
              <a:t>jednodruhová</a:t>
            </a:r>
            <a:r>
              <a:rPr lang="cs-CZ" dirty="0" smtClean="0"/>
              <a:t> </a:t>
            </a:r>
            <a:r>
              <a:rPr lang="cs-CZ" dirty="0" err="1" smtClean="0"/>
              <a:t>robusta</a:t>
            </a:r>
            <a:r>
              <a:rPr lang="cs-CZ" dirty="0" smtClean="0"/>
              <a:t> z oblasti </a:t>
            </a:r>
            <a:r>
              <a:rPr lang="cs-CZ" dirty="0" err="1" smtClean="0"/>
              <a:t>Mysore</a:t>
            </a:r>
            <a:r>
              <a:rPr lang="cs-CZ" dirty="0" smtClean="0"/>
              <a:t>, </a:t>
            </a:r>
            <a:r>
              <a:rPr lang="cs-CZ" dirty="0" err="1" smtClean="0"/>
              <a:t>Bababudan</a:t>
            </a:r>
            <a:r>
              <a:rPr lang="cs-CZ" dirty="0" smtClean="0"/>
              <a:t> a </a:t>
            </a:r>
            <a:r>
              <a:rPr lang="cs-CZ" dirty="0" err="1" smtClean="0"/>
              <a:t>Pulney</a:t>
            </a:r>
            <a:r>
              <a:rPr lang="cs-CZ" dirty="0" smtClean="0"/>
              <a:t>. Zrna mají šedou až šedomodrou barvu, káva v šálku je jemná a hladká. 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2196856" cy="22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27917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836712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Kávovníky přivezli do země jezuité v roce 1750, ale o rozmach kávového průmyslu se postarali němečtí přistěhovalci. Dnes se kávovníky pěstují zejména na jihu země, kde svahy vulkanických vrchů v Sierra </a:t>
            </a:r>
            <a:r>
              <a:rPr lang="cs-CZ" dirty="0" err="1" smtClean="0"/>
              <a:t>Madře</a:t>
            </a:r>
            <a:r>
              <a:rPr lang="cs-CZ" dirty="0" smtClean="0"/>
              <a:t> poskytují vybraným arabikám ideální podmínky. Znalci často upřednostňují jejich kořenitou plnou chuť před jinými druhy.</a:t>
            </a:r>
            <a:br>
              <a:rPr lang="cs-CZ" dirty="0" smtClean="0"/>
            </a:br>
            <a:r>
              <a:rPr lang="cs-CZ" dirty="0" smtClean="0"/>
              <a:t>Nejlepší druh kávy se jmenuje El </a:t>
            </a:r>
            <a:r>
              <a:rPr lang="cs-CZ" dirty="0" err="1" smtClean="0"/>
              <a:t>Pulcal</a:t>
            </a:r>
            <a:r>
              <a:rPr lang="cs-CZ" dirty="0" smtClean="0"/>
              <a:t>. Je to výběrová odrůda vynikající kvality, má plnější a </a:t>
            </a:r>
            <a:r>
              <a:rPr lang="cs-CZ" dirty="0" err="1" smtClean="0"/>
              <a:t>dýmovější</a:t>
            </a:r>
            <a:r>
              <a:rPr lang="cs-CZ" dirty="0" smtClean="0"/>
              <a:t> chuť než jiné guatemalské kávy. Pěstuje se v oblasti Antigua.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43808" y="188640"/>
            <a:ext cx="3528392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Guatemalská káva</a:t>
            </a:r>
            <a:endParaRPr lang="cs-CZ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38172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88560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Přestože zde nejsou ideální podmínky pro pěstování kávy, pro mnoho kávových znalců může být příjemným překvapením, že Austrálie produkuje vysoce jakostní kávovníková zrna.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Jedná se výhradně o </a:t>
            </a:r>
            <a:r>
              <a:rPr lang="cs-CZ" dirty="0" smtClean="0"/>
              <a:t>odrůdu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arabiky s názvem Bourbon. Ta jsou měkká, chuťově jemná, avšak lehce nahořklá a mají velmi nízkou hladinu kofeinu. Na produkci kávovníku musí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australané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vynaložit poměrně velký obnos peněz, proto je produkce a vývoz australské kávy velmi omezen.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59832" y="188640"/>
            <a:ext cx="3528392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Australská káva</a:t>
            </a:r>
            <a:endParaRPr lang="cs-CZ" sz="2800" dirty="0"/>
          </a:p>
        </p:txBody>
      </p:sp>
      <p:pic>
        <p:nvPicPr>
          <p:cNvPr id="4098" name="Picture 2" descr="C:\Users\JA\Desktop\Skola\Zbožíznalství\Světové druhy kávy\obr\australian_coff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4056789" cy="288032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29000"/>
            <a:ext cx="34608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15616" y="960186"/>
            <a:ext cx="78488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 ostrově Madagaskar se pěstuje kávovník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robusta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velice se tady ale daří i kávovníku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arabica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nebo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arabustě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Časem je velmi pravděpodobné, že dosáhnou i tyto dvě odrůdy velmi dobré kvality. Celková produkce kávy je poměrně vysoká – asi milion pytlů ročně. Většina exportu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robusty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vynikající kvality směřuje do Francie.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99792" y="260648"/>
            <a:ext cx="3960440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Madagaskarská káva</a:t>
            </a:r>
            <a:endParaRPr lang="cs-CZ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4014905" cy="26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JA\Desktop\Skola\Zbožíznalství\Světové druhy kávy\obr\madagascar_excellence_roasted_coff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3261852" cy="389932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87624" y="404664"/>
            <a:ext cx="7488832" cy="25853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cs-CZ" b="1" dirty="0" smtClean="0"/>
              <a:t>Kávovník arabský (</a:t>
            </a:r>
            <a:r>
              <a:rPr lang="cs-CZ" b="1" dirty="0" err="1" smtClean="0"/>
              <a:t>arabica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Dorůstá výšky 3-5 m a za příznivých podmínek začíná rodit po 3-4 roce po výsadbě, přiměřené výnosy lze očekávat od 6 roku. Úrodu poskytuje 25-35 let - podle odrůdy, půdních a klimatických podmínek. Keře se většinou pěstují ve výškách 1000 až 1800 metrů nad mořem.</a:t>
            </a:r>
          </a:p>
          <a:p>
            <a:r>
              <a:rPr lang="cs-CZ" dirty="0" smtClean="0"/>
              <a:t>Jednotlivé odrůdy se liší především vzrůstem keře, tvarem jeho listů a květů. Rovněž barva, velikost a tvar kávových bobulí jeví určitou variabilitu. Tento druh dává úrodu 2-3 krát do roka, jelikož kávovník má současně květy, zrající i zralé plody. Sklizeň se většinou provádí ručně.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7624" y="314096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Kávovník statný (</a:t>
            </a:r>
            <a:r>
              <a:rPr lang="cs-CZ" b="1" dirty="0" err="1" smtClean="0"/>
              <a:t>robusta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Dorůstá výšky 7-13 m a poskytuje první úrodu již 2 roky po vysazení. Kávovník je značně odolný proti nižším teplotám a nemocem, postihující kávovníkové plantáže. Je též oblíbený pro svůj vysoký výnos. Pěstuje se ve výškách 500 až 900 metrů nad mořem. Sklízená kávová zrna nedosahují kvality kávy arabiky. V některých zemích, zejména v Africe a jihovýchodní Asii, se jejímu pěstování dává přednost pro jeho menší nároky na jakost půdy a vyšší úrodnost. 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87624" y="5733256"/>
            <a:ext cx="7704856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Kávovník liberijský (</a:t>
            </a:r>
            <a:r>
              <a:rPr lang="cs-CZ" b="1" dirty="0" err="1" smtClean="0"/>
              <a:t>liberica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Je silná mohutná dřevina, dorůstající do výše až 18 metrů. Má velké, kuželovité listy a plody s velkými zrny.</a:t>
            </a: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1840" y="260648"/>
            <a:ext cx="3600400" cy="754053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30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Arabica</a:t>
            </a:r>
            <a:endParaRPr lang="cs-CZ" sz="43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Obrázek 7" descr="arabica str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492896"/>
            <a:ext cx="3384376" cy="3883575"/>
          </a:xfrm>
          <a:prstGeom prst="rect">
            <a:avLst/>
          </a:prstGeom>
        </p:spPr>
      </p:pic>
      <p:pic>
        <p:nvPicPr>
          <p:cNvPr id="10" name="Obrázek 9" descr="arabica_zrn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89539">
            <a:off x="5508104" y="3429000"/>
            <a:ext cx="2592288" cy="187220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59632" y="10527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Arabica</a:t>
            </a:r>
            <a:r>
              <a:rPr lang="cs-CZ" dirty="0" smtClean="0"/>
              <a:t> pochází z Jemenu, Etiopie a Súdánu. Má nízký obsah kofeinu a je jemná a velmi lahodná. Tvoří asi 70% celkové světové produkce – je považována za nejkvalitnější kávu, 30% je z Brasilie, 25% ze střední Ameriky (Kolumbie – Peru – Ekvádor), 10% z Afriky a 15% z Asie.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1840" y="332656"/>
            <a:ext cx="3384376" cy="754053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30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Robusta</a:t>
            </a:r>
            <a:endParaRPr lang="cs-CZ" sz="43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119675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Robusta</a:t>
            </a:r>
            <a:r>
              <a:rPr lang="cs-CZ" dirty="0" smtClean="0"/>
              <a:t> pochází ze střední a západní Afriky a tvoří asi 25% světové produkce. Obsahuje 2krát více kofeinu než arabika, a její aroma a chuť nejsou tak výrazné.   </a:t>
            </a:r>
            <a:endParaRPr lang="cs-CZ" dirty="0"/>
          </a:p>
        </p:txBody>
      </p:sp>
      <p:pic>
        <p:nvPicPr>
          <p:cNvPr id="4" name="Obrázek 3" descr="robusta str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2695575" cy="3600450"/>
          </a:xfrm>
          <a:prstGeom prst="rect">
            <a:avLst/>
          </a:prstGeom>
        </p:spPr>
      </p:pic>
      <p:pic>
        <p:nvPicPr>
          <p:cNvPr id="5" name="Obrázek 4" descr="robusta_zrn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56992"/>
            <a:ext cx="2304256" cy="237626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404664"/>
            <a:ext cx="3096344" cy="754053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430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Liberica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119675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Káva </a:t>
            </a:r>
            <a:r>
              <a:rPr lang="cs-CZ" dirty="0" err="1" smtClean="0"/>
              <a:t>liberica</a:t>
            </a:r>
            <a:r>
              <a:rPr lang="cs-CZ" dirty="0" smtClean="0"/>
              <a:t> se pěstuje pouze v Malajsii, a západní Africe. Její produkce je velmi malá, protože poptávka po této kávě je pro její specifickou nahořklou chuť velmi malá.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2140247" cy="317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liberica str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924944"/>
            <a:ext cx="4247640" cy="31169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39752" y="188641"/>
            <a:ext cx="4824536" cy="72008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cs-CZ" sz="43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Oblasti pěstování</a:t>
            </a:r>
          </a:p>
        </p:txBody>
      </p:sp>
      <p:pic>
        <p:nvPicPr>
          <p:cNvPr id="4" name="Obrázek 3" descr="world-coffee-species-map.g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8748464" cy="46085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91680" y="98072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Kávovník se pěstuje téměř po celém světě, zejména v rovníkových oblastech a v různých nadmořských výškách, jelikož každý druh a jeho odrůda vyžadují odlišné podmínky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83671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Brazilská káva Santos </a:t>
            </a:r>
            <a:r>
              <a:rPr lang="cs-CZ" dirty="0" smtClean="0"/>
              <a:t>-100% ARABICA - má jemnou chuť s nádechem čokolády a nízkou kyselost.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5616" y="148478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Brazílii je kávovník hlavní zemědělskou kulturou a káva hlavním exportním zbožím. Podnebí Brazílie má mimořádně příznivé podmínky pro pěstování kávy. Počátek pěstování kávovníku v Brazílii není přesně znám, ale jako rok dovozu kávového semene se uvádí rok 1727. V Brazílii se pěstuje hlavně kávovník arabský v několika varietách; například </a:t>
            </a:r>
            <a:r>
              <a:rPr lang="cs-CZ" dirty="0" err="1" smtClean="0"/>
              <a:t>bourbon</a:t>
            </a:r>
            <a:r>
              <a:rPr lang="cs-CZ" dirty="0" smtClean="0"/>
              <a:t>, </a:t>
            </a:r>
            <a:r>
              <a:rPr lang="cs-CZ" dirty="0" err="1" smtClean="0"/>
              <a:t>maragogip</a:t>
            </a:r>
            <a:r>
              <a:rPr lang="cs-CZ" dirty="0" smtClean="0"/>
              <a:t> a </a:t>
            </a:r>
            <a:r>
              <a:rPr lang="cs-CZ" dirty="0" err="1" smtClean="0"/>
              <a:t>botucato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59832" y="260648"/>
            <a:ext cx="3197129" cy="584775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cs-CZ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Brazilská</a:t>
            </a: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cs-CZ" sz="32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káva</a:t>
            </a:r>
            <a:r>
              <a:rPr lang="cs-CZ" sz="3200" b="1" dirty="0">
                <a:solidFill>
                  <a:prstClr val="black"/>
                </a:solidFill>
              </a:rPr>
              <a:t> 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35569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754982" cy="27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19888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olumbijská káva má obecně jedno z nejsilnějších aroma na kávovém trhu. Chuť je velmi bohatá a smetanová, ovocná vůně, decentní kyselost a velmi harmonický dozvuk chuti, to jsou ty nejlepší kolumbijské kávy.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43808" y="188640"/>
            <a:ext cx="3960440" cy="584775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Kolumbijská</a:t>
            </a:r>
            <a:r>
              <a:rPr lang="cs-CZ" sz="3200" dirty="0" smtClean="0"/>
              <a:t> káva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8367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Kolumbie je největším světovým výrobcem jakostních kávových zrn. Ve velké míře se pěstuje </a:t>
            </a:r>
            <a:r>
              <a:rPr lang="cs-CZ" dirty="0" err="1" smtClean="0"/>
              <a:t>arabica</a:t>
            </a:r>
            <a:r>
              <a:rPr lang="cs-CZ" dirty="0" smtClean="0"/>
              <a:t>, </a:t>
            </a:r>
            <a:r>
              <a:rPr lang="cs-CZ" dirty="0" err="1" smtClean="0"/>
              <a:t>robusta</a:t>
            </a:r>
            <a:r>
              <a:rPr lang="cs-CZ" dirty="0" smtClean="0"/>
              <a:t> jen výjimečně. Stát má velkou výhodu oproti jiným státům, a tou je hornatý terén. Ten poskytuje velmi rozdílné mikroklima a sběr úrody může probíhat téměř po celý rok. </a:t>
            </a:r>
            <a:endParaRPr lang="cs-CZ" dirty="0"/>
          </a:p>
        </p:txBody>
      </p:sp>
      <p:pic>
        <p:nvPicPr>
          <p:cNvPr id="6" name="Obrázek 5" descr="colombia coff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96952"/>
            <a:ext cx="2557130" cy="367240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403648" y="306896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Vynikající Káva Los </a:t>
            </a:r>
            <a:r>
              <a:rPr lang="cs-CZ" dirty="0" err="1" smtClean="0"/>
              <a:t>Andes</a:t>
            </a:r>
            <a:r>
              <a:rPr lang="cs-CZ" dirty="0" smtClean="0"/>
              <a:t> je 100%ní arabika s výraznou chutí.</a:t>
            </a:r>
            <a:endParaRPr lang="cs-CZ" dirty="0"/>
          </a:p>
        </p:txBody>
      </p:sp>
      <p:pic>
        <p:nvPicPr>
          <p:cNvPr id="9" name="Obrázek 8" descr="colombia coffee be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933056"/>
            <a:ext cx="3289548" cy="24671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980729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Keňa je proslulá kvalitou své kávy. Nejlepší druhy se sklízejí v pohoří Mount </a:t>
            </a:r>
            <a:r>
              <a:rPr lang="cs-CZ" dirty="0" err="1" smtClean="0"/>
              <a:t>Kenya</a:t>
            </a:r>
            <a:r>
              <a:rPr lang="cs-CZ" dirty="0" smtClean="0"/>
              <a:t> v nadmořských výškách nad 2000 m. Keňská káva je příkladem špičkové kávy s vinnou chutí, plnotvará, lehce nakyslá s pikantním odstínem, je dodávána pouze do vybraných zemí. Nejkvalitnější je třída PB (</a:t>
            </a:r>
            <a:r>
              <a:rPr lang="cs-CZ" dirty="0" err="1" smtClean="0"/>
              <a:t>peaberry</a:t>
            </a:r>
            <a:r>
              <a:rPr lang="cs-CZ" dirty="0" smtClean="0"/>
              <a:t>) – perlová káva. Ta vzniká  pokud se v kávovém plodu vyvine jen jedno zrno místo dvou.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43808" y="404664"/>
            <a:ext cx="3168352" cy="523220"/>
          </a:xfrm>
          <a:prstGeom prst="rect">
            <a:avLst/>
          </a:prstGeom>
          <a:effectLst>
            <a:outerShdw blurRad="50800" dist="38100" dir="2700000" algn="tl" rotWithShape="0">
              <a:srgbClr val="663300">
                <a:alpha val="40000"/>
              </a:srgbClr>
            </a:outerShdw>
            <a:softEdge rad="1270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Keňská káva</a:t>
            </a:r>
            <a:endParaRPr lang="cs-CZ" sz="2800" dirty="0"/>
          </a:p>
        </p:txBody>
      </p:sp>
      <p:pic>
        <p:nvPicPr>
          <p:cNvPr id="4" name="Obrázek 3" descr="peab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6992"/>
            <a:ext cx="4066335" cy="28803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15616" y="630932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Peaberry</a:t>
            </a:r>
            <a:r>
              <a:rPr lang="cs-CZ" dirty="0" smtClean="0"/>
              <a:t> – perlová káva</a:t>
            </a:r>
            <a:endParaRPr lang="cs-CZ" dirty="0"/>
          </a:p>
        </p:txBody>
      </p:sp>
      <p:pic>
        <p:nvPicPr>
          <p:cNvPr id="7" name="Obrázek 6" descr="label_kenya_peaber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295525" cy="28575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765</Words>
  <Application>Microsoft Office PowerPoint</Application>
  <PresentationFormat>Předvádění na obrazovce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Slunovrat</vt:lpstr>
      <vt:lpstr>Světoznámé odrůdy kávy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</dc:creator>
  <cp:lastModifiedBy>DD</cp:lastModifiedBy>
  <cp:revision>68</cp:revision>
  <dcterms:created xsi:type="dcterms:W3CDTF">2010-10-28T13:52:59Z</dcterms:created>
  <dcterms:modified xsi:type="dcterms:W3CDTF">2013-03-10T19:01:31Z</dcterms:modified>
</cp:coreProperties>
</file>