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4" r:id="rId5"/>
    <p:sldId id="292" r:id="rId6"/>
    <p:sldId id="348" r:id="rId7"/>
    <p:sldId id="351" r:id="rId8"/>
    <p:sldId id="349" r:id="rId9"/>
    <p:sldId id="350" r:id="rId10"/>
    <p:sldId id="352" r:id="rId11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74" y="1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12.04.2022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12.04.2022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12.04.2022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12.04.2022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12.04.2022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12.04.2022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12.04.2022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12.04.2022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12.04.2022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12.04.2022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12.04.2022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12.04.2022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FINANČNÍ ANALÝZA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LA063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cs-CZ" b="1" dirty="0">
                <a:solidFill>
                  <a:srgbClr val="C00000"/>
                </a:solidFill>
              </a:rPr>
              <a:t>Ústav lázeňství, gastronomie a turismu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38228" y="980728"/>
            <a:ext cx="7008574" cy="3298825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UKAZATEL AKTIVITY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82244" y="4279553"/>
            <a:ext cx="7008574" cy="1244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cs-CZ" sz="3200" b="1" dirty="0"/>
              <a:t>Obrat a doba obratu </a:t>
            </a:r>
          </a:p>
          <a:p>
            <a:pPr algn="ctr"/>
            <a:endParaRPr lang="cs-CZ" sz="3200" b="1" dirty="0"/>
          </a:p>
          <a:p>
            <a:pPr algn="ctr"/>
            <a:r>
              <a:rPr lang="cs-CZ" sz="3200" b="1" dirty="0"/>
              <a:t>Význam ukazatele: jak hospodaříme (využíváme) vložené prostředky do podniku</a:t>
            </a:r>
          </a:p>
          <a:p>
            <a:pPr algn="ctr"/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8845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E77-3D2C-45FD-B0CC-8E4AA3EA1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6348" y="836712"/>
            <a:ext cx="7008574" cy="1930400"/>
          </a:xfrm>
        </p:spPr>
        <p:txBody>
          <a:bodyPr/>
          <a:lstStyle/>
          <a:p>
            <a:pPr algn="ctr"/>
            <a:r>
              <a:rPr lang="cs-CZ" b="1" dirty="0"/>
              <a:t>OBRAT</a:t>
            </a:r>
            <a:br>
              <a:rPr lang="cs-CZ" b="1" dirty="0"/>
            </a:br>
            <a:endParaRPr lang="cs-CZ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>
                <a:extLst>
                  <a:ext uri="{FF2B5EF4-FFF2-40B4-BE49-F238E27FC236}">
                    <a16:creationId xmlns:a16="http://schemas.microsoft.com/office/drawing/2014/main" id="{95421C6E-4E39-4FDC-9E16-346334EC9A3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1804" y="1498747"/>
                <a:ext cx="7008574" cy="1296987"/>
              </a:xfrm>
            </p:spPr>
            <p:txBody>
              <a:bodyPr/>
              <a:lstStyle/>
              <a:p>
                <a:r>
                  <a:rPr lang="cs-CZ" b="1" dirty="0"/>
                  <a:t>OBRAT</a:t>
                </a:r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𝑻𝑹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𝑩𝒀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𝑷𝑶𝑳𝑶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𝑲𝑨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𝑨𝑲𝑻𝑰𝑽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𝑵𝑬𝑩𝑶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𝑷𝑨𝑺𝑰𝑽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>
          <p:sp>
            <p:nvSpPr>
              <p:cNvPr id="3" name="Zástupný symbol pro text 2">
                <a:extLst>
                  <a:ext uri="{FF2B5EF4-FFF2-40B4-BE49-F238E27FC236}">
                    <a16:creationId xmlns:a16="http://schemas.microsoft.com/office/drawing/2014/main" id="{95421C6E-4E39-4FDC-9E16-346334EC9A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1804" y="1498747"/>
                <a:ext cx="7008574" cy="1296987"/>
              </a:xfrm>
              <a:blipFill>
                <a:blip r:embed="rId2"/>
                <a:stretch>
                  <a:fillRect l="-1391" b="-42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>
            <a:extLst>
              <a:ext uri="{FF2B5EF4-FFF2-40B4-BE49-F238E27FC236}">
                <a16:creationId xmlns:a16="http://schemas.microsoft.com/office/drawing/2014/main" id="{603CA7FE-290C-486E-A184-DD6AE1B1773C}"/>
              </a:ext>
            </a:extLst>
          </p:cNvPr>
          <p:cNvSpPr/>
          <p:nvPr/>
        </p:nvSpPr>
        <p:spPr>
          <a:xfrm>
            <a:off x="621804" y="3198167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r>
              <a:rPr lang="cs-CZ" b="1" dirty="0"/>
              <a:t>počet obrátek jednotlivých složek zdrojů nebo aktiv</a:t>
            </a:r>
          </a:p>
          <a:p>
            <a:endParaRPr lang="cs-CZ" b="1" dirty="0"/>
          </a:p>
          <a:p>
            <a:r>
              <a:rPr lang="cs-CZ" b="1" dirty="0"/>
              <a:t>Kolikrát se daná položka v podniku obrátí </a:t>
            </a:r>
          </a:p>
          <a:p>
            <a:endParaRPr lang="cs-CZ" b="1" dirty="0"/>
          </a:p>
          <a:p>
            <a:r>
              <a:rPr lang="cs-CZ" b="1" dirty="0"/>
              <a:t>Čím častěji se obrátí tím je situace příznivá </a:t>
            </a:r>
            <a:r>
              <a:rPr lang="cs-CZ" b="1" dirty="0">
                <a:sym typeface="Wingdings" panose="05000000000000000000" pitchFamily="2" charset="2"/>
              </a:rPr>
              <a:t> správně se využívají vložené prostředky </a:t>
            </a:r>
            <a:endParaRPr lang="cs-CZ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D35A0A-E0D6-4F63-AEEF-71E97B60DBB9}"/>
              </a:ext>
            </a:extLst>
          </p:cNvPr>
          <p:cNvSpPr txBox="1"/>
          <p:nvPr/>
        </p:nvSpPr>
        <p:spPr>
          <a:xfrm>
            <a:off x="4126090" y="913752"/>
            <a:ext cx="487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Neboli </a:t>
            </a:r>
            <a:r>
              <a:rPr lang="cs-CZ" dirty="0">
                <a:latin typeface="Arial Black" panose="020B0A04020102020204" pitchFamily="34" charset="0"/>
              </a:rPr>
              <a:t>POČET OBRÁTEK </a:t>
            </a:r>
          </a:p>
        </p:txBody>
      </p:sp>
    </p:spTree>
    <p:extLst>
      <p:ext uri="{BB962C8B-B14F-4D97-AF65-F5344CB8AC3E}">
        <p14:creationId xmlns:p14="http://schemas.microsoft.com/office/powerpoint/2010/main" val="34072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D54FB-2931-4966-AF0B-4346B019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Tržby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B1AE28-5A54-415F-9554-541B38C4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Tržby za prodej výrobků </a:t>
            </a:r>
          </a:p>
          <a:p>
            <a:r>
              <a:rPr lang="cs-CZ" b="1" dirty="0"/>
              <a:t>Tržby za prodej zboží </a:t>
            </a:r>
          </a:p>
          <a:p>
            <a:r>
              <a:rPr lang="cs-CZ" b="1" dirty="0"/>
              <a:t>Hledejte tržby také v položce Výkony </a:t>
            </a:r>
          </a:p>
        </p:txBody>
      </p:sp>
    </p:spTree>
    <p:extLst>
      <p:ext uri="{BB962C8B-B14F-4D97-AF65-F5344CB8AC3E}">
        <p14:creationId xmlns:p14="http://schemas.microsoft.com/office/powerpoint/2010/main" val="3738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E77-3D2C-45FD-B0CC-8E4AA3EA1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836712"/>
            <a:ext cx="7008574" cy="1930400"/>
          </a:xfrm>
        </p:spPr>
        <p:txBody>
          <a:bodyPr/>
          <a:lstStyle/>
          <a:p>
            <a:pPr algn="ctr"/>
            <a:r>
              <a:rPr lang="cs-CZ" b="1" dirty="0"/>
              <a:t>DOBA OBRATU</a:t>
            </a:r>
            <a:br>
              <a:rPr lang="cs-CZ" b="1" dirty="0"/>
            </a:br>
            <a:endParaRPr lang="cs-CZ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>
                <a:extLst>
                  <a:ext uri="{FF2B5EF4-FFF2-40B4-BE49-F238E27FC236}">
                    <a16:creationId xmlns:a16="http://schemas.microsoft.com/office/drawing/2014/main" id="{95421C6E-4E39-4FDC-9E16-346334EC9A3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1804" y="1685652"/>
                <a:ext cx="7008574" cy="129698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cs-CZ" b="1" dirty="0"/>
                  <a:t>DOBA OBRATU</a:t>
                </a:r>
                <a:r>
                  <a:rPr lang="cs-CZ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𝒏𝒆𝒃𝒐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𝟑𝟔𝟓</m:t>
                        </m:r>
                      </m:num>
                      <m:den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𝑶𝒃𝒓𝒂𝒕</m:t>
                        </m:r>
                      </m:den>
                    </m:f>
                  </m:oMath>
                </a14:m>
                <a:endParaRPr lang="cs-CZ" b="1" i="1" dirty="0">
                  <a:latin typeface="Cambria Math" panose="02040503050406030204" pitchFamily="18" charset="0"/>
                </a:endParaRPr>
              </a:p>
              <a:p>
                <a:endParaRPr lang="cs-CZ" b="0" i="0" dirty="0">
                  <a:latin typeface="Cambria Math" panose="02040503050406030204" pitchFamily="18" charset="0"/>
                </a:endParaRPr>
              </a:p>
              <a:p>
                <a:r>
                  <a:rPr lang="cs-CZ" b="0" dirty="0"/>
                  <a:t>                                   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𝑝𝑜𝑙𝑜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𝑘𝑎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𝑎𝑘𝑡𝑖𝑣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𝑛𝑒𝑏𝑜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𝑝𝑎𝑠𝑖𝑖𝑣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cs-CZ" dirty="0"/>
                  <a:t>*360 (365)</a:t>
                </a:r>
              </a:p>
            </p:txBody>
          </p:sp>
        </mc:Choice>
        <mc:Fallback>
          <p:sp>
            <p:nvSpPr>
              <p:cNvPr id="3" name="Zástupný symbol pro text 2">
                <a:extLst>
                  <a:ext uri="{FF2B5EF4-FFF2-40B4-BE49-F238E27FC236}">
                    <a16:creationId xmlns:a16="http://schemas.microsoft.com/office/drawing/2014/main" id="{95421C6E-4E39-4FDC-9E16-346334EC9A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1804" y="1685652"/>
                <a:ext cx="7008574" cy="1296987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>
            <a:extLst>
              <a:ext uri="{FF2B5EF4-FFF2-40B4-BE49-F238E27FC236}">
                <a16:creationId xmlns:a16="http://schemas.microsoft.com/office/drawing/2014/main" id="{603CA7FE-290C-486E-A184-DD6AE1B1773C}"/>
              </a:ext>
            </a:extLst>
          </p:cNvPr>
          <p:cNvSpPr/>
          <p:nvPr/>
        </p:nvSpPr>
        <p:spPr>
          <a:xfrm>
            <a:off x="621804" y="3198167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r>
              <a:rPr lang="cs-CZ" b="1" dirty="0"/>
              <a:t>Doba za jak dlouho se jednotlivé složky podniku obrátí, jak dlouho je vázán ve firmě. </a:t>
            </a:r>
          </a:p>
          <a:p>
            <a:r>
              <a:rPr lang="cs-CZ" b="1" dirty="0"/>
              <a:t>Doba obratu je </a:t>
            </a:r>
            <a:r>
              <a:rPr lang="cs-CZ" b="1" dirty="0">
                <a:solidFill>
                  <a:srgbClr val="FF0000"/>
                </a:solidFill>
              </a:rPr>
              <a:t>reciproční hodnotou ukazatele </a:t>
            </a:r>
            <a:r>
              <a:rPr lang="cs-CZ" b="1" dirty="0"/>
              <a:t>počtu obrátek</a:t>
            </a:r>
          </a:p>
          <a:p>
            <a:endParaRPr lang="cs-CZ" b="1" dirty="0"/>
          </a:p>
          <a:p>
            <a:r>
              <a:rPr lang="cs-CZ" b="1" dirty="0"/>
              <a:t>Čím doba rychleji se obrátí tím je situace příznivá </a:t>
            </a:r>
            <a:r>
              <a:rPr lang="cs-CZ" b="1" dirty="0">
                <a:sym typeface="Wingdings" panose="05000000000000000000" pitchFamily="2" charset="2"/>
              </a:rPr>
              <a:t> správně se využívají vložené prostředky </a:t>
            </a:r>
          </a:p>
          <a:p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POZOR tato situace neplatí vždy!!!!! 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6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C2A66-3225-4E5D-8A3F-2A50997A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Počet obrátek a doba </a:t>
            </a:r>
            <a:r>
              <a:rPr lang="cs-CZ" b="1" dirty="0" err="1"/>
              <a:t>obratek</a:t>
            </a:r>
            <a:r>
              <a:rPr lang="cs-CZ" b="1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4A352CA-D976-45CF-9C87-602821E41F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Obrat zásob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𝑠𝑜𝑏𝑦</m:t>
                        </m:r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Doba obratu zásob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𝑠𝑜𝑏𝑦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∗360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Doba obratu krátkodobých pohledávek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𝑡𝑘𝑜𝑑𝑜𝑏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𝑝𝑜h𝑙𝑒𝑑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𝑣𝑘𝑦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∗360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Doba obratu krátkodobých závazků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𝑘𝑟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𝑡𝑘𝑜𝑑𝑜𝑏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𝑣𝑎𝑧𝑘𝑦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∗360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4A352CA-D976-45CF-9C87-602821E41F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0F0A373B-FB1B-432B-B1E8-4BE8A769DA21}"/>
              </a:ext>
            </a:extLst>
          </p:cNvPr>
          <p:cNvSpPr txBox="1"/>
          <p:nvPr/>
        </p:nvSpPr>
        <p:spPr>
          <a:xfrm>
            <a:off x="1485900" y="515620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Doba obratu pohledávek a závazků Doba obratu pohledávek &lt; doba obratu závazků </a:t>
            </a:r>
          </a:p>
        </p:txBody>
      </p:sp>
    </p:spTree>
    <p:extLst>
      <p:ext uri="{BB962C8B-B14F-4D97-AF65-F5344CB8AC3E}">
        <p14:creationId xmlns:p14="http://schemas.microsoft.com/office/powerpoint/2010/main" val="28911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0D048-A7C4-4FC2-BD00-39D9E43C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A81ED16-D70F-4CF8-9ACF-B7E52752B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BDA683-D45F-4368-AA7F-5A5F333D9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48" y="192812"/>
            <a:ext cx="7097115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</Words>
  <Application>Microsoft Office PowerPoint</Application>
  <PresentationFormat>Vlastní</PresentationFormat>
  <Paragraphs>36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Cambria Math</vt:lpstr>
      <vt:lpstr>Century Gothic</vt:lpstr>
      <vt:lpstr>Wingdings</vt:lpstr>
      <vt:lpstr>Knihy 16:9</vt:lpstr>
      <vt:lpstr>FINANČNÍ ANALÝZA LA063</vt:lpstr>
      <vt:lpstr>UKAZATEL AKTIVITY </vt:lpstr>
      <vt:lpstr>OBRAT </vt:lpstr>
      <vt:lpstr>Tržby </vt:lpstr>
      <vt:lpstr>DOBA OBRATU </vt:lpstr>
      <vt:lpstr>Počet obrátek a doba obratek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2019-01-04T14:14:49Z</dcterms:created>
  <dcterms:modified xsi:type="dcterms:W3CDTF">2022-04-12T06:42:57Z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