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9" r:id="rId3"/>
    <p:sldId id="270" r:id="rId4"/>
    <p:sldId id="341" r:id="rId5"/>
    <p:sldId id="343" r:id="rId6"/>
    <p:sldId id="344" r:id="rId7"/>
    <p:sldId id="345" r:id="rId8"/>
    <p:sldId id="346" r:id="rId9"/>
    <p:sldId id="342" r:id="rId10"/>
    <p:sldId id="347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255E0-812F-42E4-8926-420143F05A47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6B725-44A5-46CA-B4C3-EC5D5C61F8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50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88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011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423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E88CB-7DAF-4C5B-B1D1-6DD6B20D4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309F35-BD83-46E6-8E2F-378C68163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BD23E5-B8B4-4ACB-BFA3-68B34C8F8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F88BFA-113E-4A44-ABF8-01F64C7D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8DB001-92EE-4D72-96C7-FCBA2A3C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3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26D3F-B43C-4A45-A453-C8584F8C8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775E05-34E5-4FD6-9097-5258B67A3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0456F1-07AA-4920-A384-672DD15E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A2CBCD-F747-44D3-9C23-D46B3D3C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817163-2936-4603-95C4-5F7FC608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67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7AFB241-8943-4AC2-B32A-D41CC603A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317DE9-125A-49FB-9394-34B6CE75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0FCC7A-73D2-4443-A783-E6151C3FF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A6C87F-57AD-47D5-90FE-5B2860E7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2A1EFE-E4D1-4FB1-B563-DFCC16D7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60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6B029-C6D5-49BE-9B86-149734111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4475D4-483C-4257-AD5E-3CC0CC090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7B1FCB-9599-43A0-82AC-4DFCCBAC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C866DE-BC45-4FC3-8828-B9D1A11D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DF60CC-0022-4B5C-A453-1884C8C4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45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73FD1-6E7B-48A6-A581-968ACC7A7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DF3B654-370A-4872-B614-2BA07AE54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1E2842-F2BA-443F-A2B2-AA6C97C03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5AD587-2DB1-4FFE-8711-E6BBCF62D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905CD7-8D23-48C1-A0EE-D80D60036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92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BA104-1B9B-4C29-8CF3-2CF1C36EE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4D5725-79D3-410C-9D81-0335683E5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8CAB789-777A-4845-A025-DFCD73302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26959D-3A63-4F4D-B6D5-B55C67C2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73F869-01A4-4DE4-83A3-50942D3D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C551AC-E568-4EF4-BC9E-C0B34B3F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7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D6EEA-4DC5-43E3-8337-BF13AB7C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AD09F6-179A-4917-AD18-441BE6CA3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A2ECC07-B0CA-471D-A5C6-5FA6FEDEB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D9283AD-043C-47C9-800E-107AED270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1585561-E007-43D8-A8F8-C1C788E16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B240FD-2377-4021-A420-A03D8411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E3102B-9431-409F-BCAD-EFD0F4BF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5EFE90E-EE51-4FF0-B996-444D13A1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9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6082D-9473-4F36-B165-F30DCEED7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F0DD02-C055-4C17-B9A1-5C359D1D9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A50C40-B0FF-4C9E-AEB2-D8659912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98B9C5-A757-4C82-BAA0-33D1E9A6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1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5265A2-8970-4332-A3B8-3DEAE3E7B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5C9ED1-EBFD-4D79-944E-F5B23D4E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314493-5C4A-4C66-AB40-418563B2D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90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DEA51-70B7-4144-8974-B1BDC2267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4A69EB-C6C6-4800-9FC3-D2F50C373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0BAC62-9DB6-4EE4-BB75-35ADD69E8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1680F8-3720-475C-AEB9-F8BFA210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9E1CCF-5CE5-47C0-9F80-BA7C209E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4685FD-1808-485C-84DE-9A37FFCD1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78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FDBC8-D545-4944-AEA4-BE55F344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F2482F9-BF7B-400C-B463-B9B627ADD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4F3878A-C6B3-4F9C-9F49-3D79BB1BA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602263-7E66-4F6E-A599-9C40EB8F5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5F8E0E-AC60-4AED-95B9-E9683F1F3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7FE4D3-BCD5-4366-B7E2-4693F8F2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52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58E4D1-BC96-446F-B736-F1DD4A4AF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BFCFB9-E00C-43DF-89B0-35021DF78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3E3243-84FE-41C1-9473-BFB15BE3D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09297-CA37-4619-AE08-C244B35AEF35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2CC267-844E-4A35-8E64-93DD929E0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FAA51A-DAE4-48D2-BAA8-7C68CDF49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23E9-9841-42F2-891D-262DC9DB9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6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6349" y="1368091"/>
            <a:ext cx="10515600" cy="1500187"/>
          </a:xfrm>
        </p:spPr>
        <p:txBody>
          <a:bodyPr rtlCol="0">
            <a:normAutofit/>
          </a:bodyPr>
          <a:lstStyle/>
          <a:p>
            <a:pPr rtl="0"/>
            <a:r>
              <a:rPr lang="cs-CZ" sz="5400" b="1" dirty="0">
                <a:solidFill>
                  <a:srgbClr val="FF0000"/>
                </a:solidFill>
              </a:rPr>
              <a:t>LIKVIDITA</a:t>
            </a:r>
          </a:p>
        </p:txBody>
      </p:sp>
    </p:spTree>
    <p:extLst>
      <p:ext uri="{BB962C8B-B14F-4D97-AF65-F5344CB8AC3E}">
        <p14:creationId xmlns:p14="http://schemas.microsoft.com/office/powerpoint/2010/main" val="199769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PRACOVNÍ KAPITÁL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1" y="1701800"/>
            <a:ext cx="10580851" cy="4470400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cs-CZ" dirty="0"/>
              <a:t>Pracovní kapitál je </a:t>
            </a:r>
            <a:r>
              <a:rPr lang="cs-CZ" b="1" dirty="0"/>
              <a:t>část oběžných aktiv, která je financována dlouhodobými finančními zdroji</a:t>
            </a:r>
            <a:r>
              <a:rPr lang="cs-CZ" dirty="0"/>
              <a:t> a podnik s ní může volně </a:t>
            </a:r>
            <a:r>
              <a:rPr lang="cs-CZ" b="1" dirty="0">
                <a:solidFill>
                  <a:srgbClr val="C00000"/>
                </a:solidFill>
              </a:rPr>
              <a:t>disponovat při realizaci svých záměrů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cs-CZ" b="1" dirty="0"/>
              <a:t>Pracovní kapitál je rovněž měřítkem likvidity a má úzkou návaznost na ukazatel běžné likvidity,</a:t>
            </a:r>
            <a:r>
              <a:rPr lang="cs-CZ" dirty="0"/>
              <a:t> který </a:t>
            </a:r>
            <a:r>
              <a:rPr lang="cs-CZ" b="1" dirty="0">
                <a:solidFill>
                  <a:srgbClr val="C00000"/>
                </a:solidFill>
              </a:rPr>
              <a:t>nepřímo vyjadřuje velikost pracovního kapitálu.  </a:t>
            </a:r>
          </a:p>
        </p:txBody>
      </p:sp>
    </p:spTree>
    <p:extLst>
      <p:ext uri="{BB962C8B-B14F-4D97-AF65-F5344CB8AC3E}">
        <p14:creationId xmlns:p14="http://schemas.microsoft.com/office/powerpoint/2010/main" val="259384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DEFINICE </a:t>
            </a:r>
            <a:b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9376" y="1916832"/>
            <a:ext cx="1079687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U likvidity určité složky majetku jde o vyjádření vlastnosti dané složky majetku rychle a bez velké ztráty hodnoty se přeměnit na peněžní hotovost. 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Tato vlastnost bývá v některé literatuře označována jako likvidnost. 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Likvidita podniku je o vyjádření schopnosti podniku uhradit včas své platební závazky. Zdůrazňuje se tak schopnost označovaná jako okamžitá solventnost. 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Jde o relativně úzké vymezení likvidity k určitému dni, okamžiku. Při širším vymezení se posuzování likvidity neomezuje na stav k určitému okamžiku, ale orientuje se na vývoj v čase.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4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9337" y="1166843"/>
            <a:ext cx="120710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Literatura zdůrazňuje, že nedostatek likvidity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vede k tomu, že podnik není schopen využít ziskových příležitostí,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které se při podnikání objeví, 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nebo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není schopen hradit své běžné závazky, což může vyústit v platební neschopnost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vést k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bankrotu. </a:t>
            </a: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Existuje tedy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přímá závislost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pojmy solventnost a likvidita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nicméně není možné je ve své podstatě zaměňovat. Vzájemná závislost těchto pojmů je pak nejjednodušším způsobem vysvětlitelná na větě, že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PODMÍNKOU SOLVENTNOSTI JE LIKVIDITA. </a:t>
            </a: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SOLVENTNOST?? </a:t>
            </a:r>
          </a:p>
          <a:p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Likvidita je tedy důležitá z hlediska finanční rovnováhy firmy,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999656" y="260649"/>
            <a:ext cx="7272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+mj-cs"/>
              </a:rPr>
              <a:t>Nedostatek likvidity</a:t>
            </a:r>
          </a:p>
        </p:txBody>
      </p:sp>
    </p:spTree>
    <p:extLst>
      <p:ext uri="{BB962C8B-B14F-4D97-AF65-F5344CB8AC3E}">
        <p14:creationId xmlns:p14="http://schemas.microsoft.com/office/powerpoint/2010/main" val="303098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/>
              <a:t>LIKVIDITA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lze říci, že </a:t>
            </a:r>
            <a:r>
              <a:rPr lang="cs-CZ" b="1" dirty="0"/>
              <a:t>ukazatele likvidity mají obecný tvar podílu toho, čím možno platit k tomu, co je nutno platit</a:t>
            </a:r>
            <a:r>
              <a:rPr lang="cs-CZ" dirty="0"/>
              <a:t>. Z hlediska úrovně platební schopnosti podniku </a:t>
            </a:r>
          </a:p>
          <a:p>
            <a:r>
              <a:rPr lang="cs-CZ" dirty="0"/>
              <a:t>lze rozlišit tři </a:t>
            </a:r>
            <a:r>
              <a:rPr lang="cs-CZ" b="1" dirty="0"/>
              <a:t>základní poměrové ukazatele likvidity. </a:t>
            </a:r>
          </a:p>
          <a:p>
            <a:r>
              <a:rPr lang="cs-CZ" b="1" dirty="0"/>
              <a:t>OKAMŽITÁ </a:t>
            </a:r>
          </a:p>
          <a:p>
            <a:r>
              <a:rPr lang="cs-CZ" b="1" dirty="0"/>
              <a:t>POHOTOVÁ </a:t>
            </a:r>
          </a:p>
          <a:p>
            <a:r>
              <a:rPr lang="cs-CZ" b="1" dirty="0"/>
              <a:t>BĚŽNÁ </a:t>
            </a:r>
          </a:p>
        </p:txBody>
      </p:sp>
    </p:spTree>
    <p:extLst>
      <p:ext uri="{BB962C8B-B14F-4D97-AF65-F5344CB8AC3E}">
        <p14:creationId xmlns:p14="http://schemas.microsoft.com/office/powerpoint/2010/main" val="68353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35791" y="1700387"/>
            <a:ext cx="7919439" cy="1296987"/>
          </a:xfrm>
        </p:spPr>
        <p:txBody>
          <a:bodyPr>
            <a:normAutofit/>
          </a:bodyPr>
          <a:lstStyle/>
          <a:p>
            <a:r>
              <a:rPr lang="cs-CZ" sz="2000" b="1" dirty="0"/>
              <a:t>L1 = KRÁTKODOBÝ FINANČNÍ MAJETEK / KRÁTKODOBÉ DLUHY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47329" y="508024"/>
            <a:ext cx="89510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OKAMŽITÁ LIKVIDITA </a:t>
            </a:r>
          </a:p>
          <a:p>
            <a:pPr algn="ctr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Hlediska interpretace tohoto ukazatele je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vhodné,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aby se vypočítané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hodnoty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pohybovaly v intervalu 0,2 až 1.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9377" y="2348881"/>
            <a:ext cx="920151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KRÁTKODOBÝ FINANČNÍ MAJETEK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b="1" dirty="0"/>
              <a:t>PENÍZE,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b="1" dirty="0"/>
              <a:t>ÚČTY U BANK,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b="1" dirty="0"/>
              <a:t>KRÁTKODOBÉ CENNÉ PAPÍRY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         : </a:t>
            </a:r>
          </a:p>
          <a:p>
            <a:r>
              <a:rPr lang="cs-CZ" b="1" dirty="0"/>
              <a:t>KRÁTKODOBÉ DLUHY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KRÁTKODOVÉ ZÁVAZKY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BÚ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FINANČNÍ VÝPOMOCI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2000" b="1" dirty="0"/>
              <a:t>U VELKÝCH FIREM SE VE VĚTŠINĚ PŘÍPADŮ NEPOČÍTÁ, </a:t>
            </a:r>
          </a:p>
          <a:p>
            <a:r>
              <a:rPr lang="cs-CZ" sz="2000" b="1" dirty="0"/>
              <a:t>PŘELÉVÁNÍ FINANCÍ ZKRESLUJE TENTO UKAZATEL </a:t>
            </a:r>
          </a:p>
          <a:p>
            <a:r>
              <a:rPr lang="cs-CZ" dirty="0"/>
              <a:t>(cash </a:t>
            </a:r>
            <a:r>
              <a:rPr lang="cs-CZ" dirty="0" err="1"/>
              <a:t>pooling</a:t>
            </a:r>
            <a:r>
              <a:rPr lang="cs-CZ" dirty="0"/>
              <a:t>)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497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9376" y="1082016"/>
            <a:ext cx="9310276" cy="1296987"/>
          </a:xfrm>
        </p:spPr>
        <p:txBody>
          <a:bodyPr>
            <a:normAutofit/>
          </a:bodyPr>
          <a:lstStyle/>
          <a:p>
            <a:r>
              <a:rPr lang="cs-CZ" sz="2000" b="1" dirty="0"/>
              <a:t>L1 = (KRÁTKODOBÝ FINANČNÍ MAJETEK + KRÁTKODOBÉ POHLEDÁVKY)</a:t>
            </a:r>
          </a:p>
          <a:p>
            <a:r>
              <a:rPr lang="cs-CZ" sz="2000" b="1" dirty="0"/>
              <a:t> / KRÁTKODOBÉ DLUHY </a:t>
            </a:r>
          </a:p>
        </p:txBody>
      </p:sp>
      <p:sp>
        <p:nvSpPr>
          <p:cNvPr id="4" name="Obdélník 3"/>
          <p:cNvSpPr/>
          <p:nvPr/>
        </p:nvSpPr>
        <p:spPr>
          <a:xfrm>
            <a:off x="367514" y="218114"/>
            <a:ext cx="8951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POHOTOVÁ Á LIKVIDITA </a:t>
            </a:r>
          </a:p>
          <a:p>
            <a:pPr algn="ctr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Hlediska interpretace tohoto ukazatele je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vhodné,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hodnoty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do 1,5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9376" y="2348880"/>
            <a:ext cx="3532314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KRÁTKODOBÝ FINANČNÍ MAJETEK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b="1" dirty="0"/>
              <a:t>PENÍZE,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b="1" dirty="0"/>
              <a:t>ÚČTY U BANK,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600" b="1" dirty="0"/>
              <a:t>KRÁTKODOBÉ CENNÉ PAPÍRY</a:t>
            </a:r>
          </a:p>
          <a:p>
            <a:r>
              <a:rPr lang="cs-CZ" sz="1600" b="1" dirty="0"/>
              <a:t>+ </a:t>
            </a:r>
            <a:r>
              <a:rPr lang="cs-CZ" b="1" dirty="0"/>
              <a:t>KRÁTKODOBÉ POHLEDÁVKY </a:t>
            </a:r>
          </a:p>
          <a:p>
            <a:r>
              <a:rPr lang="cs-CZ" b="1" dirty="0"/>
              <a:t>                  : </a:t>
            </a:r>
          </a:p>
          <a:p>
            <a:r>
              <a:rPr lang="cs-CZ" b="1" dirty="0"/>
              <a:t>KRÁTKODOBÉ DLUHY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KRÁTKODOVÉ ZÁVAZKY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BÚ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FINANČNÍ VÝPOMOCI</a:t>
            </a:r>
          </a:p>
          <a:p>
            <a:endParaRPr lang="cs-CZ" b="1" dirty="0"/>
          </a:p>
          <a:p>
            <a:endParaRPr lang="cs-CZ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2946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Vyhodnocení pohotové likvidity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3" y="1556792"/>
            <a:ext cx="10652859" cy="461540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cs-CZ" dirty="0"/>
              <a:t>Z doporučených hodnot pro tento ukazatel vyplývá, že pokud by byl </a:t>
            </a:r>
            <a:r>
              <a:rPr lang="cs-CZ" b="1" dirty="0"/>
              <a:t>p</a:t>
            </a:r>
            <a:r>
              <a:rPr lang="cs-CZ" b="1" dirty="0">
                <a:solidFill>
                  <a:srgbClr val="FF0000"/>
                </a:solidFill>
              </a:rPr>
              <a:t>oměr 1 : 1</a:t>
            </a:r>
            <a:r>
              <a:rPr lang="cs-CZ" dirty="0"/>
              <a:t>, podnik by byl </a:t>
            </a:r>
            <a:r>
              <a:rPr lang="cs-CZ" b="1" dirty="0">
                <a:solidFill>
                  <a:srgbClr val="C00000"/>
                </a:solidFill>
              </a:rPr>
              <a:t>schopen se vyrovnat se svými závazky, aniž by musel prodat své zásoby, což by mohlo znamenat narušení kontinuity výroby. </a:t>
            </a:r>
          </a:p>
          <a:p>
            <a:pPr algn="just">
              <a:lnSpc>
                <a:spcPct val="110000"/>
              </a:lnSpc>
            </a:pPr>
            <a:r>
              <a:rPr lang="cs-CZ" b="1" dirty="0">
                <a:solidFill>
                  <a:srgbClr val="C00000"/>
                </a:solidFill>
              </a:rPr>
              <a:t>Vyšší hodnota ukazatele bude příznivější pro věřitele</a:t>
            </a:r>
            <a:r>
              <a:rPr lang="cs-CZ" dirty="0"/>
              <a:t>, </a:t>
            </a:r>
            <a:r>
              <a:rPr lang="cs-CZ" b="1" dirty="0">
                <a:solidFill>
                  <a:srgbClr val="C00000"/>
                </a:solidFill>
              </a:rPr>
              <a:t>nebude</a:t>
            </a:r>
            <a:r>
              <a:rPr lang="cs-CZ" dirty="0"/>
              <a:t> však </a:t>
            </a:r>
            <a:r>
              <a:rPr lang="cs-CZ" b="1" dirty="0"/>
              <a:t>příznivá</a:t>
            </a:r>
            <a:r>
              <a:rPr lang="cs-CZ" dirty="0"/>
              <a:t> z hlediska </a:t>
            </a:r>
            <a:r>
              <a:rPr lang="cs-CZ" b="1" dirty="0">
                <a:solidFill>
                  <a:srgbClr val="C00000"/>
                </a:solidFill>
              </a:rPr>
              <a:t>akcionářů a vedení podniku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</a:pPr>
            <a:r>
              <a:rPr lang="cs-CZ" dirty="0"/>
              <a:t>Značný objem oběžných aktiv vázaný ve formě pohotových prostředků přináší jen malý nebo žádný úrok. </a:t>
            </a:r>
          </a:p>
          <a:p>
            <a:pPr algn="just">
              <a:lnSpc>
                <a:spcPct val="110000"/>
              </a:lnSpc>
            </a:pPr>
            <a:r>
              <a:rPr lang="cs-CZ" b="1" dirty="0">
                <a:solidFill>
                  <a:srgbClr val="C00000"/>
                </a:solidFill>
              </a:rPr>
              <a:t>Nadměrná výše oběžných aktiv </a:t>
            </a:r>
            <a:r>
              <a:rPr lang="cs-CZ" dirty="0"/>
              <a:t>vede </a:t>
            </a:r>
            <a:r>
              <a:rPr lang="cs-CZ" b="1" dirty="0">
                <a:solidFill>
                  <a:srgbClr val="C00000"/>
                </a:solidFill>
              </a:rPr>
              <a:t>k neproduktivnímu využívání do podniku vložených prostředků </a:t>
            </a:r>
            <a:r>
              <a:rPr lang="cs-CZ" b="1" dirty="0"/>
              <a:t>a tak nepříznivě ovlivňuje celkovou výnosnost vložených prostředků.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 tohoto pohledu je za horní hranici považována hodnota 1,5. </a:t>
            </a:r>
          </a:p>
        </p:txBody>
      </p:sp>
    </p:spTree>
    <p:extLst>
      <p:ext uri="{BB962C8B-B14F-4D97-AF65-F5344CB8AC3E}">
        <p14:creationId xmlns:p14="http://schemas.microsoft.com/office/powerpoint/2010/main" val="148395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6125" y="967982"/>
            <a:ext cx="7919439" cy="1296987"/>
          </a:xfrm>
        </p:spPr>
        <p:txBody>
          <a:bodyPr>
            <a:normAutofit/>
          </a:bodyPr>
          <a:lstStyle/>
          <a:p>
            <a:r>
              <a:rPr lang="cs-CZ" sz="2000" b="1" dirty="0"/>
              <a:t>L1 = OBĚŽNÁ AKTIVA/ KRÁTKODOBÉ DLUHY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1345" y="476672"/>
            <a:ext cx="89510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BĚŽNÁ LIKVIDITA </a:t>
            </a:r>
          </a:p>
          <a:p>
            <a:pPr algn="ctr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Hlediska interpretace tohoto ukazatele je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vhodné,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aby se vypočítané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hodnoty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pohybovaly v intervalu 1,5 – 2 (</a:t>
            </a:r>
            <a:r>
              <a:rPr lang="cs-CZ" b="1" strike="sngStrike" dirty="0">
                <a:solidFill>
                  <a:srgbClr val="C00000"/>
                </a:solidFill>
                <a:latin typeface="Times New Roman" panose="02020603050405020304" pitchFamily="18" charset="0"/>
              </a:rPr>
              <a:t>NĚKDY 2,5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</a:rPr>
              <a:t>).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9377" y="2348880"/>
            <a:ext cx="6486327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OBĚŽNÁ AKTIVA</a:t>
            </a:r>
            <a:endParaRPr lang="cs-CZ" sz="1600" b="1" dirty="0"/>
          </a:p>
          <a:p>
            <a:r>
              <a:rPr lang="cs-CZ" sz="2800" b="1" dirty="0"/>
              <a:t>         : </a:t>
            </a:r>
          </a:p>
          <a:p>
            <a:r>
              <a:rPr lang="cs-CZ" b="1" dirty="0"/>
              <a:t>KRÁTKODOBÉ DLUHY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KRÁTKODOVÉ ZÁVAZKY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BÚ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KRÁTKODOBÉ FINANČNÍ VÝPOMOCI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2000" b="1" dirty="0"/>
              <a:t>NEBERE V ÚVAHU SKLADBU OBĚŽIVA Z HLEDISKA LIKVIDITY</a:t>
            </a:r>
          </a:p>
        </p:txBody>
      </p:sp>
    </p:spTree>
    <p:extLst>
      <p:ext uri="{BB962C8B-B14F-4D97-AF65-F5344CB8AC3E}">
        <p14:creationId xmlns:p14="http://schemas.microsoft.com/office/powerpoint/2010/main" val="19576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ČISTÝ PRACOVNÍ KAPITÁL </a:t>
            </a:r>
            <a:br>
              <a:rPr lang="cs-CZ" b="1" dirty="0"/>
            </a:br>
            <a:r>
              <a:rPr lang="cs-CZ" b="1" dirty="0">
                <a:solidFill>
                  <a:srgbClr val="C00000"/>
                </a:solidFill>
              </a:rPr>
              <a:t>NET WORKING CAPITAL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Čistý pracovní kapitál však můžeme také chápat jako část prostředků, které by podniku dovolily v omezeném rozsahu pokračovat v jeho činnosti, pokud by byl nucen splatit převážnou část nebo všechny své krátkodobé závazky – jde tedy o </a:t>
            </a:r>
          </a:p>
          <a:p>
            <a:pPr algn="ctr"/>
            <a:r>
              <a:rPr lang="cs-CZ" b="1" dirty="0"/>
              <a:t>rozdíl mezi oběžnými aktivy a krátkodobými dluhy. finanční polštář pro případ nouze. </a:t>
            </a:r>
          </a:p>
          <a:p>
            <a:pPr algn="ctr"/>
            <a:r>
              <a:rPr lang="cs-CZ" b="1" dirty="0"/>
              <a:t>NWC = OBĚŽNÁ AKTIVA – KRÁTKODOBÉ DLUHY</a:t>
            </a:r>
          </a:p>
        </p:txBody>
      </p:sp>
      <p:pic>
        <p:nvPicPr>
          <p:cNvPr id="5" name="Obrázek 4" descr="Kritiky.cz | Knihy, Filmy, Hry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5229200"/>
            <a:ext cx="2438400" cy="13563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5303912" y="54452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FINANČNÍ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39416" y="558924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VELIKOST JE ZÁVISLÁ NA OBORU PODNIKÁNÍ</a:t>
            </a:r>
          </a:p>
        </p:txBody>
      </p:sp>
    </p:spTree>
    <p:extLst>
      <p:ext uri="{BB962C8B-B14F-4D97-AF65-F5344CB8AC3E}">
        <p14:creationId xmlns:p14="http://schemas.microsoft.com/office/powerpoint/2010/main" val="1285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637</Words>
  <Application>Microsoft Office PowerPoint</Application>
  <PresentationFormat>Širokoúhlá obrazovka</PresentationFormat>
  <Paragraphs>87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DEFINICE  </vt:lpstr>
      <vt:lpstr>Prezentace aplikace PowerPoint</vt:lpstr>
      <vt:lpstr>LIKVIDITA </vt:lpstr>
      <vt:lpstr>Prezentace aplikace PowerPoint</vt:lpstr>
      <vt:lpstr>Prezentace aplikace PowerPoint</vt:lpstr>
      <vt:lpstr>Vyhodnocení pohotové likvidity</vt:lpstr>
      <vt:lpstr>Prezentace aplikace PowerPoint</vt:lpstr>
      <vt:lpstr>ČISTÝ PRACOVNÍ KAPITÁL  NET WORKING CAPITAL  </vt:lpstr>
      <vt:lpstr>PRACOVNÍ KAPITÁL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Botlíková</dc:creator>
  <cp:lastModifiedBy>Milena Botlíková</cp:lastModifiedBy>
  <cp:revision>1</cp:revision>
  <dcterms:created xsi:type="dcterms:W3CDTF">2022-03-15T06:28:35Z</dcterms:created>
  <dcterms:modified xsi:type="dcterms:W3CDTF">2022-03-15T06:32:37Z</dcterms:modified>
</cp:coreProperties>
</file>