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88" r:id="rId3"/>
    <p:sldId id="296" r:id="rId4"/>
    <p:sldId id="297" r:id="rId5"/>
    <p:sldId id="298" r:id="rId6"/>
    <p:sldId id="290" r:id="rId7"/>
    <p:sldId id="292" r:id="rId8"/>
    <p:sldId id="295" r:id="rId9"/>
    <p:sldId id="293" r:id="rId10"/>
    <p:sldId id="294" r:id="rId11"/>
    <p:sldId id="300" r:id="rId12"/>
    <p:sldId id="29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E185F-6CAA-440C-A1F1-00AD7ABB358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7834-0616-44BD-8BFC-2ADEF01618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6. Vznik a proměny fenoménu volného času v moderní éře (cca 1780-1918)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b="1" dirty="0"/>
              <a:t>Kulturní dějiny českých a evropských zemí v moderní době</a:t>
            </a:r>
            <a:endParaRPr lang="cs-CZ" sz="1800" dirty="0"/>
          </a:p>
          <a:p>
            <a:endParaRPr lang="cs-CZ" sz="1800" dirty="0"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46720" y="888274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>
                <a:solidFill>
                  <a:schemeClr val="bg1"/>
                </a:solidFill>
              </a:rPr>
              <a:t>(6)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Sport jako příklad moderního trávení volného času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sportování x divácký sport</a:t>
            </a:r>
          </a:p>
          <a:p>
            <a:r>
              <a:rPr lang="cs-CZ" dirty="0" smtClean="0"/>
              <a:t>rekreační (= volný čas) x výkonnostní (amatérský = </a:t>
            </a:r>
            <a:r>
              <a:rPr lang="cs-CZ" dirty="0" err="1" smtClean="0"/>
              <a:t>polovolný</a:t>
            </a:r>
            <a:r>
              <a:rPr lang="cs-CZ" dirty="0" smtClean="0"/>
              <a:t> čas) profesionální (= práce)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93" y="3022291"/>
            <a:ext cx="6420077" cy="2967029"/>
          </a:xfrm>
        </p:spPr>
      </p:pic>
    </p:spTree>
    <p:extLst>
      <p:ext uri="{BB962C8B-B14F-4D97-AF65-F5344CB8AC3E}">
        <p14:creationId xmlns:p14="http://schemas.microsoft.com/office/powerpoint/2010/main" val="32783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Spolkový život – život ve spolku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36" y="863600"/>
            <a:ext cx="6619203" cy="5121275"/>
          </a:xfrm>
        </p:spPr>
      </p:pic>
    </p:spTree>
    <p:extLst>
      <p:ext uri="{BB962C8B-B14F-4D97-AF65-F5344CB8AC3E}">
        <p14:creationId xmlns:p14="http://schemas.microsoft.com/office/powerpoint/2010/main" val="40170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Nové (</a:t>
            </a:r>
            <a:r>
              <a:rPr lang="cs-CZ" sz="2800" dirty="0" err="1" smtClean="0"/>
              <a:t>velko</a:t>
            </a:r>
            <a:r>
              <a:rPr lang="cs-CZ" sz="2800" dirty="0" smtClean="0"/>
              <a:t>)městské formy trávení volného času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kavárna</a:t>
            </a:r>
          </a:p>
          <a:p>
            <a:r>
              <a:rPr lang="cs-CZ" dirty="0" smtClean="0"/>
              <a:t>restaurace</a:t>
            </a:r>
          </a:p>
          <a:p>
            <a:r>
              <a:rPr lang="cs-CZ" dirty="0" smtClean="0"/>
              <a:t>obchodní dům</a:t>
            </a:r>
          </a:p>
          <a:p>
            <a:r>
              <a:rPr lang="cs-CZ" dirty="0" smtClean="0"/>
              <a:t>biograf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90" y="998244"/>
            <a:ext cx="3475037" cy="4991076"/>
          </a:xfrm>
        </p:spPr>
      </p:pic>
    </p:spTree>
    <p:extLst>
      <p:ext uri="{BB962C8B-B14F-4D97-AF65-F5344CB8AC3E}">
        <p14:creationId xmlns:p14="http://schemas.microsoft.com/office/powerpoint/2010/main" val="387142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3218688" cy="23774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Vznik </a:t>
            </a:r>
            <a:r>
              <a:rPr lang="cs-CZ" sz="2400" dirty="0" smtClean="0">
                <a:solidFill>
                  <a:schemeClr val="bg1"/>
                </a:solidFill>
              </a:rPr>
              <a:t>a proměny fenoménu </a:t>
            </a:r>
            <a:r>
              <a:rPr lang="cs-CZ" sz="2400" dirty="0">
                <a:solidFill>
                  <a:schemeClr val="bg1"/>
                </a:solidFill>
              </a:rPr>
              <a:t>volného času v moderní éře (cca 1780-1918)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smtClean="0"/>
              <a:t>Literatura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7911" y="452846"/>
            <a:ext cx="7949619" cy="640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cap="all" dirty="0" smtClean="0"/>
              <a:t>Základní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BENDOVÁ Eva – HOJDA Zdeněk (</a:t>
            </a:r>
            <a:r>
              <a:rPr lang="cs-CZ" sz="1600" dirty="0" err="1"/>
              <a:t>eds</a:t>
            </a:r>
            <a:r>
              <a:rPr lang="cs-CZ" sz="1600" dirty="0"/>
              <a:t>.): Od práce k zábavě. Volný čas v české kultuře 19. století. Sborník příspěvků ze 40. mezioborového plzeňského sympozia k problematice 19. století, Plzeň 20.-22. února 2020. </a:t>
            </a:r>
            <a:r>
              <a:rPr lang="cs-CZ" sz="1600" dirty="0" smtClean="0"/>
              <a:t>Praha 2021.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LENDEROVÁ </a:t>
            </a:r>
            <a:r>
              <a:rPr lang="cs-CZ" sz="1600" dirty="0"/>
              <a:t>Milena – </a:t>
            </a:r>
            <a:r>
              <a:rPr lang="cs-CZ" sz="1600" dirty="0" smtClean="0"/>
              <a:t>JIRÁNEK </a:t>
            </a:r>
            <a:r>
              <a:rPr lang="cs-CZ" sz="1600" dirty="0"/>
              <a:t>Tomáš – </a:t>
            </a:r>
            <a:r>
              <a:rPr lang="cs-CZ" sz="1600" dirty="0" smtClean="0"/>
              <a:t>MACKOVÁ </a:t>
            </a:r>
            <a:r>
              <a:rPr lang="cs-CZ" sz="1600" dirty="0"/>
              <a:t>Marie: Z dějin české každodennosti. Praha 2009.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cap="all" dirty="0" smtClean="0"/>
              <a:t>Doporučená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cap="al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BOROVIČKA Michael: </a:t>
            </a:r>
            <a:r>
              <a:rPr lang="cs-CZ" sz="1600" dirty="0"/>
              <a:t>Velké dějiny zemí Koruny české. Tematická řada, Svazek: </a:t>
            </a:r>
            <a:r>
              <a:rPr lang="cs-CZ" sz="1600" dirty="0" err="1"/>
              <a:t>Cestovatelství</a:t>
            </a:r>
            <a:r>
              <a:rPr lang="cs-CZ" sz="1600" dirty="0"/>
              <a:t>. Praha – Litomyšl 2010.</a:t>
            </a: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BOURDIEU </a:t>
            </a:r>
            <a:r>
              <a:rPr lang="cs-CZ" sz="1600" dirty="0" err="1" smtClean="0"/>
              <a:t>Pierre</a:t>
            </a:r>
            <a:r>
              <a:rPr lang="cs-CZ" sz="1600" dirty="0" smtClean="0"/>
              <a:t>: </a:t>
            </a:r>
            <a:r>
              <a:rPr lang="cs-CZ" sz="1600" dirty="0"/>
              <a:t>Pravidla umění. Vznik a struktura literárního </a:t>
            </a:r>
            <a:r>
              <a:rPr lang="cs-CZ" sz="1600" dirty="0" smtClean="0"/>
              <a:t>pole. </a:t>
            </a:r>
            <a:r>
              <a:rPr lang="cs-CZ" sz="1600" dirty="0"/>
              <a:t>Praha 2010.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DANIEL Ondřej – KAVKA </a:t>
            </a:r>
            <a:r>
              <a:rPr lang="cs-CZ" sz="1600" dirty="0"/>
              <a:t>Tomáš </a:t>
            </a:r>
            <a:r>
              <a:rPr lang="cs-CZ" sz="1600" dirty="0" smtClean="0"/>
              <a:t>– MACHEK Jakub a </a:t>
            </a:r>
            <a:r>
              <a:rPr lang="cs-CZ" sz="1600" dirty="0"/>
              <a:t>kol.: Populární kultura v českém prostoru, Praha 2013</a:t>
            </a: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KUDLÁČ Antonín: </a:t>
            </a:r>
            <a:r>
              <a:rPr lang="cs-CZ" sz="1600" dirty="0" smtClean="0"/>
              <a:t>Poznámky </a:t>
            </a:r>
            <a:r>
              <a:rPr lang="cs-CZ" sz="1600" dirty="0"/>
              <a:t>k </a:t>
            </a:r>
            <a:r>
              <a:rPr lang="cs-CZ" sz="1600" dirty="0" err="1"/>
              <a:t>numinózně</a:t>
            </a:r>
            <a:r>
              <a:rPr lang="cs-CZ" sz="1600" dirty="0"/>
              <a:t>-kooperativnímu modelu populární kultury, Český lid 105, 2018, 4, s. 425-440.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PELC </a:t>
            </a:r>
            <a:r>
              <a:rPr lang="cs-CZ" sz="1600" dirty="0"/>
              <a:t>Martin</a:t>
            </a:r>
            <a:r>
              <a:rPr lang="cs-CZ" sz="1600" dirty="0" smtClean="0"/>
              <a:t>: Umění </a:t>
            </a:r>
            <a:r>
              <a:rPr lang="cs-CZ" sz="1600" dirty="0"/>
              <a:t>putovat. Dějiny německých turistických spolků v českých zemích. </a:t>
            </a:r>
            <a:r>
              <a:rPr lang="cs-CZ" sz="1600" dirty="0" smtClean="0"/>
              <a:t>Brno 2010</a:t>
            </a:r>
            <a:r>
              <a:rPr lang="cs-CZ" sz="1600" dirty="0"/>
              <a:t>. </a:t>
            </a: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PELC Martin: Sport a česká společnost do roku 1939. Osobnosti – instituce – reflexe. Praha: Nakladatelství Lidové noviny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ŠOUKAL </a:t>
            </a:r>
            <a:r>
              <a:rPr lang="cs-CZ" sz="1600" dirty="0"/>
              <a:t>Jiří: Slasti a strasti letních bytů. Život na letních bytech a v letních vilkách v éře první republiky. Praha 2016.</a:t>
            </a:r>
            <a:endParaRPr lang="cs-CZ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/>
              <a:t>ŠTEMBERK Jan: Fenomén cestovního ruchu. Praha 2009.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ŠTEMBERK </a:t>
            </a:r>
            <a:r>
              <a:rPr lang="cs-CZ" sz="1600" dirty="0"/>
              <a:t>Jan: </a:t>
            </a:r>
            <a:r>
              <a:rPr lang="cs-CZ" sz="1600" dirty="0" smtClean="0"/>
              <a:t>Kapitoly </a:t>
            </a:r>
            <a:r>
              <a:rPr lang="cs-CZ" sz="1600" dirty="0"/>
              <a:t>z dějin cestovního ruchu. Pelhřimov 2012.</a:t>
            </a:r>
            <a:endParaRPr lang="cs-CZ" sz="1600" cap="all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Kulturní dějiny českých a evropských zemí v moderní době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Zrození občana: proměna státu a společnosti v českých zemích a Evropě (cca 1780-1918</a:t>
            </a:r>
            <a:r>
              <a:rPr lang="cs-CZ" dirty="0" smtClean="0"/>
              <a:t>)</a:t>
            </a:r>
          </a:p>
          <a:p>
            <a:r>
              <a:rPr lang="cs-CZ" dirty="0" smtClean="0"/>
              <a:t>2. Staré </a:t>
            </a:r>
            <a:r>
              <a:rPr lang="cs-CZ" dirty="0"/>
              <a:t>a moderní: Historizace vědomí v Evropě </a:t>
            </a:r>
            <a:br>
              <a:rPr lang="cs-CZ" dirty="0"/>
            </a:br>
            <a:r>
              <a:rPr lang="cs-CZ" dirty="0"/>
              <a:t>od druhé poloviny 18.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3. Sekularizace </a:t>
            </a:r>
            <a:r>
              <a:rPr lang="cs-CZ" dirty="0"/>
              <a:t>a odkouzlení světa: Proměny náboženství a církví v českých zemích a Evropě (cca 1780-1918</a:t>
            </a:r>
            <a:r>
              <a:rPr lang="cs-CZ" dirty="0" smtClean="0"/>
              <a:t>)</a:t>
            </a:r>
          </a:p>
          <a:p>
            <a:r>
              <a:rPr lang="cs-CZ" dirty="0" smtClean="0"/>
              <a:t>4. Moderní </a:t>
            </a:r>
            <a:r>
              <a:rPr lang="cs-CZ" dirty="0"/>
              <a:t>svět a jeho nové elity: vzestup měšťanstva  19. století</a:t>
            </a:r>
          </a:p>
          <a:p>
            <a:r>
              <a:rPr lang="cs-CZ" dirty="0" smtClean="0"/>
              <a:t>5. Moderna, modernita, modernizace: modernizační procesy v teorii a praxi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6. Vznik a proměny </a:t>
            </a:r>
            <a:r>
              <a:rPr lang="cs-CZ" dirty="0">
                <a:solidFill>
                  <a:srgbClr val="FF0000"/>
                </a:solidFill>
              </a:rPr>
              <a:t>fenoménu volného času v moderní éře (cca 1780-1918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Definice volného času podle </a:t>
            </a:r>
            <a:r>
              <a:rPr lang="cs-CZ" sz="2800" dirty="0" err="1" smtClean="0"/>
              <a:t>Joffre</a:t>
            </a:r>
            <a:r>
              <a:rPr lang="cs-CZ" sz="2800" dirty="0" smtClean="0"/>
              <a:t> </a:t>
            </a:r>
            <a:r>
              <a:rPr lang="cs-CZ" sz="2800" dirty="0" err="1" smtClean="0"/>
              <a:t>Dumazediera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Nezbytné </a:t>
            </a:r>
            <a:r>
              <a:rPr lang="cs-CZ" dirty="0"/>
              <a:t>podmínky vzniku volného </a:t>
            </a:r>
            <a:r>
              <a:rPr lang="cs-CZ" dirty="0" smtClean="0"/>
              <a:t>času</a:t>
            </a:r>
          </a:p>
          <a:p>
            <a:r>
              <a:rPr lang="cs-CZ" dirty="0" smtClean="0"/>
              <a:t>1.Činnosti </a:t>
            </a:r>
            <a:r>
              <a:rPr lang="cs-CZ" dirty="0"/>
              <a:t>ve společnosti se již neřídí povinnostmi uloženými komunitou. Člověk </a:t>
            </a:r>
            <a:r>
              <a:rPr lang="cs-CZ" dirty="0" smtClean="0"/>
              <a:t>má právo </a:t>
            </a:r>
            <a:r>
              <a:rPr lang="cs-CZ" dirty="0"/>
              <a:t>si zvolit zaměstnání – práci, stejně jako způsob trávení volného času. </a:t>
            </a:r>
            <a:r>
              <a:rPr lang="cs-CZ" dirty="0" smtClean="0"/>
              <a:t>Ovšem sociální determinismus tuto </a:t>
            </a:r>
            <a:r>
              <a:rPr lang="cs-CZ" dirty="0"/>
              <a:t>volbu </a:t>
            </a:r>
            <a:r>
              <a:rPr lang="cs-CZ" dirty="0" smtClean="0"/>
              <a:t>ovlivňuje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2. Pro </a:t>
            </a:r>
            <a:r>
              <a:rPr lang="cs-CZ" dirty="0"/>
              <a:t>moderní společnost platí, že je profesionální práce ovlivněna vůlí člověka nikoli </a:t>
            </a:r>
            <a:r>
              <a:rPr lang="cs-CZ" dirty="0" smtClean="0"/>
              <a:t>určována přírodou. </a:t>
            </a:r>
            <a:r>
              <a:rPr lang="cs-CZ" dirty="0"/>
              <a:t>Volný čas je tedy snadno od práce oddělitelný</a:t>
            </a:r>
            <a:r>
              <a:rPr lang="cs-CZ" dirty="0" smtClean="0"/>
              <a:t>. Volný </a:t>
            </a:r>
            <a:r>
              <a:rPr lang="cs-CZ" dirty="0"/>
              <a:t>čas je mimopracovní doba, </a:t>
            </a:r>
            <a:r>
              <a:rPr lang="cs-CZ" dirty="0" smtClean="0"/>
              <a:t>bez přesčasové </a:t>
            </a:r>
            <a:r>
              <a:rPr lang="cs-CZ" dirty="0"/>
              <a:t>práce a dojíždění na místo pracoviště (čas vázaný). Volný čas tedy představuje pouze určitou část mimopracovní doby, do které patří osobní biologické potřeby (strava, hygiena, spánek) a povinnosti rodinné (vaření, úklid, nákup, péče o děti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16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Vlastnosti </a:t>
            </a:r>
            <a:br>
              <a:rPr lang="cs-CZ" sz="2800" dirty="0" smtClean="0"/>
            </a:br>
            <a:r>
              <a:rPr lang="cs-CZ" sz="2800" dirty="0" smtClean="0"/>
              <a:t>volného času podle </a:t>
            </a:r>
            <a:r>
              <a:rPr lang="cs-CZ" sz="2800" dirty="0" err="1" smtClean="0"/>
              <a:t>Dumazediera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1.Volný </a:t>
            </a:r>
            <a:r>
              <a:rPr lang="cs-CZ" dirty="0"/>
              <a:t>čas je svobodnou volbou, osvobozuje </a:t>
            </a:r>
            <a:r>
              <a:rPr lang="cs-CZ" dirty="0" smtClean="0"/>
              <a:t>od </a:t>
            </a:r>
            <a:r>
              <a:rPr lang="cs-CZ" dirty="0"/>
              <a:t>povinností určitého </a:t>
            </a:r>
            <a:r>
              <a:rPr lang="cs-CZ" dirty="0" smtClean="0"/>
              <a:t>druhu.</a:t>
            </a:r>
          </a:p>
          <a:p>
            <a:r>
              <a:rPr lang="cs-CZ" dirty="0" smtClean="0"/>
              <a:t>2. Stejně </a:t>
            </a:r>
            <a:r>
              <a:rPr lang="cs-CZ" dirty="0"/>
              <a:t>jako každá jiná činnost podléhá determinujícím faktorům ve </a:t>
            </a:r>
            <a:r>
              <a:rPr lang="cs-CZ" dirty="0" smtClean="0"/>
              <a:t>společnosti. </a:t>
            </a:r>
          </a:p>
          <a:p>
            <a:r>
              <a:rPr lang="cs-CZ" dirty="0" smtClean="0"/>
              <a:t>3.Podléhá </a:t>
            </a:r>
            <a:r>
              <a:rPr lang="cs-CZ" dirty="0"/>
              <a:t>závazkům a pravidlům plynoucím ze skupin a </a:t>
            </a:r>
            <a:r>
              <a:rPr lang="cs-CZ" dirty="0" smtClean="0"/>
              <a:t>zařízení (např. stanovy spolků). </a:t>
            </a:r>
          </a:p>
          <a:p>
            <a:r>
              <a:rPr lang="cs-CZ" dirty="0" smtClean="0"/>
              <a:t>4.Volný </a:t>
            </a:r>
            <a:r>
              <a:rPr lang="cs-CZ" dirty="0"/>
              <a:t>čas znamená osvobození od závazků společenských zařízení (instituce rodinné, občanské, </a:t>
            </a:r>
            <a:r>
              <a:rPr lang="cs-CZ" dirty="0" smtClean="0"/>
              <a:t>duchovní).</a:t>
            </a:r>
          </a:p>
          <a:p>
            <a:r>
              <a:rPr lang="cs-CZ" dirty="0" smtClean="0"/>
              <a:t>5.Stanou-li </a:t>
            </a:r>
            <a:r>
              <a:rPr lang="cs-CZ" dirty="0"/>
              <a:t>se volnočasové aktivity profesionální povinností, </a:t>
            </a:r>
            <a:r>
              <a:rPr lang="cs-CZ" dirty="0" smtClean="0"/>
              <a:t>mění </a:t>
            </a:r>
            <a:r>
              <a:rPr lang="cs-CZ" dirty="0"/>
              <a:t>se podstata aktivity</a:t>
            </a:r>
            <a:r>
              <a:rPr lang="cs-CZ" dirty="0" smtClean="0"/>
              <a:t>, ačkoli </a:t>
            </a:r>
            <a:r>
              <a:rPr lang="cs-CZ" dirty="0"/>
              <a:t>se nemění technický obsah činnosti (amatér se stane profesionálem, rekreační vyjížďka cyklisty na kole s přáteli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6.Volný </a:t>
            </a:r>
            <a:r>
              <a:rPr lang="cs-CZ" dirty="0"/>
              <a:t>čas je nezainteresovaný, nemá žádný utilitární, přesvědčovací, ideologický, politický, duchovní cíl. Neslouží žádnému společenskému ani materiálnímu cíli, i když je materiálně a sociálně </a:t>
            </a:r>
            <a:r>
              <a:rPr lang="cs-CZ" dirty="0" smtClean="0"/>
              <a:t>determinován.</a:t>
            </a:r>
          </a:p>
          <a:p>
            <a:r>
              <a:rPr lang="cs-CZ" dirty="0" smtClean="0"/>
              <a:t>7.Pokud </a:t>
            </a:r>
            <a:r>
              <a:rPr lang="cs-CZ" dirty="0"/>
              <a:t>je čas částečně zaměřen na nějaký </a:t>
            </a:r>
            <a:r>
              <a:rPr lang="cs-CZ" dirty="0" smtClean="0"/>
              <a:t>zištný </a:t>
            </a:r>
            <a:r>
              <a:rPr lang="cs-CZ" dirty="0"/>
              <a:t>cíl, utilitární nebo angažovaný je </a:t>
            </a:r>
            <a:r>
              <a:rPr lang="cs-CZ" dirty="0" smtClean="0"/>
              <a:t>volným časem </a:t>
            </a:r>
            <a:r>
              <a:rPr lang="cs-CZ" dirty="0"/>
              <a:t>jen částečně – hovoříme o kategorii </a:t>
            </a:r>
            <a:r>
              <a:rPr lang="cs-CZ" dirty="0" err="1"/>
              <a:t>polovolného</a:t>
            </a:r>
            <a:r>
              <a:rPr lang="cs-CZ" dirty="0"/>
              <a:t> času. </a:t>
            </a:r>
            <a:endParaRPr lang="cs-CZ" dirty="0" smtClean="0"/>
          </a:p>
          <a:p>
            <a:r>
              <a:rPr lang="cs-CZ" dirty="0" smtClean="0"/>
              <a:t>8. Volný </a:t>
            </a:r>
            <a:r>
              <a:rPr lang="cs-CZ" dirty="0"/>
              <a:t>čas je hedonistické povahy, uspokojuje jednotlivce a jeho osobní požadavky. Hledání blaha, radosti a potěšení jednotlivce je jednou z hlavních charakteristik volného </a:t>
            </a:r>
            <a:r>
              <a:rPr lang="cs-CZ" dirty="0" smtClean="0"/>
              <a:t>času.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Polovolný</a:t>
            </a:r>
            <a:r>
              <a:rPr lang="cs-CZ" sz="2800" dirty="0" smtClean="0"/>
              <a:t> čas podle </a:t>
            </a:r>
            <a:r>
              <a:rPr lang="cs-CZ" sz="2800" dirty="0" err="1" smtClean="0"/>
              <a:t>Dumazediera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Činnosti </a:t>
            </a:r>
            <a:r>
              <a:rPr lang="cs-CZ" dirty="0" err="1"/>
              <a:t>polovolného</a:t>
            </a:r>
            <a:r>
              <a:rPr lang="cs-CZ" dirty="0"/>
              <a:t> </a:t>
            </a:r>
            <a:r>
              <a:rPr lang="cs-CZ" dirty="0" smtClean="0"/>
              <a:t>času</a:t>
            </a:r>
          </a:p>
          <a:p>
            <a:r>
              <a:rPr lang="cs-CZ" dirty="0" smtClean="0"/>
              <a:t>Činnosti </a:t>
            </a:r>
            <a:r>
              <a:rPr lang="cs-CZ" dirty="0" err="1"/>
              <a:t>pololukrativního</a:t>
            </a:r>
            <a:r>
              <a:rPr lang="cs-CZ" dirty="0"/>
              <a:t> charakteru: drobné práce pro cizí, rybolov pro zisk, placená účast v SK, orchestru </a:t>
            </a:r>
            <a:endParaRPr lang="cs-CZ" dirty="0" smtClean="0"/>
          </a:p>
          <a:p>
            <a:r>
              <a:rPr lang="cs-CZ" dirty="0" smtClean="0"/>
              <a:t>Rodinné </a:t>
            </a:r>
            <a:r>
              <a:rPr lang="cs-CZ" dirty="0"/>
              <a:t>činnosti </a:t>
            </a:r>
            <a:r>
              <a:rPr lang="cs-CZ" dirty="0" err="1"/>
              <a:t>polovýchovné</a:t>
            </a:r>
            <a:r>
              <a:rPr lang="cs-CZ" dirty="0"/>
              <a:t> a </a:t>
            </a:r>
            <a:r>
              <a:rPr lang="cs-CZ" dirty="0" err="1"/>
              <a:t>polozábavné</a:t>
            </a:r>
            <a:r>
              <a:rPr lang="cs-CZ" dirty="0"/>
              <a:t>: dětské úlohy a </a:t>
            </a:r>
            <a:r>
              <a:rPr lang="cs-CZ" dirty="0" smtClean="0"/>
              <a:t>hry</a:t>
            </a:r>
          </a:p>
          <a:p>
            <a:r>
              <a:rPr lang="cs-CZ" dirty="0" smtClean="0"/>
              <a:t>Práce </a:t>
            </a:r>
            <a:r>
              <a:rPr lang="cs-CZ" dirty="0"/>
              <a:t>pro vlastní potěšení, rodinu, přátele a spolky: </a:t>
            </a:r>
            <a:r>
              <a:rPr lang="cs-CZ" dirty="0" smtClean="0"/>
              <a:t>modelářství</a:t>
            </a:r>
          </a:p>
          <a:p>
            <a:r>
              <a:rPr lang="cs-CZ" dirty="0"/>
              <a:t>P</a:t>
            </a:r>
            <a:r>
              <a:rPr lang="cs-CZ" dirty="0" smtClean="0"/>
              <a:t>ráce </a:t>
            </a:r>
            <a:r>
              <a:rPr lang="cs-CZ" dirty="0"/>
              <a:t>pro profesní zdokonalování: sledování odborné literatury: lékaři, vědci, VŠ pracovníci aj. </a:t>
            </a:r>
          </a:p>
        </p:txBody>
      </p:sp>
    </p:spTree>
    <p:extLst>
      <p:ext uri="{BB962C8B-B14F-4D97-AF65-F5344CB8AC3E}">
        <p14:creationId xmlns:p14="http://schemas.microsoft.com/office/powerpoint/2010/main" val="15414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Kultura elit a populární </a:t>
            </a:r>
            <a:r>
              <a:rPr lang="cs-CZ" sz="2800" dirty="0" smtClean="0"/>
              <a:t>kultura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Kultura elit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něm. „vysoká kultura“</a:t>
            </a:r>
          </a:p>
          <a:p>
            <a:r>
              <a:rPr lang="cs-CZ" dirty="0" smtClean="0"/>
              <a:t>předpokládá určitou míru vzdělanosti</a:t>
            </a:r>
          </a:p>
          <a:p>
            <a:r>
              <a:rPr lang="cs-CZ" dirty="0" smtClean="0"/>
              <a:t>ambice kultivovat, osvětově působit</a:t>
            </a:r>
          </a:p>
          <a:p>
            <a:r>
              <a:rPr lang="cs-CZ" dirty="0" smtClean="0"/>
              <a:t>př.: opera, balet, činohra, komorní hudba, literární umění</a:t>
            </a:r>
          </a:p>
          <a:p>
            <a:r>
              <a:rPr lang="cs-CZ" dirty="0" smtClean="0"/>
              <a:t>viz </a:t>
            </a:r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Bourdieu</a:t>
            </a:r>
            <a:r>
              <a:rPr lang="cs-CZ" dirty="0" smtClean="0"/>
              <a:t>: </a:t>
            </a:r>
            <a:r>
              <a:rPr lang="cs-CZ" dirty="0"/>
              <a:t>Pravidla umění. Vznik a struktura literárního </a:t>
            </a:r>
            <a:r>
              <a:rPr lang="cs-CZ" dirty="0" smtClean="0"/>
              <a:t>pole. Praha </a:t>
            </a:r>
            <a:r>
              <a:rPr lang="cs-CZ" dirty="0"/>
              <a:t>2010.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Populární kultura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moderní „lidová“ kultura pro masy</a:t>
            </a:r>
          </a:p>
          <a:p>
            <a:r>
              <a:rPr lang="cs-CZ" dirty="0" smtClean="0"/>
              <a:t>nepředpokládá vzdělanost</a:t>
            </a:r>
          </a:p>
          <a:p>
            <a:r>
              <a:rPr lang="cs-CZ" dirty="0" smtClean="0"/>
              <a:t>ambice pobavit, poskytnout podívanou</a:t>
            </a:r>
          </a:p>
          <a:p>
            <a:r>
              <a:rPr lang="cs-CZ" dirty="0" smtClean="0"/>
              <a:t>např. cirkus, varieté, kabaret, biograf, sport</a:t>
            </a:r>
          </a:p>
          <a:p>
            <a:r>
              <a:rPr lang="cs-CZ" dirty="0" smtClean="0"/>
              <a:t>komerčně orientovaná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5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Názory na populární kulturu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neomarxistické</a:t>
            </a:r>
            <a:r>
              <a:rPr lang="cs-CZ" dirty="0" smtClean="0"/>
              <a:t> (cca 60. léta 20. století): populární kultura jako „trik“ na proletariát k odvedení jeho pozornosti od sociálních a politických problémů, cíl: zachování hegemonie kapitalistického řádu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postmoderní (od 70. let 20. století): „</a:t>
            </a:r>
            <a:r>
              <a:rPr lang="cs-CZ" dirty="0" err="1" smtClean="0"/>
              <a:t>numinózně</a:t>
            </a:r>
            <a:r>
              <a:rPr lang="cs-CZ" dirty="0" smtClean="0"/>
              <a:t>-kooperativní“ model, konzumenti nejsou jen trpnými příjemci komerčních produktů, ale aktivně se podílejí na jejich utváření – př. </a:t>
            </a:r>
            <a:r>
              <a:rPr lang="cs-CZ" dirty="0" err="1" smtClean="0"/>
              <a:t>fandom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7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Cestovní ruch jako příklad moderního trávení volného času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pobyt v lázních</a:t>
            </a:r>
            <a:endParaRPr lang="cs-CZ" dirty="0" smtClean="0"/>
          </a:p>
          <a:p>
            <a:r>
              <a:rPr lang="cs-CZ" dirty="0" smtClean="0"/>
              <a:t>městský </a:t>
            </a:r>
            <a:r>
              <a:rPr lang="cs-CZ" dirty="0" smtClean="0"/>
              <a:t>(kulturní) turismus</a:t>
            </a:r>
          </a:p>
          <a:p>
            <a:pPr lvl="1"/>
            <a:r>
              <a:rPr lang="cs-CZ" dirty="0" smtClean="0"/>
              <a:t>nové instituty, typy podniků: cestovní kancelář, hotel, turistický průvodce, cestovní pas, vízum</a:t>
            </a:r>
          </a:p>
          <a:p>
            <a:r>
              <a:rPr lang="cs-CZ" dirty="0" smtClean="0"/>
              <a:t>pěší (přírodní) turistika</a:t>
            </a:r>
          </a:p>
          <a:p>
            <a:r>
              <a:rPr lang="cs-CZ" dirty="0" smtClean="0"/>
              <a:t>vodní, </a:t>
            </a:r>
            <a:r>
              <a:rPr lang="cs-CZ" dirty="0" err="1" smtClean="0"/>
              <a:t>cyklo</a:t>
            </a:r>
            <a:r>
              <a:rPr lang="cs-CZ" dirty="0" smtClean="0"/>
              <a:t>-, auto- aj. speciální turistika</a:t>
            </a:r>
          </a:p>
          <a:p>
            <a:r>
              <a:rPr lang="cs-CZ" dirty="0" smtClean="0"/>
              <a:t>praktika dovolené u moře, objev pláže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03" y="868363"/>
            <a:ext cx="3106906" cy="5121275"/>
          </a:xfrm>
        </p:spPr>
      </p:pic>
    </p:spTree>
    <p:extLst>
      <p:ext uri="{BB962C8B-B14F-4D97-AF65-F5344CB8AC3E}">
        <p14:creationId xmlns:p14="http://schemas.microsoft.com/office/powerpoint/2010/main" val="28530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Příklady fyzické kultury ve volném čase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Sokolský tělocvik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kolektivistický</a:t>
            </a:r>
          </a:p>
          <a:p>
            <a:r>
              <a:rPr lang="cs-CZ" dirty="0" smtClean="0"/>
              <a:t>celostní, harmonický</a:t>
            </a:r>
          </a:p>
          <a:p>
            <a:r>
              <a:rPr lang="cs-CZ" dirty="0" smtClean="0"/>
              <a:t>nekomerční</a:t>
            </a:r>
          </a:p>
          <a:p>
            <a:r>
              <a:rPr lang="cs-CZ" dirty="0" smtClean="0"/>
              <a:t>národní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Sport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individualistický</a:t>
            </a:r>
          </a:p>
          <a:p>
            <a:r>
              <a:rPr lang="cs-CZ" dirty="0" smtClean="0"/>
              <a:t>specializovaný</a:t>
            </a:r>
          </a:p>
          <a:p>
            <a:r>
              <a:rPr lang="cs-CZ" dirty="0" smtClean="0"/>
              <a:t>komercionalizovaný</a:t>
            </a:r>
          </a:p>
          <a:p>
            <a:r>
              <a:rPr lang="cs-CZ" dirty="0" smtClean="0"/>
              <a:t>internacionální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05" y="3971798"/>
            <a:ext cx="3107654" cy="20821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55" y="3942615"/>
            <a:ext cx="3317538" cy="21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1951</TotalTime>
  <Words>707</Words>
  <Application>Microsoft Office PowerPoint</Application>
  <PresentationFormat>Širokoúhlá obrazovka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 2</vt:lpstr>
      <vt:lpstr>Rámeček</vt:lpstr>
      <vt:lpstr>6. Vznik a proměny fenoménu volného času v moderní éře (cca 1780-1918)</vt:lpstr>
      <vt:lpstr>Kulturní dějiny českých a evropských zemí v moderní době</vt:lpstr>
      <vt:lpstr>Definice volného času podle Joffre Dumazediera        </vt:lpstr>
      <vt:lpstr>Vlastnosti  volného času podle Dumazediera        </vt:lpstr>
      <vt:lpstr>Polovolný čas podle Dumazediera         </vt:lpstr>
      <vt:lpstr>Kultura elit a populární kultura         </vt:lpstr>
      <vt:lpstr>Názory na populární kulturu        </vt:lpstr>
      <vt:lpstr>Cestovní ruch jako příklad moderního trávení volného času       </vt:lpstr>
      <vt:lpstr>Příklady fyzické kultury ve volném čase       </vt:lpstr>
      <vt:lpstr>Sport jako příklad moderního trávení volného času        </vt:lpstr>
      <vt:lpstr>Spolkový život – život ve spolku         </vt:lpstr>
      <vt:lpstr>Nové (velko)městské formy trávení volného času        </vt:lpstr>
      <vt:lpstr>Vznik a proměny fenoménu volného času v moderní éře (cca 1780-1918) Literatura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Chalupáři Od letního bytu k chatařství a chalupaření</dc:title>
  <dc:creator>Pelc</dc:creator>
  <cp:lastModifiedBy>pelcm</cp:lastModifiedBy>
  <cp:revision>224</cp:revision>
  <dcterms:created xsi:type="dcterms:W3CDTF">2017-11-15T08:17:41Z</dcterms:created>
  <dcterms:modified xsi:type="dcterms:W3CDTF">2021-04-09T08:20:43Z</dcterms:modified>
</cp:coreProperties>
</file>