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40"/>
  </p:handout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88" r:id="rId9"/>
    <p:sldId id="289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2" r:id="rId18"/>
    <p:sldId id="270" r:id="rId19"/>
    <p:sldId id="271" r:id="rId20"/>
    <p:sldId id="272" r:id="rId21"/>
    <p:sldId id="273" r:id="rId22"/>
    <p:sldId id="274" r:id="rId23"/>
    <p:sldId id="275" r:id="rId24"/>
    <p:sldId id="280" r:id="rId25"/>
    <p:sldId id="281" r:id="rId26"/>
    <p:sldId id="290" r:id="rId27"/>
    <p:sldId id="291" r:id="rId28"/>
    <p:sldId id="292" r:id="rId29"/>
    <p:sldId id="293" r:id="rId30"/>
    <p:sldId id="276" r:id="rId31"/>
    <p:sldId id="277" r:id="rId32"/>
    <p:sldId id="278" r:id="rId33"/>
    <p:sldId id="283" r:id="rId34"/>
    <p:sldId id="284" r:id="rId35"/>
    <p:sldId id="285" r:id="rId36"/>
    <p:sldId id="286" r:id="rId37"/>
    <p:sldId id="287" r:id="rId38"/>
    <p:sldId id="279" r:id="rId3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A2F40-FA85-437A-ABDF-ED6D10A77BDC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421BE-40B4-4ECA-9DFC-D9C58697FF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095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026D70-0791-4C00-8007-B644613C8D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FB73-DBC1-437F-A5B9-E6BC923CD4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B14E0-FC56-4FA2-8996-7D0F224D02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88FAF7-1B9B-4E57-BB92-14C4504839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643E4F-108E-4A43-B7A0-43044C9A07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300B-D063-4D95-8E92-0B79FD4F3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80C3-FDA0-4ED8-88F6-7D1F1C951E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BD4DF7C-A80D-4AAB-82A2-DDDE1261BD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00CE4-C0EF-45E8-835F-89EADDC506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05A1-2D3F-451C-A7C5-DF46802DD7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70CC-34AB-45C4-BC77-2C3719EFC7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BA83-56F9-463F-AAB0-137E3A3F63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F92EE7-14A7-4468-AAC9-069B2A961D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Základy politické vědy</a:t>
            </a:r>
            <a:br>
              <a:rPr lang="cs-CZ" dirty="0"/>
            </a:b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Volby a volební systémy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/>
              <a:t>Většinové volební systémy</a:t>
            </a:r>
            <a:r>
              <a:rPr lang="cs-CZ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b="1" u="sng"/>
              <a:t>Systém prvního v cíli</a:t>
            </a:r>
            <a:r>
              <a:rPr lang="cs-CZ" altLang="zh-CN"/>
              <a:t> – </a:t>
            </a:r>
            <a:r>
              <a:rPr lang="cs-CZ" altLang="zh-CN" u="sng"/>
              <a:t>Plurality System, First Past the Post - FPTP, Single Member Plurality – SMP, relative majorality system)</a:t>
            </a:r>
            <a:r>
              <a:rPr lang="cs-CZ" altLang="zh-CN"/>
              <a:t> </a:t>
            </a:r>
          </a:p>
          <a:p>
            <a:r>
              <a:rPr lang="cs-CZ" u="sng"/>
              <a:t>simultánní hlasování (patří do systému first past the post)</a:t>
            </a:r>
            <a:r>
              <a:rPr lang="cs-CZ"/>
              <a:t> </a:t>
            </a:r>
          </a:p>
          <a:p>
            <a:r>
              <a:rPr lang="cs-CZ" altLang="zh-CN" b="1" u="sng"/>
              <a:t>Systém alternativního hlasování</a:t>
            </a:r>
            <a:r>
              <a:rPr lang="cs-CZ" altLang="zh-CN"/>
              <a:t> </a:t>
            </a:r>
          </a:p>
          <a:p>
            <a:r>
              <a:rPr lang="cs-CZ" altLang="zh-CN" b="1" u="sng"/>
              <a:t>Princip absolutní většiny - Dvoukolový systém</a:t>
            </a:r>
            <a:r>
              <a:rPr lang="cs-CZ" altLang="zh-CN"/>
              <a:t> 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cs-CZ" altLang="zh-CN" b="1" u="sng"/>
              <a:t>Dvoukolový systém</a:t>
            </a:r>
            <a:r>
              <a:rPr lang="cs-CZ" altLang="zh-CN"/>
              <a:t> </a:t>
            </a: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80728"/>
            <a:ext cx="8748464" cy="5877272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sz="2400" b="1" dirty="0"/>
              <a:t>dvoukolový systém s uzavřeným druhým kolem</a:t>
            </a:r>
            <a:r>
              <a:rPr lang="cs-CZ" sz="2400" dirty="0"/>
              <a:t> (systém absolutní většiny v čisté podobě) – Vítěz musí získat </a:t>
            </a:r>
            <a:r>
              <a:rPr lang="cs-CZ" sz="2400" b="1" dirty="0"/>
              <a:t>nadpoloviční většinu </a:t>
            </a:r>
            <a:r>
              <a:rPr lang="cs-CZ" sz="2400" dirty="0"/>
              <a:t>hlasů voličů. Do případného druhého kola voleb proto postupují dva nejlepší kandidáti z předchozího kola a mezi nimi se rozhodne. Nedojde-li k rovnosti hlasů, získá vítěz za všech okolností nadpoloviční většinu odevzdaných hlasů.</a:t>
            </a:r>
            <a:endParaRPr lang="cs-CZ" sz="2400" b="1" dirty="0"/>
          </a:p>
          <a:p>
            <a:pPr marL="609600" indent="-609600">
              <a:lnSpc>
                <a:spcPct val="80000"/>
              </a:lnSpc>
            </a:pPr>
            <a:r>
              <a:rPr lang="cs-CZ" sz="2400" b="1" dirty="0"/>
              <a:t>Dvoukolový systém spojující absolutní většinu s relativní</a:t>
            </a:r>
            <a:r>
              <a:rPr lang="cs-CZ" sz="2400" dirty="0"/>
              <a:t> – V tomto případě je druhé kolo voleb částečně otevřené, protože volební zákon umožňuje v posledním kole účast nejenom dvěma nejsilnějším z minulého kola, ale (automaticky nebo v případě dosažení předepsaného limitu) i dalšímu kandidátovi (kandidátům) z předchozího kola. </a:t>
            </a:r>
            <a:r>
              <a:rPr lang="cs-CZ" sz="2400" u="sng" dirty="0"/>
              <a:t>K vítězství v posledním kole postačuje zisk nejvyššího počtu hlasů (relativní většiny)</a:t>
            </a:r>
          </a:p>
          <a:p>
            <a:pPr marL="609600" indent="-609600">
              <a:lnSpc>
                <a:spcPct val="80000"/>
              </a:lnSpc>
            </a:pPr>
            <a:r>
              <a:rPr lang="cs-CZ" sz="2400" b="1" dirty="0"/>
              <a:t>Dvoukolový systém s otevřeným druhým kolem</a:t>
            </a:r>
            <a:r>
              <a:rPr lang="cs-CZ" sz="2400" dirty="0"/>
              <a:t> , zvaný rovněž slabý (románský) systém </a:t>
            </a:r>
            <a:r>
              <a:rPr lang="cs-CZ" sz="2400" dirty="0" err="1"/>
              <a:t>vícekolového</a:t>
            </a:r>
            <a:r>
              <a:rPr lang="cs-CZ" sz="2400" dirty="0"/>
              <a:t> hlasování. Poslední kolo je otevřeno kandidátům bez pohledu na výsledky předchozího kola/kol.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sz="4000" b="1" u="sng"/>
              <a:t>Většinové techniky – posilující proporcionalitu voleb</a:t>
            </a:r>
            <a:r>
              <a:rPr lang="cs-CZ" altLang="zh-CN" sz="4000"/>
              <a:t> </a:t>
            </a:r>
            <a:endParaRPr lang="cs-CZ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800" b="1" dirty="0"/>
              <a:t>Princip omezeného hlasu (limited </a:t>
            </a:r>
            <a:r>
              <a:rPr lang="cs-CZ" sz="2800" b="1" dirty="0" err="1"/>
              <a:t>vote</a:t>
            </a:r>
            <a:r>
              <a:rPr lang="cs-CZ" sz="2800" b="1" dirty="0"/>
              <a:t>) – </a:t>
            </a:r>
            <a:r>
              <a:rPr lang="cs-CZ" sz="2800" dirty="0"/>
              <a:t>volič méně hlasů, než je počet mandátů, které se v daném </a:t>
            </a:r>
            <a:r>
              <a:rPr lang="cs-CZ" sz="2800" dirty="0" err="1"/>
              <a:t>vícemandátovém</a:t>
            </a:r>
            <a:r>
              <a:rPr lang="cs-CZ" sz="2800" dirty="0"/>
              <a:t> volebním obvodě přerozdělují. Volič má více než jeden hlas, ale méně než počet přidělovaných mandátů (např. – volba části senátorů ve Španělsku). </a:t>
            </a:r>
            <a:endParaRPr lang="cs-CZ" sz="2800" b="1" dirty="0"/>
          </a:p>
          <a:p>
            <a:pPr>
              <a:lnSpc>
                <a:spcPct val="80000"/>
              </a:lnSpc>
            </a:pPr>
            <a:r>
              <a:rPr lang="cs-CZ" sz="2800" b="1" dirty="0"/>
              <a:t>Model tzv. blokového hlasování </a:t>
            </a:r>
            <a:r>
              <a:rPr lang="cs-CZ" sz="2800" dirty="0"/>
              <a:t>) – hlasování pro kandidátní listinu kdy vítězná kandidátní listina obsadí všechna křesla v daném obvodu. </a:t>
            </a:r>
            <a:endParaRPr lang="cs-CZ" altLang="zh-CN" sz="2800" b="1" dirty="0"/>
          </a:p>
          <a:p>
            <a:pPr>
              <a:lnSpc>
                <a:spcPct val="80000"/>
              </a:lnSpc>
            </a:pPr>
            <a:r>
              <a:rPr lang="cs-CZ" altLang="zh-CN" sz="2800" b="1" dirty="0"/>
              <a:t>Kumulativní hlasování – </a:t>
            </a:r>
            <a:r>
              <a:rPr lang="cs-CZ" altLang="zh-CN" sz="2800" dirty="0"/>
              <a:t>hlasování ve </a:t>
            </a:r>
            <a:r>
              <a:rPr lang="cs-CZ" altLang="zh-CN" sz="2800" dirty="0" err="1"/>
              <a:t>vícemandátových</a:t>
            </a:r>
            <a:r>
              <a:rPr lang="cs-CZ" altLang="zh-CN" sz="2800" dirty="0"/>
              <a:t> volebních obvodech. Volič – disponuje tolika hlasy, kolik je obsazováno mandátů. Možnosti rozdělení hlasů: mezi jednotlivé kandidáty, nebo všechny hlasy dát pouze jednomu.</a:t>
            </a:r>
            <a:endParaRPr 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sz="4000"/>
              <a:t>Chytilek, Šedo, Lebeda, Čaloud: Volební systémy, Praha 2009) </a:t>
            </a:r>
            <a:endParaRPr lang="cs-CZ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/>
            <a:r>
              <a:rPr lang="cs-CZ" altLang="zh-CN" dirty="0" err="1"/>
              <a:t>Semiproporční</a:t>
            </a:r>
            <a:r>
              <a:rPr lang="cs-CZ" altLang="zh-CN" dirty="0"/>
              <a:t> volební systémy (kategorie neuznávaná všemi politology)</a:t>
            </a:r>
          </a:p>
          <a:p>
            <a:pPr marL="990600" lvl="1" indent="-533400"/>
            <a:r>
              <a:rPr lang="cs-CZ" dirty="0"/>
              <a:t>Systém neomezeného hlasování (volič může udělit hlas tolika kandidátům, kolik je obsahováno mandátů), </a:t>
            </a:r>
          </a:p>
          <a:p>
            <a:pPr marL="990600" lvl="1" indent="-533400"/>
            <a:r>
              <a:rPr lang="cs-CZ" dirty="0"/>
              <a:t>Systém omezeného hlasování (volič disponuje méně hlasy, než kolik se obsazuje křesel)</a:t>
            </a:r>
          </a:p>
          <a:p>
            <a:pPr marL="990600" lvl="1" indent="-533400"/>
            <a:r>
              <a:rPr lang="cs-CZ" dirty="0"/>
              <a:t>Systém kumulovaného hlasování (volič může udělit více hlasů jednomu kandidátovi)</a:t>
            </a:r>
          </a:p>
          <a:p>
            <a:pPr marL="990600" lvl="1" indent="-533400"/>
            <a:r>
              <a:rPr lang="cs-CZ" altLang="zh-CN" dirty="0"/>
              <a:t>Systém jednoho nepřenosného hlasu</a:t>
            </a:r>
            <a:r>
              <a:rPr lang="cs-CZ" altLang="zh-CN" sz="2400" dirty="0"/>
              <a:t>  (volič disponuje pouze jedním hlasem)</a:t>
            </a:r>
          </a:p>
          <a:p>
            <a:pPr marL="990600" lvl="1" indent="-533400"/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sz="4000" b="1" u="sng"/>
              <a:t>Pomezí semiproporčních a většinových systémů</a:t>
            </a:r>
            <a:r>
              <a:rPr lang="cs-CZ" altLang="zh-CN" sz="4000"/>
              <a:t> </a:t>
            </a:r>
            <a:endParaRPr lang="cs-CZ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b="1" dirty="0"/>
              <a:t>Soutěž ve </a:t>
            </a:r>
            <a:r>
              <a:rPr lang="cs-CZ" sz="2400" b="1" dirty="0" err="1"/>
              <a:t>vícemandátovém</a:t>
            </a:r>
            <a:r>
              <a:rPr lang="cs-CZ" sz="2400" b="1" dirty="0"/>
              <a:t> obvodu. </a:t>
            </a:r>
          </a:p>
          <a:p>
            <a:pPr marL="1009650" lvl="1" indent="-609600">
              <a:lnSpc>
                <a:spcPct val="90000"/>
              </a:lnSpc>
            </a:pPr>
            <a:r>
              <a:rPr lang="cs-CZ" sz="2000" b="1" dirty="0"/>
              <a:t>Systém souhlasného/nesouhlasného hlasování </a:t>
            </a:r>
            <a:r>
              <a:rPr lang="cs-CZ" sz="2000" dirty="0"/>
              <a:t>– volič může dát </a:t>
            </a:r>
            <a:r>
              <a:rPr lang="cs-CZ" sz="2000" b="1" dirty="0"/>
              <a:t>pozitivní či negativní hlas</a:t>
            </a:r>
            <a:r>
              <a:rPr lang="cs-CZ" sz="2000" dirty="0"/>
              <a:t> </a:t>
            </a:r>
            <a:r>
              <a:rPr lang="cs-CZ" sz="2000" b="1" dirty="0"/>
              <a:t>libovolnému počtu kandidátů</a:t>
            </a:r>
            <a:r>
              <a:rPr lang="cs-CZ" sz="2000" dirty="0"/>
              <a:t>, přičemž vítězi v jednomandátovém obvodu se stávají kandidáti s nejvyšším počtem pozitivních hlasů - až do naplnění stanoveného počtu. – </a:t>
            </a:r>
            <a:r>
              <a:rPr lang="cs-CZ" sz="2000" b="1" dirty="0"/>
              <a:t>nepoužívají se v praxi </a:t>
            </a:r>
            <a:r>
              <a:rPr lang="cs-CZ" sz="2000" dirty="0"/>
              <a:t>– v případě parlamentních voleb – ale jsou často – při volbě vedení v různých spolcích.</a:t>
            </a:r>
          </a:p>
          <a:p>
            <a:pPr marL="1009650" lvl="1" indent="-609600">
              <a:lnSpc>
                <a:spcPct val="90000"/>
              </a:lnSpc>
            </a:pPr>
            <a:r>
              <a:rPr lang="cs-CZ" sz="2000" b="1" dirty="0" err="1"/>
              <a:t>Bordovo</a:t>
            </a:r>
            <a:r>
              <a:rPr lang="cs-CZ" sz="2000" b="1" dirty="0"/>
              <a:t> hlasování </a:t>
            </a:r>
            <a:r>
              <a:rPr lang="cs-CZ" sz="2000" dirty="0"/>
              <a:t>– volič řadí kandidáty podle preferencí, přičemž každé preferenci – přiřadí určitý počet bodů. Zvoleni jsou kandidáti s nejvyšším počtem hlasů. (Tento způsob je velmi málo rozšířen)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sz="4000" b="1" u="sng"/>
              <a:t>Proporční volební systémy, systémy poměrného zastoupení</a:t>
            </a:r>
            <a:r>
              <a:rPr lang="cs-CZ" altLang="zh-CN" sz="4000"/>
              <a:t> </a:t>
            </a:r>
            <a:endParaRPr lang="cs-CZ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zh-CN" sz="2800" b="1" u="sng"/>
              <a:t>rozlišujeme mezi listinnými volebními systémy a systémem jednoho přenosného hlasu.</a:t>
            </a:r>
            <a:r>
              <a:rPr lang="cs-CZ" altLang="zh-CN" sz="2800"/>
              <a:t> </a:t>
            </a:r>
          </a:p>
          <a:p>
            <a:pPr>
              <a:lnSpc>
                <a:spcPct val="90000"/>
              </a:lnSpc>
            </a:pPr>
            <a:r>
              <a:rPr lang="cs-CZ" altLang="zh-CN" sz="2800" b="1"/>
              <a:t>Systém jednoho přenosného hlasu</a:t>
            </a:r>
            <a:r>
              <a:rPr lang="cs-CZ" altLang="zh-CN" sz="2800"/>
              <a:t> – single transferable vote - STV </a:t>
            </a:r>
          </a:p>
          <a:p>
            <a:pPr>
              <a:lnSpc>
                <a:spcPct val="90000"/>
              </a:lnSpc>
            </a:pPr>
            <a:r>
              <a:rPr lang="cs-CZ" altLang="zh-CN" sz="2800"/>
              <a:t>V systému jednoho přenosného hlasu volič disponuje jedním hlasem, jejž dá kandidátovi, kterého nejvíce preferuje, následně ale může/musí určit pomocí dalších preferencí pro následující kandidáty komu má být jeho hlas přenesen, pokud jej „jeho“ kandidát nevyužije. </a:t>
            </a:r>
            <a:endParaRPr lang="cs-CZ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/>
              <a:t>Listinné poměrné systémy</a:t>
            </a:r>
            <a:r>
              <a:rPr lang="cs-CZ" altLang="zh-CN"/>
              <a:t> </a:t>
            </a:r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a) přísně vázaná – volič nemá možnost ovlivnit, která osoba na kandidátce bude zvolena, </a:t>
            </a:r>
          </a:p>
          <a:p>
            <a:pPr>
              <a:lnSpc>
                <a:spcPct val="90000"/>
              </a:lnSpc>
            </a:pPr>
            <a:r>
              <a:rPr lang="cs-CZ" dirty="0"/>
              <a:t>b) vázaná - volič může pomocí preferenčních hlasů či jinou formou měnit pořadí kandidátů a tím ovlivňovat, který z nabízených kandidátů bude zvolen a </a:t>
            </a:r>
          </a:p>
          <a:p>
            <a:pPr>
              <a:lnSpc>
                <a:spcPct val="90000"/>
              </a:lnSpc>
            </a:pPr>
            <a:r>
              <a:rPr lang="cs-CZ" dirty="0"/>
              <a:t>c) volná – volič může hlasovat napříč kandidátními listinami.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Hlavní proměnné listinných poměrných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u="sng" dirty="0"/>
              <a:t>velikost volebního obvodu</a:t>
            </a:r>
            <a:endParaRPr lang="cs-CZ" dirty="0"/>
          </a:p>
          <a:p>
            <a:pPr lvl="0"/>
            <a:r>
              <a:rPr lang="cs-CZ" b="1" u="sng" dirty="0"/>
              <a:t>volební formule, postup, pro převod hlasů na mandáty</a:t>
            </a:r>
            <a:endParaRPr lang="cs-CZ" dirty="0"/>
          </a:p>
          <a:p>
            <a:pPr lvl="0"/>
            <a:r>
              <a:rPr lang="cs-CZ" b="1" u="sng" dirty="0"/>
              <a:t>existence a výše uzavírací klauzule</a:t>
            </a:r>
            <a:endParaRPr lang="cs-CZ" dirty="0"/>
          </a:p>
          <a:p>
            <a:pPr lvl="0"/>
            <a:r>
              <a:rPr lang="cs-CZ" b="1" u="sng" dirty="0"/>
              <a:t>počet a charakter úrovní, na nichž probíhá distribuce mandátů.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Volební kvóta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/>
              <a:t>V praxi se setkáváme s: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automatická – tj. zákonem předem určený počet hlasů potřebných k zisku jednoho mandátu )tj. mj. se v závislosti na počtu odevzdaných hlasů mění se počet poslanců</a:t>
            </a:r>
          </a:p>
          <a:p>
            <a:pPr>
              <a:lnSpc>
                <a:spcPct val="80000"/>
              </a:lnSpc>
            </a:pPr>
            <a:r>
              <a:rPr lang="cs-CZ" sz="2400" dirty="0" err="1"/>
              <a:t>Hareova</a:t>
            </a:r>
            <a:r>
              <a:rPr lang="cs-CZ" sz="2400" dirty="0"/>
              <a:t> – Q = H/M (kvóta = celkový počet hlasů/celkový počet mandátů)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Hagenbach-</a:t>
            </a:r>
            <a:r>
              <a:rPr lang="cs-CZ" sz="2400" dirty="0" err="1"/>
              <a:t>Bischoffovou</a:t>
            </a:r>
            <a:r>
              <a:rPr lang="cs-CZ" sz="2400" dirty="0"/>
              <a:t> – Q = H/(M + 1)</a:t>
            </a:r>
          </a:p>
          <a:p>
            <a:pPr>
              <a:lnSpc>
                <a:spcPct val="80000"/>
              </a:lnSpc>
            </a:pPr>
            <a:r>
              <a:rPr lang="cs-CZ" sz="2400" dirty="0" err="1"/>
              <a:t>Droopova</a:t>
            </a:r>
            <a:r>
              <a:rPr lang="cs-CZ" sz="2400" dirty="0"/>
              <a:t> – Q = H/(M + 1) + </a:t>
            </a:r>
            <a:r>
              <a:rPr lang="cs-CZ" sz="2400" dirty="0" err="1"/>
              <a:t>1</a:t>
            </a:r>
            <a:r>
              <a:rPr lang="cs-CZ" sz="2400" dirty="0"/>
              <a:t> – ta je vázána na systém jednoho přenosného hlasu</a:t>
            </a:r>
          </a:p>
          <a:p>
            <a:pPr>
              <a:lnSpc>
                <a:spcPct val="80000"/>
              </a:lnSpc>
            </a:pPr>
            <a:r>
              <a:rPr lang="cs-CZ" sz="2400" dirty="0" err="1"/>
              <a:t>Imperiali</a:t>
            </a:r>
            <a:r>
              <a:rPr lang="cs-CZ" sz="2400" dirty="0"/>
              <a:t> – Q = H/(M+2)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Modifikovaná , resp. modifikovanou/posílenou </a:t>
            </a:r>
            <a:r>
              <a:rPr lang="cs-CZ" sz="2400" dirty="0" err="1"/>
              <a:t>Imperialiho</a:t>
            </a:r>
            <a:r>
              <a:rPr lang="cs-CZ" sz="2400" dirty="0"/>
              <a:t> – Q = (M+3...n)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Přerozdělování zbytkových mandátů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Metoda největšího zbytku – předělení stranám s nejvyšším zbytkem </a:t>
            </a:r>
          </a:p>
          <a:p>
            <a:pPr>
              <a:lnSpc>
                <a:spcPct val="90000"/>
              </a:lnSpc>
            </a:pPr>
            <a:r>
              <a:rPr lang="cs-CZ" sz="2400"/>
              <a:t>absolutní – mandáty připadají stranám s nejvyšším počtem zbytkových hlasů (nejběžnější způsob využití metody největšího zbytku</a:t>
            </a:r>
          </a:p>
          <a:p>
            <a:pPr>
              <a:lnSpc>
                <a:spcPct val="90000"/>
              </a:lnSpc>
            </a:pPr>
            <a:r>
              <a:rPr lang="cs-CZ" sz="2400"/>
              <a:t>relativní – operuje s relativními hodnotami zbytků (tj. podílem zbytku na celkovém počtu mandátů)</a:t>
            </a:r>
          </a:p>
          <a:p>
            <a:pPr>
              <a:lnSpc>
                <a:spcPct val="90000"/>
              </a:lnSpc>
            </a:pPr>
            <a:r>
              <a:rPr lang="cs-CZ" sz="2400"/>
              <a:t>Metody nejvyššího průměru operuje se s průměrným počtem hlasů připadajících na jeden mandát.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Alternativy k přímé či nepřímé volbě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800"/>
              <a:t>uzurpace</a:t>
            </a:r>
          </a:p>
          <a:p>
            <a:pPr marL="609600" indent="-609600">
              <a:lnSpc>
                <a:spcPct val="90000"/>
              </a:lnSpc>
            </a:pPr>
            <a:r>
              <a:rPr lang="cs-CZ" sz="2800"/>
              <a:t>ustavení rodem </a:t>
            </a:r>
            <a:endParaRPr lang="cs-CZ" altLang="zh-CN" sz="2800"/>
          </a:p>
          <a:p>
            <a:pPr marL="609600" indent="-609600">
              <a:lnSpc>
                <a:spcPct val="90000"/>
              </a:lnSpc>
            </a:pPr>
            <a:r>
              <a:rPr lang="cs-CZ" altLang="zh-CN" sz="2800"/>
              <a:t>ustavení z titulu zastávání jiné funkce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800"/>
              <a:t>ustavení jmenováním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800"/>
              <a:t>dosazení konkurzem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800"/>
              <a:t>ustavení aklamací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800"/>
              <a:t>kooptace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800"/>
              <a:t>ustavení plebiscitem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800"/>
              <a:t>losování </a:t>
            </a:r>
            <a:endParaRPr lang="cs-CZ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Volební dělitele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800"/>
              <a:t>d´Hondtův – 1,2,3,4....</a:t>
            </a:r>
          </a:p>
          <a:p>
            <a:pPr marL="609600" indent="-609600">
              <a:lnSpc>
                <a:spcPct val="80000"/>
              </a:lnSpc>
            </a:pPr>
            <a:r>
              <a:rPr lang="cs-CZ" sz="2800"/>
              <a:t>Imperiali – 2,3,4,5....</a:t>
            </a:r>
          </a:p>
          <a:p>
            <a:pPr marL="609600" indent="-609600">
              <a:lnSpc>
                <a:spcPct val="80000"/>
              </a:lnSpc>
            </a:pPr>
            <a:r>
              <a:rPr lang="cs-CZ" sz="2800"/>
              <a:t>Sainte-Laguë 1,3,5,7....</a:t>
            </a:r>
          </a:p>
          <a:p>
            <a:pPr marL="609600" indent="-609600">
              <a:lnSpc>
                <a:spcPct val="80000"/>
              </a:lnSpc>
            </a:pPr>
            <a:r>
              <a:rPr lang="cs-CZ" sz="2800"/>
              <a:t>Modifikovaný Sainte-Laguë – 1,4 dále 3, 5, 7....</a:t>
            </a:r>
          </a:p>
          <a:p>
            <a:pPr marL="609600" indent="-609600">
              <a:lnSpc>
                <a:spcPct val="80000"/>
              </a:lnSpc>
            </a:pPr>
            <a:r>
              <a:rPr lang="cs-CZ" sz="2800"/>
              <a:t>Dánský dělitel – řada – 1, 4, 7, 10....</a:t>
            </a:r>
          </a:p>
          <a:p>
            <a:pPr marL="609600" indent="-609600">
              <a:lnSpc>
                <a:spcPct val="80000"/>
              </a:lnSpc>
            </a:pPr>
            <a:r>
              <a:rPr lang="cs-CZ" sz="2800"/>
              <a:t>Huntingotnův dělitel – 1,41 dále, 2,45 dále 3,46 dále 4,47... jedná se o druhé odmocniny 1x2, 2x3, 3x4 atd. </a:t>
            </a:r>
          </a:p>
          <a:p>
            <a:pPr marL="609600" indent="-609600">
              <a:lnSpc>
                <a:spcPct val="80000"/>
              </a:lnSpc>
            </a:pPr>
            <a:r>
              <a:rPr lang="cs-CZ" sz="2800"/>
              <a:t>Několik modifikací d´Hondtova dělitele – česká verze – první číslo je navýšeno na 1,42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84" name="Group 22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94781451"/>
              </p:ext>
            </p:extLst>
          </p:nvPr>
        </p:nvGraphicFramePr>
        <p:xfrm>
          <a:off x="457200" y="274638"/>
          <a:ext cx="8229600" cy="5851526"/>
        </p:xfrm>
        <a:graphic>
          <a:graphicData uri="http://schemas.openxmlformats.org/drawingml/2006/table">
            <a:tbl>
              <a:tblPr/>
              <a:tblGrid>
                <a:gridCol w="158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Strana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3333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4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46" name="Group 4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45259482"/>
              </p:ext>
            </p:extLst>
          </p:nvPr>
        </p:nvGraphicFramePr>
        <p:xfrm>
          <a:off x="457200" y="274638"/>
          <a:ext cx="8229600" cy="5851527"/>
        </p:xfrm>
        <a:graphic>
          <a:graphicData uri="http://schemas.openxmlformats.org/drawingml/2006/table">
            <a:tbl>
              <a:tblPr/>
              <a:tblGrid>
                <a:gridCol w="145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Strana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10000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4000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2817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76" name="Group 200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6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4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/>
          </p:nvPr>
        </p:nvGraphicFramePr>
        <p:xfrm>
          <a:off x="0" y="0"/>
          <a:ext cx="9144003" cy="6669365"/>
        </p:xfrm>
        <a:graphic>
          <a:graphicData uri="http://schemas.openxmlformats.org/drawingml/2006/table">
            <a:tbl>
              <a:tblPr/>
              <a:tblGrid>
                <a:gridCol w="8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36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41040"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ČSSD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KSČM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ÚSVIT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KDU-ČSL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v kraji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21,65 %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18,52</a:t>
                      </a:r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%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15,76</a:t>
                      </a:r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%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11,27 %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10,64 %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5,57 %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4,85 %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ČSSD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KSČM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ÚSVIT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57 057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48 808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41 529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29 696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28 036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14 673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28528,5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24404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20764,5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14848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7336,5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16269,33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13843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9898,67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9345,33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14264,25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10382,25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3668,25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1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11411,4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9761,6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8305,8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5939,2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5607,2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2934,6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/>
          </p:nvPr>
        </p:nvGraphicFramePr>
        <p:xfrm>
          <a:off x="2" y="-27384"/>
          <a:ext cx="9143996" cy="6858000"/>
        </p:xfrm>
        <a:graphic>
          <a:graphicData uri="http://schemas.openxmlformats.org/drawingml/2006/table">
            <a:tbl>
              <a:tblPr/>
              <a:tblGrid>
                <a:gridCol w="323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7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ČSSD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KSČM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ÚSVIT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57 057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48 808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41 529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29 696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28 036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14 673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16269,33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13843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9898,67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9345,33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11411,4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9761,6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8305,8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5939,2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5607,2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2934,6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6972,57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5932,71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4242,29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4005,14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2096,14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6339,67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5423,11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4614,33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3299,56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3115,11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1630,33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0FC7DCBD-A996-4DB2-9F96-DA51BA45FCCC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cs-CZ" dirty="0"/>
              <a:t>Volební kvóty</a:t>
            </a:r>
          </a:p>
          <a:p>
            <a:endParaRPr lang="cs-CZ" dirty="0"/>
          </a:p>
          <a:p>
            <a:r>
              <a:rPr lang="cs-CZ" dirty="0"/>
              <a:t>Od roku 2021 se v ČR se při přepočtu hlasů na mandáty používá </a:t>
            </a:r>
            <a:r>
              <a:rPr lang="cs-CZ" b="1" u="sng" dirty="0"/>
              <a:t>v prvním skrutiniu </a:t>
            </a:r>
            <a:r>
              <a:rPr lang="cs-CZ" b="1" u="sng" dirty="0" err="1"/>
              <a:t>Imperialiho</a:t>
            </a:r>
            <a:r>
              <a:rPr lang="cs-CZ" b="1" u="sng" dirty="0"/>
              <a:t> kvóta. </a:t>
            </a:r>
          </a:p>
          <a:p>
            <a:r>
              <a:rPr lang="cs-CZ" b="1" u="sng" dirty="0"/>
              <a:t>Ve druhém skrutiniu – </a:t>
            </a:r>
            <a:r>
              <a:rPr lang="cs-CZ" b="1" u="sng" dirty="0" err="1"/>
              <a:t>Hagenbach-Bischoffova</a:t>
            </a:r>
            <a:r>
              <a:rPr lang="cs-CZ" b="1" u="sng" dirty="0"/>
              <a:t> </a:t>
            </a:r>
          </a:p>
          <a:p>
            <a:r>
              <a:rPr lang="cs-CZ" b="1" dirty="0"/>
              <a:t>Ve druhém skrutiniu dochází k přepočtu na celorepublikové úrovni</a:t>
            </a:r>
          </a:p>
        </p:txBody>
      </p:sp>
    </p:spTree>
    <p:extLst>
      <p:ext uri="{BB962C8B-B14F-4D97-AF65-F5344CB8AC3E}">
        <p14:creationId xmlns:p14="http://schemas.microsoft.com/office/powerpoint/2010/main" val="910077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894EFE5-B399-4365-BEA9-C8260DE3FA5F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Simulované volební výsledky – viz příklady výše:</a:t>
            </a:r>
          </a:p>
          <a:p>
            <a:r>
              <a:rPr lang="cs-CZ" dirty="0"/>
              <a:t>Strana A 10 000</a:t>
            </a:r>
          </a:p>
          <a:p>
            <a:r>
              <a:rPr lang="cs-CZ" dirty="0"/>
              <a:t>Strana B 5 000</a:t>
            </a:r>
          </a:p>
          <a:p>
            <a:r>
              <a:rPr lang="cs-CZ" dirty="0"/>
              <a:t>Strana C 4 000</a:t>
            </a:r>
          </a:p>
          <a:p>
            <a:r>
              <a:rPr lang="cs-CZ" dirty="0"/>
              <a:t>Strana D 2 000</a:t>
            </a:r>
          </a:p>
          <a:p>
            <a:r>
              <a:rPr lang="cs-CZ" dirty="0"/>
              <a:t>Celkový počet hlasů = 21 000</a:t>
            </a:r>
          </a:p>
          <a:p>
            <a:r>
              <a:rPr lang="cs-CZ" dirty="0"/>
              <a:t>Kvóta = 21 000/6 = 3 500 (v prvním případě – obsazují se 4 mandáty)</a:t>
            </a:r>
          </a:p>
          <a:p>
            <a:r>
              <a:rPr lang="cs-CZ" dirty="0"/>
              <a:t>Kvóta 21 000/10 = 2 100 (ve druhém případě – obsazuje se 8 mandátů)</a:t>
            </a:r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3994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894EFE5-B399-4365-BEA9-C8260DE3FA5F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r>
              <a:rPr lang="cs-CZ" dirty="0"/>
              <a:t>Simulované volební výsledky – viz příklady výše:</a:t>
            </a:r>
          </a:p>
          <a:p>
            <a:r>
              <a:rPr lang="cs-CZ" dirty="0"/>
              <a:t>Strana A 10 000 = 2,857</a:t>
            </a:r>
          </a:p>
          <a:p>
            <a:r>
              <a:rPr lang="cs-CZ" dirty="0"/>
              <a:t>Strana B 5 000 = 1,429</a:t>
            </a:r>
          </a:p>
          <a:p>
            <a:r>
              <a:rPr lang="cs-CZ" dirty="0"/>
              <a:t>Strana C 4 000 = 1,143</a:t>
            </a:r>
          </a:p>
          <a:p>
            <a:r>
              <a:rPr lang="cs-CZ" dirty="0"/>
              <a:t>Strana D 2 000 = 0,571</a:t>
            </a:r>
          </a:p>
          <a:p>
            <a:r>
              <a:rPr lang="cs-CZ" dirty="0"/>
              <a:t>Celkový počet hlasů = 21 000</a:t>
            </a:r>
          </a:p>
          <a:p>
            <a:r>
              <a:rPr lang="cs-CZ" dirty="0"/>
              <a:t>Kvóta = 21 000/6 = 3 500 (v prvním případě – obsazují se 4 mandáty)</a:t>
            </a:r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14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894EFE5-B399-4365-BEA9-C8260DE3FA5F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r>
              <a:rPr lang="cs-CZ" dirty="0"/>
              <a:t>Simulované volební výsledky – viz příklady výše:</a:t>
            </a:r>
          </a:p>
          <a:p>
            <a:r>
              <a:rPr lang="cs-CZ" dirty="0"/>
              <a:t>Strana A 10 000 = 4,762</a:t>
            </a:r>
          </a:p>
          <a:p>
            <a:r>
              <a:rPr lang="cs-CZ" dirty="0"/>
              <a:t>Strana B 5 000 = 2,381</a:t>
            </a:r>
          </a:p>
          <a:p>
            <a:r>
              <a:rPr lang="cs-CZ" dirty="0"/>
              <a:t>Strana C 4 000 = 1,904</a:t>
            </a:r>
          </a:p>
          <a:p>
            <a:r>
              <a:rPr lang="cs-CZ" dirty="0"/>
              <a:t>Strana D 2 000 = 0,952</a:t>
            </a:r>
          </a:p>
          <a:p>
            <a:r>
              <a:rPr lang="cs-CZ" dirty="0"/>
              <a:t>Celkový počet hlasů = 21 000</a:t>
            </a:r>
          </a:p>
          <a:p>
            <a:r>
              <a:rPr lang="cs-CZ" dirty="0"/>
              <a:t>Kvóta 21 000/10 = 2 100 (ve druhém případě – obsazuje se 8 mandátů)</a:t>
            </a:r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08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Principy svobodných voleb: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všeobecné volební právo </a:t>
            </a:r>
          </a:p>
          <a:p>
            <a:r>
              <a:rPr lang="cs-CZ"/>
              <a:t>princip rovného volebního práva</a:t>
            </a:r>
          </a:p>
          <a:p>
            <a:r>
              <a:rPr lang="cs-CZ"/>
              <a:t>princip přímého volebního práva</a:t>
            </a:r>
          </a:p>
          <a:p>
            <a:r>
              <a:rPr lang="cs-CZ"/>
              <a:t>tajnost hlasování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u="sng"/>
              <a:t>Smíšené volební systémy </a:t>
            </a:r>
            <a:br>
              <a:rPr lang="cs-CZ" sz="4000"/>
            </a:br>
            <a:endParaRPr lang="cs-CZ" sz="40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Jsou to systémy, ve kterých je část mandátů přidělována podle většinové a část podle poměrné techniky s dodatečnou podmínkou, že obě techniky by měly mít reálný vliv na výslednou podobu voleného orgánu. Maďarsko – specifický typ. Tzv. </a:t>
            </a:r>
            <a:r>
              <a:rPr lang="cs-CZ" dirty="0" err="1"/>
              <a:t>Supersmíšený</a:t>
            </a:r>
            <a:r>
              <a:rPr lang="cs-CZ" dirty="0"/>
              <a:t>.</a:t>
            </a:r>
          </a:p>
          <a:p>
            <a:r>
              <a:rPr lang="cs-CZ" dirty="0"/>
              <a:t>Typologie podle</a:t>
            </a:r>
          </a:p>
          <a:p>
            <a:r>
              <a:rPr lang="cs-CZ" dirty="0"/>
              <a:t>A) </a:t>
            </a:r>
            <a:r>
              <a:rPr lang="cs-CZ" b="1" dirty="0" err="1"/>
              <a:t>Shugart</a:t>
            </a:r>
            <a:r>
              <a:rPr lang="cs-CZ" b="1" dirty="0"/>
              <a:t> a </a:t>
            </a:r>
            <a:r>
              <a:rPr lang="cs-CZ" b="1" dirty="0" err="1"/>
              <a:t>Wattemberg</a:t>
            </a:r>
            <a:endParaRPr lang="cs-CZ" b="1" dirty="0"/>
          </a:p>
          <a:p>
            <a:r>
              <a:rPr lang="cs-CZ" dirty="0"/>
              <a:t>B) </a:t>
            </a:r>
            <a:r>
              <a:rPr lang="cs-CZ" b="1" dirty="0" err="1"/>
              <a:t>Massicotte</a:t>
            </a:r>
            <a:r>
              <a:rPr lang="cs-CZ" b="1" dirty="0"/>
              <a:t> a </a:t>
            </a:r>
            <a:r>
              <a:rPr lang="cs-CZ" b="1" dirty="0" err="1"/>
              <a:t>Blais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Shugart</a:t>
            </a:r>
            <a:r>
              <a:rPr lang="cs-CZ" dirty="0"/>
              <a:t> a </a:t>
            </a:r>
            <a:r>
              <a:rPr lang="cs-CZ" dirty="0" err="1"/>
              <a:t>Wattemberg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Smíšené volební systémy: </a:t>
            </a:r>
          </a:p>
          <a:p>
            <a:pPr lvl="1"/>
            <a:r>
              <a:rPr lang="cs-CZ" dirty="0"/>
              <a:t>většinové, </a:t>
            </a:r>
          </a:p>
          <a:p>
            <a:pPr lvl="1"/>
            <a:r>
              <a:rPr lang="cs-CZ" dirty="0"/>
              <a:t>částečně kompenzační většinové</a:t>
            </a:r>
          </a:p>
          <a:p>
            <a:pPr lvl="1"/>
            <a:r>
              <a:rPr lang="cs-CZ" dirty="0"/>
              <a:t>proporční, neboli kompenzační 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Massicotte</a:t>
            </a:r>
            <a:r>
              <a:rPr lang="cs-CZ" dirty="0"/>
              <a:t> a </a:t>
            </a:r>
            <a:r>
              <a:rPr lang="cs-CZ" b="1" dirty="0" err="1"/>
              <a:t>Blais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62500" lnSpcReduction="20000"/>
          </a:bodyPr>
          <a:lstStyle/>
          <a:p>
            <a:r>
              <a:rPr lang="cs-CZ" b="1" u="sng" dirty="0"/>
              <a:t>Smíšené systémy:</a:t>
            </a:r>
          </a:p>
          <a:p>
            <a:pPr lvl="0"/>
            <a:r>
              <a:rPr lang="cs-CZ" b="1" dirty="0"/>
              <a:t>závislé kombinace</a:t>
            </a:r>
            <a:r>
              <a:rPr lang="cs-CZ" dirty="0"/>
              <a:t> –</a:t>
            </a:r>
          </a:p>
          <a:p>
            <a:pPr lvl="1"/>
            <a:r>
              <a:rPr lang="cs-CZ" dirty="0"/>
              <a:t>a) </a:t>
            </a:r>
            <a:r>
              <a:rPr lang="cs-CZ" b="1" dirty="0"/>
              <a:t>korekce</a:t>
            </a:r>
            <a:r>
              <a:rPr lang="cs-CZ" dirty="0"/>
              <a:t> </a:t>
            </a:r>
            <a:r>
              <a:rPr lang="cs-CZ" sz="2600" dirty="0"/>
              <a:t>(poměrná složka slouží k vyrovnávání disproporcionality)</a:t>
            </a:r>
          </a:p>
          <a:p>
            <a:pPr lvl="1"/>
            <a:r>
              <a:rPr lang="cs-CZ" dirty="0"/>
              <a:t>b) </a:t>
            </a:r>
            <a:r>
              <a:rPr lang="cs-CZ" b="1" dirty="0"/>
              <a:t>podmíněný systém </a:t>
            </a:r>
            <a:r>
              <a:rPr lang="cs-CZ" dirty="0"/>
              <a:t>(listinný poměrný volební systém, který při splnění jistých podmínek – dává jedné kandidátce – veškeré mandáty ve volebním obvodu, kde byla podmínka splněna, nebo jí přidělí určitý počet mandátů na celostátní úrovni vyjmutý z proporčního dělení). </a:t>
            </a:r>
          </a:p>
          <a:p>
            <a:pPr lvl="0"/>
            <a:r>
              <a:rPr lang="cs-CZ" b="1" dirty="0"/>
              <a:t>nezávislé kombinace</a:t>
            </a:r>
          </a:p>
          <a:p>
            <a:pPr lvl="1"/>
            <a:r>
              <a:rPr lang="cs-CZ" dirty="0"/>
              <a:t>a) </a:t>
            </a:r>
            <a:r>
              <a:rPr lang="cs-CZ" b="1" dirty="0"/>
              <a:t>navrstvení</a:t>
            </a:r>
            <a:r>
              <a:rPr lang="cs-CZ" dirty="0"/>
              <a:t> (Volič obvykle disponuje dvěma hlasy, kdy jedním volí stranickou kandidátní listinu a druhým individuální kandidáty. Distribuce mandátů v obou složkách není nijak provázána.)</a:t>
            </a:r>
          </a:p>
          <a:p>
            <a:pPr lvl="1"/>
            <a:r>
              <a:rPr lang="cs-CZ" dirty="0"/>
              <a:t>b) </a:t>
            </a:r>
            <a:r>
              <a:rPr lang="cs-CZ" b="1" dirty="0"/>
              <a:t>koexistence</a:t>
            </a:r>
            <a:r>
              <a:rPr lang="cs-CZ" dirty="0"/>
              <a:t> (určité části obvodů využíván většinový a v jiné poměrný volební systém, </a:t>
            </a:r>
            <a:r>
              <a:rPr lang="cs-CZ" b="1" dirty="0"/>
              <a:t>přičemž přes 5 % mandátů je obsazováno jinou technikou než většina)</a:t>
            </a:r>
          </a:p>
          <a:p>
            <a:pPr lvl="1"/>
            <a:r>
              <a:rPr lang="cs-CZ" dirty="0"/>
              <a:t>c) </a:t>
            </a:r>
            <a:r>
              <a:rPr lang="cs-CZ" b="1" dirty="0"/>
              <a:t>fúzní systém</a:t>
            </a:r>
            <a:r>
              <a:rPr lang="cs-CZ" dirty="0"/>
              <a:t> –kombinuje absolutní většinu a nejvyšší počet. Vítězi je přiděleno 50 % mandátů („s ohledem na lichý počet obsazovaných křesel 50 % plus 1 mandát“) a zbytek je rozdělen poměrně mezi všechny kandidátní listiny z druhého kola). </a:t>
            </a:r>
          </a:p>
          <a:p>
            <a:pPr lvl="0"/>
            <a:r>
              <a:rPr lang="cs-CZ" b="1" dirty="0" err="1"/>
              <a:t>supersmíšený</a:t>
            </a:r>
            <a:r>
              <a:rPr lang="cs-CZ" b="1" dirty="0"/>
              <a:t> volební systém (už se nevyužívá)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Index, Fragmentace, deformace, efektivního počtu stran, index agregace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Měření stranických systémů</a:t>
            </a:r>
          </a:p>
        </p:txBody>
      </p:sp>
    </p:spTree>
    <p:extLst>
      <p:ext uri="{BB962C8B-B14F-4D97-AF65-F5344CB8AC3E}">
        <p14:creationId xmlns:p14="http://schemas.microsoft.com/office/powerpoint/2010/main" val="6546310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 deformace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 = S1 (%)/V1 (%)</a:t>
            </a:r>
          </a:p>
          <a:p>
            <a:r>
              <a:rPr lang="cs-CZ" dirty="0"/>
              <a:t>Vyjadřuje poměr mezi získaným procentem mandátů a počtem dosažených hlasů v poměru s ostatními politickými stranami či koalicemi, které překonaly umělou uzavírací klauzuli.</a:t>
            </a:r>
          </a:p>
          <a:p>
            <a:r>
              <a:rPr lang="cs-CZ" dirty="0"/>
              <a:t>Hodnota indexu se pohybuje kolem 1 s tím, že čím výrazněji daná politická strana toto číslo přesahuje, tím výrazněji je </a:t>
            </a:r>
            <a:r>
              <a:rPr lang="cs-CZ" dirty="0" err="1"/>
              <a:t>nadreprezentována</a:t>
            </a:r>
            <a:r>
              <a:rPr lang="cs-CZ" dirty="0"/>
              <a:t> a naopak. </a:t>
            </a:r>
          </a:p>
        </p:txBody>
      </p:sp>
    </p:spTree>
    <p:extLst>
      <p:ext uri="{BB962C8B-B14F-4D97-AF65-F5344CB8AC3E}">
        <p14:creationId xmlns:p14="http://schemas.microsoft.com/office/powerpoint/2010/main" val="2328601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Index </a:t>
            </a:r>
            <a:r>
              <a:rPr lang="cs-CZ" dirty="0" err="1"/>
              <a:t>frakcionalizace</a:t>
            </a:r>
            <a:r>
              <a:rPr lang="cs-CZ" dirty="0"/>
              <a:t>/fragmentace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Douglas</a:t>
            </a:r>
            <a:r>
              <a:rPr lang="cs-CZ" dirty="0"/>
              <a:t> </a:t>
            </a:r>
            <a:r>
              <a:rPr lang="cs-CZ" dirty="0" err="1"/>
              <a:t>Rae</a:t>
            </a:r>
            <a:endParaRPr lang="cs-CZ" dirty="0"/>
          </a:p>
          <a:p>
            <a:r>
              <a:rPr lang="cs-CZ" dirty="0"/>
              <a:t>F = 1-Ʃ 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  <a:endParaRPr lang="cs-CZ" dirty="0"/>
          </a:p>
          <a:p>
            <a:r>
              <a:rPr lang="cs-CZ" dirty="0" err="1"/>
              <a:t>Rae</a:t>
            </a:r>
            <a:r>
              <a:rPr lang="cs-CZ" dirty="0"/>
              <a:t> navrhl tento index ve dvou podobách, volební a parlamentní fragmentace</a:t>
            </a:r>
          </a:p>
          <a:p>
            <a:r>
              <a:rPr lang="cs-CZ" dirty="0"/>
              <a:t>Index volební fragmentace vyjadřuje pravděpodobnost, že dva různí a náhodně vybraní voliči hlasují pro různé politické strany</a:t>
            </a:r>
          </a:p>
          <a:p>
            <a:r>
              <a:rPr lang="cs-CZ" dirty="0"/>
              <a:t>Index parlamentní fragmentace je určen pro měření roztříštěnosti voleného tělesa </a:t>
            </a:r>
          </a:p>
          <a:p>
            <a:r>
              <a:rPr lang="cs-CZ" dirty="0"/>
              <a:t>Hodnota indexu fragmentace se pohybuje od 0 do 1</a:t>
            </a:r>
          </a:p>
          <a:p>
            <a:r>
              <a:rPr lang="cs-CZ" dirty="0"/>
              <a:t>čím vyšší je hodnota indexu, tím menší je pravděpodobnost, že dva různí voliči hlasovali pro různé politické strany, resp., že dva náhodně vybraní poslanci mají stejnou stranickou příslušnost </a:t>
            </a:r>
          </a:p>
        </p:txBody>
      </p:sp>
    </p:spTree>
    <p:extLst>
      <p:ext uri="{BB962C8B-B14F-4D97-AF65-F5344CB8AC3E}">
        <p14:creationId xmlns:p14="http://schemas.microsoft.com/office/powerpoint/2010/main" val="938650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Index efektivního počtu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M. </a:t>
            </a:r>
            <a:r>
              <a:rPr lang="cs-CZ" dirty="0" err="1"/>
              <a:t>Laakso</a:t>
            </a:r>
            <a:r>
              <a:rPr lang="cs-CZ" dirty="0"/>
              <a:t> a R. </a:t>
            </a:r>
            <a:r>
              <a:rPr lang="cs-CZ" dirty="0" err="1"/>
              <a:t>Taagepera</a:t>
            </a:r>
            <a:r>
              <a:rPr lang="cs-CZ" dirty="0"/>
              <a:t> </a:t>
            </a:r>
          </a:p>
          <a:p>
            <a:r>
              <a:rPr lang="cs-CZ" i="1" dirty="0"/>
              <a:t>Index efektivního počtu stran, </a:t>
            </a:r>
            <a:r>
              <a:rPr lang="cs-CZ" dirty="0"/>
              <a:t>označovaný (N), jehož vzorec je 1/∑p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</a:p>
          <a:p>
            <a:r>
              <a:rPr lang="cs-CZ" dirty="0"/>
              <a:t>Tento index nám nestanovuje pouze, kolik politických stran je zastoupeno ve voleném orgánu, ale zohledňuje i jejich velikost. </a:t>
            </a:r>
          </a:p>
          <a:p>
            <a:r>
              <a:rPr lang="cs-CZ" dirty="0"/>
              <a:t>Jeho nejnižší hodnota je 1, což znamená, že se ve stranickém systému nachází pouze jedna strana.</a:t>
            </a:r>
          </a:p>
          <a:p>
            <a:r>
              <a:rPr lang="cs-CZ" dirty="0"/>
              <a:t>Michal Kubát uvádí, že v 16 západoevropských zemích mezi lety 1945 - 1994 byla průměrná hodnota tohoto indexu 3,6. </a:t>
            </a:r>
          </a:p>
          <a:p>
            <a:r>
              <a:rPr lang="cs-CZ" dirty="0"/>
              <a:t>Vůbec nejvyšší hodnoty dosáhl index efektivního počtu stran v Polsku v roce 1991, kde vykazoval hodnotu 13,9 (Kubát, 1998, s. 236). </a:t>
            </a:r>
          </a:p>
          <a:p>
            <a:r>
              <a:rPr lang="cs-CZ" dirty="0"/>
              <a:t>Určitý nedostatek tohoto indexu „spočívá v tom, že velké strany nadhodnocuje, zatímco strany menší podhodnocuje a strany s minimálním ziskem nepočítá téměř vůbec“ (</a:t>
            </a:r>
            <a:r>
              <a:rPr lang="cs-CZ" dirty="0" err="1"/>
              <a:t>Chytilek</a:t>
            </a:r>
            <a:r>
              <a:rPr lang="cs-CZ" dirty="0"/>
              <a:t>, Šedo, Lebeda a </a:t>
            </a:r>
            <a:r>
              <a:rPr lang="cs-CZ" dirty="0" err="1"/>
              <a:t>Čaloud</a:t>
            </a:r>
            <a:r>
              <a:rPr lang="cs-CZ" dirty="0"/>
              <a:t>, 2009, s. 74)</a:t>
            </a:r>
          </a:p>
        </p:txBody>
      </p:sp>
    </p:spTree>
    <p:extLst>
      <p:ext uri="{BB962C8B-B14F-4D97-AF65-F5344CB8AC3E}">
        <p14:creationId xmlns:p14="http://schemas.microsoft.com/office/powerpoint/2010/main" val="24556821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 agregace (A)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 =  S/N</a:t>
            </a:r>
          </a:p>
          <a:p>
            <a:r>
              <a:rPr lang="cs-CZ" dirty="0"/>
              <a:t>určuje sílu postavení a pozice nejsilnější politické strany ve voleném orgánu vůči ostatním stranám. </a:t>
            </a:r>
          </a:p>
          <a:p>
            <a:r>
              <a:rPr lang="cs-CZ" dirty="0"/>
              <a:t>Hodnoty tohoto indexu se pohybují v rozpětí mezi 1 a 100, přičemž podle L. Mayera platí, že vyšší hodnoty znamenají, že je stranický systém koncentrovaný, což může mít dopad na sestavování koalic a jejich následnou stabilitu. </a:t>
            </a:r>
          </a:p>
          <a:p>
            <a:r>
              <a:rPr lang="cs-CZ" dirty="0"/>
              <a:t>Tento index (A) se vypočítává na základě podílu mezi počtem získaných mandátů a počtem stran zastoupených ve voleném orgánu (Kubát, 1998, s. 37).</a:t>
            </a:r>
          </a:p>
        </p:txBody>
      </p:sp>
    </p:spTree>
    <p:extLst>
      <p:ext uri="{BB962C8B-B14F-4D97-AF65-F5344CB8AC3E}">
        <p14:creationId xmlns:p14="http://schemas.microsoft.com/office/powerpoint/2010/main" val="26782407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Doporučená literatura ke smíšeným  volebním systémům:</a:t>
            </a:r>
          </a:p>
          <a:p>
            <a:r>
              <a:rPr lang="cs-CZ" dirty="0"/>
              <a:t>CHYTILEK, R. – ŠEDO, J. – LEBEDA, T. – ČALOUD, D.: </a:t>
            </a:r>
            <a:r>
              <a:rPr lang="cs-CZ" i="1" dirty="0"/>
              <a:t>Volební systémy. </a:t>
            </a:r>
            <a:r>
              <a:rPr lang="cs-CZ" dirty="0"/>
              <a:t>Praha 2009, s. 231 - 258.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Všeobecnost volebního práva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cs-CZ" altLang="zh-CN" sz="2800"/>
              <a:t>všeobecné volební právo pro muže poprvé </a:t>
            </a:r>
            <a:r>
              <a:rPr lang="cs-CZ" altLang="zh-CN" sz="2800" b="1" u="sng"/>
              <a:t>ve Francii v roce 1789</a:t>
            </a:r>
            <a:r>
              <a:rPr lang="cs-CZ" altLang="zh-CN" sz="2800"/>
              <a:t> – při volbě zástupců třetího stavu. </a:t>
            </a:r>
          </a:p>
          <a:p>
            <a:pPr marL="609600" indent="-609600"/>
            <a:r>
              <a:rPr lang="cs-CZ" sz="2800"/>
              <a:t>všeobecné volební právo i pro ženy (Poprvé volební právo pro ženy zavedeno 1869 ve Wyomingu – na celostátní úrovni zavedl Nový Zéland 1893, Jako poslední v Evropě – Švýcarsko – 1971, Lichtenštejnsko – 1984. </a:t>
            </a:r>
          </a:p>
          <a:p>
            <a:pPr marL="609600" indent="-609600"/>
            <a:r>
              <a:rPr lang="cs-CZ" sz="2800"/>
              <a:t>omezení volebního práva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Rovnost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/>
              <a:t>1) nerovnost v hlasování de iure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/>
              <a:t>V řadě zemí i po zavedení všeobecného volebního práva přetrvávaly jisté prvky narušující jeho rovnost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/>
              <a:t>a) rozdělení voličů do několika skupin s razantními rozdíly v počtu voličů v jednotlivých skupinách na jednoho poslance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/>
              <a:t>b) přidělení více hlasů určitým skupinám voličů (v drtivé většině zemí se s těmito prvky již neotkáváme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/>
              <a:t>2) nerovnost v hlasování plynoucí z nastavení volebních obvodů.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400" b="1" u="sng"/>
              <a:t>Gerrymandering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zh-CN" sz="2400" b="1" u="sng"/>
              <a:t>Malapportionment</a:t>
            </a:r>
            <a:r>
              <a:rPr lang="cs-CZ" altLang="zh-CN" sz="2400"/>
              <a:t> </a:t>
            </a:r>
            <a:r>
              <a:rPr lang="cs-CZ" sz="24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/>
              <a:t>Klasifikace volebních systémů. </a:t>
            </a: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u="sng"/>
              <a:t>Tajnost hlasování</a:t>
            </a:r>
            <a:r>
              <a:rPr lang="cs-CZ" sz="2800"/>
              <a:t> – </a:t>
            </a:r>
            <a:r>
              <a:rPr lang="cs-CZ" sz="2800" u="sng"/>
              <a:t>Ve 20. století se nevyžadování tajnosti voleb stalo jedním z příznaků nedemokratičnosti režimů</a:t>
            </a:r>
            <a:endParaRPr lang="cs-CZ" sz="2800" b="1" u="sng"/>
          </a:p>
          <a:p>
            <a:pPr>
              <a:lnSpc>
                <a:spcPct val="90000"/>
              </a:lnSpc>
            </a:pPr>
            <a:endParaRPr lang="cs-CZ" sz="2800" b="1" u="sng"/>
          </a:p>
          <a:p>
            <a:pPr>
              <a:lnSpc>
                <a:spcPct val="90000"/>
              </a:lnSpc>
            </a:pPr>
            <a:r>
              <a:rPr lang="cs-CZ" sz="2800" b="1" u="sng"/>
              <a:t>Přímost hlasování</a:t>
            </a:r>
            <a:r>
              <a:rPr lang="cs-CZ" sz="2800"/>
              <a:t> – Ve většině zemí bylo přímé hlasování pro dolní komory parlamentů zavedeno v průběhu 19. století. V rámci celého procesu se pak můžeme setkat s případy, kdy část obyvatel již hlasovala přímo a část ještě nepřímo. V současné době se v některých zemích nepřímo volí hlava státu.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u="sng"/>
              <a:t>Volební právo</a:t>
            </a:r>
            <a:r>
              <a:rPr lang="cs-CZ" altLang="zh-CN"/>
              <a:t> </a:t>
            </a: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/>
              <a:t>objektivní a subjektivní </a:t>
            </a:r>
          </a:p>
          <a:p>
            <a:r>
              <a:rPr lang="cs-CZ" altLang="zh-CN"/>
              <a:t>aktivní volební právo (právo volit) a pasivní volební právo (právo být zvolen) </a:t>
            </a:r>
          </a:p>
          <a:p>
            <a:r>
              <a:rPr lang="cs-CZ" altLang="zh-CN" i="1"/>
              <a:t>Širší pojetí</a:t>
            </a:r>
            <a:r>
              <a:rPr lang="cs-CZ" altLang="zh-CN"/>
              <a:t> </a:t>
            </a:r>
            <a:r>
              <a:rPr lang="cs-CZ" altLang="zh-CN" i="1"/>
              <a:t>volebních systémů</a:t>
            </a:r>
          </a:p>
          <a:p>
            <a:r>
              <a:rPr lang="cs-CZ" sz="2400" i="1">
                <a:latin typeface="Times New Roman" pitchFamily="18" charset="0"/>
                <a:cs typeface="Times New Roman" pitchFamily="18" charset="0"/>
              </a:rPr>
              <a:t>volební proces, </a:t>
            </a:r>
          </a:p>
          <a:p>
            <a:r>
              <a:rPr lang="cs-CZ" sz="2400" i="1">
                <a:latin typeface="Times New Roman" pitchFamily="18" charset="0"/>
                <a:cs typeface="Times New Roman" pitchFamily="18" charset="0"/>
              </a:rPr>
              <a:t>zásady volebního práva ve smyslu podmínek účasti obyvatel ve volbách</a:t>
            </a:r>
          </a:p>
          <a:p>
            <a:r>
              <a:rPr lang="cs-CZ" altLang="zh-CN" sz="2400" i="1">
                <a:latin typeface="Times New Roman" pitchFamily="18" charset="0"/>
                <a:cs typeface="Times New Roman" pitchFamily="18" charset="0"/>
              </a:rPr>
              <a:t>volební procedura</a:t>
            </a:r>
            <a:r>
              <a:rPr lang="cs-CZ" altLang="zh-CN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altLang="zh-CN"/>
              <a:t>Užší pojetí volebních systémů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Poměrné x většinové volební systémy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Poměrné</a:t>
            </a:r>
          </a:p>
          <a:p>
            <a:pPr marL="0" indent="0">
              <a:buNone/>
            </a:pPr>
            <a:r>
              <a:rPr lang="cs-CZ" dirty="0"/>
              <a:t>+ Zajištění názorové různorodosti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Slabá personalizace volby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Většinové</a:t>
            </a:r>
          </a:p>
          <a:p>
            <a:pPr marL="0" indent="0">
              <a:buNone/>
            </a:pPr>
            <a:r>
              <a:rPr lang="cs-CZ" dirty="0"/>
              <a:t>+ přehlednější (kandidáti známější)</a:t>
            </a:r>
          </a:p>
          <a:p>
            <a:pPr marL="0" indent="0">
              <a:buNone/>
            </a:pPr>
            <a:r>
              <a:rPr lang="cs-CZ" dirty="0"/>
              <a:t>+ generuje akceschopnější většinu </a:t>
            </a:r>
          </a:p>
          <a:p>
            <a:pPr marL="0" indent="0">
              <a:buNone/>
            </a:pPr>
            <a:r>
              <a:rPr lang="cs-CZ" dirty="0"/>
              <a:t>+ kontaktní kampaň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Nebezpečí centralizace moci </a:t>
            </a:r>
          </a:p>
        </p:txBody>
      </p:sp>
    </p:spTree>
    <p:extLst>
      <p:ext uri="{BB962C8B-B14F-4D97-AF65-F5344CB8AC3E}">
        <p14:creationId xmlns:p14="http://schemas.microsoft.com/office/powerpoint/2010/main" val="362746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Poměrné      x       většinové systémy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304800" y="1268760"/>
            <a:ext cx="4191000" cy="5055840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/>
              <a:t>Výhody</a:t>
            </a:r>
          </a:p>
          <a:p>
            <a:r>
              <a:rPr lang="cs-CZ" dirty="0"/>
              <a:t>Mírně napomáhá vyšší volební účast</a:t>
            </a:r>
          </a:p>
          <a:p>
            <a:r>
              <a:rPr lang="cs-CZ" dirty="0"/>
              <a:t>Výsledek volby zohledňuje větší počet odevzdaných hlasů </a:t>
            </a:r>
            <a:r>
              <a:rPr lang="cs-CZ" b="1" dirty="0"/>
              <a:t>(přesnější odraz poměru mezi hlasy a mandáty)</a:t>
            </a:r>
          </a:p>
          <a:p>
            <a:r>
              <a:rPr lang="cs-CZ" b="1" dirty="0"/>
              <a:t>Otevřenost pro „nové“ subjekty</a:t>
            </a:r>
          </a:p>
          <a:p>
            <a:r>
              <a:rPr lang="cs-CZ" b="1" dirty="0"/>
              <a:t>Napomáhá cirkulaci elit</a:t>
            </a:r>
          </a:p>
          <a:p>
            <a:r>
              <a:rPr lang="cs-CZ" b="1" dirty="0"/>
              <a:t>Zastoupení pro alternativní strany </a:t>
            </a:r>
          </a:p>
          <a:p>
            <a:r>
              <a:rPr lang="cs-CZ" b="1" dirty="0"/>
              <a:t>Větší soutěživost stranického systému</a:t>
            </a:r>
          </a:p>
          <a:p>
            <a:r>
              <a:rPr lang="cs-CZ" b="1" dirty="0"/>
              <a:t>Výhodnější v heterogenních společnostech (nábožensky, etnicky, jazykově…) </a:t>
            </a:r>
          </a:p>
          <a:p>
            <a:r>
              <a:rPr lang="cs-CZ" b="1" dirty="0"/>
              <a:t>Lze snadněji regulovat počet stran nastavením uzavírací klauzule. </a:t>
            </a:r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3434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/>
              <a:t>Výhody</a:t>
            </a:r>
          </a:p>
          <a:p>
            <a:r>
              <a:rPr lang="cs-CZ" dirty="0"/>
              <a:t>politická stabilita často (jednobarevné vlády) </a:t>
            </a:r>
          </a:p>
          <a:p>
            <a:r>
              <a:rPr lang="cs-CZ" b="1" dirty="0"/>
              <a:t>Silnější personalizace volby</a:t>
            </a:r>
          </a:p>
          <a:p>
            <a:r>
              <a:rPr lang="cs-CZ" dirty="0"/>
              <a:t>Přímé napojení na voliče ze strany kandidáta</a:t>
            </a:r>
          </a:p>
          <a:p>
            <a:r>
              <a:rPr lang="cs-CZ" b="1" dirty="0"/>
              <a:t>Snížení potenciálu antisystémových stran</a:t>
            </a:r>
          </a:p>
          <a:p>
            <a:r>
              <a:rPr lang="cs-CZ" b="1" dirty="0"/>
              <a:t>Jednoduchost technického zajištění</a:t>
            </a:r>
          </a:p>
          <a:p>
            <a:r>
              <a:rPr lang="cs-CZ" b="1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952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828</TotalTime>
  <Words>2529</Words>
  <Application>Microsoft Office PowerPoint</Application>
  <PresentationFormat>Předvádění na obrazovce (4:3)</PresentationFormat>
  <Paragraphs>400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7" baseType="lpstr">
      <vt:lpstr>华文楷体</vt:lpstr>
      <vt:lpstr>Arial</vt:lpstr>
      <vt:lpstr>Calibri</vt:lpstr>
      <vt:lpstr>Franklin Gothic Book</vt:lpstr>
      <vt:lpstr>Franklin Gothic Medium</vt:lpstr>
      <vt:lpstr>隶书</vt:lpstr>
      <vt:lpstr>Times New Roman</vt:lpstr>
      <vt:lpstr>Wingdings 2</vt:lpstr>
      <vt:lpstr>Cesta</vt:lpstr>
      <vt:lpstr>Základy politické vědy </vt:lpstr>
      <vt:lpstr>Alternativy k přímé či nepřímé volbě</vt:lpstr>
      <vt:lpstr>Principy svobodných voleb:</vt:lpstr>
      <vt:lpstr>Všeobecnost volebního práva</vt:lpstr>
      <vt:lpstr>Rovnost</vt:lpstr>
      <vt:lpstr>Klasifikace volebních systémů. </vt:lpstr>
      <vt:lpstr>Volební právo </vt:lpstr>
      <vt:lpstr>Poměrné x většinové volební systémy</vt:lpstr>
      <vt:lpstr>Poměrné      x       většinové systémy</vt:lpstr>
      <vt:lpstr>Většinové volební systémy </vt:lpstr>
      <vt:lpstr>Dvoukolový systém </vt:lpstr>
      <vt:lpstr>Většinové techniky – posilující proporcionalitu voleb </vt:lpstr>
      <vt:lpstr>Chytilek, Šedo, Lebeda, Čaloud: Volební systémy, Praha 2009) </vt:lpstr>
      <vt:lpstr>Pomezí semiproporčních a většinových systémů </vt:lpstr>
      <vt:lpstr>Proporční volební systémy, systémy poměrného zastoupení </vt:lpstr>
      <vt:lpstr>Listinné poměrné systémy </vt:lpstr>
      <vt:lpstr>Hlavní proměnné listinných poměrných systémů</vt:lpstr>
      <vt:lpstr>Volební kvóta</vt:lpstr>
      <vt:lpstr>Přerozdělování zbytkových mandátů</vt:lpstr>
      <vt:lpstr>Volební dělitele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Smíšené volební systémy  </vt:lpstr>
      <vt:lpstr>Shugart a Wattemberg</vt:lpstr>
      <vt:lpstr>Massicotte a Blais</vt:lpstr>
      <vt:lpstr>Index, Fragmentace, deformace, efektivního počtu stran, index agregace</vt:lpstr>
      <vt:lpstr>Index deformace </vt:lpstr>
      <vt:lpstr>Index frakcionalizace/fragmentace</vt:lpstr>
      <vt:lpstr>Index efektivního počtu stran</vt:lpstr>
      <vt:lpstr>Index agregace (A)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Lukáš Vomlela</dc:creator>
  <cp:lastModifiedBy>Kateřina Knoppová</cp:lastModifiedBy>
  <cp:revision>32</cp:revision>
  <cp:lastPrinted>2016-02-29T08:37:27Z</cp:lastPrinted>
  <dcterms:created xsi:type="dcterms:W3CDTF">2012-11-11T16:38:02Z</dcterms:created>
  <dcterms:modified xsi:type="dcterms:W3CDTF">2022-05-17T09:00:50Z</dcterms:modified>
</cp:coreProperties>
</file>