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05" r:id="rId3"/>
    <p:sldId id="282" r:id="rId4"/>
    <p:sldId id="327" r:id="rId5"/>
    <p:sldId id="328" r:id="rId6"/>
    <p:sldId id="326" r:id="rId7"/>
    <p:sldId id="325" r:id="rId8"/>
    <p:sldId id="324" r:id="rId9"/>
    <p:sldId id="316" r:id="rId10"/>
    <p:sldId id="310" r:id="rId11"/>
    <p:sldId id="311" r:id="rId12"/>
    <p:sldId id="308" r:id="rId13"/>
    <p:sldId id="283" r:id="rId14"/>
    <p:sldId id="284" r:id="rId15"/>
    <p:sldId id="285" r:id="rId16"/>
    <p:sldId id="309" r:id="rId17"/>
    <p:sldId id="312" r:id="rId18"/>
    <p:sldId id="313" r:id="rId19"/>
    <p:sldId id="314" r:id="rId20"/>
    <p:sldId id="318" r:id="rId21"/>
    <p:sldId id="315" r:id="rId22"/>
    <p:sldId id="317" r:id="rId23"/>
    <p:sldId id="319" r:id="rId24"/>
    <p:sldId id="302" r:id="rId25"/>
    <p:sldId id="286" r:id="rId26"/>
    <p:sldId id="303" r:id="rId27"/>
    <p:sldId id="304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320" r:id="rId41"/>
    <p:sldId id="321" r:id="rId42"/>
    <p:sldId id="322" r:id="rId43"/>
    <p:sldId id="323" r:id="rId4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C8EB0-03EF-42BB-8D38-FBF387889F46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6B32C-2369-4219-A0D0-1A3F09CB7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0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2E777-E17E-42CA-8CF5-9DD13C2BCFEA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FEEAB-53B0-4AAA-A51C-B784005C2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33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42.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10523-FC2F-4946-9F59-E5F3508A58F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333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71.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FEEAB-53B0-4AAA-A51C-B784005C25C0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0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/>
              <a:t>KUBÁT, Michal: </a:t>
            </a:r>
            <a:r>
              <a:rPr lang="cs-CZ" i="1" dirty="0"/>
              <a:t>Volby a volební systémy. </a:t>
            </a:r>
            <a:r>
              <a:rPr lang="cs-CZ" dirty="0"/>
              <a:t>In: CABADA, Ladislav - KUBÁT, Michal a kol.: Úvod do studia politické vědy. Praha 2004, s 207.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dirty="0"/>
              <a:t>KUBÁT, Michal: </a:t>
            </a:r>
            <a:r>
              <a:rPr lang="cs-CZ" i="1" dirty="0"/>
              <a:t>Volby a volební systémy. </a:t>
            </a:r>
            <a:r>
              <a:rPr lang="cs-CZ" dirty="0"/>
              <a:t>In: CABADA, Ladislav - KUBÁT, Michal a kol.: Úvod do studia politické vědy. Praha 2004, s 207.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FEEAB-53B0-4AAA-A51C-B784005C25C0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141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3F8892-98B6-43DD-BB57-4FD0ED12AFBE}" type="datetimeFigureOut">
              <a:rPr lang="cs-CZ" smtClean="0"/>
              <a:pPr/>
              <a:t>19.04.2022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Základy politické vědy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ÚVSRP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Lukáš Vomlela,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Definice Demokracie – </a:t>
            </a:r>
            <a:r>
              <a:rPr lang="cs-CZ"/>
              <a:t>teoretické vymezení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Abraham Lincoln „vláda lidu, prostřednictvím lidu a pro lid“</a:t>
            </a:r>
          </a:p>
          <a:p>
            <a:pPr lvl="1"/>
            <a:r>
              <a:rPr lang="cs-CZ" dirty="0"/>
              <a:t>Tato definice vycházela z klasického řeckého pojetí</a:t>
            </a:r>
          </a:p>
          <a:p>
            <a:pPr lvl="1"/>
            <a:r>
              <a:rPr lang="cs-CZ" dirty="0" err="1"/>
              <a:t>Démokritos</a:t>
            </a:r>
            <a:r>
              <a:rPr lang="cs-CZ" dirty="0"/>
              <a:t> z Abdéry</a:t>
            </a:r>
          </a:p>
          <a:p>
            <a:r>
              <a:rPr lang="cs-CZ" dirty="0"/>
              <a:t>Lincolnova definice</a:t>
            </a:r>
          </a:p>
          <a:p>
            <a:pPr lvl="1"/>
            <a:r>
              <a:rPr lang="cs-CZ" dirty="0"/>
              <a:t>„vláda lidu“ je mocí z lidu, a to nejenom proto, že zahrnuje celý lid, ale rovněž proto, že získává legitimitu díky podpoře lidu.</a:t>
            </a:r>
          </a:p>
          <a:p>
            <a:pPr lvl="1"/>
            <a:r>
              <a:rPr lang="cs-CZ" dirty="0"/>
              <a:t>„vláda prostřednictvím lidu“ - výkon moci lidem, tzn. Široké účasti lidu na procesu vládnutí</a:t>
            </a:r>
          </a:p>
          <a:p>
            <a:pPr lvl="1"/>
            <a:r>
              <a:rPr lang="cs-CZ" dirty="0"/>
              <a:t>„vláda pro lid“ – snaha působit pro společné blaho všech lidí a zajištění práv jednotlivců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3809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 - Jednoznačný pojem?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G. </a:t>
            </a:r>
            <a:r>
              <a:rPr lang="cs-CZ" dirty="0" err="1"/>
              <a:t>Sartori</a:t>
            </a:r>
            <a:r>
              <a:rPr lang="cs-CZ" dirty="0"/>
              <a:t>: „Zatemnění pojmu demokracie“</a:t>
            </a:r>
          </a:p>
          <a:p>
            <a:pPr lvl="1"/>
            <a:r>
              <a:rPr lang="cs-CZ" dirty="0"/>
              <a:t>„Vláda lidu“ může být chápána tak, že </a:t>
            </a:r>
            <a:r>
              <a:rPr lang="cs-CZ" b="1" dirty="0"/>
              <a:t>lid si vládne sám </a:t>
            </a:r>
            <a:r>
              <a:rPr lang="cs-CZ" dirty="0"/>
              <a:t>(tj. přímá demokracie) , nebo i tak, že lid je </a:t>
            </a:r>
            <a:r>
              <a:rPr lang="cs-CZ" b="1" dirty="0"/>
              <a:t>pouhým objektem vlády,</a:t>
            </a:r>
            <a:r>
              <a:rPr lang="cs-CZ" dirty="0"/>
              <a:t> nebo vláda vychází z lidu, a vláda svou zákonnost odvozuje ze souhlasu lidu. (Podle </a:t>
            </a:r>
            <a:r>
              <a:rPr lang="cs-CZ" dirty="0" err="1"/>
              <a:t>Sartoriho</a:t>
            </a:r>
            <a:r>
              <a:rPr lang="cs-CZ" dirty="0"/>
              <a:t> první složka obsahuje několik možných forem)</a:t>
            </a:r>
          </a:p>
          <a:p>
            <a:pPr lvl="1"/>
            <a:r>
              <a:rPr lang="cs-CZ" dirty="0"/>
              <a:t>„vláda prostřednictvím lidu“ je příliš nejasná na to, aby se dala specifikovat</a:t>
            </a:r>
          </a:p>
          <a:p>
            <a:pPr lvl="1"/>
            <a:r>
              <a:rPr lang="cs-CZ" dirty="0"/>
              <a:t>„vláda pro lid“ – nejjasnější ze 3 složek – znamená vládu pro dobro lidu, v jeho prospěch. Přesto i tato formulace může být zneužitelná (např. komunistické země)</a:t>
            </a:r>
          </a:p>
          <a:p>
            <a:r>
              <a:rPr lang="cs-CZ" b="1" dirty="0"/>
              <a:t>Problémem je problematičnost jednotného chápání pojmu demokracie</a:t>
            </a:r>
          </a:p>
          <a:p>
            <a:r>
              <a:rPr lang="cs-CZ" b="1" dirty="0"/>
              <a:t>Obecný konsenzus okolo výkladu je v současnosti prakticky nemožný.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664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Geneze demokracie v historické perspektivě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Klasické demokracie</a:t>
            </a:r>
          </a:p>
          <a:p>
            <a:pPr lvl="1"/>
            <a:r>
              <a:rPr lang="cs-CZ" dirty="0"/>
              <a:t>Řecké městské státy</a:t>
            </a:r>
          </a:p>
          <a:p>
            <a:pPr lvl="1"/>
            <a:r>
              <a:rPr lang="cs-CZ" dirty="0"/>
              <a:t>Řím</a:t>
            </a:r>
          </a:p>
          <a:p>
            <a:pPr lvl="1"/>
            <a:r>
              <a:rPr lang="cs-CZ" dirty="0"/>
              <a:t>Středověké, italské městské státy</a:t>
            </a:r>
          </a:p>
          <a:p>
            <a:r>
              <a:rPr lang="cs-CZ" dirty="0"/>
              <a:t>Druhá transformace (18. a 19. století):</a:t>
            </a:r>
          </a:p>
          <a:p>
            <a:pPr lvl="1"/>
            <a:r>
              <a:rPr lang="cs-CZ" dirty="0"/>
              <a:t>(transformace od městského státu k národnímu státu, tento typ byl spojen se zastupitelskou formou vlády a myšlenkou politické rovnosti).</a:t>
            </a:r>
          </a:p>
          <a:p>
            <a:r>
              <a:rPr lang="cs-CZ" dirty="0"/>
              <a:t>Třetí vlna transformace (R. </a:t>
            </a:r>
            <a:r>
              <a:rPr lang="cs-CZ" dirty="0" err="1"/>
              <a:t>Dahl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Spojena s řešením problémů, se kterými se demokracie setkávala ke konci 20. století. Možnost použití telekomunikačních a informačních technologií (</a:t>
            </a:r>
            <a:r>
              <a:rPr lang="cs-CZ" dirty="0" err="1"/>
              <a:t>Dahl</a:t>
            </a:r>
            <a:r>
              <a:rPr lang="cs-CZ" dirty="0"/>
              <a:t>, blízko ke stoupencům participační teorie demokracie – snaha zvýšit aktivní účast lidí na demokratickém rozhodovacím procesu).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075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/>
              <a:t>DEMOKRACIE </a:t>
            </a:r>
            <a:endParaRPr lang="cs-CZ" dirty="0"/>
          </a:p>
          <a:p>
            <a:r>
              <a:rPr lang="cs-CZ" dirty="0"/>
              <a:t>Starověké Řecko, Řím, Itálie – renesance – chyběly jim 3 základní politické instituce – celostátní parlament se sestávající z volených zástupců a lidem zvolené místní vlády, jež by byly podřazeny vládě celostátní. Systém, který by kombinoval demokracii na místní úrovni s parlamentem voleným všemi občany. </a:t>
            </a:r>
          </a:p>
          <a:p>
            <a:r>
              <a:rPr lang="cs-CZ" dirty="0"/>
              <a:t>Skandinávie – místní shromáždění – v roce 930 – na Islandu </a:t>
            </a:r>
            <a:r>
              <a:rPr lang="cs-CZ" dirty="0" err="1"/>
              <a:t>Althing</a:t>
            </a:r>
            <a:r>
              <a:rPr lang="cs-CZ" dirty="0"/>
              <a:t> – shromáždění nadřazeno místním shromážděním.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803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starověké 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velké nerovnosti – otroci, ženy </a:t>
            </a:r>
          </a:p>
          <a:p>
            <a:pPr lvl="0"/>
            <a:r>
              <a:rPr lang="cs-CZ" dirty="0"/>
              <a:t>parlamenty často byli vůči panovníkovi ve slabším postavení </a:t>
            </a:r>
          </a:p>
          <a:p>
            <a:pPr lvl="0"/>
            <a:r>
              <a:rPr lang="cs-CZ" dirty="0"/>
              <a:t>zástupci nezastupovali všechny obyvatele</a:t>
            </a:r>
          </a:p>
          <a:p>
            <a:pPr lvl="0"/>
            <a:r>
              <a:rPr lang="cs-CZ" dirty="0"/>
              <a:t>politická opozice – nedostatek legitimity a legálnosti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127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demokracie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1. Zabraňuje vzniku tyranie</a:t>
            </a:r>
          </a:p>
          <a:p>
            <a:pPr lvl="0"/>
            <a:r>
              <a:rPr lang="cs-CZ" dirty="0"/>
              <a:t>2. Zajišťuje základní práva</a:t>
            </a:r>
          </a:p>
          <a:p>
            <a:pPr lvl="0"/>
            <a:r>
              <a:rPr lang="cs-CZ" dirty="0"/>
              <a:t>3. Zajišťuje všeobecnou svobodu</a:t>
            </a:r>
          </a:p>
          <a:p>
            <a:pPr lvl="0"/>
            <a:r>
              <a:rPr lang="cs-CZ" dirty="0"/>
              <a:t>4. Umožňuje lidem, aby rozhodovali sami o sobě</a:t>
            </a:r>
          </a:p>
          <a:p>
            <a:pPr lvl="0"/>
            <a:r>
              <a:rPr lang="cs-CZ" dirty="0"/>
              <a:t>5. Umožňuje mravní samostatnost</a:t>
            </a:r>
          </a:p>
          <a:p>
            <a:pPr lvl="0"/>
            <a:r>
              <a:rPr lang="cs-CZ" dirty="0"/>
              <a:t>6. Umožňuje mravní rozvoj člověka</a:t>
            </a:r>
          </a:p>
          <a:p>
            <a:pPr lvl="0"/>
            <a:r>
              <a:rPr lang="cs-CZ" dirty="0"/>
              <a:t>7. Chrání základní osobní zájmy lidí</a:t>
            </a:r>
          </a:p>
          <a:p>
            <a:r>
              <a:rPr lang="cs-CZ" dirty="0"/>
              <a:t>8. Zajišťuje politickou rovnost</a:t>
            </a:r>
          </a:p>
          <a:p>
            <a:r>
              <a:rPr lang="cs-CZ" b="1" dirty="0"/>
              <a:t>Moderní demokracie kromě toho: </a:t>
            </a:r>
          </a:p>
          <a:p>
            <a:pPr lvl="1"/>
            <a:r>
              <a:rPr lang="cs-CZ" dirty="0"/>
              <a:t>9. Usiluje o mír</a:t>
            </a:r>
          </a:p>
          <a:p>
            <a:pPr lvl="1"/>
            <a:r>
              <a:rPr lang="cs-CZ" dirty="0"/>
              <a:t>10. Usiluje o prosperitu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847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Koncepty demokracie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Rozmanitost teorií demokracie</a:t>
            </a:r>
          </a:p>
          <a:p>
            <a:pPr lvl="1"/>
            <a:r>
              <a:rPr lang="cs-CZ" b="1" dirty="0"/>
              <a:t>Normativně zaměřené demokratické teorie </a:t>
            </a:r>
            <a:r>
              <a:rPr lang="cs-CZ" dirty="0"/>
              <a:t>(založeny na hodnotovém pojímání demokracie – zkoumají k jakým cílům a ideálům má daný systém směřovat, jaké mechanizmy využívat a o jaké hodnoty se má opírat)</a:t>
            </a:r>
          </a:p>
          <a:p>
            <a:pPr lvl="1"/>
            <a:r>
              <a:rPr lang="cs-CZ" b="1" dirty="0"/>
              <a:t>Empiricky orientované </a:t>
            </a:r>
            <a:r>
              <a:rPr lang="cs-CZ" dirty="0"/>
              <a:t>(hledají „praktičtější odpovědi – jak daný politický systém funguje, na základě sledování konkrétních politických systémů pak formulují obecnou teorii)…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Většina teorií kombinuje oba přístupy.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225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Koncepty demokracie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Zastupitelská demokracie</a:t>
            </a:r>
          </a:p>
          <a:p>
            <a:r>
              <a:rPr lang="cs-CZ" dirty="0"/>
              <a:t>Přímá demokracie (participační demokracie)</a:t>
            </a:r>
          </a:p>
          <a:p>
            <a:pPr lvl="1"/>
            <a:r>
              <a:rPr lang="cs-CZ" dirty="0"/>
              <a:t>(Obě skupiny zahrnují mnoho různorodých forem)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588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Liberální demokracie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Koncept zastupitelské demokracie – vychází z předpokladu, že </a:t>
            </a:r>
            <a:r>
              <a:rPr lang="cs-CZ" i="1" dirty="0"/>
              <a:t>„občané nevykonávají moc přímo, ale prostřednictvím volených zástupců, kteří reprezentují jejích zájmy“.</a:t>
            </a:r>
          </a:p>
          <a:p>
            <a:r>
              <a:rPr lang="cs-CZ" dirty="0"/>
              <a:t>Základní instituce – parlament, politické strany, volný poslanecký mandát a všeobecné volební právo. </a:t>
            </a:r>
          </a:p>
          <a:p>
            <a:r>
              <a:rPr lang="cs-CZ" dirty="0"/>
              <a:t>Idea – spojená s Johnem Lockem (</a:t>
            </a:r>
            <a:r>
              <a:rPr lang="cs-CZ" dirty="0" err="1"/>
              <a:t>Předdemokratický</a:t>
            </a:r>
            <a:r>
              <a:rPr lang="cs-CZ" dirty="0"/>
              <a:t> liberalizmus)</a:t>
            </a:r>
          </a:p>
          <a:p>
            <a:r>
              <a:rPr lang="cs-CZ" dirty="0"/>
              <a:t>Idea se vyvinula v koncepci, kterou můžeme nazvat liberální demokracií)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006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liberální demokracie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25658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Protektivní demokracie </a:t>
            </a:r>
            <a:r>
              <a:rPr lang="cs-CZ" dirty="0"/>
              <a:t>– vychází z Locka, odpovědnost vlády za ochranu přirozených práv občanů. Má silně individualistický charakter (ochrana svobody člověka). K jejím základním pilířům patří princip dělby moci, garance politických práv občanů, separace státu a občanské společnosti založené na soukromém vlastnictví a tržní ekonomice (</a:t>
            </a:r>
            <a:r>
              <a:rPr lang="cs-CZ" dirty="0" err="1"/>
              <a:t>Jeremy</a:t>
            </a:r>
            <a:r>
              <a:rPr lang="cs-CZ" dirty="0"/>
              <a:t> </a:t>
            </a:r>
            <a:r>
              <a:rPr lang="cs-CZ" dirty="0" err="1"/>
              <a:t>Bentham</a:t>
            </a:r>
            <a:r>
              <a:rPr lang="cs-CZ" dirty="0"/>
              <a:t> a James </a:t>
            </a:r>
            <a:r>
              <a:rPr lang="cs-CZ" dirty="0" err="1"/>
              <a:t>Mill</a:t>
            </a:r>
            <a:r>
              <a:rPr lang="cs-CZ" dirty="0"/>
              <a:t>) </a:t>
            </a:r>
          </a:p>
          <a:p>
            <a:r>
              <a:rPr lang="cs-CZ" b="1" dirty="0"/>
              <a:t>Vývojová demokracie </a:t>
            </a:r>
            <a:r>
              <a:rPr lang="cs-CZ" dirty="0"/>
              <a:t>– důraz především na rovnost občanů, která má doplňovat liberalizmus kladoucí důraz na svobodu jednotlivců. Pro zajištění rovnosti je nutná aktivnější role státu (John </a:t>
            </a:r>
            <a:r>
              <a:rPr lang="cs-CZ" dirty="0" err="1"/>
              <a:t>Stuart</a:t>
            </a:r>
            <a:r>
              <a:rPr lang="cs-CZ" dirty="0"/>
              <a:t> </a:t>
            </a:r>
            <a:r>
              <a:rPr lang="cs-CZ" dirty="0" err="1"/>
              <a:t>Mill</a:t>
            </a:r>
            <a:r>
              <a:rPr lang="cs-CZ" dirty="0"/>
              <a:t>, Alexis de </a:t>
            </a:r>
            <a:r>
              <a:rPr lang="cs-CZ" dirty="0" err="1"/>
              <a:t>Tocqueville</a:t>
            </a:r>
            <a:r>
              <a:rPr lang="cs-CZ" dirty="0"/>
              <a:t>)</a:t>
            </a:r>
          </a:p>
          <a:p>
            <a:r>
              <a:rPr lang="cs-CZ" b="1" dirty="0"/>
              <a:t>Kritika liberální demokracie</a:t>
            </a:r>
          </a:p>
          <a:p>
            <a:pPr lvl="1"/>
            <a:r>
              <a:rPr lang="cs-CZ" dirty="0"/>
              <a:t>Marxisté, Teorie elit – </a:t>
            </a:r>
            <a:r>
              <a:rPr lang="cs-CZ" dirty="0" err="1"/>
              <a:t>Mosca</a:t>
            </a:r>
            <a:r>
              <a:rPr lang="cs-CZ" dirty="0"/>
              <a:t>, </a:t>
            </a:r>
            <a:r>
              <a:rPr lang="cs-CZ" dirty="0" err="1"/>
              <a:t>Pareto</a:t>
            </a:r>
            <a:r>
              <a:rPr lang="cs-CZ" dirty="0"/>
              <a:t>, </a:t>
            </a:r>
            <a:r>
              <a:rPr lang="cs-CZ" dirty="0" err="1"/>
              <a:t>Michels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Rozvoj teorie elit poté vyústil v revizi teorie demokracie – Joseph </a:t>
            </a:r>
            <a:r>
              <a:rPr lang="cs-CZ" dirty="0" err="1"/>
              <a:t>Schumpeter</a:t>
            </a:r>
            <a:r>
              <a:rPr lang="cs-CZ" dirty="0"/>
              <a:t>, 40. leta 20. století – pro demokracii je klíčový prvek konkurence, který zajišťují soutěživé volby. Ty jsou mechanizmem pro obměnu elit u moci a možnost výběru mezi různými alternativami.</a:t>
            </a:r>
          </a:p>
          <a:p>
            <a:pPr lvl="1"/>
            <a:r>
              <a:rPr lang="cs-CZ" dirty="0"/>
              <a:t>Legální </a:t>
            </a:r>
            <a:r>
              <a:rPr lang="cs-CZ" dirty="0" err="1"/>
              <a:t>dmokracie</a:t>
            </a:r>
            <a:r>
              <a:rPr lang="cs-CZ" dirty="0"/>
              <a:t> – 70. leta a 80. leta 20. století – vzestup neoliberální politiky – </a:t>
            </a:r>
            <a:r>
              <a:rPr lang="cs-CZ" dirty="0" err="1"/>
              <a:t>kritka</a:t>
            </a:r>
            <a:r>
              <a:rPr lang="cs-CZ" dirty="0"/>
              <a:t> přílišné expanze sociálního státu. Východisko hledají v omezení funkcí státu na minimum. Základní ochranu občanů má poskytovat </a:t>
            </a:r>
            <a:r>
              <a:rPr lang="cs-CZ" dirty="0" err="1"/>
              <a:t>lváda</a:t>
            </a:r>
            <a:r>
              <a:rPr lang="cs-CZ" dirty="0"/>
              <a:t> zákona. (Fridrich August von Hayek a Robert </a:t>
            </a:r>
            <a:r>
              <a:rPr lang="cs-CZ" dirty="0" err="1"/>
              <a:t>Nozick</a:t>
            </a:r>
            <a:r>
              <a:rPr lang="cs-CZ" dirty="0"/>
              <a:t>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13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Přednáška - demokracie</a:t>
            </a:r>
            <a:endParaRPr lang="en-GB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Slide</a:t>
            </a:r>
            <a:r>
              <a:rPr lang="cs-CZ" dirty="0"/>
              <a:t> č. 3 shrnutí nedemokratických režimů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690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Empirické koncepty zastupitelské demokracie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970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Pluralismus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Značně heterogenní teorie. </a:t>
            </a:r>
          </a:p>
          <a:p>
            <a:r>
              <a:rPr lang="cs-CZ" dirty="0"/>
              <a:t>V každé demokratické společnosti existuje </a:t>
            </a:r>
            <a:r>
              <a:rPr lang="cs-CZ" b="1" dirty="0"/>
              <a:t>mnoho center politické moci </a:t>
            </a:r>
            <a:r>
              <a:rPr lang="cs-CZ" dirty="0"/>
              <a:t>(nejen politické, ale i ekonomické atd.). Tato centra představují </a:t>
            </a:r>
            <a:r>
              <a:rPr lang="cs-CZ" b="1" dirty="0"/>
              <a:t>různé skupiny. </a:t>
            </a:r>
            <a:r>
              <a:rPr lang="cs-CZ" dirty="0"/>
              <a:t>Ty jsou propojeny různými </a:t>
            </a:r>
            <a:r>
              <a:rPr lang="cs-CZ" b="1" dirty="0"/>
              <a:t>vazbami, ale i konflikty</a:t>
            </a:r>
            <a:r>
              <a:rPr lang="cs-CZ" dirty="0"/>
              <a:t>. </a:t>
            </a:r>
          </a:p>
          <a:p>
            <a:r>
              <a:rPr lang="cs-CZ" b="1" u="sng" dirty="0"/>
              <a:t>Soupeření těchto skupin zabraňuje monopolizaci politického prostoru napomáhá fungování a udržení demokratického systému. </a:t>
            </a:r>
          </a:p>
          <a:p>
            <a:r>
              <a:rPr lang="cs-CZ" b="1" u="sng" dirty="0"/>
              <a:t>Teorie POLYARCHIE </a:t>
            </a:r>
            <a:r>
              <a:rPr lang="cs-CZ" dirty="0"/>
              <a:t> (Viz další snímky)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3405768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neo</a:t>
            </a:r>
            <a:r>
              <a:rPr lang="cs-CZ" dirty="0"/>
              <a:t>)korporativizmus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Vymezen proti pluralizmu </a:t>
            </a:r>
          </a:p>
          <a:p>
            <a:r>
              <a:rPr lang="cs-CZ" dirty="0" err="1"/>
              <a:t>Neokorporativizmus</a:t>
            </a:r>
            <a:r>
              <a:rPr lang="cs-CZ" dirty="0"/>
              <a:t> (70. leta 20. století)</a:t>
            </a:r>
          </a:p>
          <a:p>
            <a:r>
              <a:rPr lang="cs-CZ" dirty="0"/>
              <a:t>Korporativizmus spjat s Mussoliniho Itálií, </a:t>
            </a:r>
            <a:r>
              <a:rPr lang="cs-CZ" dirty="0" err="1"/>
              <a:t>Dollfussovým</a:t>
            </a:r>
            <a:r>
              <a:rPr lang="cs-CZ" dirty="0"/>
              <a:t> Rakouskem atd. </a:t>
            </a:r>
          </a:p>
          <a:p>
            <a:r>
              <a:rPr lang="cs-CZ" dirty="0"/>
              <a:t>Ve 2. polovině 20. století „rehabilitace“ pojmu. </a:t>
            </a:r>
          </a:p>
          <a:p>
            <a:r>
              <a:rPr lang="cs-CZ" dirty="0"/>
              <a:t>Mezi státem a společnosti je zajištěn hierarchizovaný systém organizací (např. odbory, podnikatelská sdružení) s monopolem v dané oblasti, členství v těchto organizacích je zpravidla povinné. Uspořádání zajišťuje sociální stabilitu.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373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Další typy modelů demokracie (empirický přístup k teorii demokracie)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Pluralizmus x (</a:t>
            </a:r>
            <a:r>
              <a:rPr lang="cs-CZ" dirty="0" err="1"/>
              <a:t>neo</a:t>
            </a:r>
            <a:r>
              <a:rPr lang="cs-CZ" dirty="0"/>
              <a:t>)korporativizmus</a:t>
            </a:r>
          </a:p>
          <a:p>
            <a:r>
              <a:rPr lang="cs-CZ" dirty="0"/>
              <a:t>Parlamentní demokracie x prezidentská demokracie (všechny státy kromě Švýcarska jsou zařaditelné)</a:t>
            </a:r>
          </a:p>
          <a:p>
            <a:r>
              <a:rPr lang="cs-CZ" dirty="0" err="1"/>
              <a:t>Westministerská</a:t>
            </a:r>
            <a:r>
              <a:rPr lang="cs-CZ" dirty="0"/>
              <a:t> x konsensuální (konsociační) demokracie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665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Robert </a:t>
            </a:r>
            <a:r>
              <a:rPr lang="cs-CZ" dirty="0" err="1"/>
              <a:t>Dahl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Podmínky plné demokracie:</a:t>
            </a:r>
          </a:p>
          <a:p>
            <a:r>
              <a:rPr lang="cs-CZ" dirty="0"/>
              <a:t>I. Rovné hlasovací právo</a:t>
            </a:r>
          </a:p>
          <a:p>
            <a:r>
              <a:rPr lang="cs-CZ" dirty="0"/>
              <a:t>II. Účinná participace</a:t>
            </a:r>
          </a:p>
          <a:p>
            <a:r>
              <a:rPr lang="cs-CZ" dirty="0"/>
              <a:t>III. Pochopení založené na informacích</a:t>
            </a:r>
          </a:p>
          <a:p>
            <a:r>
              <a:rPr lang="cs-CZ" dirty="0"/>
              <a:t>IV. Konečná kontrola </a:t>
            </a:r>
            <a:r>
              <a:rPr lang="cs-CZ" dirty="0" err="1"/>
              <a:t>démosem</a:t>
            </a:r>
            <a:r>
              <a:rPr lang="cs-CZ" dirty="0"/>
              <a:t> (lid musí mít právo rozhodovat o tom, které otázky budou zahrnuty do rozhodovacího procesu)</a:t>
            </a:r>
          </a:p>
          <a:p>
            <a:r>
              <a:rPr lang="cs-CZ" dirty="0"/>
              <a:t>V. Univerzálnost (všeobecné volební právo pro všechny dospělé jedince). </a:t>
            </a:r>
          </a:p>
        </p:txBody>
      </p:sp>
    </p:spTree>
    <p:extLst>
      <p:ext uri="{BB962C8B-B14F-4D97-AF65-F5344CB8AC3E}">
        <p14:creationId xmlns:p14="http://schemas.microsoft.com/office/powerpoint/2010/main" val="27346049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Polyarchie</a:t>
            </a:r>
            <a:r>
              <a:rPr lang="cs-CZ" dirty="0"/>
              <a:t> (Robert </a:t>
            </a:r>
            <a:r>
              <a:rPr lang="cs-CZ" dirty="0" err="1"/>
              <a:t>Dahl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Kritéria Polyarchické demokracie:</a:t>
            </a:r>
          </a:p>
          <a:p>
            <a:r>
              <a:rPr lang="cs-CZ" dirty="0"/>
              <a:t>1) Volení státní úředníci (zástupci)</a:t>
            </a:r>
          </a:p>
          <a:p>
            <a:r>
              <a:rPr lang="cs-CZ" dirty="0"/>
              <a:t>2) Svobodné, spravedlivé a časté volby</a:t>
            </a:r>
          </a:p>
          <a:p>
            <a:r>
              <a:rPr lang="cs-CZ" dirty="0"/>
              <a:t>3) Všeobecné volební právo</a:t>
            </a:r>
          </a:p>
          <a:p>
            <a:r>
              <a:rPr lang="cs-CZ" dirty="0"/>
              <a:t>4) Právo ucházet se o úřad</a:t>
            </a:r>
          </a:p>
          <a:p>
            <a:r>
              <a:rPr lang="cs-CZ" dirty="0"/>
              <a:t>5) Svoboda projevu</a:t>
            </a:r>
          </a:p>
          <a:p>
            <a:r>
              <a:rPr lang="cs-CZ" dirty="0"/>
              <a:t>6) Alternativní zdroje informací</a:t>
            </a:r>
          </a:p>
          <a:p>
            <a:r>
              <a:rPr lang="cs-CZ" dirty="0"/>
              <a:t>7) Svoboda sdružování</a:t>
            </a:r>
          </a:p>
        </p:txBody>
      </p:sp>
    </p:spTree>
    <p:extLst>
      <p:ext uri="{BB962C8B-B14F-4D97-AF65-F5344CB8AC3E}">
        <p14:creationId xmlns:p14="http://schemas.microsoft.com/office/powerpoint/2010/main" val="2151924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ArenD</a:t>
            </a:r>
            <a:r>
              <a:rPr lang="cs-CZ" dirty="0"/>
              <a:t> </a:t>
            </a:r>
            <a:r>
              <a:rPr lang="cs-CZ" dirty="0" err="1"/>
              <a:t>Lijphart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typu </a:t>
            </a:r>
            <a:r>
              <a:rPr lang="cs-CZ" b="1" dirty="0" err="1"/>
              <a:t>konsociační</a:t>
            </a:r>
            <a:r>
              <a:rPr lang="cs-CZ" b="1" dirty="0"/>
              <a:t> demokracie</a:t>
            </a:r>
          </a:p>
          <a:p>
            <a:r>
              <a:rPr lang="cs-CZ" dirty="0"/>
              <a:t>Tento typ později revidován a označen za konsensuální demokracii</a:t>
            </a:r>
          </a:p>
          <a:p>
            <a:r>
              <a:rPr lang="cs-CZ" dirty="0"/>
              <a:t>Konsensuální demokracie stojí v protikladu s </a:t>
            </a:r>
            <a:r>
              <a:rPr lang="cs-CZ" b="1" dirty="0" err="1"/>
              <a:t>Westminsterskou</a:t>
            </a:r>
            <a:r>
              <a:rPr lang="cs-CZ" dirty="0"/>
              <a:t> demokracií.</a:t>
            </a:r>
          </a:p>
        </p:txBody>
      </p:sp>
    </p:spTree>
    <p:extLst>
      <p:ext uri="{BB962C8B-B14F-4D97-AF65-F5344CB8AC3E}">
        <p14:creationId xmlns:p14="http://schemas.microsoft.com/office/powerpoint/2010/main" val="36845900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1"/>
            <a:ext cx="8686800" cy="1112525"/>
          </a:xfrm>
        </p:spPr>
        <p:txBody>
          <a:bodyPr>
            <a:normAutofit fontScale="90000"/>
          </a:bodyPr>
          <a:lstStyle/>
          <a:p>
            <a:r>
              <a:rPr lang="cs-CZ" sz="3100" dirty="0" err="1"/>
              <a:t>Westminsterská</a:t>
            </a:r>
            <a:r>
              <a:rPr lang="cs-CZ" sz="3100" dirty="0"/>
              <a:t> x Konsensuální demokracie </a:t>
            </a:r>
            <a:br>
              <a:rPr lang="cs-CZ" sz="3100" dirty="0"/>
            </a:br>
            <a:r>
              <a:rPr lang="cs-CZ" sz="1600" dirty="0"/>
              <a:t>Převzato: </a:t>
            </a:r>
            <a:r>
              <a:rPr lang="cs-CZ" sz="1600" dirty="0">
                <a:solidFill>
                  <a:schemeClr val="tx1"/>
                </a:solidFill>
                <a:effectLst/>
              </a:rPr>
              <a:t>HLOUŠEK, Vít – KOPEČEK, Lubomír – ŠEDO, Jakub: </a:t>
            </a:r>
            <a:r>
              <a:rPr lang="cs-CZ" sz="1600" i="1" dirty="0">
                <a:solidFill>
                  <a:schemeClr val="tx1"/>
                </a:solidFill>
                <a:effectLst/>
              </a:rPr>
              <a:t>Politické systémy.</a:t>
            </a:r>
            <a:r>
              <a:rPr lang="cs-CZ" sz="1600" dirty="0">
                <a:solidFill>
                  <a:schemeClr val="tx1"/>
                </a:solidFill>
                <a:effectLst/>
              </a:rPr>
              <a:t> Brno 2011, s. 71.</a:t>
            </a:r>
            <a:br>
              <a:rPr lang="cs-CZ" sz="1600" dirty="0">
                <a:solidFill>
                  <a:schemeClr val="tx1"/>
                </a:solidFill>
                <a:effectLst/>
              </a:rPr>
            </a:br>
            <a:endParaRPr lang="cs-CZ" sz="1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459232"/>
              </p:ext>
            </p:extLst>
          </p:nvPr>
        </p:nvGraphicFramePr>
        <p:xfrm>
          <a:off x="107504" y="1194021"/>
          <a:ext cx="86868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Institucionální rysy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Westminsterský</a:t>
                      </a:r>
                      <a:r>
                        <a:rPr lang="cs-CZ" baseline="0" dirty="0"/>
                        <a:t> model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Konsensuální</a:t>
                      </a:r>
                      <a:r>
                        <a:rPr lang="cs-CZ" baseline="0" dirty="0"/>
                        <a:t> model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Exekutiva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Koncentrace v</a:t>
                      </a:r>
                      <a:r>
                        <a:rPr lang="cs-CZ" baseline="0" dirty="0"/>
                        <a:t> rukou jednobarevné vlády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Široké</a:t>
                      </a:r>
                      <a:r>
                        <a:rPr lang="cs-CZ" baseline="0" dirty="0"/>
                        <a:t> koalice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Vztah legislativy a exekutivy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Dominance</a:t>
                      </a:r>
                      <a:r>
                        <a:rPr lang="cs-CZ" baseline="0" dirty="0"/>
                        <a:t> vlády nad parlamentem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Rovnováha mezi legislativou</a:t>
                      </a:r>
                      <a:r>
                        <a:rPr lang="cs-CZ" baseline="0" dirty="0"/>
                        <a:t> a exekutivou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Stranický systém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Bipartizmus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Multipartizmus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Volební systém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Většinový nebo disproporční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Poměrný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Systém zájmových skupin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Pluralistický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Korporativistický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Teritoriální</a:t>
                      </a:r>
                      <a:r>
                        <a:rPr lang="cs-CZ" baseline="0" dirty="0"/>
                        <a:t> uspořádání moci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Unitární</a:t>
                      </a:r>
                      <a:r>
                        <a:rPr lang="cs-CZ" baseline="0" dirty="0"/>
                        <a:t> a centralizovaný stát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Federální a decentralizovaný stát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Podoba legislativní moci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Jednokomorový,</a:t>
                      </a:r>
                      <a:r>
                        <a:rPr lang="cs-CZ" baseline="0" dirty="0"/>
                        <a:t> příp. asymetrický bikameralizmus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Symetrický bikameralizmus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Snadnost změnitelnosti</a:t>
                      </a:r>
                      <a:r>
                        <a:rPr lang="cs-CZ" baseline="0" dirty="0"/>
                        <a:t> ústavy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Flexibilita ústavy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Rigidita ústavy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Soudní kontrola ústavnosti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Absence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Soudní kontrola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Pozice centrální banky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Závislost na exekutivě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Nezávislost</a:t>
                      </a:r>
                      <a:r>
                        <a:rPr lang="cs-CZ" baseline="0" dirty="0"/>
                        <a:t> na exekutivě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2511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Režim</a:t>
            </a:r>
            <a:r>
              <a:rPr lang="cs-CZ" dirty="0"/>
              <a:t> v politologii představuje </a:t>
            </a:r>
            <a:r>
              <a:rPr lang="cs-CZ" b="1" dirty="0"/>
              <a:t>hodnotově neutrální pojem</a:t>
            </a:r>
            <a:r>
              <a:rPr lang="cs-CZ" dirty="0"/>
              <a:t> a je používán k pojmenování </a:t>
            </a:r>
            <a:r>
              <a:rPr lang="cs-CZ" b="1" dirty="0"/>
              <a:t>aspektu politického systému</a:t>
            </a:r>
            <a:r>
              <a:rPr lang="cs-CZ" dirty="0"/>
              <a:t>. Politický režim je považován „za </a:t>
            </a:r>
            <a:r>
              <a:rPr lang="cs-CZ" b="1" dirty="0"/>
              <a:t>normativní subsystém politického systému</a:t>
            </a:r>
            <a:r>
              <a:rPr lang="cs-CZ" dirty="0"/>
              <a:t>. V nejširším chápání obsahuje všechny </a:t>
            </a:r>
            <a:r>
              <a:rPr lang="cs-CZ" b="1" u="sng" dirty="0"/>
              <a:t>hodnoty a systémové principy, strukturu autorit, formální i neformální pravidla politické hry</a:t>
            </a:r>
            <a:r>
              <a:rPr lang="cs-CZ" dirty="0"/>
              <a:t> a z nich vyplývající závislosti mezi subjekty politiky.“ (Kubát 2004, s. 197-198)</a:t>
            </a:r>
          </a:p>
        </p:txBody>
      </p:sp>
    </p:spTree>
    <p:extLst>
      <p:ext uri="{BB962C8B-B14F-4D97-AF65-F5344CB8AC3E}">
        <p14:creationId xmlns:p14="http://schemas.microsoft.com/office/powerpoint/2010/main" val="18159945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Oblasti</a:t>
            </a:r>
            <a:r>
              <a:rPr lang="cs-CZ" dirty="0"/>
              <a:t>, jichž se týkají </a:t>
            </a:r>
            <a:r>
              <a:rPr lang="cs-CZ" b="1" dirty="0"/>
              <a:t>politické normy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získávání politické moci</a:t>
            </a:r>
          </a:p>
          <a:p>
            <a:pPr lvl="0"/>
            <a:r>
              <a:rPr lang="cs-CZ" dirty="0"/>
              <a:t>organizace politické rivality</a:t>
            </a:r>
          </a:p>
          <a:p>
            <a:pPr lvl="0"/>
            <a:r>
              <a:rPr lang="cs-CZ" dirty="0"/>
              <a:t>struktury nejvyšších orgánů státní moci</a:t>
            </a:r>
          </a:p>
          <a:p>
            <a:pPr lvl="0"/>
            <a:r>
              <a:rPr lang="cs-CZ" dirty="0"/>
              <a:t>dělby moci</a:t>
            </a:r>
          </a:p>
          <a:p>
            <a:pPr lvl="0"/>
            <a:r>
              <a:rPr lang="cs-CZ" dirty="0"/>
              <a:t>přijímání závazných rozhodnutí rozdělování statků a závazků</a:t>
            </a:r>
          </a:p>
          <a:p>
            <a:r>
              <a:rPr lang="cs-CZ" dirty="0"/>
              <a:t>exekvování (vykonávání) politické odpovědnosti</a:t>
            </a:r>
          </a:p>
        </p:txBody>
      </p:sp>
    </p:spTree>
    <p:extLst>
      <p:ext uri="{BB962C8B-B14F-4D97-AF65-F5344CB8AC3E}">
        <p14:creationId xmlns:p14="http://schemas.microsoft.com/office/powerpoint/2010/main" val="86258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615748"/>
              </p:ext>
            </p:extLst>
          </p:nvPr>
        </p:nvGraphicFramePr>
        <p:xfrm>
          <a:off x="35495" y="0"/>
          <a:ext cx="8893496" cy="6539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3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SimSun"/>
                        </a:rPr>
                        <a:t>Typ 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Znaky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000" dirty="0">
                          <a:effectLst/>
                        </a:rPr>
                        <a:t>1) Monizmus, 2) ideologie,</a:t>
                      </a:r>
                      <a:r>
                        <a:rPr lang="cs-CZ" sz="2000" baseline="0" dirty="0">
                          <a:effectLst/>
                        </a:rPr>
                        <a:t> 3 )</a:t>
                      </a:r>
                      <a:r>
                        <a:rPr lang="cs-CZ" sz="2000" dirty="0">
                          <a:effectLst/>
                        </a:rPr>
                        <a:t>mobilizace</a:t>
                      </a:r>
                      <a:endParaRPr lang="cs-CZ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Autoritativní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Limitovaný pluralizmus v různých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mentalita,</a:t>
                      </a:r>
                      <a:r>
                        <a:rPr lang="cs-CZ" sz="1800" baseline="0" dirty="0">
                          <a:effectLst/>
                        </a:rPr>
                        <a:t> 3) </a:t>
                      </a:r>
                      <a:r>
                        <a:rPr lang="cs-CZ" sz="1800" dirty="0">
                          <a:effectLst/>
                        </a:rPr>
                        <a:t>depolitizace,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vůdce, či výjimečně malá skupina uplatňuje moc ve formálně nepříliš jasných, ovšem předvídatelných hranicích</a:t>
                      </a:r>
                      <a:r>
                        <a:rPr lang="cs-CZ" sz="1800" dirty="0">
                          <a:effectLst/>
                          <a:latin typeface="Times New Roman"/>
                        </a:rPr>
                        <a:t>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Posttotalitní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Limitovaný pluralizmus v nepolitických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ideologie stále oficiálně určující, ovšem s výrazně oslabeným účinkem 3)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mobilizace se mění v rutinu a projev konformity,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vládnoucí elita ztrácí revoluční étos a stává se byrokratičtější a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technokratičtější.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err="1">
                          <a:effectLst/>
                        </a:rPr>
                        <a:t>Sultanistické</a:t>
                      </a:r>
                      <a:r>
                        <a:rPr lang="cs-CZ" sz="2000" i="1" dirty="0">
                          <a:effectLst/>
                        </a:rPr>
                        <a:t>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Despotická intervence vládce (sultána) do různých sfér nerespektující žádná legální pravidla ani hranice, 2) glorifikace vládce bez silné ideologické nebo mentální báze, 3) spíše nižší mobilizace ovšem s příležitostnými výkyvy k posílení vládcova kultu, 4) vysoce personalizované vůdcovství spojené s dynastickými tendencemi, nepotizmem a klientelizmem.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 dirty="0">
                          <a:effectLst/>
                          <a:latin typeface="Times New Roman"/>
                          <a:ea typeface="SimSun"/>
                        </a:rPr>
                        <a:t>Převzato: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HLOUŠEK, Vít – KOPEČEK, Lubomír – ŠEDO, Jakub: </a:t>
                      </a:r>
                      <a:r>
                        <a:rPr lang="cs-CZ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Politické systémy.</a:t>
                      </a: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Brno 2011, s. 42.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402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Čtyři základní pojetí režimů</a:t>
            </a:r>
          </a:p>
          <a:p>
            <a:pPr lvl="0"/>
            <a:r>
              <a:rPr lang="cs-CZ" dirty="0"/>
              <a:t>demokratické a autokratické</a:t>
            </a:r>
          </a:p>
          <a:p>
            <a:pPr lvl="0"/>
            <a:r>
              <a:rPr lang="cs-CZ" dirty="0"/>
              <a:t>konsensuální (</a:t>
            </a:r>
            <a:r>
              <a:rPr lang="cs-CZ" dirty="0" err="1"/>
              <a:t>konsociační</a:t>
            </a:r>
            <a:r>
              <a:rPr lang="cs-CZ" dirty="0"/>
              <a:t>) a majoritní (</a:t>
            </a:r>
            <a:r>
              <a:rPr lang="cs-CZ" dirty="0" err="1"/>
              <a:t>westminsterské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parlamentní a prezidentské </a:t>
            </a:r>
          </a:p>
          <a:p>
            <a:pPr lvl="0"/>
            <a:r>
              <a:rPr lang="cs-CZ" dirty="0"/>
              <a:t>autoritativní a totalitní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1998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politických režimů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1) Jakým způsobem dochází k dělbě moci mezi moc zákonodárnou a moc výkonnou. </a:t>
            </a:r>
          </a:p>
          <a:p>
            <a:r>
              <a:rPr lang="cs-CZ" dirty="0"/>
              <a:t>2) Povaha vztahů a propojení mezi exekutivními a legislativními institucemi.</a:t>
            </a:r>
          </a:p>
          <a:p>
            <a:r>
              <a:rPr lang="cs-CZ" dirty="0"/>
              <a:t>3) Sledování politických stran a stranických systémů</a:t>
            </a:r>
          </a:p>
          <a:p>
            <a:r>
              <a:rPr lang="cs-CZ" b="1" u="sng" dirty="0"/>
              <a:t>Tři základní typy režimů: </a:t>
            </a:r>
          </a:p>
          <a:p>
            <a:pPr lvl="0"/>
            <a:r>
              <a:rPr lang="cs-CZ" u="sng" dirty="0"/>
              <a:t>parlamentní režim</a:t>
            </a:r>
          </a:p>
          <a:p>
            <a:pPr lvl="0"/>
            <a:r>
              <a:rPr lang="cs-CZ" u="sng" dirty="0"/>
              <a:t>prezidentský režim </a:t>
            </a:r>
          </a:p>
          <a:p>
            <a:pPr lvl="0"/>
            <a:r>
              <a:rPr lang="cs-CZ" u="sng" dirty="0" err="1"/>
              <a:t>poloprezidentský</a:t>
            </a:r>
            <a:r>
              <a:rPr lang="cs-CZ" u="sng" dirty="0"/>
              <a:t> režim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1554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Patří k nejčastějším typům politických systémů. </a:t>
            </a:r>
          </a:p>
          <a:p>
            <a:r>
              <a:rPr lang="cs-CZ" dirty="0"/>
              <a:t>Úzká spolupráce mezi exekutivou a legislativou (sdílení moci)</a:t>
            </a:r>
          </a:p>
          <a:p>
            <a:r>
              <a:rPr lang="cs-CZ" dirty="0"/>
              <a:t>Vláda závislá na parlamentní podpoře</a:t>
            </a:r>
          </a:p>
          <a:p>
            <a:r>
              <a:rPr lang="cs-CZ" dirty="0"/>
              <a:t>Odpovědnost exekutivy vůči legislativnímu tělesu</a:t>
            </a:r>
          </a:p>
          <a:p>
            <a:r>
              <a:rPr lang="cs-CZ" dirty="0"/>
              <a:t>Hlava státu jen za určitých podmínek disponuje možností rozpustit parlament</a:t>
            </a:r>
          </a:p>
          <a:p>
            <a:r>
              <a:rPr lang="cs-CZ" dirty="0"/>
              <a:t>Funkce hlavy státu je oddělena od funkce předsedy vlády</a:t>
            </a:r>
          </a:p>
          <a:p>
            <a:r>
              <a:rPr lang="cs-CZ" dirty="0"/>
              <a:t>Hlava státu představuje spíše slabšího aktéra (reprezentuje stát na venek, ceremoniální funkce)</a:t>
            </a:r>
          </a:p>
          <a:p>
            <a:r>
              <a:rPr lang="cs-CZ" dirty="0"/>
              <a:t>V čistém parlamentarizmu prezident volen parlamentem, nebo kolegiem volitelů. Mnoho zemí od nepřímé volby prezidenta upustily. </a:t>
            </a:r>
          </a:p>
          <a:p>
            <a:r>
              <a:rPr lang="cs-CZ" dirty="0"/>
              <a:t>Hlava státu jmenuje premiéra a na jeho návrh formálně jmenuje ministry.</a:t>
            </a:r>
          </a:p>
          <a:p>
            <a:r>
              <a:rPr lang="cs-CZ" dirty="0"/>
              <a:t>Vláda musí požádat parlament o vyslovení důvěry. </a:t>
            </a:r>
          </a:p>
          <a:p>
            <a:r>
              <a:rPr lang="cs-CZ" dirty="0"/>
              <a:t>Skutečnou výkonnou mocí disponuje vláda</a:t>
            </a:r>
          </a:p>
          <a:p>
            <a:r>
              <a:rPr lang="cs-CZ" dirty="0"/>
              <a:t>Parlament může udělit tzv. </a:t>
            </a:r>
            <a:r>
              <a:rPr lang="cs-CZ" b="1" i="1" dirty="0" err="1"/>
              <a:t>votum</a:t>
            </a:r>
            <a:r>
              <a:rPr lang="cs-CZ" b="1" i="1" dirty="0"/>
              <a:t> důvěry</a:t>
            </a:r>
            <a:r>
              <a:rPr lang="cs-CZ" dirty="0"/>
              <a:t>, nebo </a:t>
            </a:r>
            <a:r>
              <a:rPr lang="cs-CZ" b="1" i="1" dirty="0" err="1"/>
              <a:t>votum</a:t>
            </a:r>
            <a:r>
              <a:rPr lang="cs-CZ" b="1" i="1" dirty="0"/>
              <a:t> nedůvěry.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26349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Podléhá častým modifikacím</a:t>
            </a:r>
          </a:p>
          <a:p>
            <a:r>
              <a:rPr lang="cs-CZ" dirty="0"/>
              <a:t>Nejčastěji se můžeme setkat se 3 typy:</a:t>
            </a:r>
          </a:p>
          <a:p>
            <a:r>
              <a:rPr lang="cs-CZ" b="1" u="sng" dirty="0"/>
              <a:t>1) Premiérský parlamentarizmus </a:t>
            </a:r>
            <a:r>
              <a:rPr lang="cs-CZ" dirty="0"/>
              <a:t>- vláda výrazně převažuje nad parlamentem. </a:t>
            </a:r>
          </a:p>
          <a:p>
            <a:r>
              <a:rPr lang="cs-CZ" b="1" u="sng" dirty="0"/>
              <a:t>2) Parlamentarizmus s převahou zákonodárného sboru</a:t>
            </a:r>
            <a:r>
              <a:rPr lang="cs-CZ" u="sng" dirty="0"/>
              <a:t> </a:t>
            </a:r>
            <a:r>
              <a:rPr lang="cs-CZ" dirty="0"/>
              <a:t>- převažuje parlament nad vládou. </a:t>
            </a:r>
          </a:p>
          <a:p>
            <a:r>
              <a:rPr lang="cs-CZ" dirty="0"/>
              <a:t>3) Mezi těmito typy se nachází tzv. </a:t>
            </a:r>
            <a:r>
              <a:rPr lang="cs-CZ" b="1" u="sng" dirty="0"/>
              <a:t>stranicky kontrolovaný parlamentarizmus,</a:t>
            </a:r>
            <a:r>
              <a:rPr lang="cs-CZ" dirty="0"/>
              <a:t> kde politické strany sehrávají klíčovou roli. </a:t>
            </a:r>
          </a:p>
          <a:p>
            <a:r>
              <a:rPr lang="cs-CZ" dirty="0"/>
              <a:t>Další dělení pole vztahu premiéra k ostatním členům kabinetu na:</a:t>
            </a:r>
          </a:p>
          <a:p>
            <a:pPr lvl="1"/>
            <a:r>
              <a:rPr lang="cs-CZ" b="1" dirty="0"/>
              <a:t>prvního nad nerovnými</a:t>
            </a:r>
            <a:endParaRPr lang="cs-CZ" dirty="0"/>
          </a:p>
          <a:p>
            <a:pPr lvl="1"/>
            <a:r>
              <a:rPr lang="cs-CZ" b="1" dirty="0"/>
              <a:t>prvního mezi nerovnými</a:t>
            </a:r>
            <a:endParaRPr lang="cs-CZ" dirty="0"/>
          </a:p>
          <a:p>
            <a:pPr lvl="1"/>
            <a:r>
              <a:rPr lang="cs-CZ" b="1" dirty="0"/>
              <a:t>prvního mezi rovnými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0049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Dělení podle vztahu premiéra s ostatními členy kabinetu:</a:t>
            </a:r>
          </a:p>
          <a:p>
            <a:pPr lvl="0"/>
            <a:r>
              <a:rPr lang="cs-CZ" b="1" dirty="0"/>
              <a:t>prvního nad nerovnými:</a:t>
            </a:r>
            <a:r>
              <a:rPr lang="cs-CZ" dirty="0"/>
              <a:t> (hlavní představitel výkonné moci je vůdcem strany, který takřka nemůže být sesazen parlamentním hlasováním, protože poslanci jsou jeho stranickými podřízenými a podle svého uvážení jmenuje a odvolává členy kabinetu),</a:t>
            </a:r>
          </a:p>
          <a:p>
            <a:pPr lvl="0"/>
            <a:r>
              <a:rPr lang="cs-CZ" b="1" dirty="0"/>
              <a:t>prvního mezi nerovnými:</a:t>
            </a:r>
            <a:r>
              <a:rPr lang="cs-CZ" dirty="0"/>
              <a:t> (nemusí být oficiálním vůdcem strany, přesto ho parlament sesadí jen stěží, mění složení svého kabinetu, ale sám zůstává), </a:t>
            </a:r>
          </a:p>
          <a:p>
            <a:pPr lvl="0"/>
            <a:r>
              <a:rPr lang="cs-CZ" b="1" dirty="0"/>
              <a:t>prvního mezi rovnými:</a:t>
            </a:r>
            <a:r>
              <a:rPr lang="cs-CZ" dirty="0"/>
              <a:t> (stojí a padá se svými ministry, má nad nimi malou kontrolu a musí akceptovat takové složení své vlády, které mu je vnuceno).“</a:t>
            </a:r>
          </a:p>
          <a:p>
            <a:r>
              <a:rPr lang="cs-CZ" dirty="0"/>
              <a:t>KUBÁT: </a:t>
            </a:r>
            <a:r>
              <a:rPr lang="cs-CZ" i="1" dirty="0"/>
              <a:t>Politické režimy... </a:t>
            </a:r>
            <a:r>
              <a:rPr lang="cs-CZ" dirty="0"/>
              <a:t>c. d., s. 203.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3410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Prezidentský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805264"/>
          </a:xfrm>
        </p:spPr>
        <p:txBody>
          <a:bodyPr>
            <a:noAutofit/>
          </a:bodyPr>
          <a:lstStyle/>
          <a:p>
            <a:r>
              <a:rPr lang="cs-CZ" sz="1800" dirty="0"/>
              <a:t>Postaven na odlišných principech, než parlamentní režim. </a:t>
            </a:r>
          </a:p>
          <a:p>
            <a:r>
              <a:rPr lang="cs-CZ" sz="1800" dirty="0"/>
              <a:t>Výkonná moc a zákonodárná moc - striktně odděleny a situovány v odlišných rovinách. </a:t>
            </a:r>
          </a:p>
          <a:p>
            <a:r>
              <a:rPr lang="cs-CZ" sz="1800" dirty="0"/>
              <a:t>Parlament má v legislativní oblasti velmi silné pravomoci, ale v oblasti exekutivy nemá žádné podstatné nástroje. </a:t>
            </a:r>
          </a:p>
          <a:p>
            <a:r>
              <a:rPr lang="cs-CZ" sz="1800" dirty="0"/>
              <a:t>Prezident - hlavou státu a předsedou vlády. Je jediným disponentem výkonné moci, ale </a:t>
            </a:r>
            <a:r>
              <a:rPr lang="cs-CZ" sz="1800" b="1" dirty="0"/>
              <a:t>nemá žádné zákonodárné možnosti</a:t>
            </a:r>
            <a:r>
              <a:rPr lang="cs-CZ" sz="1800" dirty="0"/>
              <a:t>. </a:t>
            </a:r>
          </a:p>
          <a:p>
            <a:r>
              <a:rPr lang="cs-CZ" sz="1800" dirty="0"/>
              <a:t>Prezident jmenuje jednotlivé členy vlády a ostatní úředníky, jednotliví členové vlády jsou odpovědni pouze prezidentovi.  </a:t>
            </a:r>
          </a:p>
          <a:p>
            <a:r>
              <a:rPr lang="cs-CZ" sz="1800" dirty="0"/>
              <a:t>Prezident získává mandát v přímých volbách. </a:t>
            </a:r>
          </a:p>
          <a:p>
            <a:r>
              <a:rPr lang="cs-CZ" sz="1800" dirty="0"/>
              <a:t>Prezident nemá možnost rozpustit parlament a nepodílí se na jeho činnosti. </a:t>
            </a:r>
          </a:p>
          <a:p>
            <a:r>
              <a:rPr lang="cs-CZ" sz="1800" b="1" dirty="0"/>
              <a:t>Systém brzd a protivah </a:t>
            </a:r>
            <a:r>
              <a:rPr lang="cs-CZ" sz="1800" i="1" dirty="0"/>
              <a:t>(</a:t>
            </a:r>
            <a:r>
              <a:rPr lang="cs-CZ" sz="1800" i="1" dirty="0" err="1"/>
              <a:t>checks</a:t>
            </a:r>
            <a:r>
              <a:rPr lang="cs-CZ" sz="1800" i="1" dirty="0"/>
              <a:t> and </a:t>
            </a:r>
            <a:r>
              <a:rPr lang="cs-CZ" sz="1800" i="1" dirty="0" err="1"/>
              <a:t>ballances</a:t>
            </a:r>
            <a:r>
              <a:rPr lang="cs-CZ" sz="1800" i="1" dirty="0"/>
              <a:t>)</a:t>
            </a:r>
            <a:r>
              <a:rPr lang="cs-CZ" sz="1800" b="1" i="1" dirty="0"/>
              <a:t>,  </a:t>
            </a:r>
            <a:r>
              <a:rPr lang="cs-CZ" sz="1800" b="1" dirty="0"/>
              <a:t>- vzájemné omezování se moci zákonodární, výkonné a soudní. </a:t>
            </a:r>
            <a:r>
              <a:rPr lang="cs-CZ" sz="1800" dirty="0"/>
              <a:t>Prezident pro některá svá rozhodnutí musí získat souhlas parlamentu a naopak parlament pro některá rozhodnutí musí získat souhlas prezidenta. </a:t>
            </a:r>
          </a:p>
          <a:p>
            <a:r>
              <a:rPr lang="cs-CZ" sz="1800" dirty="0"/>
              <a:t>Důležitá role a podoba politických stran </a:t>
            </a:r>
          </a:p>
          <a:p>
            <a:r>
              <a:rPr lang="cs-CZ" sz="1800" dirty="0" err="1"/>
              <a:t>Prezidencializmus</a:t>
            </a:r>
            <a:r>
              <a:rPr lang="cs-CZ" sz="1800" dirty="0"/>
              <a:t> můžeme vydělit na dva základní typy: </a:t>
            </a:r>
          </a:p>
          <a:p>
            <a:pPr lvl="1"/>
            <a:r>
              <a:rPr lang="cs-CZ" sz="1400" b="1" dirty="0"/>
              <a:t>a) severoamerický </a:t>
            </a:r>
            <a:r>
              <a:rPr lang="cs-CZ" sz="1400" b="1" dirty="0" err="1"/>
              <a:t>prezidencializmus</a:t>
            </a:r>
            <a:endParaRPr lang="cs-CZ" sz="1400" dirty="0"/>
          </a:p>
          <a:p>
            <a:pPr lvl="1"/>
            <a:r>
              <a:rPr lang="cs-CZ" sz="1400" b="1" dirty="0"/>
              <a:t>b) jihoamerický </a:t>
            </a:r>
            <a:r>
              <a:rPr lang="cs-CZ" sz="1400" b="1" dirty="0" err="1"/>
              <a:t>prezidencializmus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268777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Poloprezidentský</a:t>
            </a:r>
            <a:r>
              <a:rPr lang="cs-CZ" dirty="0"/>
              <a:t>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Kombinuje rysy parlamentarizmu a </a:t>
            </a:r>
            <a:r>
              <a:rPr lang="cs-CZ" dirty="0" err="1"/>
              <a:t>prezidencializmu</a:t>
            </a:r>
            <a:r>
              <a:rPr lang="cs-CZ" dirty="0"/>
              <a:t>. </a:t>
            </a:r>
          </a:p>
          <a:p>
            <a:r>
              <a:rPr lang="cs-CZ" dirty="0"/>
              <a:t>Nejsilnějším aktérem – přímo volený prezident. </a:t>
            </a:r>
          </a:p>
          <a:p>
            <a:r>
              <a:rPr lang="cs-CZ" dirty="0"/>
              <a:t>Vykonává funkci hlavy státu a šéfa exekutivy. O výkonnou moc se dělí s vládou, v jejímž čele stojí premiér. </a:t>
            </a:r>
          </a:p>
          <a:p>
            <a:r>
              <a:rPr lang="cs-CZ" dirty="0"/>
              <a:t>Prezident disponuje nejvýznamnějšími ústavními pravomocemi. </a:t>
            </a:r>
          </a:p>
          <a:p>
            <a:r>
              <a:rPr lang="cs-CZ" dirty="0"/>
              <a:t>Vláda je odpovědná parlamentu. </a:t>
            </a:r>
          </a:p>
          <a:p>
            <a:r>
              <a:rPr lang="cs-CZ" b="1" u="sng" dirty="0"/>
              <a:t>Kohabitace  (nucené soužití). </a:t>
            </a:r>
          </a:p>
          <a:p>
            <a:r>
              <a:rPr lang="cs-CZ" dirty="0"/>
              <a:t>Prezident může parlament rozpustit. </a:t>
            </a:r>
          </a:p>
          <a:p>
            <a:r>
              <a:rPr lang="cs-CZ" dirty="0"/>
              <a:t>M. </a:t>
            </a:r>
            <a:r>
              <a:rPr lang="cs-CZ" dirty="0" err="1"/>
              <a:t>Shugart</a:t>
            </a:r>
            <a:r>
              <a:rPr lang="cs-CZ" dirty="0"/>
              <a:t> a J. </a:t>
            </a:r>
            <a:r>
              <a:rPr lang="cs-CZ" dirty="0" err="1"/>
              <a:t>Carey</a:t>
            </a:r>
            <a:r>
              <a:rPr lang="cs-CZ" dirty="0"/>
              <a:t> (dělení </a:t>
            </a:r>
            <a:r>
              <a:rPr lang="cs-CZ" dirty="0" err="1"/>
              <a:t>poloprezidentského</a:t>
            </a:r>
            <a:r>
              <a:rPr lang="cs-CZ" dirty="0"/>
              <a:t> režimu na:</a:t>
            </a:r>
          </a:p>
          <a:p>
            <a:pPr lvl="1"/>
            <a:r>
              <a:rPr lang="cs-CZ" b="1" dirty="0"/>
              <a:t>Premiérsko-prezidentský režim</a:t>
            </a:r>
          </a:p>
          <a:p>
            <a:pPr lvl="1"/>
            <a:r>
              <a:rPr lang="cs-CZ" b="1" dirty="0"/>
              <a:t>Prezidentsko-parlamentní režim </a:t>
            </a:r>
            <a:endParaRPr lang="cs-CZ" dirty="0"/>
          </a:p>
          <a:p>
            <a:r>
              <a:rPr lang="cs-CZ" b="1" dirty="0"/>
              <a:t>Tři základní vlastnosti </a:t>
            </a:r>
            <a:r>
              <a:rPr lang="cs-CZ" b="1" dirty="0" err="1"/>
              <a:t>poloprezidentského</a:t>
            </a:r>
            <a:r>
              <a:rPr lang="cs-CZ" b="1" dirty="0"/>
              <a:t> režimu </a:t>
            </a:r>
          </a:p>
          <a:p>
            <a:pPr lvl="1"/>
            <a:r>
              <a:rPr lang="cs-CZ" dirty="0"/>
              <a:t>„dělba moci je zde provedena v duchu výrazné převahy moci výkonné nad mocí zákonodárnou</a:t>
            </a:r>
          </a:p>
          <a:p>
            <a:pPr lvl="1"/>
            <a:r>
              <a:rPr lang="cs-CZ" dirty="0"/>
              <a:t>hlava státu hraje důležitou politickou roli a účastní se výkonu moci</a:t>
            </a:r>
          </a:p>
          <a:p>
            <a:pPr lvl="1"/>
            <a:r>
              <a:rPr lang="cs-CZ" dirty="0"/>
              <a:t>existují dva aktivní subjekty exekutivy – prezident a vláda – v čele s premiérem.“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9400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778" y="26296"/>
            <a:ext cx="8686800" cy="838200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36708"/>
              </p:ext>
            </p:extLst>
          </p:nvPr>
        </p:nvGraphicFramePr>
        <p:xfrm>
          <a:off x="35495" y="577090"/>
          <a:ext cx="8958379" cy="62809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35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 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>
                          <a:effectLst/>
                        </a:rPr>
                        <a:t>Parlamentní režim 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>
                          <a:effectLst/>
                        </a:rPr>
                        <a:t>Prezidentský režim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 err="1">
                          <a:effectLst/>
                        </a:rPr>
                        <a:t>Poloprezidentský</a:t>
                      </a:r>
                      <a:r>
                        <a:rPr lang="cs-CZ" sz="1600" b="1" u="sng" dirty="0">
                          <a:effectLst/>
                        </a:rPr>
                        <a:t> režim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Kdo má reálnou výkonnou moc? 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Vláda 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 + vláda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24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Jak je volen prezident?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Nepřímo /(modifikaci v tomto případě představuje přímá volba prezidenta) 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Přímo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přímo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Kdo reálně sestavuje vládu?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parlament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Prezident + parlament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Co rozhoduje o trvání vlády?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Důvěra v parlamentu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Vůle prezidenta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Důvěra prezidenta + parlamentu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Politická odpovědnost prezidenta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Není 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Není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Není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Politická odpovědnost premiéra a vlády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Před parlamentem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---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 parlamentem a prezidentem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8153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67" y="116632"/>
            <a:ext cx="8686800" cy="838200"/>
          </a:xfrm>
        </p:spPr>
        <p:txBody>
          <a:bodyPr/>
          <a:lstStyle/>
          <a:p>
            <a:r>
              <a:rPr lang="cs-CZ" dirty="0"/>
              <a:t>Švýcarský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37" y="930247"/>
            <a:ext cx="8686800" cy="5904656"/>
          </a:xfrm>
        </p:spPr>
        <p:txBody>
          <a:bodyPr>
            <a:noAutofit/>
          </a:bodyPr>
          <a:lstStyle/>
          <a:p>
            <a:r>
              <a:rPr lang="cs-CZ" sz="2000" dirty="0"/>
              <a:t>Specifický typ, nespadá mezi 3 základní režimy</a:t>
            </a:r>
          </a:p>
          <a:p>
            <a:r>
              <a:rPr lang="cs-CZ" sz="2000" dirty="0"/>
              <a:t>Není zakotven princip dělby moci. Zásada její jednolitosti. Parlament – jediný disponent moci (uplatňuje legislativní i exekutivní kompetence).</a:t>
            </a:r>
          </a:p>
          <a:p>
            <a:r>
              <a:rPr lang="cs-CZ" sz="2000" dirty="0"/>
              <a:t> Vláda představuje druh parlamentního výboru, který má za úkol vyřizovat administraci. </a:t>
            </a:r>
          </a:p>
          <a:p>
            <a:r>
              <a:rPr lang="cs-CZ" sz="2000" dirty="0"/>
              <a:t>instituty referend, lidových zákonodárných iniciativ a suspenzívních vet</a:t>
            </a:r>
          </a:p>
          <a:p>
            <a:r>
              <a:rPr lang="cs-CZ" sz="2000" dirty="0"/>
              <a:t>minimální soutěž mezi politickými stranami</a:t>
            </a:r>
          </a:p>
          <a:p>
            <a:r>
              <a:rPr lang="cs-CZ" sz="2000" dirty="0"/>
              <a:t>Vládu tvoří sedmičlenná Federální rada. </a:t>
            </a:r>
          </a:p>
          <a:p>
            <a:r>
              <a:rPr lang="cs-CZ" sz="2000" dirty="0"/>
              <a:t>Je sestavena na základě několika kritérií. Politické strany rozdělují křesla ve vládě pomocí tzv. „magické formule“2:2:2:1. </a:t>
            </a:r>
          </a:p>
          <a:p>
            <a:r>
              <a:rPr lang="cs-CZ" sz="2000" dirty="0"/>
              <a:t>Kritéria: </a:t>
            </a:r>
          </a:p>
          <a:p>
            <a:pPr lvl="1"/>
            <a:r>
              <a:rPr lang="cs-CZ" sz="2000" dirty="0"/>
              <a:t>politické - parlamentní dělba vládních postů mezi čtyři politické strany (viz výše),</a:t>
            </a:r>
          </a:p>
          <a:p>
            <a:pPr lvl="1"/>
            <a:r>
              <a:rPr lang="cs-CZ" sz="2000" dirty="0"/>
              <a:t>kantonální – tři největší kantony – vždy účast na vládě (Curych, Basilej a </a:t>
            </a:r>
            <a:r>
              <a:rPr lang="cs-CZ" sz="2000" dirty="0" err="1"/>
              <a:t>Vaud</a:t>
            </a:r>
            <a:r>
              <a:rPr lang="cs-CZ" sz="2000" dirty="0"/>
              <a:t>),</a:t>
            </a:r>
          </a:p>
          <a:p>
            <a:pPr lvl="1"/>
            <a:r>
              <a:rPr lang="cs-CZ" sz="2000" dirty="0"/>
              <a:t>Jazykové – nejméně 2 ministři – musí reprezentovat jazykové menšiny,</a:t>
            </a:r>
          </a:p>
          <a:p>
            <a:pPr lvl="1"/>
            <a:r>
              <a:rPr lang="cs-CZ" sz="2000" dirty="0"/>
              <a:t>náboženské – nutnost zachovat mezi ministry náboženskou vyváženost. 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3011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Švýcarský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Neexistuje institut </a:t>
            </a:r>
            <a:r>
              <a:rPr lang="cs-CZ" dirty="0" err="1"/>
              <a:t>vota</a:t>
            </a:r>
            <a:r>
              <a:rPr lang="cs-CZ" dirty="0"/>
              <a:t> nedůvěry</a:t>
            </a:r>
          </a:p>
          <a:p>
            <a:r>
              <a:rPr lang="cs-CZ" dirty="0"/>
              <a:t>Není funkce předsedy vlády, rovnost mezi jednotlivými ministry.  </a:t>
            </a:r>
          </a:p>
          <a:p>
            <a:r>
              <a:rPr lang="cs-CZ" dirty="0"/>
              <a:t>Prezident není hlavou státu, tuto funkci plní je sedmičlenná „Federální rada“. </a:t>
            </a:r>
          </a:p>
          <a:p>
            <a:r>
              <a:rPr lang="cs-CZ" dirty="0"/>
              <a:t>Prezident vykonává svou funkci po dobu jednoho roku, poté je nahrazen jiným ministrem, který ve vládě působí nejdéle. </a:t>
            </a:r>
          </a:p>
          <a:p>
            <a:r>
              <a:rPr lang="cs-CZ" dirty="0"/>
              <a:t>Švýcarský režim se vyznačuje třemi základními vlastnostmi:</a:t>
            </a:r>
          </a:p>
          <a:p>
            <a:pPr lvl="1"/>
            <a:r>
              <a:rPr lang="cs-CZ" dirty="0"/>
              <a:t>1) Není zde prováděna dělba moci.</a:t>
            </a:r>
          </a:p>
          <a:p>
            <a:pPr lvl="1"/>
            <a:r>
              <a:rPr lang="cs-CZ" dirty="0"/>
              <a:t>2) Jsou zavedeny mnohé mechanizmy přímé demokracie.</a:t>
            </a:r>
          </a:p>
          <a:p>
            <a:pPr lvl="1"/>
            <a:r>
              <a:rPr lang="cs-CZ" dirty="0"/>
              <a:t>3) Švýcarský režim je postaven na modelu konsenzuálního, bezkonfliktního systému.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63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Diskuse – Aplikovaná angličtina pro odbornou praxi 2022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Co to je „demokracie“?</a:t>
            </a:r>
          </a:p>
          <a:p>
            <a:r>
              <a:rPr lang="cs-CZ" dirty="0"/>
              <a:t>Vláda lidu (spojeno s předpokladem odpovědnosti lidu)</a:t>
            </a:r>
          </a:p>
          <a:p>
            <a:r>
              <a:rPr lang="cs-CZ" dirty="0"/>
              <a:t>Souboj kandidátů o hlasy voličů</a:t>
            </a:r>
          </a:p>
          <a:p>
            <a:r>
              <a:rPr lang="cs-CZ" dirty="0"/>
              <a:t>Občané se mohou podílet na vývoji svých vlastních práv</a:t>
            </a:r>
          </a:p>
          <a:p>
            <a:r>
              <a:rPr lang="cs-CZ" dirty="0"/>
              <a:t>Svoboda slova </a:t>
            </a:r>
          </a:p>
          <a:p>
            <a:r>
              <a:rPr lang="cs-CZ" dirty="0"/>
              <a:t>Odpovědnost</a:t>
            </a:r>
          </a:p>
          <a:p>
            <a:r>
              <a:rPr lang="cs-CZ" dirty="0"/>
              <a:t>Možnost zavedení prvků přímé demokracie i ve formách zastupitelské demokracie.</a:t>
            </a:r>
          </a:p>
          <a:p>
            <a:r>
              <a:rPr lang="cs-CZ" dirty="0"/>
              <a:t>Svoboda jednotlivce končí tam, kde začíná svoboda jiného</a:t>
            </a:r>
          </a:p>
          <a:p>
            <a:r>
              <a:rPr lang="cs-CZ" dirty="0"/>
              <a:t>Výraz používaný jako zástěrka pro nalákání voličů</a:t>
            </a:r>
          </a:p>
          <a:p>
            <a:r>
              <a:rPr lang="cs-CZ" dirty="0"/>
              <a:t>Založena na ústavě</a:t>
            </a:r>
          </a:p>
          <a:p>
            <a:r>
              <a:rPr lang="cs-CZ" dirty="0"/>
              <a:t>Ochota lidu převzít odpovědnost za možnost prosadit vlastní volbu (rozhodovat se sám)</a:t>
            </a:r>
          </a:p>
        </p:txBody>
      </p:sp>
    </p:spTree>
    <p:extLst>
      <p:ext uri="{BB962C8B-B14F-4D97-AF65-F5344CB8AC3E}">
        <p14:creationId xmlns:p14="http://schemas.microsoft.com/office/powerpoint/2010/main" val="9607197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demokracie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„Předklasické období“ Athénská demokracie</a:t>
            </a:r>
          </a:p>
          <a:p>
            <a:r>
              <a:rPr lang="cs-CZ" dirty="0"/>
              <a:t>Participační teorie (počátek 18. století)</a:t>
            </a:r>
          </a:p>
          <a:p>
            <a:pPr lvl="1"/>
            <a:r>
              <a:rPr lang="cs-CZ" dirty="0"/>
              <a:t>J. J. Rousseau (na pomezí zastupitelské demokracie a přímé). Koncepce suverenity lidu, který by měl svou moc vykonávat přímo. </a:t>
            </a:r>
          </a:p>
          <a:p>
            <a:pPr lvl="2"/>
            <a:r>
              <a:rPr lang="cs-CZ" dirty="0"/>
              <a:t>Představa obecné vůle, která je společná pro celé společenství a proto je vždy správná a neomylná. </a:t>
            </a:r>
          </a:p>
          <a:p>
            <a:pPr lvl="2"/>
            <a:r>
              <a:rPr lang="cs-CZ" dirty="0"/>
              <a:t>Každý se musí obecné vůli podřídit, a orgány vlády představují je výraz této obecné vůle lidu.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56789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Participační teorie demokracie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Karl Marx </a:t>
            </a:r>
          </a:p>
          <a:p>
            <a:pPr lvl="1"/>
            <a:r>
              <a:rPr lang="cs-CZ" dirty="0"/>
              <a:t>Koncept liberální demokracie podvod, který maskuje, že ve společnosti probíhá neustálý třídní boj</a:t>
            </a:r>
          </a:p>
          <a:p>
            <a:pPr lvl="1"/>
            <a:r>
              <a:rPr lang="cs-CZ" dirty="0"/>
              <a:t>Každý stát je nástrojem utlačování jedné třídy druhou. </a:t>
            </a:r>
          </a:p>
          <a:p>
            <a:pPr lvl="1"/>
            <a:r>
              <a:rPr lang="cs-CZ" dirty="0"/>
              <a:t>Diktatura proletariátu – koncipována jako skutečná demokracie se silnými participačními prvky (decentralizace organizací, stát bez byrokracie, represivních složek a odvolatelnost volených zástupců). Podoba této koncepce vyústila v totalitní režim v SSSR.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501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Participační model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Dodnes proud je velmi nejednotný</a:t>
            </a:r>
          </a:p>
          <a:p>
            <a:r>
              <a:rPr lang="cs-CZ" dirty="0"/>
              <a:t>60. leta 20. století – Nová levice – propojení některých marxistických ideálů s myšlenkou participační demokracií. (</a:t>
            </a:r>
            <a:r>
              <a:rPr lang="cs-CZ" dirty="0" err="1"/>
              <a:t>Crawford</a:t>
            </a:r>
            <a:r>
              <a:rPr lang="cs-CZ" dirty="0"/>
              <a:t> B. </a:t>
            </a:r>
            <a:r>
              <a:rPr lang="cs-CZ" dirty="0" err="1"/>
              <a:t>Macpherson</a:t>
            </a:r>
            <a:r>
              <a:rPr lang="cs-CZ" dirty="0"/>
              <a:t>, Carol </a:t>
            </a:r>
            <a:r>
              <a:rPr lang="cs-CZ" dirty="0" err="1"/>
              <a:t>Paterman</a:t>
            </a:r>
            <a:r>
              <a:rPr lang="cs-CZ" dirty="0"/>
              <a:t>). Tento proud kritizoval západní liberální demokracie a východní blok. </a:t>
            </a:r>
          </a:p>
          <a:p>
            <a:r>
              <a:rPr lang="cs-CZ" dirty="0"/>
              <a:t>Kritika východního bloku – byrokratizace režimů, likvidace občanských svobod a nemožnost participační praxe. Kořeny </a:t>
            </a:r>
            <a:r>
              <a:rPr lang="cs-CZ" dirty="0" err="1"/>
              <a:t>těcho</a:t>
            </a:r>
            <a:r>
              <a:rPr lang="cs-CZ" dirty="0"/>
              <a:t> problémů nová levice viděla již v Marxově konceptu státu a společnosti. </a:t>
            </a:r>
          </a:p>
          <a:p>
            <a:r>
              <a:rPr lang="cs-CZ" dirty="0"/>
              <a:t>Nová levice – účast občana by měla probíhat nejen ve volbách, klíčová představa participačního samosprávného společenství, v němž se občané přímo podílejí na řízení klíčových sociálních institucí</a:t>
            </a:r>
          </a:p>
          <a:p>
            <a:pPr marL="742950" lvl="2" indent="-342900">
              <a:buFont typeface="Wingdings 2"/>
              <a:buChar char=""/>
            </a:pPr>
            <a:r>
              <a:rPr lang="cs-CZ" dirty="0"/>
              <a:t>Stranický systém (stranické vedení odpovědno členům strany), Institucionální systém má být otevřen, tak, a bylo možné maximálně vyzkoušet různé politické formy. </a:t>
            </a:r>
          </a:p>
          <a:p>
            <a:pPr marL="342900" lvl="1" indent="-342900">
              <a:buFont typeface="Wingdings 2"/>
              <a:buChar char=""/>
            </a:pPr>
            <a:r>
              <a:rPr lang="cs-CZ" dirty="0"/>
              <a:t>Podobné ideje „samosprávný socializmus“ v Jugoslávii v letech 1949 až 1991.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8615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přímé demokracie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Referendum (obligatorní, fakultativní)</a:t>
            </a:r>
          </a:p>
          <a:p>
            <a:r>
              <a:rPr lang="cs-CZ" dirty="0"/>
              <a:t>Lidové iniciativy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434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E1BD3-A122-421F-931A-D5803D3B3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Česká republika demokratická?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27C596-5D67-407D-9E52-4A2736E18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 hlediska voleb ano</a:t>
            </a:r>
          </a:p>
          <a:p>
            <a:r>
              <a:rPr lang="cs-CZ" dirty="0"/>
              <a:t>Z hlediska dodržování lidských a občanských práv</a:t>
            </a:r>
          </a:p>
          <a:p>
            <a:r>
              <a:rPr lang="cs-CZ" dirty="0"/>
              <a:t>Demokratické zakotvení ústavy</a:t>
            </a:r>
          </a:p>
          <a:p>
            <a:r>
              <a:rPr lang="cs-CZ" b="1" u="sng" dirty="0"/>
              <a:t>ANO</a:t>
            </a:r>
          </a:p>
          <a:p>
            <a:endParaRPr lang="cs-CZ" b="1" u="sng" dirty="0"/>
          </a:p>
          <a:p>
            <a:r>
              <a:rPr lang="cs-CZ" b="1" dirty="0"/>
              <a:t>Ohrožení pro demokracii</a:t>
            </a:r>
          </a:p>
          <a:p>
            <a:r>
              <a:rPr lang="cs-CZ" dirty="0"/>
              <a:t>Populismus, nezájem o demokracii, hodnotové systémy vyrůstající z </a:t>
            </a:r>
            <a:r>
              <a:rPr lang="cs-CZ" dirty="0" err="1"/>
              <a:t>předdemokratického</a:t>
            </a:r>
            <a:r>
              <a:rPr lang="cs-CZ" dirty="0"/>
              <a:t> období, nízká důvěra</a:t>
            </a:r>
            <a:r>
              <a:rPr lang="cs-CZ"/>
              <a:t>, extrémizmus. </a:t>
            </a:r>
            <a:r>
              <a:rPr lang="cs-CZ" b="1" u="sng"/>
              <a:t>   </a:t>
            </a:r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78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Diskuse – Aplikovaná angličtina pro odbornou praxi 2021 (online)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Co to je „demokracie“? </a:t>
            </a:r>
          </a:p>
          <a:p>
            <a:r>
              <a:rPr lang="cs-CZ" dirty="0"/>
              <a:t>?Zdrojem veškeré moci je lid? – otázka, zda lid má v  praxi omezenou moc.  </a:t>
            </a:r>
          </a:p>
          <a:p>
            <a:r>
              <a:rPr lang="cs-CZ" b="1" dirty="0"/>
              <a:t>Otázka skupiny – žijeme ve skutečné demokracii? Otázka nerovnosti ve společnosti jako limit demokracie?</a:t>
            </a:r>
          </a:p>
          <a:p>
            <a:r>
              <a:rPr lang="cs-CZ" dirty="0"/>
              <a:t>Shoda -</a:t>
            </a:r>
          </a:p>
          <a:p>
            <a:r>
              <a:rPr lang="cs-CZ" dirty="0"/>
              <a:t>Právo volit, princip odpovědnosti lidu</a:t>
            </a:r>
          </a:p>
          <a:p>
            <a:r>
              <a:rPr lang="cs-CZ" dirty="0"/>
              <a:t>Institut referend</a:t>
            </a:r>
          </a:p>
          <a:p>
            <a:r>
              <a:rPr lang="cs-CZ" dirty="0"/>
              <a:t>Můžeme vytvářet skupiny na „lobování“</a:t>
            </a:r>
          </a:p>
          <a:p>
            <a:r>
              <a:rPr lang="cs-CZ" dirty="0"/>
              <a:t>Otázka politických elit (jedná se o malý počet lidí)</a:t>
            </a:r>
          </a:p>
          <a:p>
            <a:r>
              <a:rPr lang="cs-CZ" dirty="0"/>
              <a:t>Princip dělby moci (dodržován)</a:t>
            </a:r>
          </a:p>
          <a:p>
            <a:r>
              <a:rPr lang="cs-CZ" dirty="0"/>
              <a:t>Právo sdružování</a:t>
            </a:r>
          </a:p>
          <a:p>
            <a:r>
              <a:rPr lang="cs-CZ" dirty="0"/>
              <a:t>Právo protestu</a:t>
            </a:r>
          </a:p>
        </p:txBody>
      </p:sp>
    </p:spTree>
    <p:extLst>
      <p:ext uri="{BB962C8B-B14F-4D97-AF65-F5344CB8AC3E}">
        <p14:creationId xmlns:p14="http://schemas.microsoft.com/office/powerpoint/2010/main" val="317906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Co to je „demokracie“? </a:t>
            </a:r>
          </a:p>
          <a:p>
            <a:r>
              <a:rPr lang="cs-CZ" dirty="0"/>
              <a:t>Studenti ÚVSRP 2020: </a:t>
            </a:r>
          </a:p>
          <a:p>
            <a:r>
              <a:rPr lang="cs-CZ" dirty="0"/>
              <a:t>Vláda lidu (volíme si své zástupce, kteří reprezentují naše zájmy)</a:t>
            </a:r>
          </a:p>
          <a:p>
            <a:r>
              <a:rPr lang="cs-CZ" dirty="0"/>
              <a:t>Důležité – v systému se můžeme podílet všichni</a:t>
            </a:r>
          </a:p>
          <a:p>
            <a:r>
              <a:rPr lang="cs-CZ" dirty="0"/>
              <a:t>Zajišťuje rovnost, zaručuje lidská práva a svobody </a:t>
            </a:r>
          </a:p>
          <a:p>
            <a:r>
              <a:rPr lang="cs-CZ" dirty="0"/>
              <a:t>Tržní ekonomika, vyznačující se menší mírou intervencí politických elit. </a:t>
            </a:r>
          </a:p>
          <a:p>
            <a:r>
              <a:rPr lang="cs-CZ" dirty="0"/>
              <a:t>Volby všeobecné (každý dospělý), časté, pravidelně se opakující </a:t>
            </a:r>
          </a:p>
          <a:p>
            <a:r>
              <a:rPr lang="cs-CZ" dirty="0"/>
              <a:t>Existence pojistek proti zneužívání moci (např. parlament x vládě) </a:t>
            </a:r>
          </a:p>
          <a:p>
            <a:r>
              <a:rPr lang="cs-CZ" dirty="0"/>
              <a:t>Zajištěna pluralita politických stran, pluralita zájmů</a:t>
            </a:r>
          </a:p>
          <a:p>
            <a:r>
              <a:rPr lang="cs-CZ" dirty="0"/>
              <a:t>Zaručení nezávislosti soudní moci</a:t>
            </a:r>
          </a:p>
          <a:p>
            <a:r>
              <a:rPr lang="cs-CZ" b="1" u="sng" dirty="0"/>
              <a:t>Systém veřejné správy v demokracii?</a:t>
            </a:r>
            <a:r>
              <a:rPr lang="cs-CZ" b="1" dirty="0"/>
              <a:t> (Otázka Lukáš Vomlela)  </a:t>
            </a:r>
          </a:p>
          <a:p>
            <a:r>
              <a:rPr lang="cs-CZ" dirty="0"/>
              <a:t>Pracovníci ve veřejné správě by měli být vstřícní požadavkům občanů, mlčenlivost. </a:t>
            </a:r>
          </a:p>
          <a:p>
            <a:r>
              <a:rPr lang="cs-CZ" dirty="0"/>
              <a:t>Princip profesní (profesionální veřejné správy)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165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Co to je „demokracie“? </a:t>
            </a:r>
          </a:p>
          <a:p>
            <a:r>
              <a:rPr lang="cs-CZ" dirty="0"/>
              <a:t>ÚVSRP 2019</a:t>
            </a:r>
          </a:p>
          <a:p>
            <a:r>
              <a:rPr lang="cs-CZ" dirty="0"/>
              <a:t>Svoboda slova</a:t>
            </a:r>
          </a:p>
          <a:p>
            <a:r>
              <a:rPr lang="cs-CZ" dirty="0"/>
              <a:t>Svoboda projevu</a:t>
            </a:r>
          </a:p>
          <a:p>
            <a:r>
              <a:rPr lang="cs-CZ" dirty="0"/>
              <a:t>Forma na jejímž základě se občané mohou podílet na politickém životě</a:t>
            </a:r>
          </a:p>
          <a:p>
            <a:r>
              <a:rPr lang="cs-CZ" dirty="0"/>
              <a:t>Názorová pluralita (rozmanitost různých politických stran a hnutí, programů…)</a:t>
            </a:r>
          </a:p>
          <a:p>
            <a:r>
              <a:rPr lang="cs-CZ" dirty="0"/>
              <a:t>Snaha o mezinárodní spolupráci</a:t>
            </a:r>
          </a:p>
          <a:p>
            <a:r>
              <a:rPr lang="cs-CZ" dirty="0"/>
              <a:t>Právní systém/řád</a:t>
            </a:r>
          </a:p>
          <a:p>
            <a:r>
              <a:rPr lang="cs-CZ" dirty="0"/>
              <a:t>Stabilní řád pro legislativní proces</a:t>
            </a:r>
          </a:p>
          <a:p>
            <a:r>
              <a:rPr lang="cs-CZ" dirty="0"/>
              <a:t>Právo na spravedlivý soud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449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Co to je „demokracie“? </a:t>
            </a:r>
          </a:p>
          <a:p>
            <a:r>
              <a:rPr lang="cs-CZ" dirty="0"/>
              <a:t>ÚVSRP 2018 (odpovědi studentů prvního ročníku):</a:t>
            </a:r>
          </a:p>
          <a:p>
            <a:pPr lvl="1"/>
            <a:r>
              <a:rPr lang="cs-CZ" b="1" dirty="0"/>
              <a:t>Vláda lidu</a:t>
            </a:r>
          </a:p>
          <a:p>
            <a:pPr lvl="1"/>
            <a:r>
              <a:rPr lang="cs-CZ" b="1" dirty="0"/>
              <a:t>Zákonnost a její respektování/vynutitelnost</a:t>
            </a:r>
          </a:p>
          <a:p>
            <a:pPr lvl="1"/>
            <a:r>
              <a:rPr lang="cs-CZ" b="1" dirty="0"/>
              <a:t>Byrokracie</a:t>
            </a:r>
          </a:p>
          <a:p>
            <a:pPr lvl="1"/>
            <a:r>
              <a:rPr lang="cs-CZ" b="1" dirty="0"/>
              <a:t>Svoboda rozhodování</a:t>
            </a:r>
          </a:p>
          <a:p>
            <a:pPr lvl="1"/>
            <a:r>
              <a:rPr lang="cs-CZ" b="1" dirty="0"/>
              <a:t>Všeobecná politická rovnost</a:t>
            </a:r>
          </a:p>
          <a:p>
            <a:pPr lvl="1"/>
            <a:r>
              <a:rPr lang="cs-CZ" b="1" dirty="0"/>
              <a:t>Ekonomické svobody</a:t>
            </a:r>
          </a:p>
          <a:p>
            <a:pPr lvl="1"/>
            <a:r>
              <a:rPr lang="cs-CZ" b="1" dirty="0"/>
              <a:t>Svobodná média, svobodný přístup k objektivním informacím (bez cenzury).</a:t>
            </a:r>
          </a:p>
        </p:txBody>
      </p:sp>
    </p:spTree>
    <p:extLst>
      <p:ext uri="{BB962C8B-B14F-4D97-AF65-F5344CB8AC3E}">
        <p14:creationId xmlns:p14="http://schemas.microsoft.com/office/powerpoint/2010/main" val="126397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1256</TotalTime>
  <Words>3406</Words>
  <Application>Microsoft Office PowerPoint</Application>
  <PresentationFormat>Předvádění na obrazovce (4:3)</PresentationFormat>
  <Paragraphs>383</Paragraphs>
  <Slides>43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1" baseType="lpstr">
      <vt:lpstr>SimSun</vt:lpstr>
      <vt:lpstr>Calibri</vt:lpstr>
      <vt:lpstr>Franklin Gothic Book</vt:lpstr>
      <vt:lpstr>Franklin Gothic Medium</vt:lpstr>
      <vt:lpstr>Symbol</vt:lpstr>
      <vt:lpstr>Times New Roman</vt:lpstr>
      <vt:lpstr>Wingdings 2</vt:lpstr>
      <vt:lpstr>Cesta</vt:lpstr>
      <vt:lpstr>Základy politické vědy  ÚVSRP</vt:lpstr>
      <vt:lpstr>Přednáška - demokracie</vt:lpstr>
      <vt:lpstr>Prezentace aplikace PowerPoint</vt:lpstr>
      <vt:lpstr>Diskuse – Aplikovaná angličtina pro odbornou praxi 2022 </vt:lpstr>
      <vt:lpstr>Je Česká republika demokratická?</vt:lpstr>
      <vt:lpstr>Diskuse – Aplikovaná angličtina pro odbornou praxi 2021 (online)</vt:lpstr>
      <vt:lpstr>Diskuse</vt:lpstr>
      <vt:lpstr>Diskuse</vt:lpstr>
      <vt:lpstr>Diskuse</vt:lpstr>
      <vt:lpstr>Definice Demokracie – teoretické vymezení</vt:lpstr>
      <vt:lpstr>Demokracie - Jednoznačný pojem?</vt:lpstr>
      <vt:lpstr>Geneze demokracie v historické perspektivě</vt:lpstr>
      <vt:lpstr>Demokracie</vt:lpstr>
      <vt:lpstr>Limity starověké demokracie</vt:lpstr>
      <vt:lpstr>Výhody demokracie  </vt:lpstr>
      <vt:lpstr>Koncepty demokracie </vt:lpstr>
      <vt:lpstr>Základní Koncepty demokracie</vt:lpstr>
      <vt:lpstr>Liberální demokracie </vt:lpstr>
      <vt:lpstr>Varianty liberální demokracie</vt:lpstr>
      <vt:lpstr>Empirické koncepty zastupitelské demokracie</vt:lpstr>
      <vt:lpstr>Pluralismus</vt:lpstr>
      <vt:lpstr>(neo)korporativizmus</vt:lpstr>
      <vt:lpstr>Další typy modelů demokracie (empirický přístup k teorii demokracie)</vt:lpstr>
      <vt:lpstr>Robert Dahl</vt:lpstr>
      <vt:lpstr>Polyarchie (Robert Dahl)</vt:lpstr>
      <vt:lpstr>ArenD Lijphart</vt:lpstr>
      <vt:lpstr>Westminsterská x Konsensuální demokracie  Převzato: HLOUŠEK, Vít – KOPEČEK, Lubomír – ŠEDO, Jakub: Politické systémy. Brno 2011, s. 71. </vt:lpstr>
      <vt:lpstr>Politické režimy</vt:lpstr>
      <vt:lpstr>Politické režimy</vt:lpstr>
      <vt:lpstr>Politické režimy</vt:lpstr>
      <vt:lpstr>Typologie politických režimů</vt:lpstr>
      <vt:lpstr>Parlamentní režim</vt:lpstr>
      <vt:lpstr>Parlamentní režim</vt:lpstr>
      <vt:lpstr>Parlamentní režim</vt:lpstr>
      <vt:lpstr>Prezidentský režim</vt:lpstr>
      <vt:lpstr>Poloprezidentský režim</vt:lpstr>
      <vt:lpstr>Shrnutí</vt:lpstr>
      <vt:lpstr>Švýcarský režim</vt:lpstr>
      <vt:lpstr>Švýcarský režim</vt:lpstr>
      <vt:lpstr>Přímá demokracie</vt:lpstr>
      <vt:lpstr>Participační teorie demokracie</vt:lpstr>
      <vt:lpstr>Participační model</vt:lpstr>
      <vt:lpstr>Nástroje přímé demokracie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  KS/CŽV úvsrp</dc:title>
  <dc:creator>Lukáš</dc:creator>
  <cp:lastModifiedBy>Kateřina Knoppová</cp:lastModifiedBy>
  <cp:revision>89</cp:revision>
  <cp:lastPrinted>2014-11-14T12:33:04Z</cp:lastPrinted>
  <dcterms:created xsi:type="dcterms:W3CDTF">2014-09-17T08:14:37Z</dcterms:created>
  <dcterms:modified xsi:type="dcterms:W3CDTF">2022-04-19T09:21:00Z</dcterms:modified>
</cp:coreProperties>
</file>