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591" r:id="rId2"/>
    <p:sldId id="626" r:id="rId3"/>
    <p:sldId id="605" r:id="rId4"/>
    <p:sldId id="609" r:id="rId5"/>
    <p:sldId id="607" r:id="rId6"/>
    <p:sldId id="612" r:id="rId7"/>
    <p:sldId id="601" r:id="rId8"/>
    <p:sldId id="595" r:id="rId9"/>
    <p:sldId id="617" r:id="rId10"/>
    <p:sldId id="596" r:id="rId11"/>
    <p:sldId id="619" r:id="rId12"/>
    <p:sldId id="623" r:id="rId13"/>
    <p:sldId id="573" r:id="rId14"/>
    <p:sldId id="624" r:id="rId15"/>
    <p:sldId id="625" r:id="rId16"/>
    <p:sldId id="578" r:id="rId17"/>
    <p:sldId id="597" r:id="rId18"/>
    <p:sldId id="576" r:id="rId19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2FF"/>
    <a:srgbClr val="EFFBFF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53" autoAdjust="0"/>
    <p:restoredTop sz="91122" autoAdjust="0"/>
  </p:normalViewPr>
  <p:slideViewPr>
    <p:cSldViewPr>
      <p:cViewPr varScale="1">
        <p:scale>
          <a:sx n="79" d="100"/>
          <a:sy n="79" d="100"/>
        </p:scale>
        <p:origin x="98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9595E-1514-4614-8895-2BBA46D704EC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48EBA-A35E-426C-A8F9-CBE2F7E47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02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F41-0B03-432C-875A-F55536402A0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E99F-BA5D-4463-8FB2-75CD6480F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440" y="2393532"/>
            <a:ext cx="777312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440" y="990824"/>
            <a:ext cx="7773120" cy="137102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201" y="3429000"/>
            <a:ext cx="7011360" cy="160000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441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0" y="6248817"/>
            <a:ext cx="289440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40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9A33-04F8-48E8-91D6-267F98CDF2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3455-B15E-464D-B367-39ECF876FE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601" y="305312"/>
            <a:ext cx="2001600" cy="57145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7361" y="305312"/>
            <a:ext cx="5868000" cy="57145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3356-0585-4F61-9070-0D135E07B59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9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C21F-69DF-4632-B311-C6DA05689D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6800" y="1752665"/>
            <a:ext cx="3931200" cy="206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6800" y="3954656"/>
            <a:ext cx="3931200" cy="206517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B432-179E-43BC-97B6-4BA81917AEA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D738-ED4A-4F50-BBA9-72402F122C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BCFC-6777-4394-8270-F435C32F47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5E18-566F-44AE-9B47-CE5FCA93E1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E1C4-A51C-4FBF-B371-2EAEC86DD11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BC4-6A5A-4464-ABB9-1876A8DE092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4EF1-FE06-46F2-906F-2DCCF04DCC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D249-BEF9-4E1D-A3DE-F3C572E3AFE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 lIns="91430" tIns="45715" rIns="91430" bIns="45715"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C4F8-55B6-448B-838D-446C0EF7A4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560" y="305312"/>
            <a:ext cx="8000640" cy="12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360" y="1752664"/>
            <a:ext cx="8000640" cy="4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120" y="1566885"/>
            <a:ext cx="795888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120" y="6172488"/>
            <a:ext cx="792576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12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fld id="{A14CF4B9-3222-40B9-9A3E-57A50E5EF0C4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447" indent="-469447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654" indent="-4377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659" indent="-3945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465" indent="-3873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791" indent="-398886" algn="l" defTabSz="914414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08517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23243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337969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752695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1"/>
            <a:ext cx="9144000" cy="603112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5940000"/>
            <a:ext cx="9144000" cy="936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cs-CZ" sz="5400" b="1" dirty="0">
                <a:latin typeface="Constantia" panose="02030602050306030303" pitchFamily="18" charset="0"/>
              </a:rPr>
              <a:t>GASTRONOMIE</a:t>
            </a:r>
            <a:endParaRPr lang="cs-CZ" sz="5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8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města nositeli vývoje pohostinství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konaly se trhy, jarmarky (</a:t>
            </a:r>
            <a:r>
              <a:rPr lang="cs-CZ" sz="1700" dirty="0" err="1">
                <a:latin typeface="Constantia" panose="02030602050306030303" pitchFamily="18" charset="0"/>
              </a:rPr>
              <a:t>Jahresmark</a:t>
            </a:r>
            <a:r>
              <a:rPr lang="cs-CZ" sz="1700" dirty="0">
                <a:latin typeface="Constantia" panose="02030602050306030303" pitchFamily="18" charset="0"/>
              </a:rPr>
              <a:t>)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přijížděli kupci, lidé z venkova nakoupit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některé výčepy začaly nabalovat další funkce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krčma – „brána“ do města, právo ubytovat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první krčmy – právováreční měšťané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šenkovali</a:t>
            </a:r>
          </a:p>
          <a:p>
            <a:pPr marL="396000" indent="0" eaLnBrk="1" hangingPunct="1">
              <a:spcBef>
                <a:spcPts val="300"/>
              </a:spcBef>
              <a:buSzPct val="60000"/>
              <a:buNone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vlastní pivo </a:t>
            </a:r>
            <a:r>
              <a:rPr lang="cs-CZ" sz="1700" dirty="0">
                <a:latin typeface="Constantia" panose="02030602050306030303" pitchFamily="18" charset="0"/>
              </a:rPr>
              <a:t>v domech, kde vařili, tzv. </a:t>
            </a:r>
            <a:r>
              <a:rPr lang="cs-CZ" sz="1700" dirty="0" err="1">
                <a:latin typeface="Constantia" panose="02030602050306030303" pitchFamily="18" charset="0"/>
              </a:rPr>
              <a:t>mázhaus</a:t>
            </a:r>
            <a:endParaRPr lang="cs-CZ" sz="1700" dirty="0">
              <a:latin typeface="Constantia" panose="02030602050306030303" pitchFamily="18" charset="0"/>
            </a:endParaRPr>
          </a:p>
          <a:p>
            <a:pPr marL="396000" indent="0" eaLnBrk="1" hangingPunct="1">
              <a:spcBef>
                <a:spcPts val="300"/>
              </a:spcBef>
              <a:buSzPct val="60000"/>
              <a:buNone/>
            </a:pPr>
            <a:r>
              <a:rPr lang="cs-CZ" sz="1700" dirty="0">
                <a:latin typeface="Constantia" panose="02030602050306030303" pitchFamily="18" charset="0"/>
              </a:rPr>
              <a:t>(máz piva)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větší prostory </a:t>
            </a:r>
            <a:r>
              <a:rPr lang="cs-CZ" sz="1700" dirty="0">
                <a:latin typeface="Constantia" panose="02030602050306030303" pitchFamily="18" charset="0"/>
                <a:cs typeface="Times New Roman" panose="02020603050405020304" pitchFamily="18" charset="0"/>
              </a:rPr>
              <a:t>→</a:t>
            </a:r>
            <a:r>
              <a:rPr lang="cs-CZ" sz="1700" dirty="0">
                <a:latin typeface="Constantia" panose="02030602050306030303" pitchFamily="18" charset="0"/>
              </a:rPr>
              <a:t> žádali o povolení ubytovávat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 err="1">
                <a:latin typeface="Constantia" panose="02030602050306030303" pitchFamily="18" charset="0"/>
              </a:rPr>
              <a:t>šenk</a:t>
            </a:r>
            <a:r>
              <a:rPr lang="cs-CZ" sz="1700" dirty="0">
                <a:latin typeface="Constantia" panose="02030602050306030303" pitchFamily="18" charset="0"/>
              </a:rPr>
              <a:t> – právo vařit pivo město nebo měšťané</a:t>
            </a:r>
          </a:p>
          <a:p>
            <a:pPr marL="396000" indent="0" eaLnBrk="1" hangingPunct="1">
              <a:spcBef>
                <a:spcPts val="300"/>
              </a:spcBef>
              <a:buSzPct val="60000"/>
              <a:buNone/>
            </a:pPr>
            <a:r>
              <a:rPr lang="cs-CZ" sz="1700" dirty="0">
                <a:latin typeface="Constantia" panose="02030602050306030303" pitchFamily="18" charset="0"/>
              </a:rPr>
              <a:t>(vařili v tzv. pořádcích)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náměstí a tržiště – větší počet krčem</a:t>
            </a:r>
          </a:p>
          <a:p>
            <a:pPr marL="396000" indent="0" eaLnBrk="1" hangingPunct="1">
              <a:spcBef>
                <a:spcPts val="300"/>
              </a:spcBef>
              <a:buSzPct val="60000"/>
              <a:buNone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kupci, formani, vesničané; místo uzavírání obchodů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později hostinská činnost – nájemná živnost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výčepníci/šenkýři se sdružovali do bratrstev od poloviny 14. století</a:t>
            </a: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endParaRPr lang="cs-CZ" sz="1700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endParaRPr lang="cs-CZ" sz="1700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kern="18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Městské krčmy</a:t>
            </a:r>
            <a:endParaRPr lang="en-GB" sz="44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Máz český, resp. vídeňský (1,415l), moravský (1,07l)</a:t>
            </a:r>
            <a:endParaRPr lang="pt-BR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BB23E1-2779-418E-93D9-B3A6D5F1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8" y="1161096"/>
            <a:ext cx="3998300" cy="31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24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hospoda sloužila i jako obchod (maso, sůl, koření)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domácnost hospodského propojena s krčmou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šenkovní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 místnost – jizba s hliněnou podlahou, dva-tři stoly, dřevěné lavice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pivo ze sklepa v plechových konvích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odměřovalo se plechovým žejdlíkem (později úředně ocejchovaný)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stravování – </a:t>
            </a:r>
            <a:r>
              <a:rPr lang="cs-CZ" sz="1700" dirty="0">
                <a:latin typeface="Constantia" panose="02030602050306030303" pitchFamily="18" charset="0"/>
              </a:rPr>
              <a:t>placky (chlebové), sýr, maso (rožněné)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ubytování – většinou v </a:t>
            </a: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šenkovní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 místnosti (stůl, lavice); samostatná velká místnost na zemi</a:t>
            </a:r>
            <a:endParaRPr lang="cs-CZ" sz="1700" dirty="0">
              <a:latin typeface="Constantia" panose="02030602050306030303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700" dirty="0">
              <a:solidFill>
                <a:srgbClr val="FF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předepsáno placení daní, dodržování pořádku, zavírací doba; dodržování měr, vah a cen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neděle a svátky –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nečepovalo se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před kázáním a mší (pokuta)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zavíralo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se kolem jedenácté (počátek obchůzky ponocného)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hazardní hry, prostituce, opilství... za porušení předpisů trestáni provinilci i krčmář</a:t>
            </a:r>
          </a:p>
          <a:p>
            <a:pPr marL="108000" indent="0" eaLnBrk="1" hangingPunct="1">
              <a:spcBef>
                <a:spcPts val="200"/>
              </a:spcBef>
              <a:buSzPct val="60000"/>
              <a:buNone/>
            </a:pP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herberk</a:t>
            </a:r>
            <a:endParaRPr lang="cs-CZ" sz="1700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chudí lidé, velká místnost, lavice, na zemi, společně se zvířaty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tuláci (u městské brány)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cechy – </a:t>
            </a: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vandrovní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 tovaryši museli vyhledat noclehárnu podle řemesla, bez poplatku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700" dirty="0">
              <a:solidFill>
                <a:srgbClr val="FF0000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8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Městské krčmy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Máz český, resp. vídeňský (1,415l), moravský (1,07l)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9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j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ídelníček se lišil podle „klientely“,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přesto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společné znaky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pokrmy připravované na otevřeném ohništi, později na peci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obilné kaše a placky (sladké, slané)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zelenina – zejména pastinák, mrkev, petržel, tuřín, vodnice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luštěniny, zejména hrách 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maso – drůbež (slepice, husy), jehněčí, divoké ptactvo, drobná zvířata (raci, žáby); ryby (slanečci dostupní i chudším vrstvám)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mléko a tvaroh (kravské, ovčí, kozí)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pivo (nahrazovalo pitnou vodu)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víno (šlechta; upravovalo se medem, kořením)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medovina 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jedlo se rukama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jídelní nůž – krájení chleba a masa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lžíce (většinou dřevěná) – kaše a polévky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marL="316793" indent="-252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Stravování ve středověkém hostinci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FFEE80-25F8-41B9-8DB2-4043FC06B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" b="2226"/>
          <a:stretch/>
        </p:blipFill>
        <p:spPr bwMode="auto">
          <a:xfrm>
            <a:off x="4788496" y="2916000"/>
            <a:ext cx="42480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76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13.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přibývá nabídka pokrmů i přenocování, na relativně jednoduché úrovni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rozvoj sítě měst/vesnic – aby se dalo pohodlně během 1 dne dojít/dojet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zájezdní hostince – </a:t>
            </a:r>
            <a:r>
              <a:rPr lang="cs-CZ" sz="1700" dirty="0" err="1">
                <a:latin typeface="Constantia" panose="02030602050306030303" pitchFamily="18" charset="0"/>
              </a:rPr>
              <a:t>přepřahací</a:t>
            </a:r>
            <a:r>
              <a:rPr lang="cs-CZ" sz="1700" dirty="0">
                <a:latin typeface="Constantia" panose="02030602050306030303" pitchFamily="18" charset="0"/>
              </a:rPr>
              <a:t> místo, různá míra kvality a ceny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15.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začala kategorizace (někdy později s rozšířením sortimentu)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cestovala jen část obyvatel, kteří potřebovali pohostinské služby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obchodníci a kupci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ti, kdo plnili službu – nesli vzkaz, přepravovali zboží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zájezdní hostince – 15-20 km; většinou chléb, sýr, voda</a:t>
            </a:r>
          </a:p>
          <a:p>
            <a:pPr marL="864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400" dirty="0">
                <a:latin typeface="Constantia" panose="02030602050306030303" pitchFamily="18" charset="0"/>
              </a:rPr>
              <a:t>panovník se svou družinou (na náklady toho, kdo jej „uchýlil“)</a:t>
            </a:r>
          </a:p>
          <a:p>
            <a:pPr marL="864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400" dirty="0">
                <a:latin typeface="Constantia" panose="02030602050306030303" pitchFamily="18" charset="0"/>
              </a:rPr>
              <a:t>vojenské družiny (co si zaplatili nebo ukořistili)</a:t>
            </a:r>
          </a:p>
          <a:p>
            <a:pPr marL="864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400" dirty="0">
                <a:latin typeface="Constantia" panose="02030602050306030303" pitchFamily="18" charset="0"/>
              </a:rPr>
              <a:t>řeholníci, příslušníci kléru na poutě (od fary k faře)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16.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zvýšení kvality (zejména v podnicích pro šlechtu)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kavalírské cesty (Bologna, Padova, Řím…)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katolíci i nekatolíci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13.-16. století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782" t="3391" r="3639" b="3380"/>
          <a:stretch/>
        </p:blipFill>
        <p:spPr>
          <a:xfrm>
            <a:off x="6071360" y="2924944"/>
            <a:ext cx="2861012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4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17.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začala se vydělovat zařízení podle druhů jídla a pití (velká města) 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čajovny (cca 1657 Londýn; 1908 ČR)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čokoládovny (cca 1590 Španělsko; sladit se začalo ve 2. pol. 17. století)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kavárny</a:t>
            </a:r>
          </a:p>
          <a:p>
            <a:pPr marL="864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války s Turky </a:t>
            </a:r>
            <a:r>
              <a:rPr lang="cs-CZ" sz="1700" dirty="0">
                <a:latin typeface="Constantia" panose="02030602050306030303" pitchFamily="18" charset="0"/>
                <a:cs typeface="Times New Roman" panose="02020603050405020304" pitchFamily="18" charset="0"/>
              </a:rPr>
              <a:t>→</a:t>
            </a:r>
            <a:r>
              <a:rPr lang="cs-CZ" sz="1700" dirty="0">
                <a:latin typeface="Constantia" panose="02030602050306030303" pitchFamily="18" charset="0"/>
              </a:rPr>
              <a:t> Bitva u Vídně (11.-12. 9. 1683, ukončila druhé obléhání Vídně); podle legendy nechali ustupující Osmané na bojišti pytle s praženými kávovými zrny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1700" dirty="0">
                <a:latin typeface="Constantia" panose="02030602050306030303" pitchFamily="18" charset="0"/>
              </a:rPr>
              <a:t> počátek tradice vídeňské kávy</a:t>
            </a:r>
          </a:p>
          <a:p>
            <a:pPr marL="864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po roce 1683 – první kavárny</a:t>
            </a:r>
          </a:p>
          <a:p>
            <a:pPr marL="864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1629 – Benátky</a:t>
            </a:r>
          </a:p>
          <a:p>
            <a:pPr marL="864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1702 – Brno (Turek, 1719 – 6 kaváren)</a:t>
            </a:r>
          </a:p>
          <a:p>
            <a:pPr marL="864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1714 – Praha (Arab)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17. století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eaLnBrk="1" hangingPunct="1">
              <a:buSzPct val="60000"/>
            </a:pPr>
            <a:r>
              <a:rPr lang="cs-CZ" sz="1200" dirty="0">
                <a:solidFill>
                  <a:schemeClr val="bg1"/>
                </a:solidFill>
                <a:latin typeface="Constantia" panose="02030602050306030303" pitchFamily="18" charset="0"/>
              </a:rPr>
              <a:t>konec 18. století – Vídeň: kavárny, čajovny; Paříž: čokoládovny, cukrárny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88" y="3076940"/>
            <a:ext cx="4464000" cy="29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18.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ohromný rozvoj pohostinských zařízení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mohli pálit, rozvoj podnikání kolem míst, kde se rozvíjely manufaktury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množily se </a:t>
            </a:r>
            <a:r>
              <a:rPr lang="cs-CZ" sz="1700" dirty="0" err="1">
                <a:latin typeface="Constantia" panose="02030602050306030303" pitchFamily="18" charset="0"/>
              </a:rPr>
              <a:t>harendy</a:t>
            </a:r>
            <a:r>
              <a:rPr lang="cs-CZ" sz="1700" dirty="0">
                <a:latin typeface="Constantia" panose="02030602050306030303" pitchFamily="18" charset="0"/>
              </a:rPr>
              <a:t> (hospoda v nájmu), hostince, výčepy </a:t>
            </a:r>
            <a:r>
              <a:rPr lang="cs-CZ" sz="1700" dirty="0">
                <a:latin typeface="Constantia" panose="02030602050306030303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latin typeface="Constantia" panose="02030602050306030303" pitchFamily="18" charset="0"/>
              </a:rPr>
              <a:t>obchod s alkoholem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19. století</a:t>
            </a:r>
            <a:endParaRPr lang="cs-CZ" sz="1700" dirty="0">
              <a:latin typeface="Constantia" panose="02030602050306030303" pitchFamily="18" charset="0"/>
            </a:endParaRP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zrod gastronomických podniků, zejm. Francie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do 1835 „</a:t>
            </a:r>
            <a:r>
              <a:rPr lang="cs-CZ" sz="1700" dirty="0" err="1">
                <a:latin typeface="Constantia" panose="02030602050306030303" pitchFamily="18" charset="0"/>
              </a:rPr>
              <a:t>restauran</a:t>
            </a:r>
            <a:r>
              <a:rPr lang="cs-CZ" sz="1700" dirty="0">
                <a:latin typeface="Constantia" panose="02030602050306030303" pitchFamily="18" charset="0"/>
              </a:rPr>
              <a:t>“ nebo „</a:t>
            </a:r>
            <a:r>
              <a:rPr lang="cs-CZ" sz="1700" dirty="0" err="1">
                <a:latin typeface="Constantia" panose="02030602050306030303" pitchFamily="18" charset="0"/>
              </a:rPr>
              <a:t>bouillon</a:t>
            </a:r>
            <a:r>
              <a:rPr lang="cs-CZ" sz="1700" dirty="0">
                <a:latin typeface="Constantia" panose="02030602050306030303" pitchFamily="18" charset="0"/>
              </a:rPr>
              <a:t> </a:t>
            </a:r>
            <a:r>
              <a:rPr lang="cs-CZ" sz="1700" dirty="0" err="1">
                <a:latin typeface="Constantia" panose="02030602050306030303" pitchFamily="18" charset="0"/>
              </a:rPr>
              <a:t>restaurater</a:t>
            </a:r>
            <a:r>
              <a:rPr lang="cs-CZ" sz="1700" dirty="0">
                <a:latin typeface="Constantia" panose="02030602050306030303" pitchFamily="18" charset="0"/>
              </a:rPr>
              <a:t>“ (posilující vývar)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1765 – první restaurace v Paříži</a:t>
            </a:r>
          </a:p>
          <a:p>
            <a:pPr marL="864000" lvl="2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malé mramorové stoly bez ubrusů; drůbež, vejce, těstoviny, koláče</a:t>
            </a:r>
          </a:p>
          <a:p>
            <a:pPr marL="864000" lvl="2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požitek z jídla – velký úspěch; během 20 let cca 100 restaurací</a:t>
            </a:r>
          </a:p>
          <a:p>
            <a:pPr marL="864000" lvl="2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majitelé – kuchaři šlechtických domů</a:t>
            </a:r>
          </a:p>
          <a:p>
            <a:pPr marL="864000" lvl="2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jídelní lístky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lázeňská města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výletní restaurace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20. století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rozvoj zejména mezi válkami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rozvoj pohostinství v dopravních prostředcích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18.-20. století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Harenda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– hospoda v nájmu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6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13.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279 měšťanských domů s právem </a:t>
            </a:r>
            <a:r>
              <a:rPr lang="cs-CZ" sz="1600" dirty="0" err="1">
                <a:latin typeface="Constantia" panose="02030602050306030303" pitchFamily="18" charset="0"/>
              </a:rPr>
              <a:t>šenku</a:t>
            </a:r>
            <a:endParaRPr lang="cs-CZ" sz="1600" dirty="0">
              <a:latin typeface="Constantia" panose="02030602050306030303" pitchFamily="18" charset="0"/>
            </a:endParaRP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65 domů s právem výčepu vína (Horní náměstí, Mezi trhy, Dolní náměstí)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ve větších městech mohli nalévat pivo (Bílovec, Odry, Hlučín…), pouze Opava mohla víno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600" dirty="0">
              <a:latin typeface="Constantia" panose="02030602050306030303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17.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hotel </a:t>
            </a:r>
            <a:r>
              <a:rPr lang="cs-CZ" sz="1600" dirty="0" err="1">
                <a:latin typeface="Constantia" panose="02030602050306030303" pitchFamily="18" charset="0"/>
              </a:rPr>
              <a:t>Zu</a:t>
            </a:r>
            <a:r>
              <a:rPr lang="cs-CZ" sz="1600" dirty="0">
                <a:latin typeface="Constantia" panose="02030602050306030303" pitchFamily="18" charset="0"/>
              </a:rPr>
              <a:t> </a:t>
            </a:r>
            <a:r>
              <a:rPr lang="cs-CZ" sz="1600" dirty="0" err="1">
                <a:latin typeface="Constantia" panose="02030602050306030303" pitchFamily="18" charset="0"/>
              </a:rPr>
              <a:t>goldenen</a:t>
            </a:r>
            <a:r>
              <a:rPr lang="cs-CZ" sz="1600" dirty="0">
                <a:latin typeface="Constantia" panose="02030602050306030303" pitchFamily="18" charset="0"/>
              </a:rPr>
              <a:t> Krone – měšťanský dům, dalo se i přespat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err="1">
                <a:latin typeface="Constantia" panose="02030602050306030303" pitchFamily="18" charset="0"/>
              </a:rPr>
              <a:t>Stadttaberne</a:t>
            </a:r>
            <a:r>
              <a:rPr lang="cs-CZ" sz="1600" dirty="0">
                <a:latin typeface="Constantia" panose="02030602050306030303" pitchFamily="18" charset="0"/>
              </a:rPr>
              <a:t> – pivo dodávala obec (vařila na vlastní náklady); šenkovalo se i víno </a:t>
            </a:r>
          </a:p>
          <a:p>
            <a:pPr marL="756000" lvl="2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endParaRPr lang="cs-CZ" sz="1600" dirty="0">
              <a:latin typeface="Constantia" panose="02030602050306030303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18.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městská vývařovna – jatka na </a:t>
            </a:r>
            <a:r>
              <a:rPr lang="cs-CZ" sz="1600" dirty="0" err="1">
                <a:latin typeface="Constantia" panose="02030602050306030303" pitchFamily="18" charset="0"/>
              </a:rPr>
              <a:t>Masařské</a:t>
            </a:r>
            <a:endParaRPr lang="cs-CZ" sz="1600" dirty="0">
              <a:latin typeface="Constantia" panose="02030602050306030303" pitchFamily="18" charset="0"/>
            </a:endParaRPr>
          </a:p>
          <a:p>
            <a:pPr marL="360000" lvl="1" indent="0" eaLnBrk="1" hangingPunct="1">
              <a:spcBef>
                <a:spcPts val="200"/>
              </a:spcBef>
              <a:buSzPct val="60000"/>
              <a:buNone/>
            </a:pPr>
            <a:endParaRPr lang="cs-CZ" sz="1600" dirty="0">
              <a:latin typeface="Constantia" panose="02030602050306030303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20. století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celkem 94 podniků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72 hostinců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8 hotelů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8 kaváren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4 vinárny 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2 kantýny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600" dirty="0">
              <a:latin typeface="Constantia" panose="02030602050306030303" pitchFamily="18" charset="0"/>
            </a:endParaRPr>
          </a:p>
          <a:p>
            <a:pPr lvl="1"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OPAVA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8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rgbClr val="CDF2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krčma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občerstvovací a stravovací zařízení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společenské setkávání a zábava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šachy (urozené panstvo)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kuželky (zvláště v městském prostředí)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koule (různé hry 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moderní kulečník, kroket, </a:t>
            </a:r>
            <a:r>
              <a:rPr lang="cs-CZ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pétanque...)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ostky (venkovské krčmy, hostince pro chudé,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šenky</a:t>
            </a: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okraji měst)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vrhcáby (dtto)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karty (dtto)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potulní kejklíři, hudebníci, zpěváci, tanečníci</a:t>
            </a:r>
          </a:p>
          <a:p>
            <a:pPr marL="396000" indent="0" eaLnBrk="1" hangingPunct="1">
              <a:spcBef>
                <a:spcPts val="200"/>
              </a:spcBef>
              <a:buSzPct val="60000"/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(zejména v dobách trhů a slavností)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HRY v krčmách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5657A6-54E4-4F46-9F88-26C8F99F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76" y="3744000"/>
            <a:ext cx="2621118" cy="26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1557088"/>
            <a:ext cx="2221569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480000"/>
            <a:ext cx="9144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14" y="756000"/>
            <a:ext cx="6480000" cy="49572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8C089325-B442-475B-AAC1-7E5C5DAD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00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>
                  <a:noFill/>
                </a:ln>
                <a:solidFill>
                  <a:srgbClr val="265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t>DĚKUJI ZA POZORNOST</a:t>
            </a: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469447" marR="0" lvl="0" indent="-360000" algn="l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1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700" b="1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  <a:ea typeface="Times New Roman" panose="02020603050405020304" pitchFamily="18" charset="0"/>
              </a:rPr>
              <a:t>teoreticky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 – vzájemný vztah jídla, kultury a zdraví; nauka o dobrém stravování</a:t>
            </a: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  <a:ea typeface="Times New Roman" panose="02020603050405020304" pitchFamily="18" charset="0"/>
              </a:rPr>
              <a:t>prakticky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– uspokojování hladu a žízně ve veřejném prostoru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b="1" dirty="0">
                <a:latin typeface="Constantia" panose="02030602050306030303" pitchFamily="18" charset="0"/>
                <a:ea typeface="Times New Roman" panose="02020603050405020304" pitchFamily="18" charset="0"/>
              </a:rPr>
              <a:t>jídlo poskytované jako služba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kuchařské/kulinářské umění =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profesionální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příprava chutných pokrmů z kvalitních surovin konzumovaných hosty/klienty ve veřejném prostoru/stravovacím zařízení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důležitá je znalost vlivu jídla na lidské zdraví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speciální druh služeb</a:t>
            </a: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16793" indent="-252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Gastronomie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znik a rozvoj pohostinství souvisel s rozkvětem starověkých civilizací (Egypt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, Malá Asie,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Mezopotámie)</a:t>
            </a:r>
            <a:endParaRPr lang="cs-CZ" sz="1700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ú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roveň pohostinnosti odpovídá úrovni společnosti a jejímu rozvoji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rozvoj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zemědělství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společenské změny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v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znik dalších řemesel, služeb, rozvoj obchodu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potřeba poskytování pohostinských služeb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ůvodně – bezplatný nocleh, jídlo a pití (poutníci)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později – podnikáním s cílem dosažení výdělku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rvní hostince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zájezdní, kolem cest 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další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služby – pekárny, nevěstince apod.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Lagash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 – </a:t>
            </a:r>
            <a:r>
              <a:rPr lang="cs-CZ" sz="1700" dirty="0">
                <a:latin typeface="Constantia" panose="02030602050306030303" pitchFamily="18" charset="0"/>
              </a:rPr>
              <a:t>4700 let stará sumerská krčma, nádoby se zbytky jídla a piva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Babylon –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rvní písemné záznamy o pohostinské činnosti, cca 2000 př.n.l.</a:t>
            </a:r>
          </a:p>
          <a:p>
            <a:pPr marL="316793" indent="-252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cs typeface="Arial" pitchFamily="34" charset="0"/>
              </a:rPr>
              <a:t>Sumer – jižní část Mezopotámie u Perského zálivu, dnešní Irák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4E5AD0B-0BC7-4BB0-8E8A-F1A73DC65069}"/>
              </a:ext>
            </a:extLst>
          </p:cNvPr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Historický exkurz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B7493D79-C065-477F-A066-905F2FF6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133008"/>
            <a:ext cx="3739856" cy="13680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A80E04F-B156-400D-AE4A-E3F684BCB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/>
          <a:stretch/>
        </p:blipFill>
        <p:spPr>
          <a:xfrm>
            <a:off x="745444" y="4392000"/>
            <a:ext cx="3898564" cy="180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96A9FED-EF1D-4C77-A2FD-96C7441E9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" t="12014" r="3142" b="16565"/>
          <a:stretch/>
        </p:blipFill>
        <p:spPr>
          <a:xfrm>
            <a:off x="5030825" y="4392000"/>
            <a:ext cx="33575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661344"/>
          </a:xfrm>
        </p:spPr>
        <p:txBody>
          <a:bodyPr/>
          <a:lstStyle/>
          <a:p>
            <a:pPr marL="360000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Řecko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sportovní hry, kulturní slavností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obchod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náboženství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hostince – stravování, nocleh + možnost zábavy</a:t>
            </a:r>
          </a:p>
          <a:p>
            <a:pPr marL="612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činnost povolena každému, ale různá opatření</a:t>
            </a:r>
          </a:p>
          <a:p>
            <a:pPr marL="612000" lvl="1" indent="0" eaLnBrk="1" hangingPunct="1">
              <a:spcBef>
                <a:spcPts val="0"/>
              </a:spcBef>
              <a:buSzPct val="60000"/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(zavírací doba, zákaz čepování vína v určité dny, odměrky)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Historický exkurz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cs typeface="Arial" pitchFamily="34" charset="0"/>
              </a:rPr>
              <a:t>776 př. n. l.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85E9E9-A4A9-439B-BDB4-E91985513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" t="9219" r="4745" b="5962"/>
          <a:stretch/>
        </p:blipFill>
        <p:spPr>
          <a:xfrm>
            <a:off x="796883" y="3060000"/>
            <a:ext cx="4130609" cy="3276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79A5D51-F121-4640-BC19-648BAF4F9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b="14960"/>
          <a:stretch/>
        </p:blipFill>
        <p:spPr>
          <a:xfrm>
            <a:off x="6156000" y="936000"/>
            <a:ext cx="2878977" cy="1836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0A0A6EE-5200-45EF-838C-D633003C7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186000"/>
            <a:ext cx="3055038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661344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  <a:ea typeface="Times New Roman" panose="02020603050405020304" pitchFamily="18" charset="0"/>
              </a:rPr>
              <a:t>Řím</a:t>
            </a:r>
            <a:endParaRPr lang="cs-CZ" sz="1700" b="1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předchůdce – </a:t>
            </a: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hospitium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, tzv. hostinské přátelství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stavba silnic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státní zařízení, tzv. stanice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(jídelna, pokoje pro hosty, koupelna, stáje)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místech přepřahání – prosté hostince x honosné hotelové domy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letní a lázeňské pobyty</a:t>
            </a:r>
          </a:p>
          <a:p>
            <a:pPr marL="612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m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ěsta</a:t>
            </a:r>
          </a:p>
          <a:p>
            <a:pPr marL="864000" lvl="2" indent="-252000" eaLnBrk="1" hangingPunct="1">
              <a:spcBef>
                <a:spcPts val="1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hostince pro prostý lid x přepychové domy pro movité s bazény</a:t>
            </a:r>
          </a:p>
          <a:p>
            <a:pPr marL="864000" lvl="2" indent="-252000" eaLnBrk="1" hangingPunct="1">
              <a:spcBef>
                <a:spcPts val="1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obchody s vínem s nápojovými výčepy</a:t>
            </a:r>
          </a:p>
          <a:p>
            <a:pPr marL="864000" lvl="2" indent="-252000" eaLnBrk="1" hangingPunct="1">
              <a:spcBef>
                <a:spcPts val="1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sklo a porcelán z Orientu; ubrousky, párátka z husích brků</a:t>
            </a:r>
          </a:p>
          <a:p>
            <a:pPr marL="864000" lvl="2" indent="-252000" eaLnBrk="1" hangingPunct="1">
              <a:spcBef>
                <a:spcPts val="1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podniky jména a vývěsní štíty</a:t>
            </a:r>
          </a:p>
          <a:p>
            <a:pPr marL="864000" lvl="2" indent="-252000" eaLnBrk="1" hangingPunct="1">
              <a:spcBef>
                <a:spcPts val="1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daně z pohostinských služeb, zákony proti opilství, zákazy hazardních her </a:t>
            </a:r>
            <a:endParaRPr lang="cs-CZ" sz="16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Historický exkurz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eaLnBrk="1" hangingPunct="1">
              <a:buSzPct val="60000"/>
            </a:pPr>
            <a:r>
              <a:rPr lang="cs-CZ" sz="12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Trajánova</a:t>
            </a:r>
            <a:r>
              <a:rPr lang="cs-CZ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 tržnice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2" name="Picture 6" descr="http://www.rome.net/pictures/trajans-market-interior.jpg">
            <a:extLst>
              <a:ext uri="{FF2B5EF4-FFF2-40B4-BE49-F238E27FC236}">
                <a16:creationId xmlns:a16="http://schemas.microsoft.com/office/drawing/2014/main" id="{82E4EF2C-5EDE-4EF1-84C8-BF4A8D857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2218"/>
          <a:stretch/>
        </p:blipFill>
        <p:spPr bwMode="auto">
          <a:xfrm>
            <a:off x="4570014" y="4212000"/>
            <a:ext cx="3635490" cy="216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s.123rf.com/400wm/400/400/silviacrisman/silviacrisman1005/silviacrisman100500028/6941677-trajan-s-market-mercati-traianei-in-rome-italy.jpg">
            <a:extLst>
              <a:ext uri="{FF2B5EF4-FFF2-40B4-BE49-F238E27FC236}">
                <a16:creationId xmlns:a16="http://schemas.microsoft.com/office/drawing/2014/main" id="{C3CB3112-FEA7-402B-B5FC-7C67B4FE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4212000"/>
            <a:ext cx="3248121" cy="216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6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moučné placky, později chléb z kvašeného těsta, nejčastěji konzumovaný máčený ve víně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chléb + fíky a olivy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kaše – z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mouky nebo luštěnin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maso – hovězí, skopové, nejčastěji vepřové</a:t>
            </a:r>
            <a:endParaRPr lang="cs-CZ" sz="1700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jedli vleže na levém boku opřeni o loket, pravou si podávali jídlo ze stolu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před jídlem si pečlivě myli ruce, nepoužívali příbory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ařilo se obvykle venku na otevřeném ohništi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hostinských zařízeních pro bohatší se již tehdy objevovaly jídelní lístky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pivo – barbarský produkt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požívání se většinou vyhýbali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h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lavní nápoj – víno, cca 2000 př.n.l., pilo se ředěné (pití čistého – barbarský zvyk)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tři díly vody na dva díly vína, nanejvýš 1:1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první alkoholický nápoj – medovina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opilství na veřejnosti striktně zakázáno</a:t>
            </a:r>
            <a:br>
              <a:rPr lang="cs-CZ" sz="18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</a:br>
            <a:endParaRPr lang="cs-CZ" sz="1800" dirty="0">
              <a:latin typeface="Constantia" panose="02030602050306030303" pitchFamily="18" charset="0"/>
            </a:endParaRPr>
          </a:p>
          <a:p>
            <a:pPr marL="316793" indent="-252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Co se jedlo a pilo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7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hostince – významné ekonomické a komunikační instituce </a:t>
            </a: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pohostinství = „péče o hosty“</a:t>
            </a: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věrohodně doloženy v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9. století, rozvoj („boom“) 11./12. století</a:t>
            </a: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první – hospice při klášterech pro poutníky</a:t>
            </a:r>
            <a:endParaRPr lang="cs-CZ" sz="1700" dirty="0">
              <a:latin typeface="Constantia" panose="02030602050306030303" pitchFamily="18" charset="0"/>
            </a:endParaRP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s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tředověký cestovatel nejdříve hledal pomoc u lidí ze své sociální vrstvy (rytíři na hradech, mniši i šlechta v klášterech ad.) – až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poté v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hostinci</a:t>
            </a: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h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ostinská zařízení velice skromná</a:t>
            </a:r>
          </a:p>
          <a:p>
            <a:pPr marL="612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 err="1">
                <a:latin typeface="Constantia" panose="02030602050306030303" pitchFamily="18" charset="0"/>
                <a:ea typeface="Times New Roman" panose="02020603050405020304" pitchFamily="18" charset="0"/>
              </a:rPr>
              <a:t>šenkovní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 místnost (stoly, lavice, sláma na zemi)</a:t>
            </a:r>
          </a:p>
          <a:p>
            <a:pPr marL="612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komora (postel pro několik poutníků)</a:t>
            </a:r>
          </a:p>
          <a:p>
            <a:pPr marL="612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jedna místnost spolu s hospodským a jeho rodinou</a:t>
            </a: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na základě privilegia, koncese</a:t>
            </a: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anovníci vydávali předpisy upravující práva a povinnosti obou stran</a:t>
            </a:r>
          </a:p>
          <a:p>
            <a:pPr marL="360000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1039 – kníže Břetislav vydal zákony o dodržování mravnosti v hostincích</a:t>
            </a: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108000" indent="0" eaLnBrk="1" hangingPunct="1">
              <a:spcBef>
                <a:spcPts val="400"/>
              </a:spcBef>
              <a:buSzPct val="60000"/>
              <a:buNone/>
            </a:pP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marL="108000" indent="0" eaLnBrk="1" hangingPunct="1">
              <a:spcBef>
                <a:spcPts val="400"/>
              </a:spcBef>
              <a:buSzPct val="60000"/>
              <a:buNone/>
            </a:pPr>
            <a:endParaRPr lang="cs-CZ" sz="17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Historie hostinců v Českých zemích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3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cestování chudých velmi omezené – pouze z náboženských důvodů</a:t>
            </a:r>
          </a:p>
          <a:p>
            <a:pPr marL="360000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existence krčem tolerována (církev – místo nečisté, krádeže, podvody, smilstvo)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vesnické krčmy spojeny s rychtou/fojtstvím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svobodná usedlost nadaná výsadou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právo výčepní, </a:t>
            </a:r>
            <a:r>
              <a:rPr lang="cs-CZ" sz="1700" dirty="0" err="1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pivovárečné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hospoda, jedna z nejvýznamnějších vesnických živností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posléze vrchnost v poddanských vsích hostinec přímo provozovala/pronajímala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následně vesnice samy krčmy zakládaly a pronajímaly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vesnický dům – obytná část třídílného stavení sloužila jako šenkovna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přednostně se prodávalo pivo</a:t>
            </a: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do 18. století – ve vesnici jedna</a:t>
            </a:r>
            <a:r>
              <a:rPr lang="cs-CZ" sz="1700" b="1" dirty="0">
                <a:latin typeface="Constantia" panose="02030602050306030303" pitchFamily="18" charset="0"/>
              </a:rPr>
              <a:t> </a:t>
            </a:r>
            <a:r>
              <a:rPr lang="cs-CZ" sz="1700" dirty="0">
                <a:latin typeface="Constantia" panose="02030602050306030303" pitchFamily="18" charset="0"/>
              </a:rPr>
              <a:t> krčma (víc by se neuživilo + hlídali si práva)</a:t>
            </a:r>
            <a:b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</a:br>
            <a:endParaRPr lang="cs-CZ" sz="1700" dirty="0">
              <a:latin typeface="Constantia" panose="02030602050306030303" pitchFamily="18" charset="0"/>
            </a:endParaRPr>
          </a:p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kláštery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vařily pivo od 10./11. století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církev zřizovala noclehárny s možností jednoduchého stravování</a:t>
            </a:r>
          </a:p>
          <a:p>
            <a:pPr marL="612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pobyt si odpracovali nebo přinesli klášteru naturální dar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8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Venkovské krčmy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2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marL="360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formanské hospody</a:t>
            </a:r>
          </a:p>
          <a:p>
            <a:pPr marL="612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nájemní přepravci, velice výnosné řemeslo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vážení občané</a:t>
            </a:r>
          </a:p>
          <a:p>
            <a:pPr marL="612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majitelé hostinců u rušných obchodních cest se na ně „specializovali“</a:t>
            </a:r>
          </a:p>
          <a:p>
            <a:pPr marL="612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postupně výstavnější, prostornější, rozlehlé dvory, stáje, kůlny (pro vozy)</a:t>
            </a:r>
          </a:p>
          <a:p>
            <a:pPr marL="612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dvoje vrata, aby se vozy nemusely obracet ve dvoře</a:t>
            </a:r>
          </a:p>
          <a:p>
            <a:pPr marL="612000" indent="-252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karavany formanských vozů – početná čeleď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latin typeface="Constantia" panose="02030602050306030303" pitchFamily="18" charset="0"/>
                <a:ea typeface="Times New Roman" panose="02020603050405020304" pitchFamily="18" charset="0"/>
              </a:rPr>
              <a:t>tržby hospod se rychle zvedaly</a:t>
            </a:r>
          </a:p>
          <a:p>
            <a:pPr marL="612000" indent="-252000" eaLnBrk="1" hangingPunct="1">
              <a:buSzPct val="60000"/>
              <a:buFont typeface="Wingdings" pitchFamily="2" charset="2"/>
              <a:buChar char="q"/>
            </a:pPr>
            <a:endParaRPr lang="cs-CZ" sz="1700" dirty="0"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8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Venkovské krčmy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04C3C3-A614-4EE4-BB86-EBA755CCA1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51" y="2924944"/>
            <a:ext cx="496252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20788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6424</TotalTime>
  <Words>1791</Words>
  <Application>Microsoft Office PowerPoint</Application>
  <PresentationFormat>Předvádění na obrazovce (4:3)</PresentationFormat>
  <Paragraphs>252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Verdana</vt:lpstr>
      <vt:lpstr>Wingdings</vt:lpstr>
      <vt:lpstr>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odborné vzdělávání v oblasti gastronomie</dc:title>
  <dc:creator>Uzivatel1</dc:creator>
  <cp:lastModifiedBy>Radmila Dluhošová</cp:lastModifiedBy>
  <cp:revision>489</cp:revision>
  <cp:lastPrinted>2019-04-29T11:15:41Z</cp:lastPrinted>
  <dcterms:created xsi:type="dcterms:W3CDTF">2012-02-16T15:11:15Z</dcterms:created>
  <dcterms:modified xsi:type="dcterms:W3CDTF">2024-03-19T13:27:14Z</dcterms:modified>
</cp:coreProperties>
</file>