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591" r:id="rId2"/>
    <p:sldId id="605" r:id="rId3"/>
    <p:sldId id="627" r:id="rId4"/>
    <p:sldId id="628" r:id="rId5"/>
    <p:sldId id="629" r:id="rId6"/>
    <p:sldId id="630" r:id="rId7"/>
    <p:sldId id="626" r:id="rId8"/>
    <p:sldId id="632" r:id="rId9"/>
    <p:sldId id="633" r:id="rId10"/>
    <p:sldId id="634" r:id="rId11"/>
    <p:sldId id="576" r:id="rId12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  <a:srgbClr val="3577B9"/>
    <a:srgbClr val="4C8CCC"/>
    <a:srgbClr val="CDF2FF"/>
    <a:srgbClr val="EF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23" autoAdjust="0"/>
    <p:restoredTop sz="91122" autoAdjust="0"/>
  </p:normalViewPr>
  <p:slideViewPr>
    <p:cSldViewPr>
      <p:cViewPr varScale="1">
        <p:scale>
          <a:sx n="120" d="100"/>
          <a:sy n="120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9595E-1514-4614-8895-2BBA46D704EC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48EBA-A35E-426C-A8F9-CBE2F7E47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02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8F41-0B03-432C-875A-F55536402A04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E99F-BA5D-4463-8FB2-75CD6480F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3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BE99F-BA5D-4463-8FB2-75CD6480F9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BE99F-BA5D-4463-8FB2-75CD6480F9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440" y="2393532"/>
            <a:ext cx="7773120" cy="10945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440" y="990824"/>
            <a:ext cx="7773120" cy="137102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201" y="3429000"/>
            <a:ext cx="7011360" cy="160000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441" y="6248817"/>
            <a:ext cx="190512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00" y="6248817"/>
            <a:ext cx="289440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40" y="6248817"/>
            <a:ext cx="190512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9A33-04F8-48E8-91D6-267F98CDF2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3455-B15E-464D-B367-39ECF876FE1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601" y="305312"/>
            <a:ext cx="2001600" cy="571452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7361" y="305312"/>
            <a:ext cx="5868000" cy="57145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83356-0585-4F61-9070-0D135E07B59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9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60" y="305312"/>
            <a:ext cx="8000640" cy="12154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680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C21F-69DF-4632-B311-C6DA05689DE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7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60" y="305312"/>
            <a:ext cx="8000640" cy="12154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6800" y="1752665"/>
            <a:ext cx="3931200" cy="2063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6800" y="3954656"/>
            <a:ext cx="3931200" cy="206517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B432-179E-43BC-97B6-4BA81917AEA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D738-ED4A-4F50-BBA9-72402F122C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BCFC-6777-4394-8270-F435C32F47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6800" y="1752664"/>
            <a:ext cx="3931200" cy="42671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5E18-566F-44AE-9B47-CE5FCA93E1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E1C4-A51C-4FBF-B371-2EAEC86DD11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4BC4-6A5A-4464-ABB9-1876A8DE092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4EF1-FE06-46F2-906F-2DCCF04DCC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D249-BEF9-4E1D-A3DE-F3C572E3AFE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 lIns="91430" tIns="45715" rIns="91430" bIns="45715"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C4F8-55B6-448B-838D-446C0EF7A4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560" y="305312"/>
            <a:ext cx="8000640" cy="121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7360" y="1752664"/>
            <a:ext cx="8000640" cy="42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120" y="1566885"/>
            <a:ext cx="7958880" cy="10945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120" y="6172488"/>
            <a:ext cx="792576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120" y="6245937"/>
            <a:ext cx="19814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5937"/>
            <a:ext cx="289440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0" y="6245937"/>
            <a:ext cx="19814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fld id="{A14CF4B9-3222-40B9-9A3E-57A50E5EF0C4}" type="slidenum">
              <a:rPr lang="cs-CZ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14726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829452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244178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658904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447" indent="-469447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654" indent="-4377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659" indent="-3945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465" indent="-3873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791" indent="-398886" algn="l" defTabSz="914414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08517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23243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337969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752695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6876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anchor="b"/>
          <a:lstStyle/>
          <a:p>
            <a:pPr algn="ctr" fontAlgn="auto">
              <a:spcBef>
                <a:spcPts val="0"/>
              </a:spcBef>
              <a:spcAft>
                <a:spcPts val="6000"/>
              </a:spcAft>
              <a:defRPr/>
            </a:pPr>
            <a:r>
              <a:rPr lang="cs-CZ" sz="5400" b="1" dirty="0">
                <a:latin typeface="Constantia" panose="02030602050306030303" pitchFamily="18" charset="0"/>
              </a:rPr>
              <a:t>MODERNÍ GASTRONOMIE</a:t>
            </a:r>
            <a:endParaRPr lang="cs-CZ" sz="5400" dirty="0">
              <a:latin typeface="Constantia" panose="02030602050306030303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0A0E3E-01FE-4322-BE73-06CF46CEA8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5901"/>
          <a:stretch/>
        </p:blipFill>
        <p:spPr>
          <a:xfrm>
            <a:off x="0" y="1368000"/>
            <a:ext cx="9144000" cy="37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8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Pavouček </a:t>
            </a:r>
            <a:r>
              <a:rPr lang="cs-CZ" sz="1100" dirty="0">
                <a:effectLst/>
                <a:ea typeface="Calibri" panose="020F0502020204030204" pitchFamily="34" charset="0"/>
              </a:rPr>
              <a:t>(</a:t>
            </a:r>
            <a:r>
              <a:rPr lang="cs-CZ" sz="1100" b="1" dirty="0"/>
              <a:t>mramorováním připomíná pavoučí síť</a:t>
            </a:r>
            <a:r>
              <a:rPr lang="cs-CZ" sz="1100" dirty="0">
                <a:effectLst/>
                <a:ea typeface="Calibri" panose="020F0502020204030204" pitchFamily="34" charset="0"/>
              </a:rPr>
              <a:t>)</a:t>
            </a:r>
            <a:endParaRPr lang="cs-CZ" sz="1100" dirty="0">
              <a:ea typeface="Calibri" panose="020F0502020204030204" pitchFamily="34" charset="0"/>
            </a:endParaRP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Veverka </a:t>
            </a:r>
            <a:r>
              <a:rPr lang="cs-CZ" sz="1100" dirty="0">
                <a:effectLst/>
                <a:ea typeface="Calibri" panose="020F0502020204030204" pitchFamily="34" charset="0"/>
              </a:rPr>
              <a:t>(</a:t>
            </a:r>
            <a:r>
              <a:rPr lang="cs-CZ" sz="1100" b="1" dirty="0"/>
              <a:t>u páteře před špičkou svíčkové</a:t>
            </a:r>
            <a:r>
              <a:rPr lang="cs-CZ" sz="1100" dirty="0">
                <a:effectLst/>
                <a:ea typeface="Calibri" panose="020F0502020204030204" pitchFamily="34" charset="0"/>
              </a:rPr>
              <a:t>)</a:t>
            </a:r>
            <a:endParaRPr lang="cs-CZ" sz="1100" dirty="0">
              <a:ea typeface="Calibri" panose="020F0502020204030204" pitchFamily="34" charset="0"/>
            </a:endParaRP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Karabáček </a:t>
            </a:r>
            <a:r>
              <a:rPr lang="cs-CZ" sz="1100" dirty="0">
                <a:effectLst/>
                <a:ea typeface="Calibri" panose="020F0502020204030204" pitchFamily="34" charset="0"/>
              </a:rPr>
              <a:t>(</a:t>
            </a:r>
            <a:r>
              <a:rPr lang="cs-CZ" sz="1100" b="1" dirty="0"/>
              <a:t>mezi spodním šálem a kližkou</a:t>
            </a:r>
            <a:r>
              <a:rPr lang="cs-CZ" sz="1100" dirty="0">
                <a:effectLst/>
                <a:ea typeface="Calibri" panose="020F0502020204030204" pitchFamily="34" charset="0"/>
              </a:rPr>
              <a:t>)</a:t>
            </a:r>
            <a:endParaRPr lang="cs-CZ" sz="1100" dirty="0">
              <a:ea typeface="Calibri" panose="020F0502020204030204" pitchFamily="34" charset="0"/>
            </a:endParaRP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Zadělávané dršťky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Líčka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  <a:ea typeface="Calibri" panose="020F0502020204030204" pitchFamily="34" charset="0"/>
              </a:rPr>
              <a:t>Pupek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Ledvinky</a:t>
            </a:r>
            <a:endParaRPr lang="cs-CZ" sz="1800" dirty="0">
              <a:latin typeface="Constantia" panose="02030602050306030303" pitchFamily="18" charset="0"/>
              <a:ea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„</a:t>
            </a:r>
            <a:r>
              <a:rPr lang="cs-CZ" sz="44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Nové“ suroviny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1E9F03-E5CE-47D4-9D3E-FFE1E8DCB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5492" r="10285" b="22382"/>
          <a:stretch/>
        </p:blipFill>
        <p:spPr>
          <a:xfrm>
            <a:off x="540000" y="4175996"/>
            <a:ext cx="3843663" cy="21600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B459E3A-D122-4EFE-A0C0-B4415A0CD2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5825" r="11825"/>
          <a:stretch/>
        </p:blipFill>
        <p:spPr>
          <a:xfrm>
            <a:off x="4608000" y="972000"/>
            <a:ext cx="4346545" cy="3051271"/>
          </a:xfrm>
          <a:prstGeom prst="rect">
            <a:avLst/>
          </a:prstGeom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356786B9-E088-4DC1-A4D6-A58E78F3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00" y="4176000"/>
            <a:ext cx="147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8000" indent="0" eaLnBrk="1" hangingPunct="1">
              <a:spcBef>
                <a:spcPts val="600"/>
              </a:spcBef>
              <a:buSzPct val="60000"/>
              <a:buFont typeface="Wingdings" pitchFamily="2" charset="2"/>
              <a:buNone/>
            </a:pPr>
            <a:r>
              <a:rPr lang="cs-CZ" sz="1800" b="1" kern="0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líčka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7BB9C011-4A42-46A9-A027-4DFAFBD2E6E2}"/>
              </a:ext>
            </a:extLst>
          </p:cNvPr>
          <p:cNvSpPr>
            <a:spLocks noChangeAspect="1"/>
          </p:cNvSpPr>
          <p:nvPr/>
        </p:nvSpPr>
        <p:spPr>
          <a:xfrm>
            <a:off x="6750000" y="2088000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B5FFB6E3-EAAF-425A-B6E9-9D2D687F4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000" y="1800000"/>
            <a:ext cx="93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8000" indent="0" eaLnBrk="1" hangingPunct="1">
              <a:spcBef>
                <a:spcPts val="600"/>
              </a:spcBef>
              <a:buSzPct val="60000"/>
              <a:buFont typeface="Wingdings" pitchFamily="2" charset="2"/>
              <a:buNone/>
            </a:pPr>
            <a:r>
              <a:rPr lang="cs-CZ" sz="1100" b="1" kern="0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veverka</a:t>
            </a: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40A018E5-DD18-4F2B-9F96-C80E510B33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5"/>
          <a:stretch/>
        </p:blipFill>
        <p:spPr>
          <a:xfrm>
            <a:off x="4968000" y="4176000"/>
            <a:ext cx="3541462" cy="2160000"/>
          </a:xfrm>
          <a:prstGeom prst="rect">
            <a:avLst/>
          </a:prstGeom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83D726A0-68F6-4CD0-BB48-D659ADFE1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00" y="4176000"/>
            <a:ext cx="147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8000" indent="0" eaLnBrk="1" hangingPunct="1">
              <a:spcBef>
                <a:spcPts val="600"/>
              </a:spcBef>
              <a:buSzPct val="60000"/>
              <a:buFont typeface="Wingdings" pitchFamily="2" charset="2"/>
              <a:buNone/>
            </a:pPr>
            <a:r>
              <a:rPr lang="cs-CZ" sz="1800" b="1" kern="0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veverka</a:t>
            </a: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F32FDD82-5366-433B-8B46-96CFF0119C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49" r="8435"/>
          <a:stretch/>
        </p:blipFill>
        <p:spPr>
          <a:xfrm>
            <a:off x="1440000" y="2303996"/>
            <a:ext cx="3024000" cy="1700586"/>
          </a:xfrm>
          <a:prstGeom prst="rect">
            <a:avLst/>
          </a:prstGeom>
        </p:spPr>
      </p:pic>
      <p:sp>
        <p:nvSpPr>
          <p:cNvPr id="38" name="Rectangle 3">
            <a:extLst>
              <a:ext uri="{FF2B5EF4-FFF2-40B4-BE49-F238E27FC236}">
                <a16:creationId xmlns:a16="http://schemas.microsoft.com/office/drawing/2014/main" id="{6427945D-3DE1-4789-AA2B-004A20456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000" y="2232000"/>
            <a:ext cx="147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8000" indent="0" eaLnBrk="1" hangingPunct="1">
              <a:spcBef>
                <a:spcPts val="600"/>
              </a:spcBef>
              <a:buSzPct val="60000"/>
              <a:buFont typeface="Wingdings" pitchFamily="2" charset="2"/>
              <a:buNone/>
            </a:pPr>
            <a:r>
              <a:rPr lang="cs-CZ" sz="1800" b="1" kern="0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pupek</a:t>
            </a:r>
          </a:p>
        </p:txBody>
      </p:sp>
    </p:spTree>
    <p:extLst>
      <p:ext uri="{BB962C8B-B14F-4D97-AF65-F5344CB8AC3E}">
        <p14:creationId xmlns:p14="http://schemas.microsoft.com/office/powerpoint/2010/main" val="327898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6480000"/>
            <a:ext cx="9144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1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C089325-B442-475B-AAC1-7E5C5DAD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00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 dirty="0">
                <a:ln>
                  <a:noFill/>
                </a:ln>
                <a:solidFill>
                  <a:srgbClr val="265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t>DĚKUJI ZA POZORNOST</a:t>
            </a: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469447" marR="0" lvl="0" indent="-360000" algn="l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517A39F-649E-43C6-AB98-4CAE1457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4" y="828000"/>
            <a:ext cx="7344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6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používáme a budeme používat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národ – moderní pojem (19. století), územní, politický termín…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typická, tradiční česká – podunajská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Bavorsko, Horní a Dolní Rakousy, přihlíží se k maďarské (kuře na paprice, guláš)</a:t>
            </a:r>
          </a:p>
          <a:p>
            <a:pPr marL="108000" indent="0" eaLnBrk="1" hangingPunct="1">
              <a:spcBef>
                <a:spcPts val="600"/>
              </a:spcBef>
              <a:buSzPct val="60000"/>
              <a:buNone/>
            </a:pPr>
            <a:endParaRPr lang="cs-CZ" sz="1800" dirty="0"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Národní ? kuchyně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9DD2FC-9C6F-4719-B85D-55040E66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520000"/>
            <a:ext cx="4317885" cy="324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980037F-EFC0-4BE7-84CD-77112A942D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7845" r="11619" b="12146"/>
          <a:stretch/>
        </p:blipFill>
        <p:spPr>
          <a:xfrm>
            <a:off x="4722216" y="2520000"/>
            <a:ext cx="4212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5112000" cy="5472608"/>
          </a:xfrm>
        </p:spPr>
        <p:txBody>
          <a:bodyPr/>
          <a:lstStyle/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hovězí vývar se zavářkou (nudle, knedlíčky)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hovězí maso, křenová omáčka, houskový kynutý knedlík nebo brambory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vepřová pečeně, houskový knedlík, dušené zelí (kysané)</a:t>
            </a:r>
          </a:p>
          <a:p>
            <a:pPr marL="108000" indent="0" eaLnBrk="1" hangingPunct="1">
              <a:spcBef>
                <a:spcPts val="600"/>
              </a:spcBef>
              <a:buSzPct val="60000"/>
              <a:buNone/>
            </a:pPr>
            <a:endParaRPr lang="cs-CZ" sz="1800" dirty="0"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Venkovská slavnostní kuchyně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E335DE-4C84-46FD-BC36-425F9C5C4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8000" y="2628000"/>
            <a:ext cx="3672000" cy="2754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AA56415-F438-4DB3-966B-EB04D01F5B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6930"/>
          <a:stretch/>
        </p:blipFill>
        <p:spPr>
          <a:xfrm>
            <a:off x="5076000" y="900000"/>
            <a:ext cx="3816000" cy="252684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02ABF49-0041-419E-9800-8EAD51B3C3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4004" r="9795" b="5808"/>
          <a:stretch/>
        </p:blipFill>
        <p:spPr>
          <a:xfrm>
            <a:off x="4176000" y="3528000"/>
            <a:ext cx="3816000" cy="28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5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4860000" cy="5472608"/>
          </a:xfrm>
        </p:spPr>
        <p:txBody>
          <a:bodyPr/>
          <a:lstStyle/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hovězí vývar s vložkou (svítek, </a:t>
            </a:r>
            <a:r>
              <a:rPr lang="cs-CZ" sz="1900" dirty="0" err="1">
                <a:latin typeface="Constantia" panose="02030602050306030303" pitchFamily="18" charset="0"/>
                <a:ea typeface="Calibri" panose="020F0502020204030204" pitchFamily="34" charset="0"/>
              </a:rPr>
              <a:t>fridáty</a:t>
            </a: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)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svíčková pečeně na smetaně, žemlový knedlík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smažený řízek, bramborový salát</a:t>
            </a:r>
            <a:r>
              <a:rPr lang="cs-CZ" sz="1900" dirty="0">
                <a:solidFill>
                  <a:srgbClr val="004274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</a:p>
          <a:p>
            <a:pPr marL="108000" indent="0" eaLnBrk="1" hangingPunct="1">
              <a:spcBef>
                <a:spcPts val="600"/>
              </a:spcBef>
              <a:buSzPct val="60000"/>
              <a:buNone/>
            </a:pPr>
            <a:endParaRPr lang="cs-CZ" sz="1800" dirty="0"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Měšťanská kuchyně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469B7E-375F-49E5-BE05-0B064B91A4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r="6220"/>
          <a:stretch/>
        </p:blipFill>
        <p:spPr>
          <a:xfrm>
            <a:off x="252000" y="2420888"/>
            <a:ext cx="3800579" cy="3276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3B7C3E6-3339-4723-8463-37F20B2EE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0" t="18898" r="14952" b="18090"/>
          <a:stretch/>
        </p:blipFill>
        <p:spPr>
          <a:xfrm>
            <a:off x="4320000" y="3708000"/>
            <a:ext cx="3960000" cy="25565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005762B-22C1-4C18-96F2-4999BDBD44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11811" b="5391"/>
          <a:stretch/>
        </p:blipFill>
        <p:spPr>
          <a:xfrm>
            <a:off x="4896000" y="1008000"/>
            <a:ext cx="3960000" cy="24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4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5868000" cy="5472608"/>
          </a:xfrm>
        </p:spPr>
        <p:txBody>
          <a:bodyPr/>
          <a:lstStyle/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smažený ementál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studená kuchyně: vlašský salát, chlebíček</a:t>
            </a:r>
          </a:p>
          <a:p>
            <a:pPr marL="108000" indent="0" eaLnBrk="1" hangingPunct="1">
              <a:spcBef>
                <a:spcPts val="600"/>
              </a:spcBef>
              <a:buSzPct val="60000"/>
              <a:buNone/>
            </a:pPr>
            <a:endParaRPr lang="cs-CZ" sz="1800" dirty="0"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itchFamily="34" charset="0"/>
              </a:rPr>
              <a:t>Receptury studených pokrmů, 1976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Moderní gastronomie 20. století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BC23550-0FD3-4CF8-8B33-A0E3D4D85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5985" r="5844" b="22007"/>
          <a:stretch/>
        </p:blipFill>
        <p:spPr>
          <a:xfrm>
            <a:off x="216000" y="4176000"/>
            <a:ext cx="3600000" cy="21245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6B4BA0-2E45-4682-AE31-F391670343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82"/>
          <a:stretch/>
        </p:blipFill>
        <p:spPr>
          <a:xfrm rot="10800000">
            <a:off x="216000" y="1620000"/>
            <a:ext cx="3600000" cy="241697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C9CDAFF-F1C3-4635-A494-06EDCD76EF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9335" b="7155"/>
          <a:stretch/>
        </p:blipFill>
        <p:spPr>
          <a:xfrm>
            <a:off x="5174748" y="4383383"/>
            <a:ext cx="3330503" cy="1980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A36EBDFC-B8A7-42F5-81E1-75245DAEB1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r="1675" b="3270"/>
          <a:stretch/>
        </p:blipFill>
        <p:spPr>
          <a:xfrm>
            <a:off x="4860000" y="864000"/>
            <a:ext cx="3960000" cy="2276617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8D0E375B-4EAD-4687-89E8-83B403956E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7139"/>
          <a:stretch/>
        </p:blipFill>
        <p:spPr>
          <a:xfrm>
            <a:off x="4032000" y="3204000"/>
            <a:ext cx="489031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8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koláče – regionální lidové tradice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vánoční cukroví – dědictví „vídeňské“ kuchyně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zákus</a:t>
            </a: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ky – odkaz První republiky</a:t>
            </a:r>
            <a:endParaRPr lang="cs-CZ" sz="1900" dirty="0"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  <a:p>
            <a:pPr marL="108000" indent="0" eaLnBrk="1" hangingPunct="1">
              <a:spcBef>
                <a:spcPts val="600"/>
              </a:spcBef>
              <a:buSzPct val="60000"/>
              <a:buNone/>
            </a:pPr>
            <a:endParaRPr lang="cs-CZ" sz="1800" dirty="0"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Dezerty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3EA06E-D05B-488C-8EE4-BC86D8BA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t="21825" b="14583"/>
          <a:stretch/>
        </p:blipFill>
        <p:spPr>
          <a:xfrm>
            <a:off x="251997" y="4067999"/>
            <a:ext cx="3991958" cy="2160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52947C0-9974-4550-843E-EEE23A3F0A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b="7511"/>
          <a:stretch/>
        </p:blipFill>
        <p:spPr>
          <a:xfrm>
            <a:off x="4422120" y="4067999"/>
            <a:ext cx="3881303" cy="2160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ACC84DD-E644-4BF4-97E4-79A0F1DC04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8"/>
          <a:stretch/>
        </p:blipFill>
        <p:spPr>
          <a:xfrm>
            <a:off x="3708000" y="1944000"/>
            <a:ext cx="4595423" cy="19800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A305350-C814-43B3-B664-BEAA79D5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5165" r="7365" b="21546"/>
          <a:stretch/>
        </p:blipFill>
        <p:spPr>
          <a:xfrm>
            <a:off x="251999" y="1943999"/>
            <a:ext cx="323815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5652000" cy="5472608"/>
          </a:xfrm>
        </p:spPr>
        <p:txBody>
          <a:bodyPr/>
          <a:lstStyle/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Velký počet</a:t>
            </a:r>
          </a:p>
          <a:p>
            <a:pPr marL="648000" lvl="1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Spojené království – 850 na jednu restauraci</a:t>
            </a:r>
          </a:p>
          <a:p>
            <a:pPr marL="648000" lvl="1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Německo – 550 na jednu restauraci</a:t>
            </a:r>
          </a:p>
          <a:p>
            <a:pPr marL="648000" lvl="1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Česko – 250 na jednu restauraci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Chybí koncepty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Jaroslav </a:t>
            </a:r>
            <a:r>
              <a:rPr lang="cs-CZ" sz="1800" dirty="0" err="1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Sapík</a:t>
            </a: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– Klokočná u Prahy, od 1750, kuchyně z doby monarchie – česká klasika</a:t>
            </a:r>
          </a:p>
          <a:p>
            <a:pPr marL="648000" lvl="1" indent="-252000" eaLnBrk="1" hangingPunct="1">
              <a:spcBef>
                <a:spcPts val="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koprovka</a:t>
            </a:r>
            <a:endParaRPr lang="cs-CZ" sz="1900" dirty="0">
              <a:latin typeface="Constantia" panose="02030602050306030303" pitchFamily="18" charset="0"/>
              <a:ea typeface="Calibri" panose="020F0502020204030204" pitchFamily="34" charset="0"/>
            </a:endParaRPr>
          </a:p>
          <a:p>
            <a:pPr marL="648000" lvl="1" indent="-252000" eaLnBrk="1" hangingPunct="1">
              <a:spcBef>
                <a:spcPts val="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smažený květák</a:t>
            </a:r>
          </a:p>
          <a:p>
            <a:pPr marL="648000" lvl="1" indent="-252000" eaLnBrk="1" hangingPunct="1">
              <a:spcBef>
                <a:spcPts val="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k</a:t>
            </a: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nedlík s vajíčkem</a:t>
            </a:r>
          </a:p>
          <a:p>
            <a:pPr marL="648000" lvl="1" indent="-252000" eaLnBrk="1" hangingPunct="1">
              <a:spcBef>
                <a:spcPts val="0"/>
              </a:spcBef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  <a:ea typeface="Calibri" panose="020F0502020204030204" pitchFamily="34" charset="0"/>
              </a:rPr>
              <a:t>k</a:t>
            </a:r>
            <a:r>
              <a:rPr lang="cs-CZ" sz="19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uře na paprice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České restaurace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0D0557-9828-479F-B5F4-C40F33BF0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t="7973" r="7108"/>
          <a:stretch/>
        </p:blipFill>
        <p:spPr>
          <a:xfrm>
            <a:off x="4752000" y="2912923"/>
            <a:ext cx="4212000" cy="339639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9A3AA69-D2DC-446E-83BF-DD2644FA8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13415" r="7265" b="18313"/>
          <a:stretch/>
        </p:blipFill>
        <p:spPr>
          <a:xfrm>
            <a:off x="5404358" y="863999"/>
            <a:ext cx="3304994" cy="1908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39C9084-A573-4FCC-8355-405F2939E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4428000"/>
            <a:ext cx="3204000" cy="21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čerstvost, jednoduchost, lokální suroviny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  <a:ea typeface="Calibri" panose="020F0502020204030204" pitchFamily="34" charset="0"/>
              </a:rPr>
              <a:t>r</a:t>
            </a: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espektování ročního období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ropagace českých výrobců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  <a:ea typeface="Calibri" panose="020F0502020204030204" pitchFamily="34" charset="0"/>
              </a:rPr>
              <a:t>j</a:t>
            </a: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ídlo musí být chutné a zároveň zdravé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  <a:ea typeface="Calibri" panose="020F0502020204030204" pitchFamily="34" charset="0"/>
              </a:rPr>
              <a:t>i</a:t>
            </a: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nspirace historií, hledání nových způsobů práce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endParaRPr lang="cs-CZ" sz="1800" dirty="0"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Moderní česká gastronomie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997518-33AF-4717-8243-801930A70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12200" r="5900" b="7476"/>
          <a:stretch/>
        </p:blipFill>
        <p:spPr>
          <a:xfrm>
            <a:off x="1564014" y="2628000"/>
            <a:ext cx="6012000" cy="37165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9F23C7-1C12-4E4F-9A84-6DA0AC8722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6" b="15578"/>
          <a:stretch/>
        </p:blipFill>
        <p:spPr>
          <a:xfrm>
            <a:off x="5508104" y="864005"/>
            <a:ext cx="3384000" cy="16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3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Lokál, Kolkovna, Potrefená husa, Mincovna, Kozlovna, </a:t>
            </a:r>
            <a:r>
              <a:rPr lang="cs-CZ" sz="1800" dirty="0" err="1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Pub – franšízy</a:t>
            </a:r>
          </a:p>
          <a:p>
            <a:pPr marL="360000" indent="-252000" eaLnBrk="1" hangingPunct="1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U Matěje, </a:t>
            </a:r>
            <a:r>
              <a:rPr lang="cs-CZ" sz="1800" dirty="0" err="1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Eatery</a:t>
            </a: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– nové, tradiční česká jídla, ale fine </a:t>
            </a:r>
            <a:r>
              <a:rPr lang="cs-CZ" sz="1800" dirty="0" err="1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dining</a:t>
            </a:r>
            <a:r>
              <a:rPr lang="cs-CZ" sz="1800" dirty="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, nové suroviny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Nové restaurace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5BFCB5-FE2A-473A-B32F-1FF3F34F1E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8803"/>
          <a:stretch/>
        </p:blipFill>
        <p:spPr>
          <a:xfrm rot="5400000">
            <a:off x="2916000" y="4543157"/>
            <a:ext cx="2330826" cy="208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03205D0-5A8C-4F5C-A116-8DE01DB05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584000"/>
            <a:ext cx="4068000" cy="2712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6111BF8-FA52-43C3-BADD-AF89874BF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2752" r="906" b="1468"/>
          <a:stretch/>
        </p:blipFill>
        <p:spPr>
          <a:xfrm>
            <a:off x="5256000" y="1584000"/>
            <a:ext cx="3744416" cy="469799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DB88219-D789-43A6-B755-B0CB6870BA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r="7788"/>
          <a:stretch/>
        </p:blipFill>
        <p:spPr>
          <a:xfrm>
            <a:off x="144000" y="4428000"/>
            <a:ext cx="2764944" cy="18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25685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311</Words>
  <Application>Microsoft Office PowerPoint</Application>
  <PresentationFormat>Předvádění na obrazovce (4:3)</PresentationFormat>
  <Paragraphs>77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Verdana</vt:lpstr>
      <vt:lpstr>Wingdings</vt:lpstr>
      <vt:lpstr>Profil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Další odborné vzdělávání v oblasti gastronomie</dc:title>
  <dc:creator>Uzivatel1</dc:creator>
  <cp:lastModifiedBy>dlu0001</cp:lastModifiedBy>
  <cp:revision>523</cp:revision>
  <cp:lastPrinted>2019-04-29T11:15:41Z</cp:lastPrinted>
  <dcterms:created xsi:type="dcterms:W3CDTF">2012-02-16T15:11:15Z</dcterms:created>
  <dcterms:modified xsi:type="dcterms:W3CDTF">2023-05-09T05:17:17Z</dcterms:modified>
</cp:coreProperties>
</file>