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74" r:id="rId4"/>
    <p:sldId id="259" r:id="rId5"/>
    <p:sldId id="275" r:id="rId6"/>
    <p:sldId id="276" r:id="rId7"/>
    <p:sldId id="278" r:id="rId8"/>
    <p:sldId id="279" r:id="rId9"/>
    <p:sldId id="266" r:id="rId10"/>
    <p:sldId id="280" r:id="rId11"/>
    <p:sldId id="281" r:id="rId12"/>
    <p:sldId id="270" r:id="rId13"/>
    <p:sldId id="28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vla Bergmannová" initials="PB" lastIdx="1" clrIdx="0">
    <p:extLst>
      <p:ext uri="{19B8F6BF-5375-455C-9EA6-DF929625EA0E}">
        <p15:presenceInfo xmlns:p15="http://schemas.microsoft.com/office/powerpoint/2012/main" userId="93eeb9de9815219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chemeClr val="tx1"/>
                </a:solidFill>
              </a:defRPr>
            </a:lvl1pPr>
          </a:lstStyle>
          <a:p>
            <a:r>
              <a:rPr lang="cs-CZ"/>
              <a:t>Kliknutím lze upravit styl.</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49E0FF21-55A7-4BD9-A73D-F439F17C94B3}" type="datetimeFigureOut">
              <a:rPr lang="cs-CZ" smtClean="0"/>
              <a:t>26.03.2024</a:t>
            </a:fld>
            <a:endParaRPr lang="cs-CZ"/>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cs-CZ"/>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E1F4B2F-3F15-45E9-9E4B-DCA39616CFEC}" type="slidenum">
              <a:rPr lang="cs-CZ" smtClean="0"/>
              <a:t>‹#›</a:t>
            </a:fld>
            <a:endParaRPr lang="cs-CZ"/>
          </a:p>
        </p:txBody>
      </p:sp>
      <p:cxnSp>
        <p:nvCxnSpPr>
          <p:cNvPr id="8" name="Straight Connector 7"/>
          <p:cNvCxnSpPr/>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5770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9E0FF21-55A7-4BD9-A73D-F439F17C94B3}" type="datetimeFigureOut">
              <a:rPr lang="cs-CZ" smtClean="0"/>
              <a:t>26.03.2024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2824589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9E0FF21-55A7-4BD9-A73D-F439F17C94B3}" type="datetimeFigureOut">
              <a:rPr lang="cs-CZ" smtClean="0"/>
              <a:t>26.03.2024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111702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9E0FF21-55A7-4BD9-A73D-F439F17C94B3}" type="datetimeFigureOut">
              <a:rPr lang="cs-CZ" smtClean="0"/>
              <a:t>26.03.2024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214127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cs-CZ"/>
              <a:t>Kliknutím lze upravit styl.</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9E0FF21-55A7-4BD9-A73D-F439F17C94B3}" type="datetimeFigureOut">
              <a:rPr lang="cs-CZ" smtClean="0"/>
              <a:t>26.03.2024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E1F4B2F-3F15-45E9-9E4B-DCA39616CFEC}" type="slidenum">
              <a:rPr lang="cs-CZ" smtClean="0"/>
              <a:t>‹#›</a:t>
            </a:fld>
            <a:endParaRPr lang="cs-CZ"/>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5817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9E0FF21-55A7-4BD9-A73D-F439F17C94B3}" type="datetimeFigureOut">
              <a:rPr lang="cs-CZ" smtClean="0"/>
              <a:t>26.03.2024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1941261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9E0FF21-55A7-4BD9-A73D-F439F17C94B3}" type="datetimeFigureOut">
              <a:rPr lang="cs-CZ" smtClean="0"/>
              <a:t>26.03.2024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3397586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9E0FF21-55A7-4BD9-A73D-F439F17C94B3}" type="datetimeFigureOut">
              <a:rPr lang="cs-CZ" smtClean="0"/>
              <a:t>26.03.2024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4152174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E0FF21-55A7-4BD9-A73D-F439F17C94B3}" type="datetimeFigureOut">
              <a:rPr lang="cs-CZ" smtClean="0"/>
              <a:t>26.03.2024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2425241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cs-CZ"/>
              <a:t>Kliknutím lze upravit styl.</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9E0FF21-55A7-4BD9-A73D-F439F17C94B3}" type="datetimeFigureOut">
              <a:rPr lang="cs-CZ" smtClean="0"/>
              <a:t>26.03.2024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862524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cs-CZ"/>
              <a:t>Kliknutím lze upravit styl.</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9E0FF21-55A7-4BD9-A73D-F439F17C94B3}" type="datetimeFigureOut">
              <a:rPr lang="cs-CZ" smtClean="0"/>
              <a:t>26.03.2024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E1F4B2F-3F15-45E9-9E4B-DCA39616CFEC}" type="slidenum">
              <a:rPr lang="cs-CZ" smtClean="0"/>
              <a:t>‹#›</a:t>
            </a:fld>
            <a:endParaRPr lang="cs-CZ"/>
          </a:p>
        </p:txBody>
      </p:sp>
    </p:spTree>
    <p:extLst>
      <p:ext uri="{BB962C8B-B14F-4D97-AF65-F5344CB8AC3E}">
        <p14:creationId xmlns:p14="http://schemas.microsoft.com/office/powerpoint/2010/main" val="2239530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49E0FF21-55A7-4BD9-A73D-F439F17C94B3}" type="datetimeFigureOut">
              <a:rPr lang="cs-CZ" smtClean="0"/>
              <a:t>26.03.2024</a:t>
            </a:fld>
            <a:endParaRPr lang="cs-CZ"/>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cs-CZ"/>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BE1F4B2F-3F15-45E9-9E4B-DCA39616CFEC}" type="slidenum">
              <a:rPr lang="cs-CZ" smtClean="0"/>
              <a:t>‹#›</a:t>
            </a:fld>
            <a:endParaRPr lang="cs-CZ"/>
          </a:p>
        </p:txBody>
      </p:sp>
    </p:spTree>
    <p:extLst>
      <p:ext uri="{BB962C8B-B14F-4D97-AF65-F5344CB8AC3E}">
        <p14:creationId xmlns:p14="http://schemas.microsoft.com/office/powerpoint/2010/main" val="372305361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279176-4C58-4A51-8576-4ACB32552856}"/>
              </a:ext>
            </a:extLst>
          </p:cNvPr>
          <p:cNvSpPr>
            <a:spLocks noGrp="1"/>
          </p:cNvSpPr>
          <p:nvPr>
            <p:ph type="ctrTitle"/>
          </p:nvPr>
        </p:nvSpPr>
        <p:spPr/>
        <p:txBody>
          <a:bodyPr>
            <a:normAutofit/>
          </a:bodyPr>
          <a:lstStyle/>
          <a:p>
            <a:r>
              <a:rPr lang="cs-CZ" sz="6000" b="0" dirty="0">
                <a:effectLst/>
                <a:latin typeface="Arial Narrow" panose="020B0606020202030204" pitchFamily="34" charset="0"/>
                <a:ea typeface="Calibri" panose="020F0502020204030204" pitchFamily="34" charset="0"/>
                <a:cs typeface="Times New Roman" panose="02020603050405020304" pitchFamily="18" charset="0"/>
              </a:rPr>
              <a:t>Strategické řízení </a:t>
            </a:r>
            <a:br>
              <a:rPr lang="cs-CZ" sz="6000" b="0" dirty="0">
                <a:effectLst/>
                <a:latin typeface="Arial Narrow" panose="020B0606020202030204" pitchFamily="34" charset="0"/>
                <a:ea typeface="Calibri" panose="020F0502020204030204" pitchFamily="34" charset="0"/>
                <a:cs typeface="Times New Roman" panose="02020603050405020304" pitchFamily="18" charset="0"/>
              </a:rPr>
            </a:br>
            <a:r>
              <a:rPr lang="cs-CZ" sz="6000" b="0" dirty="0">
                <a:effectLst/>
                <a:latin typeface="Arial Narrow" panose="020B0606020202030204" pitchFamily="34" charset="0"/>
                <a:ea typeface="Calibri" panose="020F0502020204030204" pitchFamily="34" charset="0"/>
                <a:cs typeface="Times New Roman" panose="02020603050405020304" pitchFamily="18" charset="0"/>
              </a:rPr>
              <a:t>v kulturním sektoru</a:t>
            </a:r>
            <a:endParaRPr lang="cs-CZ" sz="6000" b="0" dirty="0">
              <a:latin typeface="Arial Narrow" panose="020B0606020202030204" pitchFamily="34" charset="0"/>
            </a:endParaRPr>
          </a:p>
        </p:txBody>
      </p:sp>
    </p:spTree>
    <p:extLst>
      <p:ext uri="{BB962C8B-B14F-4D97-AF65-F5344CB8AC3E}">
        <p14:creationId xmlns:p14="http://schemas.microsoft.com/office/powerpoint/2010/main" val="1881463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0BD5A8-ABBE-48C5-9EEB-732FA2DF020F}"/>
              </a:ext>
            </a:extLst>
          </p:cNvPr>
          <p:cNvSpPr>
            <a:spLocks noGrp="1"/>
          </p:cNvSpPr>
          <p:nvPr>
            <p:ph type="title"/>
          </p:nvPr>
        </p:nvSpPr>
        <p:spPr>
          <a:xfrm>
            <a:off x="838200" y="365126"/>
            <a:ext cx="10515600" cy="768216"/>
          </a:xfrm>
        </p:spPr>
        <p:txBody>
          <a:bodyPr>
            <a:normAutofit/>
          </a:bodyPr>
          <a:lstStyle/>
          <a:p>
            <a:pPr algn="ctr"/>
            <a:r>
              <a:rPr lang="cs-CZ" sz="4000" b="1" dirty="0" err="1">
                <a:effectLst/>
                <a:latin typeface="Arial Narrow" panose="020B0606020202030204" pitchFamily="34" charset="0"/>
                <a:ea typeface="Calibri" panose="020F0502020204030204" pitchFamily="34" charset="0"/>
                <a:cs typeface="Times New Roman" panose="02020603050405020304" pitchFamily="18" charset="0"/>
              </a:rPr>
              <a:t>SWOT</a:t>
            </a:r>
            <a:r>
              <a:rPr lang="cs-CZ" sz="4000" b="1" dirty="0">
                <a:effectLst/>
                <a:latin typeface="Arial Narrow" panose="020B0606020202030204" pitchFamily="34" charset="0"/>
                <a:ea typeface="Calibri" panose="020F0502020204030204" pitchFamily="34" charset="0"/>
                <a:cs typeface="Times New Roman" panose="02020603050405020304" pitchFamily="18" charset="0"/>
              </a:rPr>
              <a:t> analýza</a:t>
            </a:r>
            <a:endParaRPr lang="cs-CZ" sz="4000" b="1" dirty="0">
              <a:latin typeface="Arial Narrow" panose="020B0606020202030204" pitchFamily="34" charset="0"/>
              <a:ea typeface="+mn-ea"/>
              <a:cs typeface="Times New Roman" panose="02020603050405020304" pitchFamily="18" charset="0"/>
            </a:endParaRPr>
          </a:p>
        </p:txBody>
      </p:sp>
      <p:sp>
        <p:nvSpPr>
          <p:cNvPr id="3" name="Zástupný obsah 2">
            <a:extLst>
              <a:ext uri="{FF2B5EF4-FFF2-40B4-BE49-F238E27FC236}">
                <a16:creationId xmlns:a16="http://schemas.microsoft.com/office/drawing/2014/main" id="{F05BED81-7756-4ABB-8061-67C2E8EB3D16}"/>
              </a:ext>
            </a:extLst>
          </p:cNvPr>
          <p:cNvSpPr>
            <a:spLocks noGrp="1"/>
          </p:cNvSpPr>
          <p:nvPr>
            <p:ph idx="1"/>
          </p:nvPr>
        </p:nvSpPr>
        <p:spPr>
          <a:xfrm>
            <a:off x="502276" y="1236372"/>
            <a:ext cx="11075831" cy="5256502"/>
          </a:xfrm>
        </p:spPr>
        <p:txBody>
          <a:bodyPr>
            <a:noAutofit/>
          </a:bodyPr>
          <a:lstStyle/>
          <a:p>
            <a:pPr marL="0" indent="0">
              <a:lnSpc>
                <a:spcPct val="100000"/>
              </a:lnSpc>
              <a:spcBef>
                <a:spcPts val="0"/>
              </a:spcBef>
              <a:buNone/>
            </a:pPr>
            <a:r>
              <a:rPr lang="cs-CZ" sz="2000" dirty="0">
                <a:latin typeface="Arial Narrow" panose="020B0606020202030204" pitchFamily="34" charset="0"/>
                <a:ea typeface="Tahoma" panose="020B0604030504040204" pitchFamily="34" charset="0"/>
                <a:cs typeface="Times New Roman" panose="02020603050405020304" pitchFamily="18" charset="0"/>
              </a:rPr>
              <a:t>Analýza </a:t>
            </a:r>
            <a:r>
              <a:rPr lang="cs-CZ" sz="2000" b="1" u="sng" dirty="0">
                <a:effectLst/>
                <a:latin typeface="Arial Narrow" panose="020B0606020202030204" pitchFamily="34" charset="0"/>
                <a:ea typeface="Calibri" panose="020F0502020204030204" pitchFamily="34" charset="0"/>
                <a:cs typeface="Times New Roman" panose="02020603050405020304" pitchFamily="18" charset="0"/>
              </a:rPr>
              <a:t>zaměřená na vnitřní i vnější prostředí </a:t>
            </a:r>
          </a:p>
          <a:p>
            <a:pPr>
              <a:lnSpc>
                <a:spcPct val="100000"/>
              </a:lnSpc>
              <a:spcBef>
                <a:spcPts val="0"/>
              </a:spcBef>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nejčastěji používaný typ analýzy </a:t>
            </a:r>
            <a:r>
              <a:rPr lang="cs-CZ" sz="2000" dirty="0">
                <a:latin typeface="Arial Narrow" panose="020B0606020202030204" pitchFamily="34" charset="0"/>
                <a:ea typeface="Tahoma" panose="020B0604030504040204" pitchFamily="34" charset="0"/>
                <a:cs typeface="Times New Roman" panose="02020603050405020304" pitchFamily="18" charset="0"/>
              </a:rPr>
              <a:t>→ nejobsáhlejší, nejobjektivnější</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a:t>
            </a:r>
          </a:p>
          <a:p>
            <a:pPr>
              <a:lnSpc>
                <a:spcPct val="100000"/>
              </a:lnSpc>
              <a:spcBef>
                <a:spcPts val="0"/>
              </a:spcBef>
            </a:pPr>
            <a:r>
              <a:rPr lang="cs-CZ" sz="2000" dirty="0">
                <a:latin typeface="Arial Narrow" panose="020B0606020202030204" pitchFamily="34" charset="0"/>
                <a:ea typeface="Calibri" panose="020F0502020204030204" pitchFamily="34" charset="0"/>
                <a:cs typeface="Times New Roman" panose="02020603050405020304" pitchFamily="18" charset="0"/>
              </a:rPr>
              <a:t>n</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ázev = zkratka z anglických výrazů:</a:t>
            </a:r>
          </a:p>
          <a:p>
            <a:pPr marL="548640" lvl="2" indent="0">
              <a:lnSpc>
                <a:spcPct val="100000"/>
              </a:lnSpc>
              <a:spcBef>
                <a:spcPts val="0"/>
              </a:spcBef>
              <a:buNone/>
            </a:pP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S</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err="1">
                <a:effectLst/>
                <a:latin typeface="Arial Narrow" panose="020B0606020202030204" pitchFamily="34" charset="0"/>
                <a:ea typeface="Calibri" panose="020F0502020204030204" pitchFamily="34" charset="0"/>
                <a:cs typeface="Times New Roman" panose="02020603050405020304" pitchFamily="18" charset="0"/>
              </a:rPr>
              <a:t>Strong</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 </a:t>
            </a:r>
            <a:r>
              <a:rPr lang="cs-CZ" sz="2000" i="1" dirty="0">
                <a:effectLst/>
                <a:latin typeface="Arial Narrow" panose="020B0606020202030204" pitchFamily="34" charset="0"/>
                <a:ea typeface="Times New Roman" panose="02020603050405020304" pitchFamily="18" charset="0"/>
                <a:cs typeface="Times New Roman" panose="02020603050405020304" pitchFamily="18" charset="0"/>
              </a:rPr>
              <a:t>silné stránky</a:t>
            </a:r>
          </a:p>
          <a:p>
            <a:pPr marL="548640" lvl="2" indent="0">
              <a:lnSpc>
                <a:spcPct val="100000"/>
              </a:lnSpc>
              <a:spcBef>
                <a:spcPts val="0"/>
              </a:spcBef>
              <a:buNone/>
            </a:pPr>
            <a:r>
              <a:rPr lang="cs-CZ" sz="2000" b="1" dirty="0">
                <a:effectLst/>
                <a:latin typeface="Arial Narrow" panose="020B0606020202030204" pitchFamily="34" charset="0"/>
                <a:ea typeface="Times New Roman" panose="02020603050405020304" pitchFamily="18" charset="0"/>
                <a:cs typeface="Times New Roman" panose="02020603050405020304" pitchFamily="18" charset="0"/>
              </a:rPr>
              <a:t>W</a:t>
            </a: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 (</a:t>
            </a:r>
            <a:r>
              <a:rPr lang="cs-CZ" sz="2000" dirty="0" err="1">
                <a:effectLst/>
                <a:latin typeface="Arial Narrow" panose="020B0606020202030204" pitchFamily="34" charset="0"/>
                <a:ea typeface="Times New Roman" panose="02020603050405020304" pitchFamily="18" charset="0"/>
                <a:cs typeface="Times New Roman" panose="02020603050405020304" pitchFamily="18" charset="0"/>
              </a:rPr>
              <a:t>Weakennes</a:t>
            </a: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 – </a:t>
            </a:r>
            <a:r>
              <a:rPr lang="cs-CZ" sz="2000" i="1" dirty="0">
                <a:effectLst/>
                <a:latin typeface="Arial Narrow" panose="020B0606020202030204" pitchFamily="34" charset="0"/>
                <a:ea typeface="Times New Roman" panose="02020603050405020304" pitchFamily="18" charset="0"/>
                <a:cs typeface="Times New Roman" panose="02020603050405020304" pitchFamily="18" charset="0"/>
              </a:rPr>
              <a:t>slabé stránky</a:t>
            </a:r>
            <a:endParaRPr lang="cs-CZ" sz="2000" i="1" dirty="0">
              <a:latin typeface="Arial Narrow" panose="020B0606020202030204" pitchFamily="34" charset="0"/>
              <a:ea typeface="Times New Roman" panose="02020603050405020304" pitchFamily="18" charset="0"/>
              <a:cs typeface="Times New Roman" panose="02020603050405020304" pitchFamily="18" charset="0"/>
            </a:endParaRPr>
          </a:p>
          <a:p>
            <a:pPr marL="548640" lvl="2" indent="0">
              <a:lnSpc>
                <a:spcPct val="100000"/>
              </a:lnSpc>
              <a:spcBef>
                <a:spcPts val="0"/>
              </a:spcBef>
              <a:buNone/>
            </a:pPr>
            <a:r>
              <a:rPr lang="cs-CZ" sz="2000" b="1" dirty="0">
                <a:effectLst/>
                <a:latin typeface="Arial Narrow" panose="020B0606020202030204" pitchFamily="34" charset="0"/>
                <a:ea typeface="Times New Roman" panose="02020603050405020304" pitchFamily="18" charset="0"/>
                <a:cs typeface="Times New Roman" panose="02020603050405020304" pitchFamily="18" charset="0"/>
              </a:rPr>
              <a:t>O</a:t>
            </a: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 (</a:t>
            </a:r>
            <a:r>
              <a:rPr lang="cs-CZ" sz="2000" dirty="0" err="1">
                <a:effectLst/>
                <a:latin typeface="Arial Narrow" panose="020B0606020202030204" pitchFamily="34" charset="0"/>
                <a:ea typeface="Times New Roman" panose="02020603050405020304" pitchFamily="18" charset="0"/>
                <a:cs typeface="Times New Roman" panose="02020603050405020304" pitchFamily="18" charset="0"/>
              </a:rPr>
              <a:t>Opportunities</a:t>
            </a: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 – </a:t>
            </a:r>
            <a:r>
              <a:rPr lang="cs-CZ" sz="2000" i="1" dirty="0">
                <a:effectLst/>
                <a:latin typeface="Arial Narrow" panose="020B0606020202030204" pitchFamily="34" charset="0"/>
                <a:ea typeface="Times New Roman" panose="02020603050405020304" pitchFamily="18" charset="0"/>
                <a:cs typeface="Times New Roman" panose="02020603050405020304" pitchFamily="18" charset="0"/>
              </a:rPr>
              <a:t>příležitosti/možnosti</a:t>
            </a: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 </a:t>
            </a:r>
          </a:p>
          <a:p>
            <a:pPr marL="548640" lvl="2" indent="0">
              <a:lnSpc>
                <a:spcPct val="100000"/>
              </a:lnSpc>
              <a:spcBef>
                <a:spcPts val="0"/>
              </a:spcBef>
              <a:buNone/>
            </a:pPr>
            <a:r>
              <a:rPr lang="cs-CZ" sz="2000" b="1" dirty="0">
                <a:effectLst/>
                <a:latin typeface="Arial Narrow" panose="020B0606020202030204" pitchFamily="34" charset="0"/>
                <a:ea typeface="Times New Roman" panose="02020603050405020304" pitchFamily="18" charset="0"/>
                <a:cs typeface="Times New Roman" panose="02020603050405020304" pitchFamily="18" charset="0"/>
              </a:rPr>
              <a:t>T </a:t>
            </a: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a:t>
            </a:r>
            <a:r>
              <a:rPr lang="cs-CZ" sz="2000" dirty="0" err="1">
                <a:effectLst/>
                <a:latin typeface="Arial Narrow" panose="020B0606020202030204" pitchFamily="34" charset="0"/>
                <a:ea typeface="Times New Roman" panose="02020603050405020304" pitchFamily="18" charset="0"/>
                <a:cs typeface="Times New Roman" panose="02020603050405020304" pitchFamily="18" charset="0"/>
              </a:rPr>
              <a:t>Threats</a:t>
            </a: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 – </a:t>
            </a:r>
            <a:r>
              <a:rPr lang="cs-CZ" sz="2000" i="1" dirty="0">
                <a:effectLst/>
                <a:latin typeface="Arial Narrow" panose="020B0606020202030204" pitchFamily="34" charset="0"/>
                <a:ea typeface="Times New Roman" panose="02020603050405020304" pitchFamily="18" charset="0"/>
                <a:cs typeface="Times New Roman" panose="02020603050405020304" pitchFamily="18" charset="0"/>
              </a:rPr>
              <a:t>hrozby</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45720" indent="0">
              <a:lnSpc>
                <a:spcPct val="100000"/>
              </a:lnSpc>
              <a:spcBef>
                <a:spcPts val="0"/>
              </a:spcBef>
              <a:buNone/>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zajišťuje nejširší rozptyl a kontext hodnocení</a:t>
            </a:r>
          </a:p>
          <a:p>
            <a:pPr lvl="1">
              <a:lnSpc>
                <a:spcPct val="100000"/>
              </a:lnSpc>
              <a:spcBef>
                <a:spcPts val="0"/>
              </a:spcBef>
            </a:pPr>
            <a:r>
              <a:rPr lang="cs-CZ" b="1" i="1" dirty="0">
                <a:latin typeface="Arial Narrow" panose="020B0606020202030204" pitchFamily="34" charset="0"/>
                <a:ea typeface="Calibri" panose="020F0502020204030204" pitchFamily="34" charset="0"/>
                <a:cs typeface="Times New Roman" panose="02020603050405020304" pitchFamily="18" charset="0"/>
              </a:rPr>
              <a:t>s</a:t>
            </a:r>
            <a:r>
              <a:rPr lang="cs-CZ" b="1" i="1" dirty="0">
                <a:effectLst/>
                <a:latin typeface="Arial Narrow" panose="020B0606020202030204" pitchFamily="34" charset="0"/>
                <a:ea typeface="Calibri" panose="020F0502020204030204" pitchFamily="34" charset="0"/>
                <a:cs typeface="Times New Roman" panose="02020603050405020304" pitchFamily="18" charset="0"/>
              </a:rPr>
              <a:t>ilné a slabé stránky </a:t>
            </a:r>
            <a:r>
              <a:rPr lang="cs-CZ" dirty="0">
                <a:latin typeface="Arial Narrow" panose="020B0606020202030204" pitchFamily="34" charset="0"/>
                <a:ea typeface="Tahoma" panose="020B0604030504040204" pitchFamily="34" charset="0"/>
                <a:cs typeface="Times New Roman" panose="02020603050405020304" pitchFamily="18" charset="0"/>
              </a:rPr>
              <a:t>→ </a:t>
            </a:r>
            <a:r>
              <a:rPr lang="cs-CZ" dirty="0">
                <a:effectLst/>
                <a:latin typeface="Arial Narrow" panose="020B0606020202030204" pitchFamily="34" charset="0"/>
                <a:ea typeface="Calibri" panose="020F0502020204030204" pitchFamily="34" charset="0"/>
                <a:cs typeface="Times New Roman" panose="02020603050405020304" pitchFamily="18" charset="0"/>
              </a:rPr>
              <a:t>organizační struktura, zaměstnanci, kvalita služeb, úspěchy a neúspěchy, technické/materiální zázemí, způsob komunikace, současná strategie fungování, konkurence apod.</a:t>
            </a:r>
          </a:p>
          <a:p>
            <a:pPr lvl="1">
              <a:lnSpc>
                <a:spcPct val="100000"/>
              </a:lnSpc>
              <a:spcBef>
                <a:spcPts val="0"/>
              </a:spcBef>
            </a:pPr>
            <a:r>
              <a:rPr lang="cs-CZ" b="1" i="1" dirty="0">
                <a:effectLst/>
                <a:latin typeface="Arial Narrow" panose="020B0606020202030204" pitchFamily="34" charset="0"/>
                <a:ea typeface="Calibri" panose="020F0502020204030204" pitchFamily="34" charset="0"/>
                <a:cs typeface="Times New Roman" panose="02020603050405020304" pitchFamily="18" charset="0"/>
              </a:rPr>
              <a:t>příležitosti a ohrožení </a:t>
            </a:r>
            <a:r>
              <a:rPr lang="cs-CZ" dirty="0">
                <a:latin typeface="Arial Narrow" panose="020B0606020202030204" pitchFamily="34" charset="0"/>
                <a:ea typeface="Tahoma" panose="020B0604030504040204" pitchFamily="34" charset="0"/>
                <a:cs typeface="Times New Roman" panose="02020603050405020304" pitchFamily="18" charset="0"/>
              </a:rPr>
              <a:t>→ </a:t>
            </a:r>
            <a:r>
              <a:rPr lang="cs-CZ" dirty="0">
                <a:effectLst/>
                <a:latin typeface="Arial Narrow" panose="020B0606020202030204" pitchFamily="34" charset="0"/>
                <a:ea typeface="Calibri" panose="020F0502020204030204" pitchFamily="34" charset="0"/>
                <a:cs typeface="Times New Roman" panose="02020603050405020304" pitchFamily="18" charset="0"/>
              </a:rPr>
              <a:t>společnost – její potřeby a vývojové trendy, potenciální klienti, konkurenti,  spojenci/spolupracovníci</a:t>
            </a:r>
            <a:r>
              <a:rPr lang="cs-CZ" dirty="0">
                <a:latin typeface="Arial Narrow" panose="020B0606020202030204" pitchFamily="34" charset="0"/>
                <a:ea typeface="Calibri" panose="020F0502020204030204" pitchFamily="34" charset="0"/>
                <a:cs typeface="Times New Roman" panose="02020603050405020304" pitchFamily="18" charset="0"/>
              </a:rPr>
              <a:t> </a:t>
            </a:r>
            <a:r>
              <a:rPr lang="cs-CZ" dirty="0">
                <a:effectLst/>
                <a:latin typeface="Arial Narrow" panose="020B0606020202030204" pitchFamily="34" charset="0"/>
                <a:ea typeface="Calibri" panose="020F0502020204030204" pitchFamily="34" charset="0"/>
                <a:cs typeface="Times New Roman" panose="02020603050405020304" pitchFamily="18" charset="0"/>
              </a:rPr>
              <a:t>apod.</a:t>
            </a:r>
          </a:p>
          <a:p>
            <a:pPr>
              <a:lnSpc>
                <a:spcPct val="100000"/>
              </a:lnSpc>
              <a:spcBef>
                <a:spcPts val="0"/>
              </a:spcBef>
            </a:pPr>
            <a:endParaRPr lang="cs-CZ" sz="2000" dirty="0">
              <a:latin typeface="Arial Narrow" panose="020B0606020202030204" pitchFamily="34" charset="0"/>
              <a:cs typeface="Times New Roman" panose="02020603050405020304" pitchFamily="18" charset="0"/>
            </a:endParaRPr>
          </a:p>
          <a:p>
            <a:pPr>
              <a:lnSpc>
                <a:spcPct val="100000"/>
              </a:lnSpc>
              <a:spcBef>
                <a:spcPts val="0"/>
              </a:spcBef>
            </a:pPr>
            <a:endParaRPr lang="cs-CZ" sz="200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2696012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0BD5A8-ABBE-48C5-9EEB-732FA2DF020F}"/>
              </a:ext>
            </a:extLst>
          </p:cNvPr>
          <p:cNvSpPr>
            <a:spLocks noGrp="1"/>
          </p:cNvSpPr>
          <p:nvPr>
            <p:ph type="title"/>
          </p:nvPr>
        </p:nvSpPr>
        <p:spPr>
          <a:xfrm>
            <a:off x="838200" y="365126"/>
            <a:ext cx="10515600" cy="768216"/>
          </a:xfrm>
        </p:spPr>
        <p:txBody>
          <a:bodyPr>
            <a:normAutofit/>
          </a:bodyPr>
          <a:lstStyle/>
          <a:p>
            <a:pPr algn="ctr"/>
            <a:r>
              <a:rPr lang="cs-CZ" sz="4000" b="1" dirty="0">
                <a:effectLst/>
                <a:latin typeface="Arial Narrow" panose="020B0606020202030204" pitchFamily="34" charset="0"/>
                <a:ea typeface="Calibri" panose="020F0502020204030204" pitchFamily="34" charset="0"/>
                <a:cs typeface="Times New Roman" panose="02020603050405020304" pitchFamily="18" charset="0"/>
              </a:rPr>
              <a:t>Cíle </a:t>
            </a:r>
            <a:r>
              <a:rPr lang="cs-CZ" sz="4000" b="1" dirty="0" err="1">
                <a:effectLst/>
                <a:latin typeface="Arial Narrow" panose="020B0606020202030204" pitchFamily="34" charset="0"/>
                <a:ea typeface="Calibri" panose="020F0502020204030204" pitchFamily="34" charset="0"/>
                <a:cs typeface="Times New Roman" panose="02020603050405020304" pitchFamily="18" charset="0"/>
              </a:rPr>
              <a:t>SWOT</a:t>
            </a:r>
            <a:r>
              <a:rPr lang="cs-CZ" sz="4000" b="1" dirty="0">
                <a:effectLst/>
                <a:latin typeface="Arial Narrow" panose="020B0606020202030204" pitchFamily="34" charset="0"/>
                <a:ea typeface="Calibri" panose="020F0502020204030204" pitchFamily="34" charset="0"/>
                <a:cs typeface="Times New Roman" panose="02020603050405020304" pitchFamily="18" charset="0"/>
              </a:rPr>
              <a:t> analýzy </a:t>
            </a:r>
            <a:endParaRPr lang="cs-CZ" sz="4000" b="1" dirty="0">
              <a:latin typeface="Arial Narrow" panose="020B0606020202030204" pitchFamily="34" charset="0"/>
              <a:ea typeface="+mn-ea"/>
              <a:cs typeface="Times New Roman" panose="02020603050405020304" pitchFamily="18" charset="0"/>
            </a:endParaRPr>
          </a:p>
        </p:txBody>
      </p:sp>
      <p:sp>
        <p:nvSpPr>
          <p:cNvPr id="3" name="Zástupný obsah 2">
            <a:extLst>
              <a:ext uri="{FF2B5EF4-FFF2-40B4-BE49-F238E27FC236}">
                <a16:creationId xmlns:a16="http://schemas.microsoft.com/office/drawing/2014/main" id="{F05BED81-7756-4ABB-8061-67C2E8EB3D16}"/>
              </a:ext>
            </a:extLst>
          </p:cNvPr>
          <p:cNvSpPr>
            <a:spLocks noGrp="1"/>
          </p:cNvSpPr>
          <p:nvPr>
            <p:ph idx="1"/>
          </p:nvPr>
        </p:nvSpPr>
        <p:spPr>
          <a:xfrm>
            <a:off x="502276" y="1236372"/>
            <a:ext cx="11075831" cy="5256502"/>
          </a:xfrm>
        </p:spPr>
        <p:txBody>
          <a:bodyPr>
            <a:noAutofit/>
          </a:bodyPr>
          <a:lstStyle/>
          <a:p>
            <a:pPr marL="0" indent="0">
              <a:lnSpc>
                <a:spcPct val="100000"/>
              </a:lnSpc>
              <a:spcBef>
                <a:spcPts val="0"/>
              </a:spcBef>
              <a:buNone/>
            </a:pP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 idea hluboce strukturované analýzy poskytující užitečné poznatky!</a:t>
            </a:r>
          </a:p>
          <a:p>
            <a:pPr marL="0" indent="0">
              <a:lnSpc>
                <a:spcPct val="100000"/>
              </a:lnSpc>
              <a:spcBef>
                <a:spcPts val="0"/>
              </a:spcBef>
              <a:buNone/>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800100" lvl="1" indent="-342900">
              <a:lnSpc>
                <a:spcPct val="100000"/>
              </a:lnSpc>
              <a:spcBef>
                <a:spcPts val="0"/>
              </a:spcBef>
              <a:buFont typeface="Times New Roman" panose="02020603050405020304" pitchFamily="18" charset="0"/>
              <a:buChar char="▪"/>
            </a:pP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silné stránky</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 vlastnosti organizace, které jí pomáhají naplňovat misi</a:t>
            </a:r>
          </a:p>
          <a:p>
            <a:pPr marL="800100" lvl="1" indent="-342900">
              <a:lnSpc>
                <a:spcPct val="100000"/>
              </a:lnSpc>
              <a:spcBef>
                <a:spcPts val="0"/>
              </a:spcBef>
              <a:buFont typeface="Times New Roman" panose="02020603050405020304" pitchFamily="18" charset="0"/>
              <a:buChar char="▪"/>
            </a:pP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slabé stránky</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(nedostatky) = momenty, které snižují kvalitu a brání v naplňování poslání</a:t>
            </a:r>
          </a:p>
          <a:p>
            <a:pPr marL="800100" lvl="1" indent="-342900">
              <a:lnSpc>
                <a:spcPct val="100000"/>
              </a:lnSpc>
              <a:spcBef>
                <a:spcPts val="0"/>
              </a:spcBef>
              <a:buFont typeface="Times New Roman" panose="02020603050405020304" pitchFamily="18" charset="0"/>
              <a:buChar char="▪"/>
            </a:pP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příležitosti</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 skutečnosti, které organizaci pomáhají naplňovat její cíle a rozvoj</a:t>
            </a:r>
          </a:p>
          <a:p>
            <a:pPr marL="800100" lvl="1" indent="-342900">
              <a:lnSpc>
                <a:spcPct val="100000"/>
              </a:lnSpc>
              <a:spcBef>
                <a:spcPts val="0"/>
              </a:spcBef>
              <a:buFont typeface="Times New Roman" panose="02020603050405020304" pitchFamily="18" charset="0"/>
              <a:buChar char="▪"/>
            </a:pP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ohrožení</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 brání realizovat organizační i jiné cíle</a:t>
            </a:r>
          </a:p>
          <a:p>
            <a:pPr marL="0" indent="0">
              <a:lnSpc>
                <a:spcPct val="100000"/>
              </a:lnSpc>
              <a:spcBef>
                <a:spcPts val="0"/>
              </a:spcBef>
              <a:buNone/>
            </a:pPr>
            <a:endParaRPr lang="cs-CZ" sz="2000" dirty="0">
              <a:effectLst/>
              <a:latin typeface="Arial Narrow" panose="020B0606020202030204" pitchFamily="34" charset="0"/>
              <a:ea typeface="Times New Roman" panose="02020603050405020304" pitchFamily="18" charset="0"/>
              <a:cs typeface="Times New Roman" panose="02020603050405020304" pitchFamily="18" charset="0"/>
            </a:endParaRPr>
          </a:p>
          <a:p>
            <a:pPr>
              <a:lnSpc>
                <a:spcPct val="100000"/>
              </a:lnSpc>
              <a:spcBef>
                <a:spcPts val="0"/>
              </a:spcBef>
            </a:pP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silné a slabé stránky = interní faktory</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příležitosti a hrozby = externí (vnější) faktory</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45720" indent="0">
              <a:lnSpc>
                <a:spcPct val="100000"/>
              </a:lnSpc>
              <a:spcBef>
                <a:spcPts val="0"/>
              </a:spcBef>
              <a:buNone/>
            </a:pPr>
            <a:endParaRPr lang="cs-CZ" sz="2000" dirty="0">
              <a:latin typeface="Arial Narrow" panose="020B0606020202030204" pitchFamily="34" charset="0"/>
              <a:cs typeface="Times New Roman" panose="02020603050405020304" pitchFamily="18" charset="0"/>
            </a:endParaRPr>
          </a:p>
          <a:p>
            <a:pPr>
              <a:lnSpc>
                <a:spcPct val="100000"/>
              </a:lnSpc>
              <a:spcBef>
                <a:spcPts val="0"/>
              </a:spcBef>
            </a:pPr>
            <a:endParaRPr lang="cs-CZ" sz="200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30852311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D0BEA9-C897-42A9-A13A-AAA19E485A31}"/>
              </a:ext>
            </a:extLst>
          </p:cNvPr>
          <p:cNvSpPr>
            <a:spLocks noGrp="1"/>
          </p:cNvSpPr>
          <p:nvPr>
            <p:ph type="title"/>
          </p:nvPr>
        </p:nvSpPr>
        <p:spPr>
          <a:xfrm>
            <a:off x="838200" y="365125"/>
            <a:ext cx="10515600" cy="768216"/>
          </a:xfrm>
        </p:spPr>
        <p:txBody>
          <a:bodyPr>
            <a:noAutofit/>
          </a:bodyPr>
          <a:lstStyle/>
          <a:p>
            <a:pPr algn="ctr"/>
            <a:r>
              <a:rPr lang="cs-CZ" sz="3600" b="1" dirty="0">
                <a:effectLst/>
                <a:latin typeface="Arial Narrow" panose="020B0606020202030204" pitchFamily="34" charset="0"/>
                <a:ea typeface="Calibri" panose="020F0502020204030204" pitchFamily="34" charset="0"/>
                <a:cs typeface="Times New Roman" panose="02020603050405020304" pitchFamily="18" charset="0"/>
              </a:rPr>
              <a:t>STEP analýza</a:t>
            </a:r>
            <a:endParaRPr lang="cs-CZ" sz="3600" dirty="0">
              <a:latin typeface="Arial Narrow" panose="020B0606020202030204" pitchFamily="34" charset="0"/>
            </a:endParaRPr>
          </a:p>
        </p:txBody>
      </p:sp>
      <p:sp>
        <p:nvSpPr>
          <p:cNvPr id="3" name="Zástupný obsah 2">
            <a:extLst>
              <a:ext uri="{FF2B5EF4-FFF2-40B4-BE49-F238E27FC236}">
                <a16:creationId xmlns:a16="http://schemas.microsoft.com/office/drawing/2014/main" id="{3D78740E-E51D-4AB2-AB1A-34A85A0875F5}"/>
              </a:ext>
            </a:extLst>
          </p:cNvPr>
          <p:cNvSpPr>
            <a:spLocks noGrp="1"/>
          </p:cNvSpPr>
          <p:nvPr>
            <p:ph idx="1"/>
          </p:nvPr>
        </p:nvSpPr>
        <p:spPr>
          <a:xfrm>
            <a:off x="540913" y="1133341"/>
            <a:ext cx="11114467" cy="5359534"/>
          </a:xfrm>
        </p:spPr>
        <p:txBody>
          <a:bodyPr>
            <a:noAutofit/>
          </a:bodyPr>
          <a:lstStyle/>
          <a:p>
            <a:pPr marL="0" indent="0">
              <a:lnSpc>
                <a:spcPct val="100000"/>
              </a:lnSpc>
              <a:spcBef>
                <a:spcPts val="0"/>
              </a:spcBef>
              <a:buNone/>
            </a:pPr>
            <a:r>
              <a:rPr lang="cs-CZ" sz="2000" b="1" u="sng" dirty="0">
                <a:effectLst/>
                <a:latin typeface="Arial Narrow" panose="020B0606020202030204" pitchFamily="34" charset="0"/>
                <a:ea typeface="Calibri" panose="020F0502020204030204" pitchFamily="34" charset="0"/>
                <a:cs typeface="Times New Roman" panose="02020603050405020304" pitchFamily="18" charset="0"/>
              </a:rPr>
              <a:t>zaměřená na vnější prostředí (faktory)</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rozbor a hodnocení vlivu </a:t>
            </a: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pouze </a:t>
            </a:r>
            <a:r>
              <a:rPr lang="cs-CZ" sz="2000" b="1" u="sng" dirty="0">
                <a:effectLst/>
                <a:latin typeface="Arial Narrow" panose="020B0606020202030204" pitchFamily="34" charset="0"/>
                <a:ea typeface="Calibri" panose="020F0502020204030204" pitchFamily="34" charset="0"/>
                <a:cs typeface="Times New Roman" panose="02020603050405020304" pitchFamily="18" charset="0"/>
              </a:rPr>
              <a:t>vnějších faktorů</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(vnějšího prostředí) na chod organizace</a:t>
            </a:r>
            <a:endParaRPr lang="cs-CZ" sz="2000" dirty="0">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S – </a:t>
            </a: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společenské (sociální) faktory</a:t>
            </a:r>
            <a:r>
              <a:rPr lang="cs-CZ" sz="2000" b="1" i="1" dirty="0">
                <a:latin typeface="Arial Narrow" panose="020B0606020202030204" pitchFamily="34" charset="0"/>
                <a:ea typeface="Calibri" panose="020F0502020204030204" pitchFamily="34" charset="0"/>
                <a:cs typeface="Times New Roman" panose="02020603050405020304" pitchFamily="18" charset="0"/>
              </a:rPr>
              <a:t> </a:t>
            </a:r>
            <a:r>
              <a:rPr lang="cs-CZ" sz="2000" dirty="0">
                <a:latin typeface="Arial Narrow" panose="020B0606020202030204" pitchFamily="34" charset="0"/>
                <a:ea typeface="Calibri" panose="020F0502020204030204" pitchFamily="34" charset="0"/>
                <a:cs typeface="Times New Roman" panose="02020603050405020304" pitchFamily="18" charset="0"/>
              </a:rPr>
              <a:t>= způsob života lidí, životní hodnoty (demografická křivka, hustota obyvatel, rodinné faktory, migrace, obslužnost, vzdělanost, životní styl, možnosti volného času, struktura kulturní oblasti v regionu, zájem o kulturní dění, návštěvnost akcí, vztahy mezi institucemi v regionu apod.)</a:t>
            </a:r>
          </a:p>
          <a:p>
            <a:pPr>
              <a:lnSpc>
                <a:spcPct val="100000"/>
              </a:lnSpc>
              <a:spcBef>
                <a:spcPts val="0"/>
              </a:spcBef>
            </a:pP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T – </a:t>
            </a: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technické faktory </a:t>
            </a:r>
            <a:r>
              <a:rPr lang="cs-CZ" sz="2000" i="1" dirty="0">
                <a:effectLst/>
                <a:latin typeface="Arial Narrow" panose="020B0606020202030204" pitchFamily="34" charset="0"/>
                <a:ea typeface="Calibri" panose="020F0502020204030204" pitchFamily="34" charset="0"/>
                <a:cs typeface="Times New Roman" panose="02020603050405020304" pitchFamily="18" charset="0"/>
              </a:rPr>
              <a:t>=</a:t>
            </a: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nové technologie </a:t>
            </a:r>
            <a:r>
              <a:rPr lang="cs-CZ" sz="2000" dirty="0">
                <a:latin typeface="Arial Narrow" panose="020B0606020202030204" pitchFamily="34" charset="0"/>
                <a:ea typeface="Calibri" panose="020F0502020204030204" pitchFamily="34" charset="0"/>
                <a:cs typeface="Times New Roman" panose="02020603050405020304" pitchFamily="18" charset="0"/>
              </a:rPr>
              <a:t>a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jejich dopad na kulturní oblast (př. </a:t>
            </a:r>
            <a:r>
              <a:rPr lang="cs-CZ" sz="2000" dirty="0">
                <a:latin typeface="Arial Narrow" panose="020B0606020202030204" pitchFamily="34" charset="0"/>
                <a:ea typeface="Calibri" panose="020F0502020204030204" pitchFamily="34" charset="0"/>
                <a:cs typeface="Times New Roman" panose="02020603050405020304" pitchFamily="18" charset="0"/>
              </a:rPr>
              <a:t>m</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ultikina)</a:t>
            </a:r>
          </a:p>
          <a:p>
            <a:pPr>
              <a:lnSpc>
                <a:spcPct val="100000"/>
              </a:lnSpc>
              <a:spcBef>
                <a:spcPts val="0"/>
              </a:spcBef>
            </a:pP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E – </a:t>
            </a: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ekonomické faktory </a:t>
            </a:r>
            <a:r>
              <a:rPr lang="cs-CZ" sz="2000" i="1" dirty="0">
                <a:effectLst/>
                <a:latin typeface="Arial Narrow" panose="020B0606020202030204" pitchFamily="34" charset="0"/>
                <a:ea typeface="Calibri" panose="020F0502020204030204" pitchFamily="34" charset="0"/>
                <a:cs typeface="Times New Roman" panose="02020603050405020304" pitchFamily="18" charset="0"/>
              </a:rPr>
              <a:t>=</a:t>
            </a: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a:latin typeface="Arial Narrow" panose="020B0606020202030204" pitchFamily="34" charset="0"/>
                <a:ea typeface="Calibri" panose="020F0502020204030204" pitchFamily="34" charset="0"/>
                <a:cs typeface="Times New Roman" panose="02020603050405020304" pitchFamily="18" charset="0"/>
              </a:rPr>
              <a:t>vývoj ekonomiky v daném místě a v organizaci (chod institucí, problematika (ne)zaměstnanosti, platové podmínky, konkurence, sponzoring, mimorozpočtové zdroje instituce…)</a:t>
            </a:r>
          </a:p>
          <a:p>
            <a:pPr>
              <a:lnSpc>
                <a:spcPct val="100000"/>
              </a:lnSpc>
              <a:spcBef>
                <a:spcPts val="0"/>
              </a:spcBef>
            </a:pP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P – </a:t>
            </a:r>
            <a:r>
              <a:rPr lang="cs-CZ" sz="2000" b="1" i="1" dirty="0">
                <a:effectLst/>
                <a:latin typeface="Arial Narrow" panose="020B0606020202030204" pitchFamily="34" charset="0"/>
                <a:ea typeface="Calibri" panose="020F0502020204030204" pitchFamily="34" charset="0"/>
                <a:cs typeface="Times New Roman" panose="02020603050405020304" pitchFamily="18" charset="0"/>
              </a:rPr>
              <a:t>politicko-právní faktory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souvislosti s výkonem politické moci (od úrovně státu až po samosprávu v obci)</a:t>
            </a:r>
          </a:p>
          <a:p>
            <a:pPr marL="457200" lvl="1" indent="0">
              <a:lnSpc>
                <a:spcPct val="100000"/>
              </a:lnSpc>
              <a:spcBef>
                <a:spcPts val="0"/>
              </a:spcBef>
              <a:buNone/>
            </a:pPr>
            <a:endParaRPr lang="cs-CZ" sz="2000" b="1" i="1" dirty="0">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Anglické verze názvu: </a:t>
            </a:r>
          </a:p>
          <a:p>
            <a:pPr marL="0" indent="0">
              <a:lnSpc>
                <a:spcPct val="100000"/>
              </a:lnSpc>
              <a:spcBef>
                <a:spcPts val="0"/>
              </a:spcBef>
              <a:buNone/>
            </a:pP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PEST analýza</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 </a:t>
            </a:r>
            <a:r>
              <a:rPr lang="cs-CZ" sz="2000" dirty="0" err="1">
                <a:effectLst/>
                <a:latin typeface="Arial Narrow" panose="020B0606020202030204" pitchFamily="34" charset="0"/>
                <a:ea typeface="Calibri" panose="020F0502020204030204" pitchFamily="34" charset="0"/>
                <a:cs typeface="Times New Roman" panose="02020603050405020304" pitchFamily="18" charset="0"/>
              </a:rPr>
              <a:t>Political</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 </a:t>
            </a:r>
            <a:r>
              <a:rPr lang="cs-CZ" sz="2000" dirty="0" err="1">
                <a:effectLst/>
                <a:latin typeface="Arial Narrow" panose="020B0606020202030204" pitchFamily="34" charset="0"/>
                <a:ea typeface="Calibri" panose="020F0502020204030204" pitchFamily="34" charset="0"/>
                <a:cs typeface="Times New Roman" panose="02020603050405020304" pitchFamily="18" charset="0"/>
              </a:rPr>
              <a:t>Economical</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 </a:t>
            </a:r>
            <a:r>
              <a:rPr lang="cs-CZ" sz="2000" dirty="0" err="1">
                <a:effectLst/>
                <a:latin typeface="Arial Narrow" panose="020B0606020202030204" pitchFamily="34" charset="0"/>
                <a:ea typeface="Calibri" panose="020F0502020204030204" pitchFamily="34" charset="0"/>
                <a:cs typeface="Times New Roman" panose="02020603050405020304" pitchFamily="18" charset="0"/>
              </a:rPr>
              <a:t>Social</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 </a:t>
            </a:r>
            <a:r>
              <a:rPr lang="cs-CZ" sz="2000" dirty="0" err="1">
                <a:effectLst/>
                <a:latin typeface="Arial Narrow" panose="020B0606020202030204" pitchFamily="34" charset="0"/>
                <a:ea typeface="Calibri" panose="020F0502020204030204" pitchFamily="34" charset="0"/>
                <a:cs typeface="Times New Roman" panose="02020603050405020304" pitchFamily="18" charset="0"/>
              </a:rPr>
              <a:t>Technological</a:t>
            </a:r>
            <a:endParaRPr lang="cs-CZ" sz="2000" dirty="0">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PESTLE</a:t>
            </a:r>
            <a:r>
              <a:rPr lang="cs-CZ" sz="2000" b="1" dirty="0">
                <a:latin typeface="Arial Narrow" panose="020B0606020202030204" pitchFamily="34" charset="0"/>
                <a:ea typeface="Calibri" panose="020F0502020204030204" pitchFamily="34" charset="0"/>
                <a:cs typeface="Times New Roman" panose="02020603050405020304" pitchFamily="18" charset="0"/>
              </a:rPr>
              <a:t> = </a:t>
            </a:r>
            <a:r>
              <a:rPr lang="cs-CZ" sz="2000" dirty="0" err="1">
                <a:effectLst/>
                <a:latin typeface="Arial Narrow" panose="020B0606020202030204" pitchFamily="34" charset="0"/>
                <a:ea typeface="Calibri" panose="020F0502020204030204" pitchFamily="34" charset="0"/>
                <a:cs typeface="Times New Roman" panose="02020603050405020304" pitchFamily="18" charset="0"/>
              </a:rPr>
              <a:t>Political</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 </a:t>
            </a:r>
            <a:r>
              <a:rPr lang="cs-CZ" sz="2000" dirty="0" err="1">
                <a:effectLst/>
                <a:latin typeface="Arial Narrow" panose="020B0606020202030204" pitchFamily="34" charset="0"/>
                <a:ea typeface="Calibri" panose="020F0502020204030204" pitchFamily="34" charset="0"/>
                <a:cs typeface="Times New Roman" panose="02020603050405020304" pitchFamily="18" charset="0"/>
              </a:rPr>
              <a:t>Economical</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 </a:t>
            </a:r>
            <a:r>
              <a:rPr lang="cs-CZ" sz="2000" dirty="0" err="1">
                <a:effectLst/>
                <a:latin typeface="Arial Narrow" panose="020B0606020202030204" pitchFamily="34" charset="0"/>
                <a:ea typeface="Calibri" panose="020F0502020204030204" pitchFamily="34" charset="0"/>
                <a:cs typeface="Times New Roman" panose="02020603050405020304" pitchFamily="18" charset="0"/>
              </a:rPr>
              <a:t>Social</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 </a:t>
            </a:r>
            <a:r>
              <a:rPr lang="cs-CZ" sz="2000" dirty="0" err="1">
                <a:effectLst/>
                <a:latin typeface="Arial Narrow" panose="020B0606020202030204" pitchFamily="34" charset="0"/>
                <a:ea typeface="Calibri" panose="020F0502020204030204" pitchFamily="34" charset="0"/>
                <a:cs typeface="Times New Roman" panose="02020603050405020304" pitchFamily="18" charset="0"/>
              </a:rPr>
              <a:t>Technological</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 </a:t>
            </a:r>
            <a:r>
              <a:rPr lang="cs-CZ" sz="2000" dirty="0" err="1">
                <a:effectLst/>
                <a:latin typeface="Arial Narrow" panose="020B0606020202030204" pitchFamily="34" charset="0"/>
                <a:ea typeface="Calibri" panose="020F0502020204030204" pitchFamily="34" charset="0"/>
                <a:cs typeface="Times New Roman" panose="02020603050405020304" pitchFamily="18" charset="0"/>
              </a:rPr>
              <a:t>Legal</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a:latin typeface="Arial Narrow" panose="020B0606020202030204" pitchFamily="34" charset="0"/>
                <a:ea typeface="Calibri" panose="020F0502020204030204" pitchFamily="34" charset="0"/>
                <a:cs typeface="Times New Roman" panose="02020603050405020304" pitchFamily="18" charset="0"/>
              </a:rPr>
              <a:t>+ </a:t>
            </a:r>
            <a:r>
              <a:rPr lang="cs-CZ" sz="2000" dirty="0" err="1">
                <a:effectLst/>
                <a:latin typeface="Arial Narrow" panose="020B0606020202030204" pitchFamily="34" charset="0"/>
                <a:ea typeface="Calibri" panose="020F0502020204030204" pitchFamily="34" charset="0"/>
                <a:cs typeface="Times New Roman" panose="02020603050405020304" pitchFamily="18" charset="0"/>
              </a:rPr>
              <a:t>Ecological</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endParaRPr lang="cs-CZ" sz="200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1748005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D0BEA9-C897-42A9-A13A-AAA19E485A31}"/>
              </a:ext>
            </a:extLst>
          </p:cNvPr>
          <p:cNvSpPr>
            <a:spLocks noGrp="1"/>
          </p:cNvSpPr>
          <p:nvPr>
            <p:ph type="title"/>
          </p:nvPr>
        </p:nvSpPr>
        <p:spPr>
          <a:xfrm>
            <a:off x="838200" y="365125"/>
            <a:ext cx="10515600" cy="768216"/>
          </a:xfrm>
        </p:spPr>
        <p:txBody>
          <a:bodyPr>
            <a:noAutofit/>
          </a:bodyPr>
          <a:lstStyle/>
          <a:p>
            <a:pPr algn="ctr"/>
            <a:r>
              <a:rPr lang="cs-CZ" sz="3600" b="1" dirty="0">
                <a:latin typeface="Arial Narrow" panose="020B0606020202030204" pitchFamily="34" charset="0"/>
                <a:ea typeface="Calibri" panose="020F0502020204030204" pitchFamily="34" charset="0"/>
                <a:cs typeface="Times New Roman" panose="02020603050405020304" pitchFamily="18" charset="0"/>
              </a:rPr>
              <a:t>Model „</a:t>
            </a:r>
            <a:r>
              <a:rPr lang="cs-CZ" sz="3600" b="1" dirty="0" err="1">
                <a:latin typeface="Arial Narrow" panose="020B0606020202030204" pitchFamily="34" charset="0"/>
                <a:ea typeface="Calibri" panose="020F0502020204030204" pitchFamily="34" charset="0"/>
                <a:cs typeface="Times New Roman" panose="02020603050405020304" pitchFamily="18" charset="0"/>
              </a:rPr>
              <a:t>7S</a:t>
            </a:r>
            <a:r>
              <a:rPr lang="cs-CZ" sz="3600" b="1" dirty="0">
                <a:latin typeface="Arial Narrow" panose="020B0606020202030204" pitchFamily="34" charset="0"/>
                <a:ea typeface="Calibri" panose="020F0502020204030204" pitchFamily="34" charset="0"/>
                <a:cs typeface="Times New Roman" panose="02020603050405020304" pitchFamily="18" charset="0"/>
              </a:rPr>
              <a:t>“</a:t>
            </a:r>
            <a:endParaRPr lang="cs-CZ" sz="3600" dirty="0">
              <a:latin typeface="Arial Narrow" panose="020B0606020202030204" pitchFamily="34" charset="0"/>
            </a:endParaRPr>
          </a:p>
        </p:txBody>
      </p:sp>
      <p:sp>
        <p:nvSpPr>
          <p:cNvPr id="3" name="Zástupný obsah 2">
            <a:extLst>
              <a:ext uri="{FF2B5EF4-FFF2-40B4-BE49-F238E27FC236}">
                <a16:creationId xmlns:a16="http://schemas.microsoft.com/office/drawing/2014/main" id="{3D78740E-E51D-4AB2-AB1A-34A85A0875F5}"/>
              </a:ext>
            </a:extLst>
          </p:cNvPr>
          <p:cNvSpPr>
            <a:spLocks noGrp="1"/>
          </p:cNvSpPr>
          <p:nvPr>
            <p:ph idx="1"/>
          </p:nvPr>
        </p:nvSpPr>
        <p:spPr>
          <a:xfrm>
            <a:off x="540913" y="1133341"/>
            <a:ext cx="11114467" cy="5359534"/>
          </a:xfrm>
        </p:spPr>
        <p:txBody>
          <a:bodyPr>
            <a:noAutofit/>
          </a:bodyPr>
          <a:lstStyle/>
          <a:p>
            <a:pPr marL="0" indent="0">
              <a:lnSpc>
                <a:spcPct val="100000"/>
              </a:lnSpc>
              <a:spcBef>
                <a:spcPts val="0"/>
              </a:spcBef>
              <a:buNone/>
            </a:pPr>
            <a:r>
              <a:rPr lang="cs-CZ" sz="2000" b="1" u="sng" dirty="0">
                <a:effectLst/>
                <a:latin typeface="Arial Narrow" panose="020B0606020202030204" pitchFamily="34" charset="0"/>
                <a:ea typeface="Calibri" panose="020F0502020204030204" pitchFamily="34" charset="0"/>
                <a:cs typeface="Times New Roman" panose="02020603050405020304" pitchFamily="18" charset="0"/>
              </a:rPr>
              <a:t>zaměřeno na vnitřní prostředí (faktory)</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 objektivně zhodnotit současné postavení instituce</a:t>
            </a:r>
          </a:p>
          <a:p>
            <a:pPr>
              <a:lnSpc>
                <a:spcPct val="100000"/>
              </a:lnSpc>
              <a:spcBef>
                <a:spcPts val="0"/>
              </a:spcBef>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v čem instituce vyniká + co je její slabou stránkou</a:t>
            </a:r>
          </a:p>
          <a:p>
            <a:pPr>
              <a:lnSpc>
                <a:spcPct val="100000"/>
              </a:lnSpc>
              <a:spcBef>
                <a:spcPts val="0"/>
              </a:spcBef>
            </a:pPr>
            <a:r>
              <a:rPr lang="cs-CZ" sz="2000" dirty="0">
                <a:latin typeface="Arial Narrow" panose="020B0606020202030204" pitchFamily="34" charset="0"/>
                <a:ea typeface="Calibri" panose="020F0502020204030204" pitchFamily="34" charset="0"/>
                <a:cs typeface="Times New Roman" panose="02020603050405020304" pitchFamily="18" charset="0"/>
              </a:rPr>
              <a:t>cíl </a:t>
            </a:r>
            <a:r>
              <a:rPr lang="cs-CZ" sz="2000" dirty="0">
                <a:latin typeface="Arial Narrow" panose="020B0606020202030204" pitchFamily="34" charset="0"/>
                <a:ea typeface="Tahoma" panose="020B0604030504040204" pitchFamily="34" charset="0"/>
                <a:cs typeface="Times New Roman" panose="02020603050405020304" pitchFamily="18" charset="0"/>
              </a:rPr>
              <a:t>→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odhadnout, co máme k dispozici a jakým způsobem s tím lze pracovat</a:t>
            </a:r>
          </a:p>
          <a:p>
            <a:pPr lvl="1">
              <a:lnSpc>
                <a:spcPct val="100000"/>
              </a:lnSpc>
              <a:spcBef>
                <a:spcPts val="0"/>
              </a:spcBef>
            </a:pPr>
            <a:r>
              <a:rPr lang="cs-CZ" sz="2000" dirty="0">
                <a:latin typeface="Arial Narrow" panose="020B0606020202030204" pitchFamily="34" charset="0"/>
                <a:ea typeface="Calibri" panose="020F0502020204030204" pitchFamily="34" charset="0"/>
                <a:cs typeface="Times New Roman" panose="02020603050405020304" pitchFamily="18" charset="0"/>
              </a:rPr>
              <a:t>prvky: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zdroje – pracovníci a jejich znalosti a dovednosti, finanční prostředky, prostory, charakter místa…</a:t>
            </a:r>
            <a:endParaRPr lang="cs-CZ" sz="2000" dirty="0">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b="1" dirty="0">
                <a:latin typeface="Arial Narrow" panose="020B0606020202030204" pitchFamily="34" charset="0"/>
                <a:ea typeface="Calibri" panose="020F0502020204030204" pitchFamily="34" charset="0"/>
                <a:cs typeface="Times New Roman" panose="02020603050405020304" pitchFamily="18" charset="0"/>
              </a:rPr>
              <a:t>Model </a:t>
            </a: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a:t>
            </a:r>
            <a:r>
              <a:rPr lang="cs-CZ" sz="2000" b="1" dirty="0" err="1">
                <a:effectLst/>
                <a:latin typeface="Arial Narrow" panose="020B0606020202030204" pitchFamily="34" charset="0"/>
                <a:ea typeface="Calibri" panose="020F0502020204030204" pitchFamily="34" charset="0"/>
                <a:cs typeface="Times New Roman" panose="02020603050405020304" pitchFamily="18" charset="0"/>
              </a:rPr>
              <a:t>7S</a:t>
            </a: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firmy McKinsey = pomůcka k odhalení tzv. klíčových faktorů úspěchu</a:t>
            </a:r>
          </a:p>
          <a:p>
            <a:pPr>
              <a:lnSpc>
                <a:spcPct val="100000"/>
              </a:lnSpc>
              <a:spcBef>
                <a:spcPts val="0"/>
              </a:spcBef>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každá organizace </a:t>
            </a:r>
            <a:r>
              <a:rPr lang="cs-CZ" sz="2000" dirty="0">
                <a:latin typeface="Arial Narrow" panose="020B0606020202030204" pitchFamily="34" charset="0"/>
                <a:ea typeface="Tahoma" panose="020B0604030504040204" pitchFamily="34" charset="0"/>
                <a:cs typeface="Times New Roman" panose="02020603050405020304" pitchFamily="18" charset="0"/>
              </a:rPr>
              <a:t>→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množina 7 základních faktorů, které se podmiňují a ovlivňují</a:t>
            </a:r>
            <a:r>
              <a:rPr lang="cs-CZ" sz="2000" dirty="0">
                <a:latin typeface="Arial Narrow" panose="020B0606020202030204" pitchFamily="34" charset="0"/>
                <a:ea typeface="Calibri" panose="020F0502020204030204" pitchFamily="34" charset="0"/>
                <a:cs typeface="Times New Roman" panose="02020603050405020304" pitchFamily="18" charset="0"/>
              </a:rPr>
              <a:t> </a:t>
            </a:r>
            <a:r>
              <a:rPr lang="cs-CZ" sz="2000" dirty="0">
                <a:latin typeface="Arial Narrow" panose="020B0606020202030204" pitchFamily="34" charset="0"/>
                <a:ea typeface="Tahoma" panose="020B0604030504040204" pitchFamily="34" charset="0"/>
                <a:cs typeface="Times New Roman" panose="02020603050405020304" pitchFamily="18" charset="0"/>
              </a:rPr>
              <a:t>→ měly by být v souladu</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800100" lvl="1" indent="-342900">
              <a:lnSpc>
                <a:spcPct val="100000"/>
              </a:lnSpc>
              <a:spcBef>
                <a:spcPts val="0"/>
              </a:spcBef>
              <a:buSzPts val="1000"/>
              <a:buFont typeface="Symbol" panose="05050102010706020507" pitchFamily="18" charset="2"/>
              <a:buChar char=""/>
              <a:tabLst>
                <a:tab pos="457200" algn="l"/>
              </a:tabLst>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strategie</a:t>
            </a:r>
          </a:p>
          <a:p>
            <a:pPr marL="800100" lvl="1" indent="-342900">
              <a:lnSpc>
                <a:spcPct val="100000"/>
              </a:lnSpc>
              <a:spcBef>
                <a:spcPts val="0"/>
              </a:spcBef>
              <a:buSzPts val="1000"/>
              <a:buFont typeface="Symbol" panose="05050102010706020507" pitchFamily="18" charset="2"/>
              <a:buChar char=""/>
              <a:tabLst>
                <a:tab pos="457200" algn="l"/>
              </a:tabLst>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struktura</a:t>
            </a:r>
          </a:p>
          <a:p>
            <a:pPr marL="800100" lvl="1" indent="-342900">
              <a:lnSpc>
                <a:spcPct val="100000"/>
              </a:lnSpc>
              <a:spcBef>
                <a:spcPts val="0"/>
              </a:spcBef>
              <a:buSzPts val="1000"/>
              <a:buFont typeface="Symbol" panose="05050102010706020507" pitchFamily="18" charset="2"/>
              <a:buChar char=""/>
              <a:tabLst>
                <a:tab pos="457200" algn="l"/>
              </a:tabLst>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systémy řízení</a:t>
            </a:r>
          </a:p>
          <a:p>
            <a:pPr marL="800100" lvl="1" indent="-342900">
              <a:lnSpc>
                <a:spcPct val="100000"/>
              </a:lnSpc>
              <a:spcBef>
                <a:spcPts val="0"/>
              </a:spcBef>
              <a:buSzPts val="1000"/>
              <a:buFont typeface="Symbol" panose="05050102010706020507" pitchFamily="18" charset="2"/>
              <a:buChar char=""/>
              <a:tabLst>
                <a:tab pos="457200" algn="l"/>
              </a:tabLst>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styl manažerské práce</a:t>
            </a:r>
          </a:p>
          <a:p>
            <a:pPr marL="800100" lvl="1" indent="-342900">
              <a:lnSpc>
                <a:spcPct val="100000"/>
              </a:lnSpc>
              <a:spcBef>
                <a:spcPts val="0"/>
              </a:spcBef>
              <a:buSzPts val="1000"/>
              <a:buFont typeface="Symbol" panose="05050102010706020507" pitchFamily="18" charset="2"/>
              <a:buChar char=""/>
              <a:tabLst>
                <a:tab pos="457200" algn="l"/>
              </a:tabLst>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spolupracovníci</a:t>
            </a:r>
          </a:p>
          <a:p>
            <a:pPr marL="800100" lvl="1" indent="-342900">
              <a:lnSpc>
                <a:spcPct val="100000"/>
              </a:lnSpc>
              <a:spcBef>
                <a:spcPts val="0"/>
              </a:spcBef>
              <a:buSzPts val="1000"/>
              <a:buFont typeface="Symbol" panose="05050102010706020507" pitchFamily="18" charset="2"/>
              <a:buChar char=""/>
              <a:tabLst>
                <a:tab pos="457200" algn="l"/>
              </a:tabLst>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schopnosti</a:t>
            </a:r>
          </a:p>
          <a:p>
            <a:pPr marL="800100" lvl="1" indent="-342900">
              <a:lnSpc>
                <a:spcPct val="100000"/>
              </a:lnSpc>
              <a:spcBef>
                <a:spcPts val="0"/>
              </a:spcBef>
              <a:buSzPts val="1000"/>
              <a:buFont typeface="Symbol" panose="05050102010706020507" pitchFamily="18" charset="2"/>
              <a:buChar char=""/>
              <a:tabLst>
                <a:tab pos="457200" algn="l"/>
              </a:tabLst>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sdílené hodnoty</a:t>
            </a:r>
          </a:p>
          <a:p>
            <a:pPr>
              <a:lnSpc>
                <a:spcPct val="100000"/>
              </a:lnSpc>
              <a:spcBef>
                <a:spcPts val="0"/>
              </a:spcBef>
            </a:pPr>
            <a:endParaRPr lang="cs-CZ" sz="2000" dirty="0">
              <a:latin typeface="Arial Narrow" panose="020B0606020202030204" pitchFamily="34" charset="0"/>
              <a:cs typeface="Times New Roman" panose="02020603050405020304" pitchFamily="18" charset="0"/>
            </a:endParaRPr>
          </a:p>
          <a:p>
            <a:pPr>
              <a:lnSpc>
                <a:spcPct val="100000"/>
              </a:lnSpc>
              <a:spcBef>
                <a:spcPts val="0"/>
              </a:spcBef>
            </a:pPr>
            <a:endParaRPr lang="cs-CZ" sz="200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2590798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BDFBB2-98F6-49B2-BDB7-C60CFB41D986}"/>
              </a:ext>
            </a:extLst>
          </p:cNvPr>
          <p:cNvSpPr>
            <a:spLocks noGrp="1"/>
          </p:cNvSpPr>
          <p:nvPr>
            <p:ph type="title"/>
          </p:nvPr>
        </p:nvSpPr>
        <p:spPr>
          <a:xfrm>
            <a:off x="268941" y="284444"/>
            <a:ext cx="11636188" cy="827180"/>
          </a:xfrm>
        </p:spPr>
        <p:txBody>
          <a:bodyPr>
            <a:normAutofit/>
          </a:bodyPr>
          <a:lstStyle/>
          <a:p>
            <a:pPr algn="ctr"/>
            <a:r>
              <a:rPr lang="cs-CZ" sz="4000" b="1" dirty="0">
                <a:effectLst/>
                <a:latin typeface="Arial Narrow" panose="020B0606020202030204" pitchFamily="34" charset="0"/>
                <a:ea typeface="Calibri" panose="020F0502020204030204" pitchFamily="34" charset="0"/>
                <a:cs typeface="Times New Roman" panose="02020603050405020304" pitchFamily="18" charset="0"/>
              </a:rPr>
              <a:t>Strategické řízení v kulturním sektoru – úvod</a:t>
            </a:r>
            <a:endParaRPr lang="cs-CZ" sz="4000" dirty="0">
              <a:latin typeface="Arial Narrow" panose="020B0606020202030204" pitchFamily="34" charset="0"/>
            </a:endParaRPr>
          </a:p>
        </p:txBody>
      </p:sp>
      <p:sp>
        <p:nvSpPr>
          <p:cNvPr id="3" name="Zástupný obsah 2">
            <a:extLst>
              <a:ext uri="{FF2B5EF4-FFF2-40B4-BE49-F238E27FC236}">
                <a16:creationId xmlns:a16="http://schemas.microsoft.com/office/drawing/2014/main" id="{3EE8A3A0-3870-4423-B334-CD61AEE9D3E1}"/>
              </a:ext>
            </a:extLst>
          </p:cNvPr>
          <p:cNvSpPr>
            <a:spLocks noGrp="1"/>
          </p:cNvSpPr>
          <p:nvPr>
            <p:ph idx="1"/>
          </p:nvPr>
        </p:nvSpPr>
        <p:spPr>
          <a:xfrm>
            <a:off x="510989" y="1380565"/>
            <a:ext cx="11196918" cy="4993341"/>
          </a:xfrm>
        </p:spPr>
        <p:txBody>
          <a:bodyPr>
            <a:normAutofit/>
          </a:bodyPr>
          <a:lstStyle/>
          <a:p>
            <a:pPr marL="0" indent="0">
              <a:lnSpc>
                <a:spcPct val="100000"/>
              </a:lnSpc>
              <a:spcBef>
                <a:spcPts val="0"/>
              </a:spcBef>
              <a:buNone/>
            </a:pPr>
            <a:endParaRPr lang="cs-CZ" sz="2000" dirty="0">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kulturní projekty → vyžadují plánování a smysluplné řízení</a:t>
            </a:r>
            <a:endParaRPr lang="cs-CZ" sz="2000" dirty="0">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cs-CZ" sz="2000" dirty="0">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latin typeface="Arial Narrow" panose="020B0606020202030204" pitchFamily="34" charset="0"/>
                <a:ea typeface="Calibri" panose="020F0502020204030204" pitchFamily="34" charset="0"/>
                <a:cs typeface="Times New Roman" panose="02020603050405020304" pitchFamily="18" charset="0"/>
              </a:rPr>
              <a:t>důležité: </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lvl="1">
              <a:lnSpc>
                <a:spcPct val="100000"/>
              </a:lnSpc>
              <a:spcBef>
                <a:spcPts val="0"/>
              </a:spcBef>
            </a:pPr>
            <a:r>
              <a:rPr lang="cs-CZ" dirty="0">
                <a:effectLst/>
                <a:latin typeface="Arial Narrow" panose="020B0606020202030204" pitchFamily="34" charset="0"/>
                <a:ea typeface="Calibri" panose="020F0502020204030204" pitchFamily="34" charset="0"/>
                <a:cs typeface="Times New Roman" panose="02020603050405020304" pitchFamily="18" charset="0"/>
              </a:rPr>
              <a:t>souhra přímo + nepřímo zapojených organizátorů = týmů </a:t>
            </a:r>
          </a:p>
          <a:p>
            <a:pPr lvl="1">
              <a:lnSpc>
                <a:spcPct val="100000"/>
              </a:lnSpc>
              <a:spcBef>
                <a:spcPts val="0"/>
              </a:spcBef>
            </a:pPr>
            <a:r>
              <a:rPr lang="cs-CZ" dirty="0">
                <a:effectLst/>
                <a:latin typeface="Arial Narrow" panose="020B0606020202030204" pitchFamily="34" charset="0"/>
                <a:ea typeface="Calibri" panose="020F0502020204030204" pitchFamily="34" charset="0"/>
                <a:cs typeface="Times New Roman" panose="02020603050405020304" pitchFamily="18" charset="0"/>
              </a:rPr>
              <a:t>propracovaná strategie činností = </a:t>
            </a:r>
            <a:r>
              <a:rPr lang="cs-CZ" b="1" dirty="0">
                <a:effectLst/>
                <a:latin typeface="Arial Narrow" panose="020B0606020202030204" pitchFamily="34" charset="0"/>
                <a:ea typeface="Calibri" panose="020F0502020204030204" pitchFamily="34" charset="0"/>
                <a:cs typeface="Times New Roman" panose="02020603050405020304" pitchFamily="18" charset="0"/>
              </a:rPr>
              <a:t>strategický plán </a:t>
            </a:r>
            <a:r>
              <a:rPr lang="cs-CZ" dirty="0">
                <a:effectLst/>
                <a:latin typeface="Arial Narrow" panose="020B0606020202030204" pitchFamily="34" charset="0"/>
                <a:ea typeface="Calibri" panose="020F0502020204030204" pitchFamily="34" charset="0"/>
                <a:cs typeface="Times New Roman" panose="02020603050405020304" pitchFamily="18" charset="0"/>
              </a:rPr>
              <a:t>→ klíčový krok</a:t>
            </a:r>
          </a:p>
          <a:p>
            <a:pPr lvl="1">
              <a:lnSpc>
                <a:spcPct val="100000"/>
              </a:lnSpc>
              <a:spcBef>
                <a:spcPts val="0"/>
              </a:spcBef>
            </a:pPr>
            <a:endParaRPr lang="cs-CZ" dirty="0">
              <a:latin typeface="Arial Narrow" panose="020B0606020202030204" pitchFamily="34" charset="0"/>
              <a:ea typeface="Calibri" panose="020F0502020204030204" pitchFamily="34" charset="0"/>
              <a:cs typeface="Times New Roman" panose="02020603050405020304" pitchFamily="18" charset="0"/>
            </a:endParaRPr>
          </a:p>
          <a:p>
            <a:pPr marL="274320" lvl="1" indent="0">
              <a:lnSpc>
                <a:spcPct val="100000"/>
              </a:lnSpc>
              <a:spcBef>
                <a:spcPts val="0"/>
              </a:spcBef>
              <a:buNone/>
            </a:pPr>
            <a:endParaRPr lang="cs-CZ" dirty="0">
              <a:latin typeface="Arial Narrow" panose="020B0606020202030204" pitchFamily="34" charset="0"/>
              <a:ea typeface="Calibri" panose="020F0502020204030204" pitchFamily="34" charset="0"/>
              <a:cs typeface="Times New Roman" panose="02020603050405020304" pitchFamily="18" charset="0"/>
            </a:endParaRPr>
          </a:p>
          <a:p>
            <a:pPr marL="45720" indent="0">
              <a:lnSpc>
                <a:spcPct val="100000"/>
              </a:lnSpc>
              <a:spcBef>
                <a:spcPts val="0"/>
              </a:spcBef>
              <a:buNone/>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strategie = typické pro podnikatelský sektor X lze aplikovat i v oblasti kultury</a:t>
            </a:r>
          </a:p>
          <a:p>
            <a:pPr marL="0" indent="0">
              <a:lnSpc>
                <a:spcPct val="100000"/>
              </a:lnSpc>
              <a:spcBef>
                <a:spcPts val="0"/>
              </a:spcBef>
              <a:buNone/>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2401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BDFBB2-98F6-49B2-BDB7-C60CFB41D986}"/>
              </a:ext>
            </a:extLst>
          </p:cNvPr>
          <p:cNvSpPr>
            <a:spLocks noGrp="1"/>
          </p:cNvSpPr>
          <p:nvPr>
            <p:ph type="title"/>
          </p:nvPr>
        </p:nvSpPr>
        <p:spPr>
          <a:xfrm>
            <a:off x="268941" y="284444"/>
            <a:ext cx="11636188" cy="827180"/>
          </a:xfrm>
        </p:spPr>
        <p:txBody>
          <a:bodyPr>
            <a:normAutofit/>
          </a:bodyPr>
          <a:lstStyle/>
          <a:p>
            <a:pPr algn="ctr"/>
            <a:r>
              <a:rPr lang="cs-CZ" sz="4000" b="1" dirty="0">
                <a:effectLst/>
                <a:latin typeface="Arial Narrow" panose="020B0606020202030204" pitchFamily="34" charset="0"/>
                <a:ea typeface="Calibri" panose="020F0502020204030204" pitchFamily="34" charset="0"/>
                <a:cs typeface="Times New Roman" panose="02020603050405020304" pitchFamily="18" charset="0"/>
              </a:rPr>
              <a:t>Strategické řízení v kulturním sektoru</a:t>
            </a:r>
            <a:endParaRPr lang="cs-CZ" sz="4000" dirty="0">
              <a:latin typeface="Arial Narrow" panose="020B0606020202030204" pitchFamily="34" charset="0"/>
            </a:endParaRPr>
          </a:p>
        </p:txBody>
      </p:sp>
      <p:sp>
        <p:nvSpPr>
          <p:cNvPr id="3" name="Zástupný obsah 2">
            <a:extLst>
              <a:ext uri="{FF2B5EF4-FFF2-40B4-BE49-F238E27FC236}">
                <a16:creationId xmlns:a16="http://schemas.microsoft.com/office/drawing/2014/main" id="{3EE8A3A0-3870-4423-B334-CD61AEE9D3E1}"/>
              </a:ext>
            </a:extLst>
          </p:cNvPr>
          <p:cNvSpPr>
            <a:spLocks noGrp="1"/>
          </p:cNvSpPr>
          <p:nvPr>
            <p:ph idx="1"/>
          </p:nvPr>
        </p:nvSpPr>
        <p:spPr>
          <a:xfrm>
            <a:off x="510989" y="1380565"/>
            <a:ext cx="11196918" cy="4993341"/>
          </a:xfrm>
        </p:spPr>
        <p:txBody>
          <a:bodyPr>
            <a:noAutofit/>
          </a:bodyPr>
          <a:lstStyle/>
          <a:p>
            <a:pPr marL="0" indent="0">
              <a:lnSpc>
                <a:spcPct val="100000"/>
              </a:lnSpc>
              <a:spcBef>
                <a:spcPts val="0"/>
              </a:spcBef>
              <a:buNone/>
            </a:pPr>
            <a:r>
              <a:rPr lang="cs-CZ" sz="2000" b="1" dirty="0">
                <a:latin typeface="Arial Narrow" panose="020B0606020202030204" pitchFamily="34" charset="0"/>
                <a:ea typeface="Tahoma" panose="020B0604030504040204" pitchFamily="34" charset="0"/>
                <a:cs typeface="Times New Roman" panose="02020603050405020304" pitchFamily="18" charset="0"/>
              </a:rPr>
              <a:t>s</a:t>
            </a:r>
            <a:r>
              <a:rPr lang="cs-CZ" sz="2000" b="1" dirty="0">
                <a:effectLst/>
                <a:latin typeface="Arial Narrow" panose="020B0606020202030204" pitchFamily="34" charset="0"/>
                <a:ea typeface="Tahoma" panose="020B0604030504040204" pitchFamily="34" charset="0"/>
                <a:cs typeface="Times New Roman" panose="02020603050405020304" pitchFamily="18" charset="0"/>
              </a:rPr>
              <a:t>trategie – definice</a:t>
            </a:r>
            <a:endParaRPr lang="cs-CZ" sz="2000" dirty="0">
              <a:effectLst/>
              <a:latin typeface="Arial Narrow" panose="020B0606020202030204" pitchFamily="34" charset="0"/>
              <a:ea typeface="Tahoma" panose="020B0604030504040204" pitchFamily="34" charset="0"/>
              <a:cs typeface="Times New Roman" panose="02020603050405020304" pitchFamily="18" charset="0"/>
            </a:endParaRPr>
          </a:p>
          <a:p>
            <a:pPr lvl="1">
              <a:lnSpc>
                <a:spcPct val="100000"/>
              </a:lnSpc>
              <a:spcBef>
                <a:spcPts val="0"/>
              </a:spcBef>
              <a:buFont typeface="Wingdings" panose="05000000000000000000" pitchFamily="2" charset="2"/>
              <a:buChar char="§"/>
            </a:pPr>
            <a:r>
              <a:rPr lang="cs-CZ" dirty="0">
                <a:effectLst/>
                <a:latin typeface="Arial Narrow" panose="020B0606020202030204" pitchFamily="34" charset="0"/>
                <a:ea typeface="Tahoma" panose="020B0604030504040204" pitchFamily="34" charset="0"/>
                <a:cs typeface="Times New Roman" panose="02020603050405020304" pitchFamily="18" charset="0"/>
              </a:rPr>
              <a:t>z řeckých výrazů </a:t>
            </a:r>
            <a:r>
              <a:rPr lang="cs-CZ" b="1" i="1" dirty="0" err="1">
                <a:effectLst/>
                <a:latin typeface="Arial Narrow" panose="020B0606020202030204" pitchFamily="34" charset="0"/>
                <a:ea typeface="Tahoma" panose="020B0604030504040204" pitchFamily="34" charset="0"/>
                <a:cs typeface="Times New Roman" panose="02020603050405020304" pitchFamily="18" charset="0"/>
              </a:rPr>
              <a:t>stratos</a:t>
            </a:r>
            <a:r>
              <a:rPr lang="cs-CZ" dirty="0">
                <a:effectLst/>
                <a:latin typeface="Arial Narrow" panose="020B0606020202030204" pitchFamily="34" charset="0"/>
                <a:ea typeface="Tahoma" panose="020B0604030504040204" pitchFamily="34" charset="0"/>
                <a:cs typeface="Times New Roman" panose="02020603050405020304" pitchFamily="18" charset="0"/>
              </a:rPr>
              <a:t> (vojsko) a </a:t>
            </a:r>
            <a:r>
              <a:rPr lang="cs-CZ" b="1" i="1" dirty="0" err="1">
                <a:effectLst/>
                <a:latin typeface="Arial Narrow" panose="020B0606020202030204" pitchFamily="34" charset="0"/>
                <a:ea typeface="Tahoma" panose="020B0604030504040204" pitchFamily="34" charset="0"/>
                <a:cs typeface="Times New Roman" panose="02020603050405020304" pitchFamily="18" charset="0"/>
              </a:rPr>
              <a:t>agein</a:t>
            </a:r>
            <a:r>
              <a:rPr lang="cs-CZ" dirty="0">
                <a:effectLst/>
                <a:latin typeface="Arial Narrow" panose="020B0606020202030204" pitchFamily="34" charset="0"/>
                <a:ea typeface="Tahoma" panose="020B0604030504040204" pitchFamily="34" charset="0"/>
                <a:cs typeface="Times New Roman" panose="02020603050405020304" pitchFamily="18" charset="0"/>
              </a:rPr>
              <a:t> (vést) </a:t>
            </a:r>
            <a:r>
              <a:rPr lang="cs-CZ" dirty="0">
                <a:effectLst/>
                <a:latin typeface="Arial Narrow" panose="020B0606020202030204" pitchFamily="34" charset="0"/>
                <a:ea typeface="Calibri" panose="020F0502020204030204" pitchFamily="34" charset="0"/>
                <a:cs typeface="Times New Roman" panose="02020603050405020304" pitchFamily="18" charset="0"/>
              </a:rPr>
              <a:t>→ </a:t>
            </a:r>
            <a:r>
              <a:rPr lang="cs-CZ" dirty="0">
                <a:effectLst/>
                <a:latin typeface="Arial Narrow" panose="020B0606020202030204" pitchFamily="34" charset="0"/>
                <a:ea typeface="Tahoma" panose="020B0604030504040204" pitchFamily="34" charset="0"/>
                <a:cs typeface="Times New Roman" panose="02020603050405020304" pitchFamily="18" charset="0"/>
              </a:rPr>
              <a:t>původní význam: </a:t>
            </a:r>
            <a:r>
              <a:rPr lang="cs-CZ" b="1" u="sng" dirty="0">
                <a:effectLst/>
                <a:latin typeface="Arial Narrow" panose="020B0606020202030204" pitchFamily="34" charset="0"/>
                <a:ea typeface="Tahoma" panose="020B0604030504040204" pitchFamily="34" charset="0"/>
                <a:cs typeface="Times New Roman" panose="02020603050405020304" pitchFamily="18" charset="0"/>
              </a:rPr>
              <a:t>umění velet vojsku</a:t>
            </a:r>
          </a:p>
          <a:p>
            <a:pPr marL="822960" lvl="3" indent="0">
              <a:lnSpc>
                <a:spcPct val="100000"/>
              </a:lnSpc>
              <a:spcBef>
                <a:spcPts val="0"/>
              </a:spcBef>
              <a:buNone/>
            </a:pPr>
            <a:r>
              <a:rPr lang="cs-CZ" sz="2000" dirty="0">
                <a:latin typeface="Arial Narrow" panose="020B0606020202030204" pitchFamily="34" charset="0"/>
                <a:ea typeface="Tahoma" panose="020B0604030504040204" pitchFamily="34" charset="0"/>
                <a:cs typeface="Times New Roman" panose="02020603050405020304" pitchFamily="18" charset="0"/>
              </a:rPr>
              <a:t>x</a:t>
            </a:r>
          </a:p>
          <a:p>
            <a:pPr lvl="1">
              <a:lnSpc>
                <a:spcPct val="100000"/>
              </a:lnSpc>
              <a:spcBef>
                <a:spcPts val="0"/>
              </a:spcBef>
              <a:buFont typeface="Wingdings" panose="05000000000000000000" pitchFamily="2" charset="2"/>
              <a:buChar char="§"/>
            </a:pPr>
            <a:r>
              <a:rPr lang="cs-CZ" dirty="0">
                <a:latin typeface="Arial Narrow" panose="020B0606020202030204" pitchFamily="34" charset="0"/>
                <a:ea typeface="Tahoma" panose="020B0604030504040204" pitchFamily="34" charset="0"/>
                <a:cs typeface="Times New Roman" panose="02020603050405020304" pitchFamily="18" charset="0"/>
              </a:rPr>
              <a:t>dnes: </a:t>
            </a:r>
            <a:r>
              <a:rPr lang="cs-CZ" b="1" u="sng" dirty="0">
                <a:effectLst/>
                <a:latin typeface="Arial Narrow" panose="020B0606020202030204" pitchFamily="34" charset="0"/>
                <a:ea typeface="Tahoma" panose="020B0604030504040204" pitchFamily="34" charset="0"/>
                <a:cs typeface="Times New Roman" panose="02020603050405020304" pitchFamily="18" charset="0"/>
              </a:rPr>
              <a:t>dlouhodobé plánování činností za účelem dosažení předem definovaných cílů</a:t>
            </a:r>
          </a:p>
          <a:p>
            <a:pPr marL="45720" indent="0">
              <a:lnSpc>
                <a:spcPct val="100000"/>
              </a:lnSpc>
              <a:spcBef>
                <a:spcPts val="0"/>
              </a:spcBef>
              <a:buNone/>
            </a:pPr>
            <a:endParaRPr lang="cs-CZ" sz="2000" dirty="0">
              <a:effectLst/>
              <a:latin typeface="Arial Narrow" panose="020B0606020202030204" pitchFamily="34" charset="0"/>
              <a:ea typeface="Tahoma" panose="020B0604030504040204" pitchFamily="34" charset="0"/>
              <a:cs typeface="Times New Roman" panose="02020603050405020304" pitchFamily="18" charset="0"/>
            </a:endParaRPr>
          </a:p>
          <a:p>
            <a:pPr marL="45720" indent="0">
              <a:lnSpc>
                <a:spcPct val="100000"/>
              </a:lnSpc>
              <a:spcBef>
                <a:spcPts val="0"/>
              </a:spcBef>
              <a:buNone/>
            </a:pPr>
            <a:r>
              <a:rPr lang="cs-CZ" sz="2000" dirty="0">
                <a:effectLst/>
                <a:latin typeface="Arial Narrow" panose="020B0606020202030204" pitchFamily="34" charset="0"/>
                <a:ea typeface="Tahoma" panose="020B0604030504040204" pitchFamily="34" charset="0"/>
                <a:cs typeface="Times New Roman" panose="02020603050405020304" pitchFamily="18" charset="0"/>
              </a:rPr>
              <a:t>strategie </a:t>
            </a:r>
            <a:r>
              <a:rPr lang="cs-CZ" sz="2000" dirty="0">
                <a:latin typeface="Arial Narrow" panose="020B0606020202030204" pitchFamily="34" charset="0"/>
                <a:ea typeface="Tahoma" panose="020B0604030504040204" pitchFamily="34" charset="0"/>
                <a:cs typeface="Times New Roman" panose="02020603050405020304" pitchFamily="18" charset="0"/>
              </a:rPr>
              <a:t>x</a:t>
            </a:r>
            <a:r>
              <a:rPr lang="cs-CZ" sz="2000" dirty="0">
                <a:effectLst/>
                <a:latin typeface="Arial Narrow" panose="020B0606020202030204" pitchFamily="34" charset="0"/>
                <a:ea typeface="Tahoma" panose="020B0604030504040204" pitchFamily="34" charset="0"/>
                <a:cs typeface="Times New Roman" panose="02020603050405020304" pitchFamily="18" charset="0"/>
              </a:rPr>
              <a:t> taktika = rozdílné pojmy!</a:t>
            </a:r>
          </a:p>
          <a:p>
            <a:pPr marL="571500" indent="-342900">
              <a:lnSpc>
                <a:spcPct val="100000"/>
              </a:lnSpc>
              <a:spcBef>
                <a:spcPts val="0"/>
              </a:spcBef>
              <a:buFont typeface="Wingdings" panose="05000000000000000000" pitchFamily="2" charset="2"/>
              <a:buChar char="§"/>
            </a:pPr>
            <a:r>
              <a:rPr lang="cs-CZ" sz="2000" b="1" i="1" dirty="0">
                <a:effectLst/>
                <a:latin typeface="Arial Narrow" panose="020B0606020202030204" pitchFamily="34" charset="0"/>
                <a:ea typeface="Tahoma" panose="020B0604030504040204" pitchFamily="34" charset="0"/>
                <a:cs typeface="Times New Roman" panose="02020603050405020304" pitchFamily="18" charset="0"/>
              </a:rPr>
              <a:t>strategie</a:t>
            </a:r>
            <a:r>
              <a:rPr lang="cs-CZ" sz="2000" dirty="0">
                <a:effectLst/>
                <a:latin typeface="Arial Narrow" panose="020B0606020202030204" pitchFamily="34" charset="0"/>
                <a:ea typeface="Tahoma" panose="020B0604030504040204" pitchFamily="34" charset="0"/>
                <a:cs typeface="Times New Roman" panose="02020603050405020304" pitchFamily="18" charset="0"/>
              </a:rPr>
              <a:t> = dlouhodobé cíle + informace o tom, čeho dosáhnout = </a:t>
            </a:r>
            <a:r>
              <a:rPr lang="cs-CZ" sz="2000" dirty="0">
                <a:solidFill>
                  <a:srgbClr val="000000"/>
                </a:solidFill>
                <a:effectLst/>
                <a:latin typeface="Arial Narrow" panose="020B0606020202030204" pitchFamily="34" charset="0"/>
                <a:ea typeface="Tahoma" panose="020B0604030504040204" pitchFamily="34" charset="0"/>
                <a:cs typeface="Times New Roman" panose="02020603050405020304" pitchFamily="18" charset="0"/>
              </a:rPr>
              <a:t>jak přeměnit úmysl ve výsledek</a:t>
            </a:r>
          </a:p>
          <a:p>
            <a:pPr marL="571500" indent="-342900">
              <a:lnSpc>
                <a:spcPct val="100000"/>
              </a:lnSpc>
              <a:spcBef>
                <a:spcPts val="0"/>
              </a:spcBef>
              <a:buFont typeface="Wingdings" panose="05000000000000000000" pitchFamily="2" charset="2"/>
              <a:buChar char="§"/>
            </a:pPr>
            <a:r>
              <a:rPr lang="cs-CZ" sz="2000" b="1" i="1" dirty="0">
                <a:latin typeface="Arial Narrow" panose="020B0606020202030204" pitchFamily="34" charset="0"/>
                <a:ea typeface="Tahoma" panose="020B0604030504040204" pitchFamily="34" charset="0"/>
                <a:cs typeface="Times New Roman" panose="02020603050405020304" pitchFamily="18" charset="0"/>
              </a:rPr>
              <a:t>t</a:t>
            </a:r>
            <a:r>
              <a:rPr lang="cs-CZ" sz="2000" b="1" i="1" dirty="0">
                <a:effectLst/>
                <a:latin typeface="Arial Narrow" panose="020B0606020202030204" pitchFamily="34" charset="0"/>
                <a:ea typeface="Tahoma" panose="020B0604030504040204" pitchFamily="34" charset="0"/>
                <a:cs typeface="Times New Roman" panose="02020603050405020304" pitchFamily="18" charset="0"/>
              </a:rPr>
              <a:t>aktika</a:t>
            </a:r>
            <a:r>
              <a:rPr lang="cs-CZ" sz="2000" dirty="0">
                <a:effectLst/>
                <a:latin typeface="Arial Narrow" panose="020B0606020202030204" pitchFamily="34" charset="0"/>
                <a:ea typeface="Tahoma" panose="020B0604030504040204" pitchFamily="34" charset="0"/>
                <a:cs typeface="Times New Roman" panose="02020603050405020304" pitchFamily="18" charset="0"/>
              </a:rPr>
              <a:t> = metody, skrze něž se strategie naplňuje</a:t>
            </a:r>
          </a:p>
          <a:p>
            <a:pPr>
              <a:lnSpc>
                <a:spcPct val="100000"/>
              </a:lnSpc>
              <a:spcBef>
                <a:spcPts val="0"/>
              </a:spcBef>
            </a:pPr>
            <a:endParaRPr lang="cs-CZ" sz="2000" dirty="0">
              <a:effectLst/>
              <a:latin typeface="Arial Narrow" panose="020B0606020202030204" pitchFamily="34" charset="0"/>
              <a:ea typeface="Tahoma" panose="020B0604030504040204" pitchFamily="34" charset="0"/>
              <a:cs typeface="Times New Roman" panose="02020603050405020304" pitchFamily="18" charset="0"/>
            </a:endParaRPr>
          </a:p>
          <a:p>
            <a:pPr marL="0" indent="0">
              <a:lnSpc>
                <a:spcPct val="100000"/>
              </a:lnSpc>
              <a:spcBef>
                <a:spcPts val="0"/>
              </a:spcBef>
              <a:buNone/>
            </a:pPr>
            <a:r>
              <a:rPr lang="cs-CZ" sz="2000" dirty="0" err="1">
                <a:effectLst/>
                <a:latin typeface="Arial Narrow" panose="020B0606020202030204" pitchFamily="34" charset="0"/>
                <a:ea typeface="Tahoma" panose="020B0604030504040204" pitchFamily="34" charset="0"/>
                <a:cs typeface="Times New Roman" panose="02020603050405020304" pitchFamily="18" charset="0"/>
              </a:rPr>
              <a:t>Giep</a:t>
            </a:r>
            <a:r>
              <a:rPr lang="cs-CZ" sz="2000" dirty="0">
                <a:effectLst/>
                <a:latin typeface="Arial Narrow" panose="020B0606020202030204" pitchFamily="34" charset="0"/>
                <a:ea typeface="Tahoma" panose="020B0604030504040204" pitchFamily="34" charset="0"/>
                <a:cs typeface="Times New Roman" panose="02020603050405020304" pitchFamily="18" charset="0"/>
              </a:rPr>
              <a:t> </a:t>
            </a:r>
            <a:r>
              <a:rPr lang="cs-CZ" sz="2000" dirty="0" err="1">
                <a:effectLst/>
                <a:latin typeface="Arial Narrow" panose="020B0606020202030204" pitchFamily="34" charset="0"/>
                <a:ea typeface="Tahoma" panose="020B0604030504040204" pitchFamily="34" charset="0"/>
                <a:cs typeface="Times New Roman" panose="02020603050405020304" pitchFamily="18" charset="0"/>
              </a:rPr>
              <a:t>Hagoort</a:t>
            </a:r>
            <a:r>
              <a:rPr lang="cs-CZ" sz="2000" dirty="0">
                <a:effectLst/>
                <a:latin typeface="Arial Narrow" panose="020B0606020202030204" pitchFamily="34" charset="0"/>
                <a:ea typeface="Tahoma" panose="020B0604030504040204" pitchFamily="34" charset="0"/>
                <a:cs typeface="Times New Roman" panose="02020603050405020304" pitchFamily="18" charset="0"/>
              </a:rPr>
              <a:t>: </a:t>
            </a:r>
            <a:r>
              <a:rPr lang="cs-CZ" sz="2000" i="1" dirty="0">
                <a:effectLst/>
                <a:latin typeface="Arial Narrow" panose="020B0606020202030204" pitchFamily="34" charset="0"/>
                <a:ea typeface="Tahoma" panose="020B0604030504040204" pitchFamily="34" charset="0"/>
                <a:cs typeface="Times New Roman" panose="02020603050405020304" pitchFamily="18" charset="0"/>
              </a:rPr>
              <a:t>Umělecký management v podnikatelském stylu </a:t>
            </a:r>
          </a:p>
          <a:p>
            <a:pPr marL="0" indent="0">
              <a:lnSpc>
                <a:spcPct val="100000"/>
              </a:lnSpc>
              <a:spcBef>
                <a:spcPts val="0"/>
              </a:spcBef>
              <a:buNone/>
            </a:pPr>
            <a:r>
              <a:rPr lang="cs-CZ" sz="2000" i="1" dirty="0">
                <a:solidFill>
                  <a:schemeClr val="accent2">
                    <a:lumMod val="75000"/>
                  </a:schemeClr>
                </a:solidFill>
                <a:latin typeface="Arial Narrow" panose="020B0606020202030204" pitchFamily="34" charset="0"/>
                <a:ea typeface="Tahoma" panose="020B0604030504040204" pitchFamily="34" charset="0"/>
                <a:cs typeface="Times New Roman" panose="02020603050405020304" pitchFamily="18" charset="0"/>
              </a:rPr>
              <a:t>„S</a:t>
            </a:r>
            <a:r>
              <a:rPr lang="cs-CZ" sz="2000" i="1" dirty="0">
                <a:solidFill>
                  <a:schemeClr val="accent2">
                    <a:lumMod val="75000"/>
                  </a:schemeClr>
                </a:solidFill>
                <a:effectLst/>
                <a:latin typeface="Arial Narrow" panose="020B0606020202030204" pitchFamily="34" charset="0"/>
                <a:ea typeface="Tahoma" panose="020B0604030504040204" pitchFamily="34" charset="0"/>
                <a:cs typeface="Times New Roman" panose="02020603050405020304" pitchFamily="18" charset="0"/>
              </a:rPr>
              <a:t>trategie je směr.“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a:effectLst/>
                <a:latin typeface="Arial Narrow" panose="020B0606020202030204" pitchFamily="34" charset="0"/>
                <a:ea typeface="Tahoma" panose="020B0604030504040204" pitchFamily="34" charset="0"/>
                <a:cs typeface="Times New Roman" panose="02020603050405020304" pitchFamily="18" charset="0"/>
              </a:rPr>
              <a:t>představuje vývoj a ukazuje směr organizace a způsob realizace</a:t>
            </a:r>
          </a:p>
          <a:p>
            <a:pPr>
              <a:lnSpc>
                <a:spcPct val="100000"/>
              </a:lnSpc>
              <a:spcBef>
                <a:spcPts val="0"/>
              </a:spcBef>
            </a:pPr>
            <a:endParaRPr lang="cs-CZ" sz="2000" dirty="0">
              <a:solidFill>
                <a:srgbClr val="000000"/>
              </a:solidFill>
              <a:effectLst/>
              <a:latin typeface="Arial Narrow" panose="020B0606020202030204" pitchFamily="34" charset="0"/>
              <a:ea typeface="Tahoma" panose="020B0604030504040204" pitchFamily="34" charset="0"/>
              <a:cs typeface="Times New Roman" panose="02020603050405020304" pitchFamily="18" charset="0"/>
            </a:endParaRPr>
          </a:p>
          <a:p>
            <a:pPr marL="45720" indent="0">
              <a:lnSpc>
                <a:spcPct val="100000"/>
              </a:lnSpc>
              <a:spcBef>
                <a:spcPts val="0"/>
              </a:spcBef>
              <a:buNone/>
            </a:pPr>
            <a:endParaRPr lang="cs-CZ" sz="2000" dirty="0">
              <a:solidFill>
                <a:srgbClr val="000000"/>
              </a:solidFill>
              <a:effectLst/>
              <a:latin typeface="Arial Narrow" panose="020B0606020202030204" pitchFamily="34" charset="0"/>
              <a:ea typeface="Tahoma" panose="020B0604030504040204" pitchFamily="34" charset="0"/>
              <a:cs typeface="Times New Roman" panose="02020603050405020304" pitchFamily="18" charset="0"/>
            </a:endParaRPr>
          </a:p>
          <a:p>
            <a:pPr marL="45720" indent="0">
              <a:lnSpc>
                <a:spcPct val="100000"/>
              </a:lnSpc>
              <a:spcBef>
                <a:spcPts val="0"/>
              </a:spcBef>
              <a:buNone/>
            </a:pPr>
            <a:r>
              <a:rPr lang="cs-CZ" sz="2000" dirty="0">
                <a:solidFill>
                  <a:srgbClr val="000000"/>
                </a:solidFill>
                <a:effectLst/>
                <a:latin typeface="Arial Narrow" panose="020B0606020202030204" pitchFamily="34" charset="0"/>
                <a:ea typeface="Tahoma" panose="020B0604030504040204" pitchFamily="34" charset="0"/>
                <a:cs typeface="Times New Roman" panose="02020603050405020304" pitchFamily="18" charset="0"/>
              </a:rPr>
              <a:t>plánování = intelektuální proces X strategie = aktivní přístup i proces realizace</a:t>
            </a:r>
          </a:p>
          <a:p>
            <a:pPr marL="0" indent="0">
              <a:lnSpc>
                <a:spcPct val="100000"/>
              </a:lnSpc>
              <a:spcBef>
                <a:spcPts val="0"/>
              </a:spcBef>
              <a:buNone/>
            </a:pPr>
            <a:endParaRPr lang="cs-CZ" sz="2000" dirty="0">
              <a:latin typeface="Arial Narrow" panose="020B0606020202030204" pitchFamily="34"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690066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F0F8D8F-9FDD-44B4-90D5-A1908A83BE44}"/>
              </a:ext>
            </a:extLst>
          </p:cNvPr>
          <p:cNvSpPr>
            <a:spLocks noGrp="1"/>
          </p:cNvSpPr>
          <p:nvPr>
            <p:ph type="title"/>
          </p:nvPr>
        </p:nvSpPr>
        <p:spPr>
          <a:xfrm>
            <a:off x="331693" y="286871"/>
            <a:ext cx="11564472" cy="794449"/>
          </a:xfrm>
        </p:spPr>
        <p:txBody>
          <a:bodyPr>
            <a:normAutofit/>
          </a:bodyPr>
          <a:lstStyle/>
          <a:p>
            <a:pPr algn="ctr"/>
            <a:r>
              <a:rPr lang="cs-CZ" sz="4000" b="1" dirty="0">
                <a:latin typeface="Arial Narrow" panose="020B0606020202030204" pitchFamily="34" charset="0"/>
                <a:ea typeface="Calibri" panose="020F0502020204030204" pitchFamily="34" charset="0"/>
                <a:cs typeface="Times New Roman" panose="02020603050405020304" pitchFamily="18" charset="0"/>
              </a:rPr>
              <a:t>Rámec pro vypracování strategie (festivalu)</a:t>
            </a:r>
            <a:endParaRPr lang="cs-CZ" sz="4000" dirty="0">
              <a:latin typeface="Arial Narrow" panose="020B0606020202030204" pitchFamily="34" charset="0"/>
            </a:endParaRPr>
          </a:p>
        </p:txBody>
      </p:sp>
      <p:sp>
        <p:nvSpPr>
          <p:cNvPr id="3" name="Zástupný obsah 2">
            <a:extLst>
              <a:ext uri="{FF2B5EF4-FFF2-40B4-BE49-F238E27FC236}">
                <a16:creationId xmlns:a16="http://schemas.microsoft.com/office/drawing/2014/main" id="{4D881982-8474-4C17-B46B-F3E567586CF0}"/>
              </a:ext>
            </a:extLst>
          </p:cNvPr>
          <p:cNvSpPr>
            <a:spLocks noGrp="1"/>
          </p:cNvSpPr>
          <p:nvPr>
            <p:ph sz="half" idx="1"/>
          </p:nvPr>
        </p:nvSpPr>
        <p:spPr>
          <a:xfrm>
            <a:off x="331694" y="1299882"/>
            <a:ext cx="6373879" cy="5192992"/>
          </a:xfrm>
        </p:spPr>
        <p:txBody>
          <a:bodyPr>
            <a:noAutofit/>
          </a:bodyPr>
          <a:lstStyle/>
          <a:p>
            <a:pPr marL="0" indent="0">
              <a:lnSpc>
                <a:spcPct val="100000"/>
              </a:lnSpc>
              <a:spcBef>
                <a:spcPts val="0"/>
              </a:spcBef>
              <a:buNone/>
            </a:pPr>
            <a:r>
              <a:rPr lang="cs-CZ" sz="2000" u="sng"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 samostatné fáze</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a:t>
            </a:r>
          </a:p>
          <a:p>
            <a:pPr marL="0" lvl="0" indent="0">
              <a:lnSpc>
                <a:spcPct val="100000"/>
              </a:lnSpc>
              <a:spcBef>
                <a:spcPts val="0"/>
              </a:spcBef>
              <a:buNone/>
            </a:pPr>
            <a:endParaRPr lang="cs-CZ" sz="2000" b="1" dirty="0">
              <a:solidFill>
                <a:srgbClr val="000000"/>
              </a:solidFill>
              <a:latin typeface="Arial Narrow" panose="020B0606020202030204" pitchFamily="34" charset="0"/>
              <a:ea typeface="Calibri" panose="020F0502020204030204" pitchFamily="34" charset="0"/>
              <a:cs typeface="Times New Roman" panose="02020603050405020304" pitchFamily="18" charset="0"/>
            </a:endParaRPr>
          </a:p>
          <a:p>
            <a:pPr marL="0" lvl="0" indent="0">
              <a:lnSpc>
                <a:spcPct val="100000"/>
              </a:lnSpc>
              <a:spcBef>
                <a:spcPts val="0"/>
              </a:spcBef>
              <a:buNone/>
            </a:pPr>
            <a:r>
              <a:rPr lang="cs-CZ" sz="2000" b="1"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1) p</a:t>
            </a: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říprava a formulace poslání</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p>
          <a:p>
            <a:pPr>
              <a:lnSpc>
                <a:spcPct val="100000"/>
              </a:lnSpc>
              <a:spcBef>
                <a:spcPts val="0"/>
              </a:spcBef>
            </a:pP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strategie → směr plánování</a:t>
            </a:r>
          </a:p>
          <a:p>
            <a:pPr>
              <a:lnSpc>
                <a:spcPct val="100000"/>
              </a:lnSpc>
              <a:spcBef>
                <a:spcPts val="0"/>
              </a:spcBef>
            </a:pP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formulace poslání → hlavní motivace</a:t>
            </a:r>
          </a:p>
          <a:p>
            <a:pPr marL="0" indent="0">
              <a:lnSpc>
                <a:spcPct val="100000"/>
              </a:lnSpc>
              <a:spcBef>
                <a:spcPts val="0"/>
              </a:spcBef>
              <a:buNone/>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lvl="0" indent="0">
              <a:lnSpc>
                <a:spcPct val="100000"/>
              </a:lnSpc>
              <a:spcBef>
                <a:spcPts val="0"/>
              </a:spcBef>
              <a:buNone/>
            </a:pP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2) analýza prostředí</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p>
          <a:p>
            <a:pPr>
              <a:lnSpc>
                <a:spcPct val="100000"/>
              </a:lnSpc>
              <a:spcBef>
                <a:spcPts val="0"/>
              </a:spcBef>
            </a:pP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průzkum vnějšího i vnitřního prostředí organizace</a:t>
            </a:r>
          </a:p>
          <a:p>
            <a:pPr marL="0" indent="0">
              <a:lnSpc>
                <a:spcPct val="100000"/>
              </a:lnSpc>
              <a:spcBef>
                <a:spcPts val="0"/>
              </a:spcBef>
              <a:buNone/>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lvl="0" indent="0">
              <a:lnSpc>
                <a:spcPct val="100000"/>
              </a:lnSpc>
              <a:spcBef>
                <a:spcPts val="0"/>
              </a:spcBef>
              <a:buNone/>
            </a:pP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3) vypracování strategie</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endParaRPr lang="cs-CZ" sz="2000" dirty="0">
              <a:solidFill>
                <a:srgbClr val="000000"/>
              </a:solidFill>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umělecké, administrativní a finanční plán</a:t>
            </a:r>
          </a:p>
          <a:p>
            <a:pPr marL="0" indent="0">
              <a:lnSpc>
                <a:spcPct val="100000"/>
              </a:lnSpc>
              <a:spcBef>
                <a:spcPts val="0"/>
              </a:spcBef>
              <a:buNone/>
            </a:pPr>
            <a:endPar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Vypracování strategií = tvůrčí proces X ne plnění formulářů!</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cs-CZ" sz="2000" dirty="0">
              <a:latin typeface="Arial Narrow" panose="020B0606020202030204" pitchFamily="34" charset="0"/>
              <a:cs typeface="Times New Roman" panose="02020603050405020304" pitchFamily="18" charset="0"/>
            </a:endParaRPr>
          </a:p>
        </p:txBody>
      </p:sp>
      <p:pic>
        <p:nvPicPr>
          <p:cNvPr id="5" name="Zástupný obsah 4">
            <a:extLst>
              <a:ext uri="{FF2B5EF4-FFF2-40B4-BE49-F238E27FC236}">
                <a16:creationId xmlns:a16="http://schemas.microsoft.com/office/drawing/2014/main" id="{AD61636B-4FA2-4992-8D07-EB749E297D7C}"/>
              </a:ext>
            </a:extLst>
          </p:cNvPr>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705573" y="1081320"/>
            <a:ext cx="5154733" cy="5308018"/>
          </a:xfrm>
          <a:prstGeom prst="rect">
            <a:avLst/>
          </a:prstGeom>
          <a:noFill/>
          <a:ln>
            <a:noFill/>
          </a:ln>
        </p:spPr>
      </p:pic>
    </p:spTree>
    <p:extLst>
      <p:ext uri="{BB962C8B-B14F-4D97-AF65-F5344CB8AC3E}">
        <p14:creationId xmlns:p14="http://schemas.microsoft.com/office/powerpoint/2010/main" val="2095849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BDFBB2-98F6-49B2-BDB7-C60CFB41D986}"/>
              </a:ext>
            </a:extLst>
          </p:cNvPr>
          <p:cNvSpPr>
            <a:spLocks noGrp="1"/>
          </p:cNvSpPr>
          <p:nvPr>
            <p:ph type="title"/>
          </p:nvPr>
        </p:nvSpPr>
        <p:spPr>
          <a:xfrm>
            <a:off x="268941" y="284444"/>
            <a:ext cx="11636188" cy="827180"/>
          </a:xfrm>
        </p:spPr>
        <p:txBody>
          <a:bodyPr>
            <a:normAutofit/>
          </a:bodyPr>
          <a:lstStyle/>
          <a:p>
            <a:pPr algn="ctr"/>
            <a:r>
              <a:rPr lang="cs-CZ" sz="4000" b="1" dirty="0">
                <a:effectLst/>
                <a:latin typeface="Arial Narrow" panose="020B0606020202030204" pitchFamily="34" charset="0"/>
                <a:ea typeface="Calibri" panose="020F0502020204030204" pitchFamily="34" charset="0"/>
                <a:cs typeface="Times New Roman" panose="02020603050405020304" pitchFamily="18" charset="0"/>
              </a:rPr>
              <a:t>1) FORMULACE POSLÁNÍ </a:t>
            </a:r>
            <a:endParaRPr lang="cs-CZ" sz="4000" dirty="0">
              <a:latin typeface="Arial Narrow" panose="020B0606020202030204" pitchFamily="34" charset="0"/>
            </a:endParaRPr>
          </a:p>
        </p:txBody>
      </p:sp>
      <p:sp>
        <p:nvSpPr>
          <p:cNvPr id="3" name="Zástupný obsah 2">
            <a:extLst>
              <a:ext uri="{FF2B5EF4-FFF2-40B4-BE49-F238E27FC236}">
                <a16:creationId xmlns:a16="http://schemas.microsoft.com/office/drawing/2014/main" id="{3EE8A3A0-3870-4423-B334-CD61AEE9D3E1}"/>
              </a:ext>
            </a:extLst>
          </p:cNvPr>
          <p:cNvSpPr>
            <a:spLocks noGrp="1"/>
          </p:cNvSpPr>
          <p:nvPr>
            <p:ph idx="1"/>
          </p:nvPr>
        </p:nvSpPr>
        <p:spPr>
          <a:xfrm>
            <a:off x="510989" y="1380565"/>
            <a:ext cx="11196918" cy="5127811"/>
          </a:xfrm>
        </p:spPr>
        <p:txBody>
          <a:bodyPr>
            <a:noAutofit/>
          </a:bodyPr>
          <a:lstStyle/>
          <a:p>
            <a:pPr marL="0" indent="0">
              <a:lnSpc>
                <a:spcPct val="100000"/>
              </a:lnSpc>
              <a:spcBef>
                <a:spcPts val="0"/>
              </a:spcBef>
              <a:buNone/>
            </a:pPr>
            <a:r>
              <a:rPr lang="cs-CZ" sz="2000" dirty="0">
                <a:latin typeface="Arial Narrow" panose="020B0606020202030204" pitchFamily="34" charset="0"/>
                <a:ea typeface="Calibri" panose="020F0502020204030204" pitchFamily="34" charset="0"/>
                <a:cs typeface="Times New Roman" panose="02020603050405020304" pitchFamily="18" charset="0"/>
              </a:rPr>
              <a:t>Nutné v</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ýchodisko pro plánování = </a:t>
            </a:r>
            <a:r>
              <a:rPr lang="cs-CZ" sz="2000" b="1" u="sng" dirty="0">
                <a:effectLst/>
                <a:latin typeface="Arial Narrow" panose="020B0606020202030204" pitchFamily="34" charset="0"/>
                <a:ea typeface="Calibri" panose="020F0502020204030204" pitchFamily="34" charset="0"/>
                <a:cs typeface="Times New Roman" panose="02020603050405020304" pitchFamily="18" charset="0"/>
              </a:rPr>
              <a:t>formulace poslání </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určuje:</a:t>
            </a:r>
          </a:p>
          <a:p>
            <a:pPr lvl="1">
              <a:lnSpc>
                <a:spcPct val="100000"/>
              </a:lnSpc>
              <a:spcBef>
                <a:spcPts val="0"/>
              </a:spcBef>
              <a:spcAft>
                <a:spcPts val="0"/>
              </a:spcAft>
              <a:buFont typeface="Wingdings" panose="05000000000000000000" pitchFamily="2" charset="2"/>
              <a:buChar char="§"/>
            </a:pPr>
            <a:r>
              <a:rPr lang="cs-CZ" dirty="0">
                <a:effectLst/>
                <a:latin typeface="Arial Narrow" panose="020B0606020202030204" pitchFamily="34" charset="0"/>
                <a:ea typeface="Calibri" panose="020F0502020204030204" pitchFamily="34" charset="0"/>
                <a:cs typeface="Times New Roman" panose="02020603050405020304" pitchFamily="18" charset="0"/>
              </a:rPr>
              <a:t>směřování</a:t>
            </a:r>
            <a:endParaRPr lang="cs-CZ" dirty="0">
              <a:latin typeface="Arial Narrow" panose="020B0606020202030204" pitchFamily="34" charset="0"/>
              <a:ea typeface="Calibri" panose="020F0502020204030204" pitchFamily="34" charset="0"/>
              <a:cs typeface="Times New Roman" panose="02020603050405020304" pitchFamily="18" charset="0"/>
            </a:endParaRPr>
          </a:p>
          <a:p>
            <a:pPr lvl="1">
              <a:lnSpc>
                <a:spcPct val="100000"/>
              </a:lnSpc>
              <a:spcBef>
                <a:spcPts val="0"/>
              </a:spcBef>
              <a:spcAft>
                <a:spcPts val="0"/>
              </a:spcAft>
              <a:buFont typeface="Wingdings" panose="05000000000000000000" pitchFamily="2" charset="2"/>
              <a:buChar char="§"/>
            </a:pPr>
            <a:r>
              <a:rPr lang="cs-CZ" dirty="0">
                <a:effectLst/>
                <a:latin typeface="Arial Narrow" panose="020B0606020202030204" pitchFamily="34" charset="0"/>
                <a:ea typeface="Calibri" panose="020F0502020204030204" pitchFamily="34" charset="0"/>
                <a:cs typeface="Times New Roman" panose="02020603050405020304" pitchFamily="18" charset="0"/>
              </a:rPr>
              <a:t>programová a administrativní rozhodnutí</a:t>
            </a:r>
          </a:p>
          <a:p>
            <a:pPr marL="457200" lvl="1" indent="0">
              <a:lnSpc>
                <a:spcPct val="100000"/>
              </a:lnSpc>
              <a:spcBef>
                <a:spcPts val="0"/>
              </a:spcBef>
              <a:buNone/>
            </a:pPr>
            <a:endParaRPr lang="cs-CZ" dirty="0">
              <a:solidFill>
                <a:srgbClr val="000000"/>
              </a:solidFill>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Každý v organizaci musí pochopit jeho důsledky = efektivní!!!</a:t>
            </a:r>
          </a:p>
          <a:p>
            <a:pPr marL="822960" lvl="3" indent="0">
              <a:lnSpc>
                <a:spcPct val="100000"/>
              </a:lnSpc>
              <a:spcBef>
                <a:spcPts val="0"/>
              </a:spcBef>
              <a:buNone/>
            </a:pPr>
            <a:r>
              <a:rPr lang="cs-CZ" sz="2000"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Př. regionální divadelní společnost </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vytkne-li si cíl produkovat experimentální díla, musí vynaložit cílenější marketingové úsilí než divadlo produkující lehké komedie a muzikály!!!</a:t>
            </a:r>
          </a:p>
          <a:p>
            <a:pPr marL="0" indent="0">
              <a:lnSpc>
                <a:spcPct val="100000"/>
              </a:lnSpc>
              <a:spcBef>
                <a:spcPts val="0"/>
              </a:spcBef>
              <a:buNone/>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b="1" i="1" dirty="0">
                <a:latin typeface="Arial Narrow" panose="020B0606020202030204" pitchFamily="34" charset="0"/>
              </a:rPr>
              <a:t>Proč poslání formulujeme??? </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definuje cíle organizace</a:t>
            </a:r>
          </a:p>
          <a:p>
            <a:pPr lvl="1">
              <a:lnSpc>
                <a:spcPct val="100000"/>
              </a:lnSpc>
              <a:spcBef>
                <a:spcPts val="0"/>
              </a:spcBef>
              <a:spcAft>
                <a:spcPts val="0"/>
              </a:spcAft>
              <a:buFont typeface="Wingdings" panose="05000000000000000000" pitchFamily="2" charset="2"/>
              <a:buChar char="§"/>
            </a:pPr>
            <a:r>
              <a:rPr lang="cs-CZ" i="1" dirty="0">
                <a:effectLst/>
                <a:latin typeface="Arial Narrow" panose="020B0606020202030204" pitchFamily="34" charset="0"/>
                <a:ea typeface="Calibri" panose="020F0502020204030204" pitchFamily="34" charset="0"/>
                <a:cs typeface="Times New Roman" panose="02020603050405020304" pitchFamily="18" charset="0"/>
              </a:rPr>
              <a:t>ziskový sektor </a:t>
            </a:r>
            <a:r>
              <a:rPr lang="cs-CZ" dirty="0">
                <a:effectLst/>
                <a:latin typeface="Arial Narrow" panose="020B0606020202030204" pitchFamily="34" charset="0"/>
                <a:ea typeface="Calibri" panose="020F0502020204030204" pitchFamily="34" charset="0"/>
                <a:cs typeface="Times New Roman" panose="02020603050405020304" pitchFamily="18" charset="0"/>
              </a:rPr>
              <a:t>= dosažení co největších zisků </a:t>
            </a:r>
          </a:p>
          <a:p>
            <a:pPr lvl="1">
              <a:lnSpc>
                <a:spcPct val="100000"/>
              </a:lnSpc>
              <a:spcBef>
                <a:spcPts val="0"/>
              </a:spcBef>
              <a:spcAft>
                <a:spcPts val="0"/>
              </a:spcAft>
              <a:buFont typeface="Wingdings" panose="05000000000000000000" pitchFamily="2" charset="2"/>
              <a:buChar char="§"/>
            </a:pPr>
            <a:r>
              <a:rPr lang="cs-CZ" i="1" dirty="0">
                <a:effectLst/>
                <a:latin typeface="Arial Narrow" panose="020B0606020202030204" pitchFamily="34" charset="0"/>
                <a:ea typeface="Calibri" panose="020F0502020204030204" pitchFamily="34" charset="0"/>
                <a:cs typeface="Times New Roman" panose="02020603050405020304" pitchFamily="18" charset="0"/>
              </a:rPr>
              <a:t>umělecká organizace </a:t>
            </a:r>
            <a:r>
              <a:rPr lang="cs-CZ" dirty="0">
                <a:effectLst/>
                <a:latin typeface="Arial Narrow" panose="020B0606020202030204" pitchFamily="34" charset="0"/>
                <a:ea typeface="Calibri" panose="020F0502020204030204" pitchFamily="34" charset="0"/>
                <a:cs typeface="Times New Roman" panose="02020603050405020304" pitchFamily="18" charset="0"/>
              </a:rPr>
              <a:t>= obtížnější definovat → ne pro dosažení zisku x ale proč tedy existuje?</a:t>
            </a:r>
            <a:endParaRPr lang="cs-CZ" dirty="0">
              <a:solidFill>
                <a:schemeClr val="accent2">
                  <a:lumMod val="75000"/>
                </a:schemeClr>
              </a:solidFill>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	Aby nabídla inscenace či nebo výstavy světového formátu? Aby vzdělávala nebo vychovávala mladé 	umělce? Aby se sama finančně udržela při životě? Aby sloužila určitému regionu? Aby podporovala 	tvorbu nových uměleckých děl? Aby zachovávala a prezentovala starší mistrovská díla? </a:t>
            </a:r>
          </a:p>
          <a:p>
            <a:pPr marL="0" indent="0">
              <a:lnSpc>
                <a:spcPct val="100000"/>
              </a:lnSpc>
              <a:spcBef>
                <a:spcPts val="0"/>
              </a:spcBef>
              <a:buNone/>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Organizace bez jasně formulovaného poslání → často potíže s řízením!!!</a:t>
            </a:r>
          </a:p>
          <a:p>
            <a:pPr marL="0" indent="0">
              <a:lnSpc>
                <a:spcPct val="100000"/>
              </a:lnSpc>
              <a:spcBef>
                <a:spcPts val="0"/>
              </a:spcBef>
              <a:buNone/>
            </a:pPr>
            <a:endParaRPr lang="cs-CZ" sz="200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443382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BDFBB2-98F6-49B2-BDB7-C60CFB41D986}"/>
              </a:ext>
            </a:extLst>
          </p:cNvPr>
          <p:cNvSpPr>
            <a:spLocks noGrp="1"/>
          </p:cNvSpPr>
          <p:nvPr>
            <p:ph type="title"/>
          </p:nvPr>
        </p:nvSpPr>
        <p:spPr>
          <a:xfrm>
            <a:off x="268941" y="284444"/>
            <a:ext cx="11636188" cy="827180"/>
          </a:xfrm>
        </p:spPr>
        <p:txBody>
          <a:bodyPr>
            <a:normAutofit/>
          </a:bodyPr>
          <a:lstStyle/>
          <a:p>
            <a:pPr algn="ctr"/>
            <a:r>
              <a:rPr lang="cs-CZ" sz="4000" b="1" dirty="0">
                <a:effectLst/>
                <a:latin typeface="Arial Narrow" panose="020B0606020202030204" pitchFamily="34" charset="0"/>
                <a:ea typeface="Calibri" panose="020F0502020204030204" pitchFamily="34" charset="0"/>
                <a:cs typeface="Times New Roman" panose="02020603050405020304" pitchFamily="18" charset="0"/>
              </a:rPr>
              <a:t>Jak formulovat poslání?</a:t>
            </a:r>
            <a:endParaRPr lang="cs-CZ" sz="4000" dirty="0">
              <a:latin typeface="Arial Narrow" panose="020B0606020202030204" pitchFamily="34" charset="0"/>
            </a:endParaRPr>
          </a:p>
        </p:txBody>
      </p:sp>
      <p:sp>
        <p:nvSpPr>
          <p:cNvPr id="3" name="Zástupný obsah 2">
            <a:extLst>
              <a:ext uri="{FF2B5EF4-FFF2-40B4-BE49-F238E27FC236}">
                <a16:creationId xmlns:a16="http://schemas.microsoft.com/office/drawing/2014/main" id="{3EE8A3A0-3870-4423-B334-CD61AEE9D3E1}"/>
              </a:ext>
            </a:extLst>
          </p:cNvPr>
          <p:cNvSpPr>
            <a:spLocks noGrp="1"/>
          </p:cNvSpPr>
          <p:nvPr>
            <p:ph idx="1"/>
          </p:nvPr>
        </p:nvSpPr>
        <p:spPr>
          <a:xfrm>
            <a:off x="510989" y="1237129"/>
            <a:ext cx="11196918" cy="5271247"/>
          </a:xfrm>
        </p:spPr>
        <p:txBody>
          <a:bodyPr>
            <a:noAutofit/>
          </a:bodyPr>
          <a:lstStyle/>
          <a:p>
            <a:pPr marL="0" indent="0">
              <a:lnSpc>
                <a:spcPct val="100000"/>
              </a:lnSpc>
              <a:spcBef>
                <a:spcPts val="0"/>
              </a:spcBef>
              <a:buNone/>
            </a:pP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Formulace poslání</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buFont typeface="Arial" panose="020B0604020202020204" pitchFamily="34" charset="0"/>
              <a:buChar char="-"/>
            </a:pP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nastavuje laťku </a:t>
            </a:r>
            <a:r>
              <a:rPr lang="cs-CZ" sz="20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nutí zaměřili se na konkrétní programy a činnosti</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342900" lvl="0" indent="-342900">
              <a:lnSpc>
                <a:spcPct val="100000"/>
              </a:lnSpc>
              <a:spcBef>
                <a:spcPts val="0"/>
              </a:spcBef>
              <a:buFont typeface="Arial" panose="020B0604020202020204" pitchFamily="34" charset="0"/>
              <a:buChar char="-"/>
            </a:pP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volí mezi četností a kvalitou</a:t>
            </a:r>
          </a:p>
          <a:p>
            <a:pPr marL="0" lvl="0" indent="0">
              <a:lnSpc>
                <a:spcPct val="100000"/>
              </a:lnSpc>
              <a:spcBef>
                <a:spcPts val="0"/>
              </a:spcBef>
              <a:buNone/>
            </a:pPr>
            <a:endParaRPr lang="cs-CZ" sz="1000" dirty="0">
              <a:effectLst/>
              <a:latin typeface="Arial Narrow" panose="020B0606020202030204" pitchFamily="34" charset="0"/>
              <a:ea typeface="Calibri" panose="020F0502020204030204" pitchFamily="34" charset="0"/>
              <a:cs typeface="Times New Roman" panose="02020603050405020304" pitchFamily="18" charset="0"/>
            </a:endParaRPr>
          </a:p>
          <a:p>
            <a:pPr marL="0" lvl="0" indent="0">
              <a:lnSpc>
                <a:spcPct val="100000"/>
              </a:lnSpc>
              <a:spcBef>
                <a:spcPts val="0"/>
              </a:spcBef>
              <a:buNone/>
            </a:pP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Neexistuje návod → může zahrnovat:</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b="1"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nabídka (</a:t>
            </a: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produkt/služba)</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 </a:t>
            </a:r>
            <a:r>
              <a:rPr lang="cs-CZ" sz="2000"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jaký produkt či službu nabízíme?</a:t>
            </a:r>
          </a:p>
          <a:p>
            <a:pPr>
              <a:lnSpc>
                <a:spcPct val="100000"/>
              </a:lnSpc>
              <a:spcBef>
                <a:spcPts val="0"/>
              </a:spcBef>
            </a:pP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kvalita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jaké úrovně chceme dosáhnout? </a:t>
            </a:r>
            <a:r>
              <a:rPr lang="cs-CZ" sz="2000" dirty="0">
                <a:solidFill>
                  <a:schemeClr val="accent6">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 obtížné stanovit + ne všichni dosáhnou kvality</a:t>
            </a:r>
          </a:p>
          <a:p>
            <a:pPr>
              <a:lnSpc>
                <a:spcPct val="100000"/>
              </a:lnSpc>
              <a:spcBef>
                <a:spcPts val="0"/>
              </a:spcBef>
            </a:pP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publikum</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 </a:t>
            </a:r>
            <a:r>
              <a:rPr lang="cs-CZ" sz="2000"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pro jaké publikum pracujeme? </a:t>
            </a:r>
            <a:r>
              <a:rPr lang="cs-CZ" sz="2000" dirty="0">
                <a:solidFill>
                  <a:schemeClr val="accent6">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 dospělí, děti, etnická či náboženská skupina</a:t>
            </a:r>
          </a:p>
          <a:p>
            <a:pPr>
              <a:lnSpc>
                <a:spcPct val="100000"/>
              </a:lnSpc>
              <a:spcBef>
                <a:spcPts val="0"/>
              </a:spcBef>
            </a:pP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zeměpisný rozsah působnosti</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 </a:t>
            </a:r>
            <a:r>
              <a:rPr lang="cs-CZ" sz="2000"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na jak velkou část města/regionu/země/světa chceme působit? </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repertoár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jaká bude dramaturgi</a:t>
            </a:r>
            <a:r>
              <a:rPr lang="cs-CZ" sz="2000" dirty="0">
                <a:solidFill>
                  <a:schemeClr val="accent2">
                    <a:lumMod val="75000"/>
                  </a:schemeClr>
                </a:solidFill>
                <a:latin typeface="Arial Narrow" panose="020B0606020202030204" pitchFamily="34" charset="0"/>
                <a:ea typeface="Calibri" panose="020F0502020204030204" pitchFamily="34" charset="0"/>
                <a:cs typeface="Times New Roman" panose="02020603050405020304" pitchFamily="18" charset="0"/>
              </a:rPr>
              <a:t>e?</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vzdělávání</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 </a:t>
            </a:r>
            <a:r>
              <a:rPr lang="cs-CZ" sz="2000"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jak silný důraz chceme klást na vzdělávání? </a:t>
            </a:r>
            <a:r>
              <a:rPr lang="cs-CZ" sz="2000" dirty="0">
                <a:solidFill>
                  <a:schemeClr val="accent6">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 důležité i pro poskytovatele podpory</a:t>
            </a:r>
          </a:p>
          <a:p>
            <a:pPr marL="0" indent="0">
              <a:lnSpc>
                <a:spcPct val="100000"/>
              </a:lnSpc>
              <a:spcBef>
                <a:spcPts val="0"/>
              </a:spcBef>
              <a:buNone/>
            </a:pPr>
            <a:endParaRPr lang="cs-CZ" sz="1000" dirty="0">
              <a:solidFill>
                <a:srgbClr val="000000"/>
              </a:solidFill>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Všechna kvalitní poslání měla být: </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jasná</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 pro shodné pochopení</a:t>
            </a:r>
          </a:p>
          <a:p>
            <a:pPr>
              <a:lnSpc>
                <a:spcPct val="100000"/>
              </a:lnSpc>
              <a:spcBef>
                <a:spcPts val="0"/>
              </a:spcBef>
            </a:pP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stručná </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krátké je zapamatovatelné</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úplná</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 obsahovat veškerý program</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r>
              <a:rPr lang="cs-CZ" sz="2000" b="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promyšlená</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 musí dávat smysl (např. divadelní společnost uvádějící avantgardní díla se zároveň nestane největší divadelní organizací v regionu)</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cs-CZ" sz="2000" dirty="0">
              <a:solidFill>
                <a:srgbClr val="000000"/>
              </a:solidFill>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cs-CZ" sz="200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3883065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BDFBB2-98F6-49B2-BDB7-C60CFB41D986}"/>
              </a:ext>
            </a:extLst>
          </p:cNvPr>
          <p:cNvSpPr>
            <a:spLocks noGrp="1"/>
          </p:cNvSpPr>
          <p:nvPr>
            <p:ph type="title"/>
          </p:nvPr>
        </p:nvSpPr>
        <p:spPr>
          <a:xfrm>
            <a:off x="268941" y="284444"/>
            <a:ext cx="11636188" cy="827180"/>
          </a:xfrm>
        </p:spPr>
        <p:txBody>
          <a:bodyPr>
            <a:normAutofit/>
          </a:bodyPr>
          <a:lstStyle/>
          <a:p>
            <a:pPr algn="ctr"/>
            <a:r>
              <a:rPr lang="cs-CZ" sz="4000" b="1" dirty="0">
                <a:effectLst/>
                <a:latin typeface="Arial Narrow" panose="020B0606020202030204" pitchFamily="34" charset="0"/>
                <a:ea typeface="Calibri" panose="020F0502020204030204" pitchFamily="34" charset="0"/>
                <a:cs typeface="Times New Roman" panose="02020603050405020304" pitchFamily="18" charset="0"/>
              </a:rPr>
              <a:t>Formulace poslání </a:t>
            </a:r>
            <a:endParaRPr lang="cs-CZ" sz="4000" dirty="0">
              <a:latin typeface="Arial Narrow" panose="020B0606020202030204" pitchFamily="34" charset="0"/>
            </a:endParaRPr>
          </a:p>
        </p:txBody>
      </p:sp>
      <p:sp>
        <p:nvSpPr>
          <p:cNvPr id="3" name="Zástupný obsah 2">
            <a:extLst>
              <a:ext uri="{FF2B5EF4-FFF2-40B4-BE49-F238E27FC236}">
                <a16:creationId xmlns:a16="http://schemas.microsoft.com/office/drawing/2014/main" id="{3EE8A3A0-3870-4423-B334-CD61AEE9D3E1}"/>
              </a:ext>
            </a:extLst>
          </p:cNvPr>
          <p:cNvSpPr>
            <a:spLocks noGrp="1"/>
          </p:cNvSpPr>
          <p:nvPr>
            <p:ph idx="1"/>
          </p:nvPr>
        </p:nvSpPr>
        <p:spPr>
          <a:xfrm>
            <a:off x="510989" y="1237129"/>
            <a:ext cx="11196918" cy="5271247"/>
          </a:xfrm>
        </p:spPr>
        <p:txBody>
          <a:bodyPr>
            <a:noAutofit/>
          </a:bodyPr>
          <a:lstStyle/>
          <a:p>
            <a:pPr marL="0" indent="0">
              <a:lnSpc>
                <a:spcPct val="100000"/>
              </a:lnSpc>
              <a:spcBef>
                <a:spcPts val="0"/>
              </a:spcBef>
              <a:buNone/>
            </a:pPr>
            <a:endParaRPr lang="cs-CZ" sz="2000" dirty="0">
              <a:solidFill>
                <a:srgbClr val="000000"/>
              </a:solidFill>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Poslání </a:t>
            </a:r>
            <a:r>
              <a:rPr lang="cs-CZ" sz="2000" b="1" u="sng"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obecné x konkretizované</a:t>
            </a:r>
            <a:r>
              <a:rPr lang="cs-CZ" sz="20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lvl="0" indent="0">
              <a:lnSpc>
                <a:spcPct val="100000"/>
              </a:lnSpc>
              <a:spcBef>
                <a:spcPts val="0"/>
              </a:spcBef>
              <a:buNone/>
            </a:pPr>
            <a:endPar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p>
            <a:pPr marL="0" lvl="0" indent="0">
              <a:lnSpc>
                <a:spcPct val="100000"/>
              </a:lnSpc>
              <a:spcBef>
                <a:spcPts val="0"/>
              </a:spcBef>
              <a:buNone/>
            </a:pPr>
            <a:r>
              <a:rPr lang="cs-CZ" sz="20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př. </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regionální divadelní společnost:</a:t>
            </a:r>
            <a:endParaRPr lang="cs-CZ" sz="2000" b="1" i="1" dirty="0">
              <a:solidFill>
                <a:srgbClr val="000000"/>
              </a:solidFill>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buFont typeface="Wingdings" panose="05000000000000000000" pitchFamily="2" charset="2"/>
              <a:buChar char="§"/>
            </a:pPr>
            <a:r>
              <a:rPr lang="cs-CZ" sz="2000" b="1" i="1"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o</a:t>
            </a:r>
            <a:r>
              <a:rPr lang="cs-CZ" sz="2000" b="1" i="1"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becné</a:t>
            </a: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 → </a:t>
            </a:r>
            <a:r>
              <a:rPr lang="cs-CZ" sz="2000" i="1"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Získat na celostátní úrovni dobré jméno jako přední repertoárová divadelní společnost nabízející divadelní produkce a vzdělávací programy světové úrovně.</a:t>
            </a:r>
          </a:p>
          <a:p>
            <a:pPr marL="0" indent="0">
              <a:lnSpc>
                <a:spcPct val="100000"/>
              </a:lnSpc>
              <a:spcBef>
                <a:spcPts val="0"/>
              </a:spcBef>
              <a:buNone/>
            </a:pPr>
            <a:endParaRPr lang="cs-CZ" sz="2000" i="1"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buFont typeface="Wingdings" panose="05000000000000000000" pitchFamily="2" charset="2"/>
              <a:buChar char="§"/>
            </a:pPr>
            <a:r>
              <a:rPr lang="cs-CZ" sz="2000" b="1" i="1"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konkretizované</a:t>
            </a:r>
            <a:r>
              <a:rPr lang="cs-CZ" sz="2000" dirty="0">
                <a:solidFill>
                  <a:srgbClr val="000000"/>
                </a:solidFill>
                <a:latin typeface="Arial Narrow" panose="020B0606020202030204" pitchFamily="34" charset="0"/>
                <a:ea typeface="Calibri" panose="020F0502020204030204" pitchFamily="34" charset="0"/>
                <a:cs typeface="Times New Roman" panose="02020603050405020304" pitchFamily="18" charset="0"/>
              </a:rPr>
              <a:t> </a:t>
            </a:r>
            <a:r>
              <a:rPr lang="cs-CZ" sz="2000"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 </a:t>
            </a:r>
            <a:r>
              <a:rPr lang="cs-CZ" sz="2000" i="1" dirty="0">
                <a:solidFill>
                  <a:schemeClr val="accent2">
                    <a:lumMod val="75000"/>
                  </a:schemeClr>
                </a:solidFill>
                <a:effectLst/>
                <a:latin typeface="Arial Narrow" panose="020B0606020202030204" pitchFamily="34" charset="0"/>
                <a:ea typeface="Calibri" panose="020F0502020204030204" pitchFamily="34" charset="0"/>
                <a:cs typeface="Times New Roman" panose="02020603050405020304" pitchFamily="18" charset="0"/>
              </a:rPr>
              <a:t>Zvýšit počet nabízených inscenací; nastudovat nová díla; produkovat širokou škálu her vyhovujících publiku různého vkusu; využívat všechny dostupné formáty představení, včetně elektronických médií; dotovat ceny vstupenek pro určité skupiny diváků; vytvořit kvalitní program pro turné; vybudovat společnost působící celoročně, což umožní dosažení umělecké kontinuity a získání nejtalentovanějších jedinců; rozšířit programy pro nováčky a stážisty; přilákat ty nejlepší tvůrce.</a:t>
            </a:r>
          </a:p>
          <a:p>
            <a:pPr marL="0" indent="0">
              <a:lnSpc>
                <a:spcPct val="100000"/>
              </a:lnSpc>
              <a:spcBef>
                <a:spcPts val="0"/>
              </a:spcBef>
              <a:buNone/>
            </a:pPr>
            <a:endPar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solidFill>
                  <a:srgbClr val="000000"/>
                </a:solidFill>
                <a:effectLst/>
                <a:latin typeface="Arial Narrow" panose="020B0606020202030204" pitchFamily="34" charset="0"/>
                <a:ea typeface="Calibri" panose="020F0502020204030204" pitchFamily="34" charset="0"/>
                <a:cs typeface="Times New Roman" panose="02020603050405020304" pitchFamily="18" charset="0"/>
              </a:rPr>
              <a:t>Konkretizované poslání = konkrétnější výzva pro zaměstnance + jasné východisko pro proces plánování!</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cs-CZ" sz="2000" dirty="0">
              <a:solidFill>
                <a:srgbClr val="000000"/>
              </a:solidFill>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00000"/>
              </a:lnSpc>
              <a:spcBef>
                <a:spcPts val="0"/>
              </a:spcBef>
            </a:pPr>
            <a:endParaRPr lang="cs-CZ" sz="200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1499950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BDFBB2-98F6-49B2-BDB7-C60CFB41D986}"/>
              </a:ext>
            </a:extLst>
          </p:cNvPr>
          <p:cNvSpPr>
            <a:spLocks noGrp="1"/>
          </p:cNvSpPr>
          <p:nvPr>
            <p:ph type="title"/>
          </p:nvPr>
        </p:nvSpPr>
        <p:spPr>
          <a:xfrm>
            <a:off x="268941" y="284444"/>
            <a:ext cx="11636188" cy="827180"/>
          </a:xfrm>
        </p:spPr>
        <p:txBody>
          <a:bodyPr>
            <a:normAutofit/>
          </a:bodyPr>
          <a:lstStyle/>
          <a:p>
            <a:pPr algn="ctr"/>
            <a:r>
              <a:rPr lang="cs-CZ" sz="4000" b="1" dirty="0">
                <a:latin typeface="Arial Narrow" panose="020B0606020202030204" pitchFamily="34" charset="0"/>
                <a:cs typeface="Times New Roman" panose="02020603050405020304" pitchFamily="18" charset="0"/>
              </a:rPr>
              <a:t>2) STRATEGICKÁ ANALÝZA</a:t>
            </a:r>
            <a:endParaRPr lang="cs-CZ" sz="4000" dirty="0">
              <a:latin typeface="Arial Narrow" panose="020B0606020202030204" pitchFamily="34" charset="0"/>
            </a:endParaRPr>
          </a:p>
        </p:txBody>
      </p:sp>
      <p:sp>
        <p:nvSpPr>
          <p:cNvPr id="3" name="Zástupný obsah 2">
            <a:extLst>
              <a:ext uri="{FF2B5EF4-FFF2-40B4-BE49-F238E27FC236}">
                <a16:creationId xmlns:a16="http://schemas.microsoft.com/office/drawing/2014/main" id="{3EE8A3A0-3870-4423-B334-CD61AEE9D3E1}"/>
              </a:ext>
            </a:extLst>
          </p:cNvPr>
          <p:cNvSpPr>
            <a:spLocks noGrp="1"/>
          </p:cNvSpPr>
          <p:nvPr>
            <p:ph idx="1"/>
          </p:nvPr>
        </p:nvSpPr>
        <p:spPr>
          <a:xfrm>
            <a:off x="510989" y="1237129"/>
            <a:ext cx="11196918" cy="5271247"/>
          </a:xfrm>
        </p:spPr>
        <p:txBody>
          <a:bodyPr>
            <a:noAutofit/>
          </a:bodyPr>
          <a:lstStyle/>
          <a:p>
            <a:pPr marL="0" indent="0">
              <a:lnSpc>
                <a:spcPct val="100000"/>
              </a:lnSpc>
              <a:spcBef>
                <a:spcPts val="0"/>
              </a:spcBef>
              <a:buNone/>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před vznikem projektu </a:t>
            </a:r>
            <a:r>
              <a:rPr lang="cs-CZ" sz="2000" dirty="0">
                <a:latin typeface="Arial Narrow" panose="020B0606020202030204" pitchFamily="34" charset="0"/>
                <a:cs typeface="Times New Roman" panose="02020603050405020304" pitchFamily="18" charset="0"/>
              </a:rPr>
              <a:t>→ i nutnost</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a:t>
            </a:r>
            <a:r>
              <a:rPr lang="cs-CZ" sz="2000" dirty="0">
                <a:latin typeface="Arial Narrow" panose="020B0606020202030204" pitchFamily="34" charset="0"/>
                <a:cs typeface="Times New Roman" panose="02020603050405020304" pitchFamily="18" charset="0"/>
              </a:rPr>
              <a:t>zkoumat prostředí a místo realizace projektu →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vytvořit </a:t>
            </a:r>
            <a:r>
              <a:rPr lang="cs-CZ" sz="2000" b="1" u="sng" dirty="0">
                <a:effectLst/>
                <a:latin typeface="Arial Narrow" panose="020B0606020202030204" pitchFamily="34" charset="0"/>
                <a:ea typeface="Calibri" panose="020F0502020204030204" pitchFamily="34" charset="0"/>
                <a:cs typeface="Times New Roman" panose="02020603050405020304" pitchFamily="18" charset="0"/>
              </a:rPr>
              <a:t>strategickou analýzu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výchozí situace</a:t>
            </a:r>
          </a:p>
          <a:p>
            <a:pPr marL="0" indent="0">
              <a:lnSpc>
                <a:spcPct val="100000"/>
              </a:lnSpc>
              <a:spcBef>
                <a:spcPts val="0"/>
              </a:spcBef>
              <a:buNone/>
            </a:pPr>
            <a:endParaRPr lang="cs-CZ" sz="2000" dirty="0">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komplexní rozbor prostředí </a:t>
            </a:r>
            <a:r>
              <a:rPr lang="cs-CZ" sz="2000" dirty="0">
                <a:latin typeface="Arial Narrow" panose="020B0606020202030204" pitchFamily="34" charset="0"/>
                <a:cs typeface="Times New Roman" panose="02020603050405020304" pitchFamily="18" charset="0"/>
              </a:rPr>
              <a:t>→ </a:t>
            </a: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VNITŘNÍ a VNĚJŠÍ </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(pro objektivní posouzení pozice)</a:t>
            </a:r>
          </a:p>
          <a:p>
            <a:pPr marL="0" indent="0">
              <a:lnSpc>
                <a:spcPct val="100000"/>
              </a:lnSpc>
              <a:spcBef>
                <a:spcPts val="0"/>
              </a:spcBef>
              <a:buNone/>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cs-CZ" sz="2000" dirty="0">
                <a:effectLst/>
                <a:latin typeface="Arial Narrow" panose="020B0606020202030204" pitchFamily="34" charset="0"/>
                <a:ea typeface="Tahoma" panose="020B0604030504040204" pitchFamily="34" charset="0"/>
                <a:cs typeface="Times New Roman" panose="02020603050405020304" pitchFamily="18" charset="0"/>
              </a:rPr>
              <a:t>1) </a:t>
            </a:r>
            <a:r>
              <a:rPr lang="cs-CZ" sz="2000" b="1" i="1" u="sng" dirty="0">
                <a:effectLst/>
                <a:latin typeface="Arial Narrow" panose="020B0606020202030204" pitchFamily="34" charset="0"/>
                <a:ea typeface="Tahoma" panose="020B0604030504040204" pitchFamily="34" charset="0"/>
                <a:cs typeface="Times New Roman" panose="02020603050405020304" pitchFamily="18" charset="0"/>
              </a:rPr>
              <a:t>analýza vnějšího prostředí</a:t>
            </a:r>
            <a:endParaRPr lang="cs-CZ" sz="2000" i="1" dirty="0">
              <a:effectLst/>
              <a:latin typeface="Arial Narrow" panose="020B0606020202030204" pitchFamily="34" charset="0"/>
              <a:ea typeface="Tahoma" panose="020B0604030504040204" pitchFamily="34" charset="0"/>
              <a:cs typeface="Times New Roman" panose="02020603050405020304" pitchFamily="18" charset="0"/>
            </a:endParaRPr>
          </a:p>
          <a:p>
            <a:pPr marL="571500" lvl="1" indent="-342900">
              <a:lnSpc>
                <a:spcPct val="100000"/>
              </a:lnSpc>
              <a:spcBef>
                <a:spcPts val="0"/>
              </a:spcBef>
              <a:spcAft>
                <a:spcPts val="0"/>
              </a:spcAft>
              <a:buFont typeface="+mj-lt"/>
              <a:buAutoNum type="alphaLcParenR"/>
            </a:pPr>
            <a:r>
              <a:rPr lang="cs-CZ" b="1" i="1" dirty="0">
                <a:latin typeface="Arial Narrow" panose="020B0606020202030204" pitchFamily="34" charset="0"/>
                <a:ea typeface="Tahoma" panose="020B0604030504040204" pitchFamily="34" charset="0"/>
                <a:cs typeface="Times New Roman" panose="02020603050405020304" pitchFamily="18" charset="0"/>
              </a:rPr>
              <a:t>průzkum </a:t>
            </a:r>
            <a:r>
              <a:rPr lang="cs-CZ" b="1" i="1" dirty="0">
                <a:effectLst/>
                <a:latin typeface="Arial Narrow" panose="020B0606020202030204" pitchFamily="34" charset="0"/>
                <a:ea typeface="Tahoma" panose="020B0604030504040204" pitchFamily="34" charset="0"/>
                <a:cs typeface="Times New Roman" panose="02020603050405020304" pitchFamily="18" charset="0"/>
              </a:rPr>
              <a:t>obecného prostředí </a:t>
            </a:r>
            <a:r>
              <a:rPr lang="cs-CZ" dirty="0">
                <a:effectLst/>
                <a:latin typeface="Arial Narrow" panose="020B0606020202030204" pitchFamily="34" charset="0"/>
                <a:ea typeface="Tahoma" panose="020B0604030504040204" pitchFamily="34" charset="0"/>
                <a:cs typeface="Times New Roman" panose="02020603050405020304" pitchFamily="18" charset="0"/>
              </a:rPr>
              <a:t>(makroprostředí) = ekonomické, politické, technologické, ekologické, sociální faktory </a:t>
            </a:r>
            <a:r>
              <a:rPr lang="cs-CZ" dirty="0">
                <a:latin typeface="Arial Narrow" panose="020B0606020202030204" pitchFamily="34" charset="0"/>
                <a:cs typeface="Times New Roman" panose="02020603050405020304" pitchFamily="18" charset="0"/>
              </a:rPr>
              <a:t>→ </a:t>
            </a:r>
            <a:r>
              <a:rPr lang="cs-CZ" dirty="0">
                <a:effectLst/>
                <a:latin typeface="Arial Narrow" panose="020B0606020202030204" pitchFamily="34" charset="0"/>
                <a:ea typeface="Tahoma" panose="020B0604030504040204" pitchFamily="34" charset="0"/>
                <a:cs typeface="Times New Roman" panose="02020603050405020304" pitchFamily="18" charset="0"/>
              </a:rPr>
              <a:t>omezení, kterým je třeba čelit</a:t>
            </a:r>
          </a:p>
          <a:p>
            <a:pPr marL="571500" lvl="1" indent="-342900">
              <a:lnSpc>
                <a:spcPct val="100000"/>
              </a:lnSpc>
              <a:spcBef>
                <a:spcPts val="0"/>
              </a:spcBef>
              <a:spcAft>
                <a:spcPts val="0"/>
              </a:spcAft>
              <a:buFont typeface="+mj-lt"/>
              <a:buAutoNum type="alphaLcParenR" startAt="2"/>
            </a:pPr>
            <a:r>
              <a:rPr lang="cs-CZ" b="1" i="1" dirty="0">
                <a:latin typeface="Arial Narrow" panose="020B0606020202030204" pitchFamily="34" charset="0"/>
                <a:ea typeface="Tahoma" panose="020B0604030504040204" pitchFamily="34" charset="0"/>
                <a:cs typeface="Times New Roman" panose="02020603050405020304" pitchFamily="18" charset="0"/>
              </a:rPr>
              <a:t>průzkum oborového prostředí </a:t>
            </a:r>
            <a:r>
              <a:rPr lang="cs-CZ" dirty="0">
                <a:latin typeface="Arial Narrow" panose="020B0606020202030204" pitchFamily="34" charset="0"/>
                <a:ea typeface="Tahoma" panose="020B0604030504040204" pitchFamily="34" charset="0"/>
                <a:cs typeface="Times New Roman" panose="02020603050405020304" pitchFamily="18" charset="0"/>
              </a:rPr>
              <a:t>(mikroprostředí + konkurence) = </a:t>
            </a:r>
            <a:r>
              <a:rPr lang="cs-CZ" dirty="0">
                <a:effectLst/>
                <a:latin typeface="Arial Narrow" panose="020B0606020202030204" pitchFamily="34" charset="0"/>
                <a:ea typeface="Tahoma" panose="020B0604030504040204" pitchFamily="34" charset="0"/>
                <a:cs typeface="Times New Roman" panose="02020603050405020304" pitchFamily="18" charset="0"/>
              </a:rPr>
              <a:t>„odvětví“, v němž instituce působí (každé odvětví </a:t>
            </a:r>
            <a:r>
              <a:rPr lang="cs-CZ" dirty="0">
                <a:latin typeface="Arial Narrow" panose="020B0606020202030204" pitchFamily="34" charset="0"/>
                <a:ea typeface="Tahoma" panose="020B0604030504040204" pitchFamily="34" charset="0"/>
                <a:cs typeface="Times New Roman" panose="02020603050405020304" pitchFamily="18" charset="0"/>
              </a:rPr>
              <a:t>→ </a:t>
            </a:r>
            <a:r>
              <a:rPr lang="cs-CZ" dirty="0">
                <a:effectLst/>
                <a:latin typeface="Arial Narrow" panose="020B0606020202030204" pitchFamily="34" charset="0"/>
                <a:ea typeface="Tahoma" panose="020B0604030504040204" pitchFamily="34" charset="0"/>
                <a:cs typeface="Times New Roman" panose="02020603050405020304" pitchFamily="18" charset="0"/>
              </a:rPr>
              <a:t>typické formy, produkty a služby + i účastníci/zákazníci, konkurenti…)</a:t>
            </a:r>
            <a:endParaRPr lang="cs-CZ" dirty="0">
              <a:latin typeface="Arial Narrow" panose="020B0606020202030204" pitchFamily="34" charset="0"/>
              <a:ea typeface="Tahoma" panose="020B0604030504040204" pitchFamily="34" charset="0"/>
              <a:cs typeface="Times New Roman" panose="02020603050405020304" pitchFamily="18" charset="0"/>
            </a:endParaRPr>
          </a:p>
          <a:p>
            <a:pPr marL="228600" lvl="1" indent="0">
              <a:lnSpc>
                <a:spcPct val="100000"/>
              </a:lnSpc>
              <a:spcBef>
                <a:spcPts val="0"/>
              </a:spcBef>
              <a:buNone/>
            </a:pPr>
            <a:r>
              <a:rPr lang="cs-CZ" u="sng" dirty="0">
                <a:latin typeface="Arial Narrow" panose="020B0606020202030204" pitchFamily="34" charset="0"/>
                <a:ea typeface="Tahoma" panose="020B0604030504040204" pitchFamily="34" charset="0"/>
                <a:cs typeface="Times New Roman" panose="02020603050405020304" pitchFamily="18" charset="0"/>
              </a:rPr>
              <a:t>smysl analýzy vnějšího prostředí?</a:t>
            </a:r>
          </a:p>
          <a:p>
            <a:pPr marL="449580">
              <a:lnSpc>
                <a:spcPct val="100000"/>
              </a:lnSpc>
              <a:spcBef>
                <a:spcPts val="0"/>
              </a:spcBef>
            </a:pPr>
            <a:r>
              <a:rPr lang="cs-CZ" sz="2000" dirty="0">
                <a:latin typeface="Arial Narrow" panose="020B0606020202030204" pitchFamily="34" charset="0"/>
                <a:ea typeface="Tahoma" panose="020B0604030504040204" pitchFamily="34" charset="0"/>
                <a:cs typeface="Times New Roman" panose="02020603050405020304" pitchFamily="18" charset="0"/>
              </a:rPr>
              <a:t>předvídání aktivit konkurence, </a:t>
            </a:r>
            <a:r>
              <a:rPr lang="cs-CZ" sz="2000" dirty="0">
                <a:latin typeface="Arial Narrow" panose="020B0606020202030204" pitchFamily="34" charset="0"/>
                <a:cs typeface="Times New Roman" panose="02020603050405020304" pitchFamily="18" charset="0"/>
              </a:rPr>
              <a:t>posouzení postavení organizace v oboru</a:t>
            </a:r>
            <a:endParaRPr lang="cs-CZ" sz="2000" dirty="0">
              <a:latin typeface="Arial Narrow" panose="020B0606020202030204" pitchFamily="34" charset="0"/>
              <a:ea typeface="Tahoma" panose="020B0604030504040204" pitchFamily="34" charset="0"/>
              <a:cs typeface="Times New Roman" panose="02020603050405020304" pitchFamily="18" charset="0"/>
            </a:endParaRPr>
          </a:p>
          <a:p>
            <a:pPr marL="449580">
              <a:lnSpc>
                <a:spcPct val="100000"/>
              </a:lnSpc>
              <a:spcBef>
                <a:spcPts val="0"/>
              </a:spcBef>
            </a:pPr>
            <a:r>
              <a:rPr lang="cs-CZ" sz="2000" dirty="0">
                <a:latin typeface="Arial Narrow" panose="020B0606020202030204" pitchFamily="34" charset="0"/>
                <a:ea typeface="Tahoma" panose="020B0604030504040204" pitchFamily="34" charset="0"/>
                <a:cs typeface="Times New Roman" panose="02020603050405020304" pitchFamily="18" charset="0"/>
              </a:rPr>
              <a:t>poučit se z úspěchů a neúspěchů obdobných skupin</a:t>
            </a:r>
            <a:endParaRPr lang="cs-CZ" sz="2000" dirty="0">
              <a:latin typeface="Arial Narrow" panose="020B0606020202030204" pitchFamily="34" charset="0"/>
              <a:cs typeface="Times New Roman" panose="02020603050405020304" pitchFamily="18" charset="0"/>
            </a:endParaRPr>
          </a:p>
          <a:p>
            <a:pPr marL="0" lvl="0" indent="0">
              <a:lnSpc>
                <a:spcPct val="100000"/>
              </a:lnSpc>
              <a:spcBef>
                <a:spcPts val="0"/>
              </a:spcBef>
              <a:buNone/>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lvl="0" indent="0">
              <a:lnSpc>
                <a:spcPct val="100000"/>
              </a:lnSpc>
              <a:spcBef>
                <a:spcPts val="0"/>
              </a:spcBef>
              <a:buNone/>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2) </a:t>
            </a:r>
            <a:r>
              <a:rPr lang="cs-CZ" sz="2000" b="1" i="1" u="sng" dirty="0">
                <a:effectLst/>
                <a:latin typeface="Arial Narrow" panose="020B0606020202030204" pitchFamily="34" charset="0"/>
                <a:ea typeface="Calibri" panose="020F0502020204030204" pitchFamily="34" charset="0"/>
                <a:cs typeface="Times New Roman" panose="02020603050405020304" pitchFamily="18" charset="0"/>
              </a:rPr>
              <a:t>analýza vnitřního (interního) prostředí</a:t>
            </a:r>
          </a:p>
          <a:p>
            <a:pPr marL="0" indent="0">
              <a:lnSpc>
                <a:spcPct val="100000"/>
              </a:lnSpc>
              <a:spcBef>
                <a:spcPts val="0"/>
              </a:spcBef>
              <a:buNone/>
            </a:pPr>
            <a:r>
              <a:rPr lang="cs-CZ" sz="2000" dirty="0">
                <a:latin typeface="Arial Narrow" panose="020B0606020202030204" pitchFamily="34" charset="0"/>
                <a:ea typeface="Tahoma" panose="020B0604030504040204" pitchFamily="34" charset="0"/>
                <a:cs typeface="Times New Roman" panose="02020603050405020304" pitchFamily="18" charset="0"/>
              </a:rPr>
              <a:t>→  </a:t>
            </a:r>
            <a:r>
              <a:rPr lang="cs-CZ" sz="2000" dirty="0">
                <a:latin typeface="Arial Narrow" panose="020B0606020202030204" pitchFamily="34" charset="0"/>
                <a:cs typeface="Times New Roman" panose="02020603050405020304" pitchFamily="18" charset="0"/>
              </a:rPr>
              <a:t>provádění = náročné </a:t>
            </a:r>
            <a:r>
              <a:rPr lang="cs-CZ" sz="2000" dirty="0">
                <a:latin typeface="Arial Narrow" panose="020B0606020202030204" pitchFamily="34" charset="0"/>
                <a:ea typeface="Tahoma" panose="020B0604030504040204" pitchFamily="34" charset="0"/>
                <a:cs typeface="Times New Roman" panose="02020603050405020304" pitchFamily="18" charset="0"/>
              </a:rPr>
              <a:t>→ nutná</a:t>
            </a:r>
            <a:r>
              <a:rPr lang="cs-CZ" sz="2000" dirty="0">
                <a:latin typeface="Arial Narrow" panose="020B0606020202030204" pitchFamily="34" charset="0"/>
                <a:cs typeface="Times New Roman" panose="02020603050405020304" pitchFamily="18" charset="0"/>
              </a:rPr>
              <a:t> objektivnost při zkoumání slabých stránek a sebevědomí při popisu těch silných</a:t>
            </a:r>
          </a:p>
          <a:p>
            <a:pPr marL="45720" indent="0">
              <a:lnSpc>
                <a:spcPct val="100000"/>
              </a:lnSpc>
              <a:spcBef>
                <a:spcPts val="0"/>
              </a:spcBef>
              <a:buNone/>
            </a:pPr>
            <a:endParaRPr lang="cs-CZ" sz="200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3138598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0BD5A8-ABBE-48C5-9EEB-732FA2DF020F}"/>
              </a:ext>
            </a:extLst>
          </p:cNvPr>
          <p:cNvSpPr>
            <a:spLocks noGrp="1"/>
          </p:cNvSpPr>
          <p:nvPr>
            <p:ph type="title"/>
          </p:nvPr>
        </p:nvSpPr>
        <p:spPr>
          <a:xfrm>
            <a:off x="838200" y="365126"/>
            <a:ext cx="10515600" cy="768216"/>
          </a:xfrm>
        </p:spPr>
        <p:txBody>
          <a:bodyPr>
            <a:normAutofit/>
          </a:bodyPr>
          <a:lstStyle/>
          <a:p>
            <a:pPr algn="ctr"/>
            <a:r>
              <a:rPr lang="cs-CZ" sz="4000" b="1" dirty="0">
                <a:latin typeface="Arial Narrow" panose="020B0606020202030204" pitchFamily="34" charset="0"/>
                <a:ea typeface="+mn-ea"/>
                <a:cs typeface="Times New Roman" panose="02020603050405020304" pitchFamily="18" charset="0"/>
              </a:rPr>
              <a:t>Analýza prostředí</a:t>
            </a:r>
          </a:p>
        </p:txBody>
      </p:sp>
      <p:sp>
        <p:nvSpPr>
          <p:cNvPr id="3" name="Zástupný obsah 2">
            <a:extLst>
              <a:ext uri="{FF2B5EF4-FFF2-40B4-BE49-F238E27FC236}">
                <a16:creationId xmlns:a16="http://schemas.microsoft.com/office/drawing/2014/main" id="{F05BED81-7756-4ABB-8061-67C2E8EB3D16}"/>
              </a:ext>
            </a:extLst>
          </p:cNvPr>
          <p:cNvSpPr>
            <a:spLocks noGrp="1"/>
          </p:cNvSpPr>
          <p:nvPr>
            <p:ph idx="1"/>
          </p:nvPr>
        </p:nvSpPr>
        <p:spPr>
          <a:xfrm>
            <a:off x="502276" y="1236372"/>
            <a:ext cx="11075831" cy="5256502"/>
          </a:xfrm>
        </p:spPr>
        <p:txBody>
          <a:bodyPr>
            <a:noAutofit/>
          </a:bodyPr>
          <a:lstStyle/>
          <a:p>
            <a:pPr marL="0" indent="0">
              <a:lnSpc>
                <a:spcPct val="100000"/>
              </a:lnSpc>
              <a:spcBef>
                <a:spcPts val="0"/>
              </a:spcBef>
              <a:buNone/>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Pro zjištění této situace se využívají různé </a:t>
            </a:r>
            <a:r>
              <a:rPr lang="cs-CZ" sz="2000" b="1" u="sng" dirty="0">
                <a:effectLst/>
                <a:latin typeface="Arial Narrow" panose="020B0606020202030204" pitchFamily="34" charset="0"/>
                <a:ea typeface="Calibri" panose="020F0502020204030204" pitchFamily="34" charset="0"/>
                <a:cs typeface="Times New Roman" panose="02020603050405020304" pitchFamily="18" charset="0"/>
              </a:rPr>
              <a:t>metody strategických analýz!</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a:t>
            </a:r>
          </a:p>
          <a:p>
            <a:pPr marL="0" indent="0">
              <a:lnSpc>
                <a:spcPct val="100000"/>
              </a:lnSpc>
              <a:spcBef>
                <a:spcPts val="0"/>
              </a:spcBef>
              <a:buNone/>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342900" indent="-342900">
              <a:lnSpc>
                <a:spcPct val="100000"/>
              </a:lnSpc>
              <a:spcBef>
                <a:spcPts val="0"/>
              </a:spcBef>
              <a:buFont typeface="+mj-lt"/>
              <a:buAutoNum type="alphaLcParenR"/>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analýza zaměřené na vnitřní i vnější prostředí </a:t>
            </a:r>
            <a:r>
              <a:rPr lang="cs-CZ" sz="2000" dirty="0">
                <a:latin typeface="Arial Narrow" panose="020B0606020202030204" pitchFamily="34" charset="0"/>
                <a:ea typeface="Tahoma" panose="020B0604030504040204" pitchFamily="34" charset="0"/>
                <a:cs typeface="Times New Roman" panose="02020603050405020304" pitchFamily="18" charset="0"/>
              </a:rPr>
              <a:t>→ </a:t>
            </a: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SWOT analýza </a:t>
            </a:r>
          </a:p>
          <a:p>
            <a:pPr marL="342900" indent="-342900">
              <a:lnSpc>
                <a:spcPct val="100000"/>
              </a:lnSpc>
              <a:spcBef>
                <a:spcPts val="0"/>
              </a:spcBef>
              <a:buFont typeface="+mj-lt"/>
              <a:buAutoNum type="alphaLcParenR"/>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analýza zaměřené na vnější prostředí (faktory) </a:t>
            </a:r>
            <a:r>
              <a:rPr lang="cs-CZ" sz="2000" dirty="0">
                <a:latin typeface="Arial Narrow" panose="020B0606020202030204" pitchFamily="34" charset="0"/>
                <a:ea typeface="Tahoma" panose="020B0604030504040204" pitchFamily="34" charset="0"/>
                <a:cs typeface="Times New Roman" panose="02020603050405020304" pitchFamily="18" charset="0"/>
              </a:rPr>
              <a:t>→</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a:t>
            </a: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STEP analýza</a:t>
            </a:r>
          </a:p>
          <a:p>
            <a:pPr marL="342900" indent="-342900">
              <a:lnSpc>
                <a:spcPct val="100000"/>
              </a:lnSpc>
              <a:spcBef>
                <a:spcPts val="0"/>
              </a:spcBef>
              <a:buFont typeface="+mj-lt"/>
              <a:buAutoNum type="alphaLcParenR"/>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analýza zaměřené na vnitřní prostředí (faktory) </a:t>
            </a:r>
            <a:r>
              <a:rPr lang="cs-CZ" sz="2000" dirty="0">
                <a:latin typeface="Arial Narrow" panose="020B0606020202030204" pitchFamily="34" charset="0"/>
                <a:ea typeface="Tahoma" panose="020B0604030504040204" pitchFamily="34" charset="0"/>
                <a:cs typeface="Times New Roman" panose="02020603050405020304" pitchFamily="18" charset="0"/>
              </a:rPr>
              <a:t>→</a:t>
            </a:r>
            <a:r>
              <a:rPr lang="cs-CZ" sz="2000" dirty="0">
                <a:effectLst/>
                <a:latin typeface="Arial Narrow" panose="020B0606020202030204" pitchFamily="34" charset="0"/>
                <a:ea typeface="Calibri" panose="020F0502020204030204" pitchFamily="34" charset="0"/>
                <a:cs typeface="Times New Roman" panose="02020603050405020304" pitchFamily="18" charset="0"/>
              </a:rPr>
              <a:t> </a:t>
            </a:r>
            <a:r>
              <a:rPr lang="cs-CZ" sz="2000" b="1" dirty="0">
                <a:effectLst/>
                <a:latin typeface="Arial Narrow" panose="020B0606020202030204" pitchFamily="34" charset="0"/>
                <a:ea typeface="Calibri" panose="020F0502020204030204" pitchFamily="34" charset="0"/>
                <a:cs typeface="Times New Roman" panose="02020603050405020304" pitchFamily="18" charset="0"/>
              </a:rPr>
              <a:t>model „7S“</a:t>
            </a:r>
            <a:endParaRPr lang="cs-CZ" sz="2000" b="1" dirty="0">
              <a:latin typeface="Arial Narrow" panose="020B0606020202030204" pitchFamily="34" charset="0"/>
              <a:ea typeface="Calibri" panose="020F0502020204030204" pitchFamily="34" charset="0"/>
              <a:cs typeface="Times New Roman" panose="02020603050405020304" pitchFamily="18" charset="0"/>
            </a:endParaRPr>
          </a:p>
          <a:p>
            <a:pPr marL="342900" indent="-342900">
              <a:lnSpc>
                <a:spcPct val="100000"/>
              </a:lnSpc>
              <a:spcBef>
                <a:spcPts val="0"/>
              </a:spcBef>
              <a:buFont typeface="+mj-lt"/>
              <a:buAutoNum type="alphaLcParenR"/>
            </a:pPr>
            <a:r>
              <a:rPr lang="cs-CZ" sz="2000" dirty="0">
                <a:effectLst/>
                <a:latin typeface="Arial Narrow" panose="020B0606020202030204" pitchFamily="34" charset="0"/>
                <a:ea typeface="Calibri" panose="020F0502020204030204" pitchFamily="34" charset="0"/>
                <a:cs typeface="Times New Roman" panose="02020603050405020304" pitchFamily="18" charset="0"/>
              </a:rPr>
              <a:t>další typy analýz </a:t>
            </a:r>
            <a:r>
              <a:rPr lang="cs-CZ" sz="2000" dirty="0">
                <a:latin typeface="Arial Narrow" panose="020B0606020202030204" pitchFamily="34" charset="0"/>
                <a:ea typeface="Tahoma" panose="020B0604030504040204" pitchFamily="34" charset="0"/>
                <a:cs typeface="Times New Roman" panose="02020603050405020304" pitchFamily="18" charset="0"/>
              </a:rPr>
              <a:t>→ </a:t>
            </a:r>
            <a:r>
              <a:rPr lang="cs-CZ" sz="2000" b="1" dirty="0">
                <a:latin typeface="Arial Narrow" panose="020B0606020202030204" pitchFamily="34" charset="0"/>
                <a:ea typeface="Tahoma" panose="020B0604030504040204" pitchFamily="34" charset="0"/>
                <a:cs typeface="Times New Roman" panose="02020603050405020304" pitchFamily="18" charset="0"/>
              </a:rPr>
              <a:t>a</a:t>
            </a:r>
            <a:r>
              <a:rPr lang="cs-CZ" sz="2000" b="1" dirty="0">
                <a:effectLst/>
                <a:latin typeface="Arial Narrow" panose="020B0606020202030204" pitchFamily="34" charset="0"/>
                <a:ea typeface="Times New Roman" panose="02020603050405020304" pitchFamily="18" charset="0"/>
                <a:cs typeface="Times New Roman" panose="02020603050405020304" pitchFamily="18" charset="0"/>
              </a:rPr>
              <a:t>nalýza silového pole</a:t>
            </a:r>
          </a:p>
          <a:p>
            <a:pPr marL="342900" indent="-342900">
              <a:lnSpc>
                <a:spcPct val="100000"/>
              </a:lnSpc>
              <a:spcBef>
                <a:spcPts val="0"/>
              </a:spcBef>
              <a:buAutoNum type="alphaLcParenR"/>
            </a:pP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cs-CZ" sz="2000" dirty="0">
              <a:effectLst/>
              <a:latin typeface="Arial Narrow" panose="020B0606020202030204" pitchFamily="34" charset="0"/>
              <a:ea typeface="Times New Roman" panose="02020603050405020304" pitchFamily="18" charset="0"/>
              <a:cs typeface="Times New Roman" panose="02020603050405020304" pitchFamily="18" charset="0"/>
            </a:endParaRPr>
          </a:p>
          <a:p>
            <a:pPr marL="0" indent="0">
              <a:lnSpc>
                <a:spcPct val="100000"/>
              </a:lnSpc>
              <a:spcBef>
                <a:spcPts val="0"/>
              </a:spcBef>
              <a:buNone/>
            </a:pP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Komplexní strategickou analýzu představuje SWOT analýza </a:t>
            </a:r>
            <a:r>
              <a:rPr lang="cs-CZ" sz="2000" dirty="0">
                <a:latin typeface="Arial Narrow" panose="020B0606020202030204" pitchFamily="34" charset="0"/>
                <a:ea typeface="Tahoma" panose="020B0604030504040204" pitchFamily="34" charset="0"/>
                <a:cs typeface="Times New Roman" panose="02020603050405020304" pitchFamily="18" charset="0"/>
              </a:rPr>
              <a:t>→ v naší oblasti nejčastěji používaná!!!</a:t>
            </a:r>
            <a:r>
              <a:rPr lang="cs-CZ" sz="2000" dirty="0">
                <a:effectLst/>
                <a:latin typeface="Arial Narrow" panose="020B0606020202030204" pitchFamily="34" charset="0"/>
                <a:ea typeface="Times New Roman" panose="02020603050405020304" pitchFamily="18" charset="0"/>
                <a:cs typeface="Times New Roman" panose="02020603050405020304" pitchFamily="18" charset="0"/>
              </a:rPr>
              <a:t> </a:t>
            </a:r>
            <a:endParaRPr lang="cs-CZ" sz="2000" dirty="0">
              <a:effectLst/>
              <a:latin typeface="Arial Narrow" panose="020B0606020202030204" pitchFamily="34" charset="0"/>
              <a:ea typeface="Calibri" panose="020F0502020204030204" pitchFamily="34" charset="0"/>
              <a:cs typeface="Times New Roman" panose="02020603050405020304" pitchFamily="18" charset="0"/>
            </a:endParaRPr>
          </a:p>
          <a:p>
            <a:pPr marL="0" lvl="0" indent="0">
              <a:lnSpc>
                <a:spcPct val="100000"/>
              </a:lnSpc>
              <a:spcBef>
                <a:spcPts val="0"/>
              </a:spcBef>
              <a:buNone/>
            </a:pPr>
            <a:endParaRPr lang="cs-CZ" sz="2000" dirty="0">
              <a:latin typeface="Arial Narrow" panose="020B0606020202030204" pitchFamily="34" charset="0"/>
              <a:cs typeface="Times New Roman" panose="02020603050405020304" pitchFamily="18" charset="0"/>
            </a:endParaRPr>
          </a:p>
          <a:p>
            <a:pPr marL="0" indent="0">
              <a:lnSpc>
                <a:spcPct val="100000"/>
              </a:lnSpc>
              <a:spcBef>
                <a:spcPts val="0"/>
              </a:spcBef>
              <a:buNone/>
            </a:pPr>
            <a:r>
              <a:rPr lang="cs-CZ" sz="2000" dirty="0">
                <a:latin typeface="Arial Narrow" panose="020B0606020202030204" pitchFamily="34" charset="0"/>
                <a:cs typeface="Times New Roman" panose="02020603050405020304" pitchFamily="18" charset="0"/>
              </a:rPr>
              <a:t> </a:t>
            </a:r>
          </a:p>
          <a:p>
            <a:pPr>
              <a:lnSpc>
                <a:spcPct val="100000"/>
              </a:lnSpc>
              <a:spcBef>
                <a:spcPts val="0"/>
              </a:spcBef>
            </a:pPr>
            <a:endParaRPr lang="cs-CZ" sz="2000"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2131845400"/>
      </p:ext>
    </p:extLst>
  </p:cSld>
  <p:clrMapOvr>
    <a:masterClrMapping/>
  </p:clrMapOvr>
</p:sld>
</file>

<file path=ppt/theme/theme1.xml><?xml version="1.0" encoding="utf-8"?>
<a:theme xmlns:a="http://schemas.openxmlformats.org/drawingml/2006/main" name="Základ">
  <a:themeElements>
    <a:clrScheme name="Základ">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Zákla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Základ">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docProps/app.xml><?xml version="1.0" encoding="utf-8"?>
<Properties xmlns="http://schemas.openxmlformats.org/officeDocument/2006/extended-properties" xmlns:vt="http://schemas.openxmlformats.org/officeDocument/2006/docPropsVTypes">
  <Template>Základ</Template>
  <TotalTime>815</TotalTime>
  <Words>1321</Words>
  <Application>Microsoft Office PowerPoint</Application>
  <PresentationFormat>Širokoúhlá obrazovka</PresentationFormat>
  <Paragraphs>159</Paragraphs>
  <Slides>13</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13</vt:i4>
      </vt:variant>
    </vt:vector>
  </HeadingPairs>
  <TitlesOfParts>
    <vt:vector size="20" baseType="lpstr">
      <vt:lpstr>Arial</vt:lpstr>
      <vt:lpstr>Arial Narrow</vt:lpstr>
      <vt:lpstr>Corbel</vt:lpstr>
      <vt:lpstr>Symbol</vt:lpstr>
      <vt:lpstr>Times New Roman</vt:lpstr>
      <vt:lpstr>Wingdings</vt:lpstr>
      <vt:lpstr>Základ</vt:lpstr>
      <vt:lpstr>Strategické řízení  v kulturním sektoru</vt:lpstr>
      <vt:lpstr>Strategické řízení v kulturním sektoru – úvod</vt:lpstr>
      <vt:lpstr>Strategické řízení v kulturním sektoru</vt:lpstr>
      <vt:lpstr>Rámec pro vypracování strategie (festivalu)</vt:lpstr>
      <vt:lpstr>1) FORMULACE POSLÁNÍ </vt:lpstr>
      <vt:lpstr>Jak formulovat poslání?</vt:lpstr>
      <vt:lpstr>Formulace poslání </vt:lpstr>
      <vt:lpstr>2) STRATEGICKÁ ANALÝZA</vt:lpstr>
      <vt:lpstr>Analýza prostředí</vt:lpstr>
      <vt:lpstr>SWOT analýza</vt:lpstr>
      <vt:lpstr>Cíle SWOT analýzy </vt:lpstr>
      <vt:lpstr>STEP analýza</vt:lpstr>
      <vt:lpstr>Model „7S“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Strategické řízení v kulturním sektoru</dc:title>
  <dc:creator>Pavla Bergmannová</dc:creator>
  <cp:lastModifiedBy>Pavla Bergmannová</cp:lastModifiedBy>
  <cp:revision>53</cp:revision>
  <dcterms:created xsi:type="dcterms:W3CDTF">2021-03-16T05:48:18Z</dcterms:created>
  <dcterms:modified xsi:type="dcterms:W3CDTF">2024-03-26T07:37:11Z</dcterms:modified>
</cp:coreProperties>
</file>