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42DF3B1-FB11-4E4C-980D-0BAE1D9326D6}"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1988755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42DF3B1-FB11-4E4C-980D-0BAE1D9326D6}"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24313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42DF3B1-FB11-4E4C-980D-0BAE1D9326D6}"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4218554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42DF3B1-FB11-4E4C-980D-0BAE1D9326D6}"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328560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42DF3B1-FB11-4E4C-980D-0BAE1D9326D6}"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883451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42DF3B1-FB11-4E4C-980D-0BAE1D9326D6}" type="datetimeFigureOut">
              <a:rPr lang="cs-CZ" smtClean="0"/>
              <a:t>27.02.2023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482427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42DF3B1-FB11-4E4C-980D-0BAE1D9326D6}" type="datetimeFigureOut">
              <a:rPr lang="cs-CZ" smtClean="0"/>
              <a:t>27.02.2023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112908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42DF3B1-FB11-4E4C-980D-0BAE1D9326D6}" type="datetimeFigureOut">
              <a:rPr lang="cs-CZ" smtClean="0"/>
              <a:t>27.02.2023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1707796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42DF3B1-FB11-4E4C-980D-0BAE1D9326D6}" type="datetimeFigureOut">
              <a:rPr lang="cs-CZ" smtClean="0"/>
              <a:t>27.02.2023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3488265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42DF3B1-FB11-4E4C-980D-0BAE1D9326D6}" type="datetimeFigureOut">
              <a:rPr lang="cs-CZ" smtClean="0"/>
              <a:t>27.02.2023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3075169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42DF3B1-FB11-4E4C-980D-0BAE1D9326D6}" type="datetimeFigureOut">
              <a:rPr lang="cs-CZ" smtClean="0"/>
              <a:t>27.02.2023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8499D13-1B32-439B-860D-46C330A9B0E9}" type="slidenum">
              <a:rPr lang="cs-CZ" smtClean="0"/>
              <a:t>‹#›</a:t>
            </a:fld>
            <a:endParaRPr lang="cs-CZ"/>
          </a:p>
        </p:txBody>
      </p:sp>
    </p:spTree>
    <p:extLst>
      <p:ext uri="{BB962C8B-B14F-4D97-AF65-F5344CB8AC3E}">
        <p14:creationId xmlns:p14="http://schemas.microsoft.com/office/powerpoint/2010/main" val="2379079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DF3B1-FB11-4E4C-980D-0BAE1D9326D6}" type="datetimeFigureOut">
              <a:rPr lang="cs-CZ" smtClean="0"/>
              <a:t>27.02.2023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99D13-1B32-439B-860D-46C330A9B0E9}" type="slidenum">
              <a:rPr lang="cs-CZ" smtClean="0"/>
              <a:t>‹#›</a:t>
            </a:fld>
            <a:endParaRPr lang="cs-CZ"/>
          </a:p>
        </p:txBody>
      </p:sp>
    </p:spTree>
    <p:extLst>
      <p:ext uri="{BB962C8B-B14F-4D97-AF65-F5344CB8AC3E}">
        <p14:creationId xmlns:p14="http://schemas.microsoft.com/office/powerpoint/2010/main" val="2214823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a:t>Latin influence</a:t>
            </a:r>
            <a:endParaRPr lang="cs-CZ" dirty="0"/>
          </a:p>
        </p:txBody>
      </p:sp>
      <p:sp>
        <p:nvSpPr>
          <p:cNvPr id="3" name="Podnadpis 2"/>
          <p:cNvSpPr>
            <a:spLocks noGrp="1"/>
          </p:cNvSpPr>
          <p:nvPr>
            <p:ph type="subTitle" idx="1"/>
          </p:nvPr>
        </p:nvSpPr>
        <p:spPr/>
        <p:txBody>
          <a:bodyPr/>
          <a:lstStyle/>
          <a:p>
            <a:r>
              <a:rPr lang="cs-CZ" dirty="0" smtClean="0"/>
              <a:t>Kron</a:t>
            </a:r>
            <a:endParaRPr lang="cs-CZ" dirty="0"/>
          </a:p>
        </p:txBody>
      </p:sp>
    </p:spTree>
    <p:extLst>
      <p:ext uri="{BB962C8B-B14F-4D97-AF65-F5344CB8AC3E}">
        <p14:creationId xmlns:p14="http://schemas.microsoft.com/office/powerpoint/2010/main" val="362449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249382"/>
            <a:ext cx="10515600" cy="6309360"/>
          </a:xfrm>
        </p:spPr>
        <p:txBody>
          <a:bodyPr/>
          <a:lstStyle/>
          <a:p>
            <a:r>
              <a:rPr lang="en-US" dirty="0"/>
              <a:t>Latin is among the major influences on English. Yet it remains difficult to establish which words from Classical or Vulgar Latin entered English during the Continental period. </a:t>
            </a:r>
            <a:endParaRPr lang="cs-CZ" dirty="0" smtClean="0"/>
          </a:p>
          <a:p>
            <a:r>
              <a:rPr lang="en-US" dirty="0"/>
              <a:t>What has been believed as continental loanwords range from plants, animals, food, drink, household objects, vessels, coins, metals, and clothing to building materials, military, medical and commercial items. They are mostly nouns</a:t>
            </a:r>
            <a:r>
              <a:rPr lang="en-US" dirty="0" smtClean="0"/>
              <a:t>.</a:t>
            </a:r>
            <a:endParaRPr lang="cs-CZ" dirty="0" smtClean="0"/>
          </a:p>
          <a:p>
            <a:r>
              <a:rPr lang="en-US" dirty="0"/>
              <a:t>After the settlement, we can see the growing influence of words related to missionary activities, since they deal with religion and learning. </a:t>
            </a:r>
            <a:endParaRPr lang="cs-CZ" dirty="0" smtClean="0"/>
          </a:p>
          <a:p>
            <a:r>
              <a:rPr lang="en-US" dirty="0"/>
              <a:t>As the importance of the Church grew, the means of Latin words entering the language changed. Whereas the earliest words entered through speech, the later borrowings entered through writing. </a:t>
            </a:r>
            <a:endParaRPr lang="cs-CZ" dirty="0" smtClean="0"/>
          </a:p>
          <a:p>
            <a:r>
              <a:rPr lang="en-US" dirty="0"/>
              <a:t>(Crystal, 2004, 59 – 61)</a:t>
            </a:r>
            <a:endParaRPr lang="cs-CZ" dirty="0"/>
          </a:p>
          <a:p>
            <a:endParaRPr lang="cs-CZ" dirty="0"/>
          </a:p>
        </p:txBody>
      </p:sp>
    </p:spTree>
    <p:extLst>
      <p:ext uri="{BB962C8B-B14F-4D97-AF65-F5344CB8AC3E}">
        <p14:creationId xmlns:p14="http://schemas.microsoft.com/office/powerpoint/2010/main" val="1518899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nvGraphicFramePr>
        <p:xfrm>
          <a:off x="3524061" y="1793018"/>
          <a:ext cx="5143878" cy="4416552"/>
        </p:xfrm>
        <a:graphic>
          <a:graphicData uri="http://schemas.openxmlformats.org/drawingml/2006/table">
            <a:tbl>
              <a:tblPr firstRow="1" firstCol="1" bandRow="1">
                <a:tableStyleId>{5C22544A-7EE6-4342-B048-85BDC9FD1C3A}</a:tableStyleId>
              </a:tblPr>
              <a:tblGrid>
                <a:gridCol w="1766761">
                  <a:extLst>
                    <a:ext uri="{9D8B030D-6E8A-4147-A177-3AD203B41FA5}">
                      <a16:colId xmlns:a16="http://schemas.microsoft.com/office/drawing/2014/main" val="1439019367"/>
                    </a:ext>
                  </a:extLst>
                </a:gridCol>
                <a:gridCol w="1842462">
                  <a:extLst>
                    <a:ext uri="{9D8B030D-6E8A-4147-A177-3AD203B41FA5}">
                      <a16:colId xmlns:a16="http://schemas.microsoft.com/office/drawing/2014/main" val="3863700971"/>
                    </a:ext>
                  </a:extLst>
                </a:gridCol>
                <a:gridCol w="1534655">
                  <a:extLst>
                    <a:ext uri="{9D8B030D-6E8A-4147-A177-3AD203B41FA5}">
                      <a16:colId xmlns:a16="http://schemas.microsoft.com/office/drawing/2014/main" val="2591671427"/>
                    </a:ext>
                  </a:extLst>
                </a:gridCol>
              </a:tblGrid>
              <a:tr h="207207">
                <a:tc>
                  <a:txBody>
                    <a:bodyPr/>
                    <a:lstStyle/>
                    <a:p>
                      <a:pPr algn="ctr">
                        <a:lnSpc>
                          <a:spcPct val="115000"/>
                        </a:lnSpc>
                        <a:spcAft>
                          <a:spcPts val="0"/>
                        </a:spcAft>
                      </a:pPr>
                      <a:r>
                        <a:rPr lang="cs-CZ" sz="1200">
                          <a:effectLst/>
                        </a:rPr>
                        <a:t>Old English word</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gn="ctr">
                        <a:lnSpc>
                          <a:spcPct val="115000"/>
                        </a:lnSpc>
                        <a:spcAft>
                          <a:spcPts val="0"/>
                        </a:spcAft>
                      </a:pPr>
                      <a:r>
                        <a:rPr lang="cs-CZ" sz="1200">
                          <a:effectLst/>
                        </a:rPr>
                        <a:t>Modern English gloss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gn="ctr">
                        <a:lnSpc>
                          <a:spcPct val="115000"/>
                        </a:lnSpc>
                        <a:spcAft>
                          <a:spcPts val="0"/>
                        </a:spcAft>
                      </a:pPr>
                      <a:r>
                        <a:rPr lang="cs-CZ" sz="1200">
                          <a:effectLst/>
                        </a:rPr>
                        <a:t>Latin origin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754498908"/>
                  </a:ext>
                </a:extLst>
              </a:tr>
              <a:tr h="207207">
                <a:tc>
                  <a:txBody>
                    <a:bodyPr/>
                    <a:lstStyle/>
                    <a:p>
                      <a:pPr>
                        <a:lnSpc>
                          <a:spcPct val="115000"/>
                        </a:lnSpc>
                        <a:spcAft>
                          <a:spcPts val="0"/>
                        </a:spcAft>
                      </a:pPr>
                      <a:r>
                        <a:rPr lang="cs-CZ" sz="1200">
                          <a:effectLst/>
                        </a:rPr>
                        <a:t>cocc</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cock</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Coccus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286943771"/>
                  </a:ext>
                </a:extLst>
              </a:tr>
              <a:tr h="207207">
                <a:tc>
                  <a:txBody>
                    <a:bodyPr/>
                    <a:lstStyle/>
                    <a:p>
                      <a:pPr>
                        <a:lnSpc>
                          <a:spcPct val="115000"/>
                        </a:lnSpc>
                        <a:spcAft>
                          <a:spcPts val="0"/>
                        </a:spcAft>
                      </a:pPr>
                      <a:r>
                        <a:rPr lang="cs-CZ" sz="1200">
                          <a:effectLst/>
                        </a:rPr>
                        <a:t>cugle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cowl</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Cuculla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117758575"/>
                  </a:ext>
                </a:extLst>
              </a:tr>
              <a:tr h="207207">
                <a:tc>
                  <a:txBody>
                    <a:bodyPr/>
                    <a:lstStyle/>
                    <a:p>
                      <a:pPr>
                        <a:lnSpc>
                          <a:spcPct val="115000"/>
                        </a:lnSpc>
                        <a:spcAft>
                          <a:spcPts val="0"/>
                        </a:spcAft>
                      </a:pPr>
                      <a:r>
                        <a:rPr lang="cs-CZ" sz="1200">
                          <a:effectLst/>
                        </a:rPr>
                        <a:t>cyrtan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to shorten, curtail</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Curtus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926159905"/>
                  </a:ext>
                </a:extLst>
              </a:tr>
              <a:tr h="207207">
                <a:tc>
                  <a:txBody>
                    <a:bodyPr/>
                    <a:lstStyle/>
                    <a:p>
                      <a:pPr>
                        <a:lnSpc>
                          <a:spcPct val="115000"/>
                        </a:lnSpc>
                        <a:spcAft>
                          <a:spcPts val="0"/>
                        </a:spcAft>
                      </a:pPr>
                      <a:r>
                        <a:rPr lang="cs-CZ" sz="1200">
                          <a:effectLst/>
                        </a:rPr>
                        <a:t>forca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fork</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Furca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1368212581"/>
                  </a:ext>
                </a:extLst>
              </a:tr>
              <a:tr h="207207">
                <a:tc>
                  <a:txBody>
                    <a:bodyPr/>
                    <a:lstStyle/>
                    <a:p>
                      <a:pPr>
                        <a:lnSpc>
                          <a:spcPct val="115000"/>
                        </a:lnSpc>
                        <a:spcAft>
                          <a:spcPts val="0"/>
                        </a:spcAft>
                      </a:pPr>
                      <a:r>
                        <a:rPr lang="cs-CZ" sz="1200">
                          <a:effectLst/>
                        </a:rPr>
                        <a:t>fossere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spade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Fossorium</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255067419"/>
                  </a:ext>
                </a:extLst>
              </a:tr>
              <a:tr h="207207">
                <a:tc>
                  <a:txBody>
                    <a:bodyPr/>
                    <a:lstStyle/>
                    <a:p>
                      <a:pPr>
                        <a:lnSpc>
                          <a:spcPct val="115000"/>
                        </a:lnSpc>
                        <a:spcAft>
                          <a:spcPts val="0"/>
                        </a:spcAft>
                      </a:pPr>
                      <a:r>
                        <a:rPr lang="cs-CZ" sz="1200">
                          <a:effectLst/>
                        </a:rPr>
                        <a:t>graef</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stylus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Graphium</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1086770631"/>
                  </a:ext>
                </a:extLst>
              </a:tr>
              <a:tr h="207207">
                <a:tc>
                  <a:txBody>
                    <a:bodyPr/>
                    <a:lstStyle/>
                    <a:p>
                      <a:pPr>
                        <a:lnSpc>
                          <a:spcPct val="115000"/>
                        </a:lnSpc>
                        <a:spcAft>
                          <a:spcPts val="0"/>
                        </a:spcAft>
                      </a:pPr>
                      <a:r>
                        <a:rPr lang="cs-CZ" sz="1200">
                          <a:effectLst/>
                        </a:rPr>
                        <a:t>laeden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Latin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ladinus (Vulgar Latin)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1028132239"/>
                  </a:ext>
                </a:extLst>
              </a:tr>
              <a:tr h="207207">
                <a:tc>
                  <a:txBody>
                    <a:bodyPr/>
                    <a:lstStyle/>
                    <a:p>
                      <a:pPr>
                        <a:lnSpc>
                          <a:spcPct val="115000"/>
                        </a:lnSpc>
                        <a:spcAft>
                          <a:spcPts val="0"/>
                        </a:spcAft>
                      </a:pPr>
                      <a:r>
                        <a:rPr lang="cs-CZ" sz="1200">
                          <a:effectLst/>
                        </a:rPr>
                        <a:t>leahtric</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lettuce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Lactuca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694582869"/>
                  </a:ext>
                </a:extLst>
              </a:tr>
              <a:tr h="207207">
                <a:tc>
                  <a:txBody>
                    <a:bodyPr/>
                    <a:lstStyle/>
                    <a:p>
                      <a:pPr>
                        <a:lnSpc>
                          <a:spcPct val="115000"/>
                        </a:lnSpc>
                        <a:spcAft>
                          <a:spcPts val="0"/>
                        </a:spcAft>
                      </a:pPr>
                      <a:r>
                        <a:rPr lang="cs-CZ" sz="1200">
                          <a:effectLst/>
                        </a:rPr>
                        <a:t>meagester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master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Magister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2409999225"/>
                  </a:ext>
                </a:extLst>
              </a:tr>
              <a:tr h="207207">
                <a:tc>
                  <a:txBody>
                    <a:bodyPr/>
                    <a:lstStyle/>
                    <a:p>
                      <a:pPr>
                        <a:lnSpc>
                          <a:spcPct val="115000"/>
                        </a:lnSpc>
                        <a:spcAft>
                          <a:spcPts val="0"/>
                        </a:spcAft>
                      </a:pPr>
                      <a:r>
                        <a:rPr lang="cs-CZ" sz="1200">
                          <a:effectLst/>
                        </a:rPr>
                        <a:t>nunne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nun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Nonna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833540935"/>
                  </a:ext>
                </a:extLst>
              </a:tr>
              <a:tr h="207207">
                <a:tc>
                  <a:txBody>
                    <a:bodyPr/>
                    <a:lstStyle/>
                    <a:p>
                      <a:pPr>
                        <a:lnSpc>
                          <a:spcPct val="115000"/>
                        </a:lnSpc>
                        <a:spcAft>
                          <a:spcPts val="0"/>
                        </a:spcAft>
                      </a:pPr>
                      <a:r>
                        <a:rPr lang="cs-CZ" sz="1200">
                          <a:effectLst/>
                        </a:rPr>
                        <a:t>pere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pear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Pirum</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1790596604"/>
                  </a:ext>
                </a:extLst>
              </a:tr>
              <a:tr h="207207">
                <a:tc>
                  <a:txBody>
                    <a:bodyPr/>
                    <a:lstStyle/>
                    <a:p>
                      <a:pPr>
                        <a:lnSpc>
                          <a:spcPct val="115000"/>
                        </a:lnSpc>
                        <a:spcAft>
                          <a:spcPts val="0"/>
                        </a:spcAft>
                      </a:pPr>
                      <a:r>
                        <a:rPr lang="cs-CZ" sz="1200">
                          <a:effectLst/>
                        </a:rPr>
                        <a:t>pinsian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to reflect, consider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Pensare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2061087711"/>
                  </a:ext>
                </a:extLst>
              </a:tr>
              <a:tr h="207207">
                <a:tc>
                  <a:txBody>
                    <a:bodyPr/>
                    <a:lstStyle/>
                    <a:p>
                      <a:pPr>
                        <a:lnSpc>
                          <a:spcPct val="115000"/>
                        </a:lnSpc>
                        <a:spcAft>
                          <a:spcPts val="0"/>
                        </a:spcAft>
                      </a:pPr>
                      <a:r>
                        <a:rPr lang="cs-CZ" sz="1200">
                          <a:effectLst/>
                        </a:rPr>
                        <a:t>punt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punt, float boat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Ponto</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484305491"/>
                  </a:ext>
                </a:extLst>
              </a:tr>
              <a:tr h="207207">
                <a:tc>
                  <a:txBody>
                    <a:bodyPr/>
                    <a:lstStyle/>
                    <a:p>
                      <a:pPr>
                        <a:lnSpc>
                          <a:spcPct val="115000"/>
                        </a:lnSpc>
                        <a:spcAft>
                          <a:spcPts val="0"/>
                        </a:spcAft>
                      </a:pPr>
                      <a:r>
                        <a:rPr lang="cs-CZ" sz="1200">
                          <a:effectLst/>
                        </a:rPr>
                        <a:t>relic</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relic</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Reliquia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328314001"/>
                  </a:ext>
                </a:extLst>
              </a:tr>
              <a:tr h="207207">
                <a:tc>
                  <a:txBody>
                    <a:bodyPr/>
                    <a:lstStyle/>
                    <a:p>
                      <a:pPr>
                        <a:lnSpc>
                          <a:spcPct val="115000"/>
                        </a:lnSpc>
                        <a:spcAft>
                          <a:spcPts val="0"/>
                        </a:spcAft>
                      </a:pPr>
                      <a:r>
                        <a:rPr lang="cs-CZ" sz="1200">
                          <a:effectLst/>
                        </a:rPr>
                        <a:t>renge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spider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Aranea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178792891"/>
                  </a:ext>
                </a:extLst>
              </a:tr>
              <a:tr h="207207">
                <a:tc>
                  <a:txBody>
                    <a:bodyPr/>
                    <a:lstStyle/>
                    <a:p>
                      <a:pPr>
                        <a:lnSpc>
                          <a:spcPct val="115000"/>
                        </a:lnSpc>
                        <a:spcAft>
                          <a:spcPts val="0"/>
                        </a:spcAft>
                      </a:pPr>
                      <a:r>
                        <a:rPr lang="cs-CZ" sz="1200">
                          <a:effectLst/>
                        </a:rPr>
                        <a:t>seglian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to seal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Sigillare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1307243418"/>
                  </a:ext>
                </a:extLst>
              </a:tr>
              <a:tr h="207207">
                <a:tc>
                  <a:txBody>
                    <a:bodyPr/>
                    <a:lstStyle/>
                    <a:p>
                      <a:pPr>
                        <a:lnSpc>
                          <a:spcPct val="115000"/>
                        </a:lnSpc>
                        <a:spcAft>
                          <a:spcPts val="0"/>
                        </a:spcAft>
                      </a:pPr>
                      <a:r>
                        <a:rPr lang="cs-CZ" sz="1200">
                          <a:effectLst/>
                        </a:rPr>
                        <a:t>segn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mark, sign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Signum</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4109825747"/>
                  </a:ext>
                </a:extLst>
              </a:tr>
              <a:tr h="207207">
                <a:tc>
                  <a:txBody>
                    <a:bodyPr/>
                    <a:lstStyle/>
                    <a:p>
                      <a:pPr>
                        <a:lnSpc>
                          <a:spcPct val="115000"/>
                        </a:lnSpc>
                        <a:spcAft>
                          <a:spcPts val="0"/>
                        </a:spcAft>
                      </a:pPr>
                      <a:r>
                        <a:rPr lang="cs-CZ" sz="1200">
                          <a:effectLst/>
                        </a:rPr>
                        <a:t>stropp</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strap</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Stroppus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1678325032"/>
                  </a:ext>
                </a:extLst>
              </a:tr>
              <a:tr h="207207">
                <a:tc>
                  <a:txBody>
                    <a:bodyPr/>
                    <a:lstStyle/>
                    <a:p>
                      <a:pPr>
                        <a:lnSpc>
                          <a:spcPct val="115000"/>
                        </a:lnSpc>
                        <a:spcAft>
                          <a:spcPts val="0"/>
                        </a:spcAft>
                      </a:pPr>
                      <a:r>
                        <a:rPr lang="cs-CZ" sz="1200">
                          <a:effectLst/>
                        </a:rPr>
                        <a:t>torr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tower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Turris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840687910"/>
                  </a:ext>
                </a:extLst>
              </a:tr>
              <a:tr h="207207">
                <a:tc>
                  <a:txBody>
                    <a:bodyPr/>
                    <a:lstStyle/>
                    <a:p>
                      <a:pPr>
                        <a:lnSpc>
                          <a:spcPct val="115000"/>
                        </a:lnSpc>
                        <a:spcAft>
                          <a:spcPts val="0"/>
                        </a:spcAft>
                      </a:pPr>
                      <a:r>
                        <a:rPr lang="cs-CZ" sz="1200">
                          <a:effectLst/>
                        </a:rPr>
                        <a:t>turl</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a:effectLst/>
                        </a:rPr>
                        <a:t>ladle, trowel</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tc>
                  <a:txBody>
                    <a:bodyPr/>
                    <a:lstStyle/>
                    <a:p>
                      <a:pPr>
                        <a:lnSpc>
                          <a:spcPct val="115000"/>
                        </a:lnSpc>
                        <a:spcAft>
                          <a:spcPts val="0"/>
                        </a:spcAft>
                      </a:pPr>
                      <a:r>
                        <a:rPr lang="cs-CZ" sz="1200" dirty="0" err="1">
                          <a:effectLst/>
                        </a:rPr>
                        <a:t>Trulla</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567" marR="67567" marT="0" marB="0"/>
                </a:tc>
                <a:extLst>
                  <a:ext uri="{0D108BD9-81ED-4DB2-BD59-A6C34878D82A}">
                    <a16:rowId xmlns:a16="http://schemas.microsoft.com/office/drawing/2014/main" val="3522089047"/>
                  </a:ext>
                </a:extLst>
              </a:tr>
            </a:tbl>
          </a:graphicData>
        </a:graphic>
      </p:graphicFrame>
      <p:sp>
        <p:nvSpPr>
          <p:cNvPr id="3" name="Nadpis 2"/>
          <p:cNvSpPr>
            <a:spLocks noGrp="1"/>
          </p:cNvSpPr>
          <p:nvPr>
            <p:ph type="title"/>
          </p:nvPr>
        </p:nvSpPr>
        <p:spPr/>
        <p:txBody>
          <a:bodyPr>
            <a:normAutofit/>
          </a:bodyPr>
          <a:lstStyle/>
          <a:p>
            <a:r>
              <a:rPr lang="en-US" dirty="0"/>
              <a:t>Some words borrowed from Latin from c. 450 – c. </a:t>
            </a:r>
            <a:r>
              <a:rPr lang="en-US" dirty="0" smtClean="0"/>
              <a:t>650</a:t>
            </a:r>
            <a:r>
              <a:rPr lang="cs-CZ" dirty="0" smtClean="0"/>
              <a:t> </a:t>
            </a:r>
            <a:r>
              <a:rPr lang="en-US" dirty="0"/>
              <a:t>(Crystal, 2004, 62</a:t>
            </a:r>
            <a:r>
              <a:rPr lang="en-US" dirty="0" smtClean="0"/>
              <a:t>)</a:t>
            </a:r>
            <a:endParaRPr lang="cs-CZ" dirty="0"/>
          </a:p>
        </p:txBody>
      </p:sp>
    </p:spTree>
    <p:extLst>
      <p:ext uri="{BB962C8B-B14F-4D97-AF65-F5344CB8AC3E}">
        <p14:creationId xmlns:p14="http://schemas.microsoft.com/office/powerpoint/2010/main" val="2713120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482138"/>
            <a:ext cx="10515600" cy="5694825"/>
          </a:xfrm>
        </p:spPr>
        <p:txBody>
          <a:bodyPr/>
          <a:lstStyle/>
          <a:p>
            <a:r>
              <a:rPr lang="en-US" dirty="0"/>
              <a:t>As far as the Latin loanwords are concerned, it is interesting to note that some loanwords were borrowed twice either to poor communication or to differ from previous usage or as a result of pronunciation changes that resulted in the loss of identity of the early borrowing.  (Crystal, 2004, 63)</a:t>
            </a:r>
            <a:endParaRPr lang="cs-CZ" dirty="0"/>
          </a:p>
          <a:p>
            <a:r>
              <a:rPr lang="en-US" dirty="0"/>
              <a:t>Some words borrowed twice from Latin during the Old English </a:t>
            </a:r>
            <a:r>
              <a:rPr lang="en-US" dirty="0" smtClean="0"/>
              <a:t>period</a:t>
            </a:r>
            <a:endParaRPr lang="cs-CZ" dirty="0" smtClean="0"/>
          </a:p>
          <a:p>
            <a:r>
              <a:rPr lang="en-US" sz="1400" dirty="0"/>
              <a:t>(Crystal, 2004, 64)</a:t>
            </a:r>
            <a:endParaRPr lang="cs-CZ" sz="1400" dirty="0"/>
          </a:p>
          <a:p>
            <a:endParaRPr lang="cs-CZ" dirty="0"/>
          </a:p>
          <a:p>
            <a:endParaRPr lang="cs-CZ" dirty="0"/>
          </a:p>
        </p:txBody>
      </p:sp>
      <p:graphicFrame>
        <p:nvGraphicFramePr>
          <p:cNvPr id="4" name="Tabulka 3"/>
          <p:cNvGraphicFramePr>
            <a:graphicFrameLocks noGrp="1"/>
          </p:cNvGraphicFramePr>
          <p:nvPr/>
        </p:nvGraphicFramePr>
        <p:xfrm>
          <a:off x="3485515" y="3160046"/>
          <a:ext cx="5220970" cy="1682496"/>
        </p:xfrm>
        <a:graphic>
          <a:graphicData uri="http://schemas.openxmlformats.org/drawingml/2006/table">
            <a:tbl>
              <a:tblPr firstRow="1" firstCol="1" bandRow="1">
                <a:tableStyleId>{5C22544A-7EE6-4342-B048-85BDC9FD1C3A}</a:tableStyleId>
              </a:tblPr>
              <a:tblGrid>
                <a:gridCol w="1304925">
                  <a:extLst>
                    <a:ext uri="{9D8B030D-6E8A-4147-A177-3AD203B41FA5}">
                      <a16:colId xmlns:a16="http://schemas.microsoft.com/office/drawing/2014/main" val="790582419"/>
                    </a:ext>
                  </a:extLst>
                </a:gridCol>
                <a:gridCol w="1305560">
                  <a:extLst>
                    <a:ext uri="{9D8B030D-6E8A-4147-A177-3AD203B41FA5}">
                      <a16:colId xmlns:a16="http://schemas.microsoft.com/office/drawing/2014/main" val="2794798279"/>
                    </a:ext>
                  </a:extLst>
                </a:gridCol>
                <a:gridCol w="1304925">
                  <a:extLst>
                    <a:ext uri="{9D8B030D-6E8A-4147-A177-3AD203B41FA5}">
                      <a16:colId xmlns:a16="http://schemas.microsoft.com/office/drawing/2014/main" val="536567828"/>
                    </a:ext>
                  </a:extLst>
                </a:gridCol>
                <a:gridCol w="1305560">
                  <a:extLst>
                    <a:ext uri="{9D8B030D-6E8A-4147-A177-3AD203B41FA5}">
                      <a16:colId xmlns:a16="http://schemas.microsoft.com/office/drawing/2014/main" val="4264546720"/>
                    </a:ext>
                  </a:extLst>
                </a:gridCol>
              </a:tblGrid>
              <a:tr h="0">
                <a:tc>
                  <a:txBody>
                    <a:bodyPr/>
                    <a:lstStyle/>
                    <a:p>
                      <a:pPr algn="ctr">
                        <a:lnSpc>
                          <a:spcPct val="115000"/>
                        </a:lnSpc>
                        <a:spcAft>
                          <a:spcPts val="0"/>
                        </a:spcAft>
                      </a:pPr>
                      <a:r>
                        <a:rPr lang="cs-CZ" sz="1200">
                          <a:effectLst/>
                        </a:rPr>
                        <a:t>Early loan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cs-CZ" sz="1200" dirty="0" err="1">
                          <a:effectLst/>
                        </a:rPr>
                        <a:t>Later</a:t>
                      </a:r>
                      <a:r>
                        <a:rPr lang="cs-CZ" sz="1200" dirty="0">
                          <a:effectLst/>
                        </a:rPr>
                        <a:t> </a:t>
                      </a:r>
                      <a:r>
                        <a:rPr lang="cs-CZ" sz="1200" dirty="0" err="1">
                          <a:effectLst/>
                        </a:rPr>
                        <a:t>loan</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cs-CZ" sz="1200">
                          <a:effectLst/>
                        </a:rPr>
                        <a:t>Modern English gloss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cs-CZ" sz="1200">
                          <a:effectLst/>
                        </a:rPr>
                        <a:t>Latin origin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5149138"/>
                  </a:ext>
                </a:extLst>
              </a:tr>
              <a:tr h="0">
                <a:tc>
                  <a:txBody>
                    <a:bodyPr/>
                    <a:lstStyle/>
                    <a:p>
                      <a:pPr>
                        <a:lnSpc>
                          <a:spcPct val="115000"/>
                        </a:lnSpc>
                        <a:spcAft>
                          <a:spcPts val="0"/>
                        </a:spcAft>
                      </a:pPr>
                      <a:r>
                        <a:rPr lang="cs-CZ" sz="1200">
                          <a:effectLst/>
                        </a:rPr>
                        <a:t>celc</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dirty="0" err="1" smtClean="0">
                          <a:effectLst/>
                        </a:rPr>
                        <a:t>calic</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cup</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Calicem</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5127403"/>
                  </a:ext>
                </a:extLst>
              </a:tr>
              <a:tr h="0">
                <a:tc>
                  <a:txBody>
                    <a:bodyPr/>
                    <a:lstStyle/>
                    <a:p>
                      <a:pPr>
                        <a:lnSpc>
                          <a:spcPct val="115000"/>
                        </a:lnSpc>
                        <a:spcAft>
                          <a:spcPts val="0"/>
                        </a:spcAft>
                      </a:pPr>
                      <a:r>
                        <a:rPr lang="cs-CZ" sz="1200">
                          <a:effectLst/>
                        </a:rPr>
                        <a:t>cliroc</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dirty="0" err="1">
                          <a:effectLst/>
                        </a:rPr>
                        <a:t>cleric</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cleric, clergyman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Clericus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4677989"/>
                  </a:ext>
                </a:extLst>
              </a:tr>
              <a:tr h="0">
                <a:tc>
                  <a:txBody>
                    <a:bodyPr/>
                    <a:lstStyle/>
                    <a:p>
                      <a:pPr>
                        <a:lnSpc>
                          <a:spcPct val="115000"/>
                        </a:lnSpc>
                        <a:spcAft>
                          <a:spcPts val="0"/>
                        </a:spcAft>
                      </a:pPr>
                      <a:r>
                        <a:rPr lang="cs-CZ" sz="1200">
                          <a:effectLst/>
                        </a:rPr>
                        <a:t>laeden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latin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Latin</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Latinus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1686300"/>
                  </a:ext>
                </a:extLst>
              </a:tr>
              <a:tr h="0">
                <a:tc>
                  <a:txBody>
                    <a:bodyPr/>
                    <a:lstStyle/>
                    <a:p>
                      <a:pPr>
                        <a:lnSpc>
                          <a:spcPct val="115000"/>
                        </a:lnSpc>
                        <a:spcAft>
                          <a:spcPts val="0"/>
                        </a:spcAft>
                      </a:pPr>
                      <a:r>
                        <a:rPr lang="cs-CZ" sz="1200">
                          <a:effectLst/>
                        </a:rPr>
                        <a:t>leahtric</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lactuca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lettuce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lactuca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8666628"/>
                  </a:ext>
                </a:extLst>
              </a:tr>
              <a:tr h="0">
                <a:tc>
                  <a:txBody>
                    <a:bodyPr/>
                    <a:lstStyle/>
                    <a:p>
                      <a:pPr>
                        <a:lnSpc>
                          <a:spcPct val="115000"/>
                        </a:lnSpc>
                        <a:spcAft>
                          <a:spcPts val="0"/>
                        </a:spcAft>
                      </a:pPr>
                      <a:r>
                        <a:rPr lang="cs-CZ" sz="1200">
                          <a:effectLst/>
                        </a:rPr>
                        <a:t>minte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menta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mint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menta</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8177040"/>
                  </a:ext>
                </a:extLst>
              </a:tr>
              <a:tr h="0">
                <a:tc>
                  <a:txBody>
                    <a:bodyPr/>
                    <a:lstStyle/>
                    <a:p>
                      <a:pPr>
                        <a:lnSpc>
                          <a:spcPct val="115000"/>
                        </a:lnSpc>
                        <a:spcAft>
                          <a:spcPts val="0"/>
                        </a:spcAft>
                      </a:pPr>
                      <a:r>
                        <a:rPr lang="cs-CZ" sz="1200">
                          <a:effectLst/>
                        </a:rPr>
                        <a:t>spynge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sponge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a:effectLst/>
                        </a:rPr>
                        <a:t>sponge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1200" dirty="0" err="1">
                          <a:effectLst/>
                        </a:rPr>
                        <a:t>spongea</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9827385"/>
                  </a:ext>
                </a:extLst>
              </a:tr>
            </a:tbl>
          </a:graphicData>
        </a:graphic>
      </p:graphicFrame>
    </p:spTree>
    <p:extLst>
      <p:ext uri="{BB962C8B-B14F-4D97-AF65-F5344CB8AC3E}">
        <p14:creationId xmlns:p14="http://schemas.microsoft.com/office/powerpoint/2010/main" val="3173300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91194"/>
            <a:ext cx="10515600" cy="6508864"/>
          </a:xfrm>
        </p:spPr>
        <p:txBody>
          <a:bodyPr/>
          <a:lstStyle/>
          <a:p>
            <a:r>
              <a:rPr lang="cs-CZ" dirty="0" err="1" smtClean="0"/>
              <a:t>The</a:t>
            </a:r>
            <a:r>
              <a:rPr lang="cs-CZ" dirty="0" smtClean="0"/>
              <a:t> </a:t>
            </a:r>
            <a:r>
              <a:rPr lang="cs-CZ" dirty="0" err="1" smtClean="0"/>
              <a:t>Ancient</a:t>
            </a:r>
            <a:r>
              <a:rPr lang="cs-CZ" dirty="0" smtClean="0"/>
              <a:t> </a:t>
            </a:r>
            <a:r>
              <a:rPr lang="cs-CZ" dirty="0" err="1" smtClean="0"/>
              <a:t>Romans</a:t>
            </a:r>
            <a:r>
              <a:rPr lang="cs-CZ" dirty="0" smtClean="0"/>
              <a:t> </a:t>
            </a:r>
            <a:r>
              <a:rPr lang="cs-CZ" dirty="0" err="1" smtClean="0"/>
              <a:t>were</a:t>
            </a:r>
            <a:r>
              <a:rPr lang="cs-CZ" dirty="0" smtClean="0"/>
              <a:t> </a:t>
            </a:r>
            <a:r>
              <a:rPr lang="cs-CZ" dirty="0" err="1" smtClean="0"/>
              <a:t>great</a:t>
            </a:r>
            <a:r>
              <a:rPr lang="cs-CZ" dirty="0" smtClean="0"/>
              <a:t> </a:t>
            </a:r>
            <a:r>
              <a:rPr lang="cs-CZ" dirty="0" err="1" smtClean="0"/>
              <a:t>borrowers</a:t>
            </a:r>
            <a:r>
              <a:rPr lang="cs-CZ" dirty="0" smtClean="0"/>
              <a:t>.</a:t>
            </a:r>
          </a:p>
          <a:p>
            <a:r>
              <a:rPr lang="cs-CZ" dirty="0" err="1" smtClean="0"/>
              <a:t>The</a:t>
            </a:r>
            <a:r>
              <a:rPr lang="cs-CZ" dirty="0" smtClean="0"/>
              <a:t> Roman Empire </a:t>
            </a:r>
            <a:r>
              <a:rPr lang="cs-CZ" dirty="0" err="1" smtClean="0"/>
              <a:t>was</a:t>
            </a:r>
            <a:r>
              <a:rPr lang="cs-CZ" dirty="0" smtClean="0"/>
              <a:t> </a:t>
            </a:r>
            <a:r>
              <a:rPr lang="cs-CZ" dirty="0" err="1" smtClean="0"/>
              <a:t>acquired</a:t>
            </a:r>
            <a:r>
              <a:rPr lang="cs-CZ" dirty="0" smtClean="0"/>
              <a:t> by </a:t>
            </a:r>
            <a:r>
              <a:rPr lang="cs-CZ" dirty="0" err="1" smtClean="0"/>
              <a:t>dint</a:t>
            </a:r>
            <a:r>
              <a:rPr lang="cs-CZ" dirty="0" smtClean="0"/>
              <a:t> </a:t>
            </a:r>
            <a:r>
              <a:rPr lang="cs-CZ" dirty="0" err="1" smtClean="0"/>
              <a:t>of</a:t>
            </a:r>
            <a:r>
              <a:rPr lang="cs-CZ" dirty="0" smtClean="0"/>
              <a:t> a superior </a:t>
            </a:r>
            <a:r>
              <a:rPr lang="cs-CZ" dirty="0" err="1" smtClean="0"/>
              <a:t>fighting</a:t>
            </a:r>
            <a:r>
              <a:rPr lang="cs-CZ" dirty="0" smtClean="0"/>
              <a:t> </a:t>
            </a:r>
            <a:r>
              <a:rPr lang="cs-CZ" dirty="0" err="1" smtClean="0"/>
              <a:t>force</a:t>
            </a:r>
            <a:r>
              <a:rPr lang="cs-CZ" dirty="0" smtClean="0"/>
              <a:t> and </a:t>
            </a:r>
            <a:r>
              <a:rPr lang="cs-CZ" dirty="0" err="1" smtClean="0"/>
              <a:t>rigorous</a:t>
            </a:r>
            <a:r>
              <a:rPr lang="cs-CZ" dirty="0" smtClean="0"/>
              <a:t> </a:t>
            </a:r>
            <a:r>
              <a:rPr lang="cs-CZ" dirty="0" err="1" smtClean="0"/>
              <a:t>military</a:t>
            </a:r>
            <a:r>
              <a:rPr lang="cs-CZ" dirty="0" smtClean="0"/>
              <a:t> </a:t>
            </a:r>
            <a:r>
              <a:rPr lang="cs-CZ" dirty="0" err="1" smtClean="0"/>
              <a:t>discipline</a:t>
            </a:r>
            <a:r>
              <a:rPr lang="cs-CZ" dirty="0" smtClean="0"/>
              <a:t>, but </a:t>
            </a:r>
            <a:r>
              <a:rPr lang="cs-CZ" dirty="0" err="1" smtClean="0"/>
              <a:t>it</a:t>
            </a:r>
            <a:r>
              <a:rPr lang="cs-CZ" dirty="0" smtClean="0"/>
              <a:t> </a:t>
            </a:r>
            <a:r>
              <a:rPr lang="cs-CZ" dirty="0" err="1" smtClean="0"/>
              <a:t>was</a:t>
            </a:r>
            <a:r>
              <a:rPr lang="cs-CZ" dirty="0" smtClean="0"/>
              <a:t> </a:t>
            </a:r>
            <a:r>
              <a:rPr lang="cs-CZ" dirty="0" err="1" smtClean="0"/>
              <a:t>nmaintained</a:t>
            </a:r>
            <a:r>
              <a:rPr lang="cs-CZ" dirty="0" smtClean="0"/>
              <a:t> by Roman </a:t>
            </a:r>
            <a:r>
              <a:rPr lang="cs-CZ" dirty="0" err="1" smtClean="0"/>
              <a:t>law</a:t>
            </a:r>
            <a:r>
              <a:rPr lang="cs-CZ" dirty="0" smtClean="0"/>
              <a:t>.</a:t>
            </a:r>
          </a:p>
          <a:p>
            <a:r>
              <a:rPr lang="cs-CZ" dirty="0" err="1" smtClean="0"/>
              <a:t>Thus</a:t>
            </a:r>
            <a:r>
              <a:rPr lang="cs-CZ" dirty="0" smtClean="0"/>
              <a:t> , </a:t>
            </a:r>
            <a:r>
              <a:rPr lang="cs-CZ" dirty="0" err="1" smtClean="0"/>
              <a:t>we</a:t>
            </a:r>
            <a:r>
              <a:rPr lang="cs-CZ" dirty="0" smtClean="0"/>
              <a:t> </a:t>
            </a:r>
            <a:r>
              <a:rPr lang="cs-CZ" dirty="0" err="1" smtClean="0"/>
              <a:t>should</a:t>
            </a:r>
            <a:r>
              <a:rPr lang="cs-CZ" dirty="0" smtClean="0"/>
              <a:t> not </a:t>
            </a:r>
            <a:r>
              <a:rPr lang="cs-CZ" dirty="0" err="1" smtClean="0"/>
              <a:t>be</a:t>
            </a:r>
            <a:r>
              <a:rPr lang="cs-CZ" dirty="0" smtClean="0"/>
              <a:t> </a:t>
            </a:r>
            <a:r>
              <a:rPr lang="cs-CZ" dirty="0" err="1" smtClean="0"/>
              <a:t>surprised</a:t>
            </a:r>
            <a:r>
              <a:rPr lang="cs-CZ" dirty="0" smtClean="0"/>
              <a:t> </a:t>
            </a:r>
            <a:r>
              <a:rPr lang="cs-CZ" dirty="0" err="1" smtClean="0"/>
              <a:t>that</a:t>
            </a:r>
            <a:r>
              <a:rPr lang="cs-CZ" dirty="0" smtClean="0"/>
              <a:t> so many Latin </a:t>
            </a:r>
            <a:r>
              <a:rPr lang="cs-CZ" dirty="0" err="1" smtClean="0"/>
              <a:t>legal</a:t>
            </a:r>
            <a:r>
              <a:rPr lang="cs-CZ" dirty="0" smtClean="0"/>
              <a:t> </a:t>
            </a:r>
            <a:r>
              <a:rPr lang="cs-CZ" dirty="0" err="1" smtClean="0"/>
              <a:t>terms</a:t>
            </a:r>
            <a:r>
              <a:rPr lang="cs-CZ" dirty="0" smtClean="0"/>
              <a:t> </a:t>
            </a:r>
            <a:r>
              <a:rPr lang="cs-CZ" dirty="0" err="1" smtClean="0"/>
              <a:t>have</a:t>
            </a:r>
            <a:r>
              <a:rPr lang="cs-CZ" dirty="0" smtClean="0"/>
              <a:t> </a:t>
            </a:r>
            <a:r>
              <a:rPr lang="cs-CZ" dirty="0" err="1" smtClean="0"/>
              <a:t>been</a:t>
            </a:r>
            <a:r>
              <a:rPr lang="cs-CZ" dirty="0" smtClean="0"/>
              <a:t> </a:t>
            </a:r>
            <a:r>
              <a:rPr lang="cs-CZ" dirty="0" err="1" smtClean="0"/>
              <a:t>carried</a:t>
            </a:r>
            <a:r>
              <a:rPr lang="cs-CZ" dirty="0" smtClean="0"/>
              <a:t> </a:t>
            </a:r>
            <a:r>
              <a:rPr lang="cs-CZ" dirty="0" err="1" smtClean="0"/>
              <a:t>over</a:t>
            </a:r>
            <a:r>
              <a:rPr lang="cs-CZ" dirty="0" smtClean="0"/>
              <a:t> </a:t>
            </a:r>
            <a:r>
              <a:rPr lang="cs-CZ" dirty="0" err="1" smtClean="0"/>
              <a:t>into</a:t>
            </a:r>
            <a:r>
              <a:rPr lang="cs-CZ" dirty="0" smtClean="0"/>
              <a:t> </a:t>
            </a:r>
            <a:r>
              <a:rPr lang="cs-CZ" dirty="0" err="1" smtClean="0"/>
              <a:t>Engliosh</a:t>
            </a:r>
            <a:r>
              <a:rPr lang="cs-CZ" dirty="0" smtClean="0"/>
              <a:t>.</a:t>
            </a:r>
          </a:p>
          <a:p>
            <a:r>
              <a:rPr lang="cs-CZ" dirty="0" smtClean="0"/>
              <a:t>As </a:t>
            </a:r>
            <a:r>
              <a:rPr lang="cs-CZ" dirty="0" err="1" smtClean="0"/>
              <a:t>an</a:t>
            </a:r>
            <a:r>
              <a:rPr lang="cs-CZ" dirty="0" smtClean="0"/>
              <a:t> </a:t>
            </a:r>
            <a:r>
              <a:rPr lang="cs-CZ" dirty="0" err="1" smtClean="0"/>
              <a:t>occupying</a:t>
            </a:r>
            <a:r>
              <a:rPr lang="cs-CZ" dirty="0" smtClean="0"/>
              <a:t> </a:t>
            </a:r>
            <a:r>
              <a:rPr lang="cs-CZ" dirty="0" err="1" smtClean="0"/>
              <a:t>force</a:t>
            </a:r>
            <a:r>
              <a:rPr lang="cs-CZ" dirty="0" smtClean="0"/>
              <a:t> </a:t>
            </a:r>
            <a:r>
              <a:rPr lang="cs-CZ" dirty="0" err="1" smtClean="0"/>
              <a:t>the</a:t>
            </a:r>
            <a:r>
              <a:rPr lang="cs-CZ" dirty="0" smtClean="0"/>
              <a:t> </a:t>
            </a:r>
            <a:r>
              <a:rPr lang="cs-CZ" dirty="0" err="1" smtClean="0"/>
              <a:t>Romans</a:t>
            </a:r>
            <a:r>
              <a:rPr lang="cs-CZ" dirty="0" smtClean="0"/>
              <a:t> </a:t>
            </a:r>
            <a:r>
              <a:rPr lang="cs-CZ" dirty="0" err="1" smtClean="0"/>
              <a:t>did</a:t>
            </a:r>
            <a:r>
              <a:rPr lang="cs-CZ" dirty="0" smtClean="0"/>
              <a:t> not </a:t>
            </a:r>
            <a:r>
              <a:rPr lang="cs-CZ" dirty="0" err="1" smtClean="0"/>
              <a:t>integrate</a:t>
            </a:r>
            <a:r>
              <a:rPr lang="cs-CZ" dirty="0" smtClean="0"/>
              <a:t> </a:t>
            </a:r>
            <a:r>
              <a:rPr lang="cs-CZ" dirty="0" err="1" smtClean="0"/>
              <a:t>with</a:t>
            </a:r>
            <a:r>
              <a:rPr lang="cs-CZ" dirty="0" smtClean="0"/>
              <a:t> </a:t>
            </a:r>
            <a:r>
              <a:rPr lang="cs-CZ" dirty="0" err="1" smtClean="0"/>
              <a:t>the</a:t>
            </a:r>
            <a:r>
              <a:rPr lang="cs-CZ" dirty="0" smtClean="0"/>
              <a:t> </a:t>
            </a:r>
            <a:r>
              <a:rPr lang="cs-CZ" dirty="0" err="1" smtClean="0"/>
              <a:t>native</a:t>
            </a:r>
            <a:r>
              <a:rPr lang="cs-CZ" dirty="0" smtClean="0"/>
              <a:t> </a:t>
            </a:r>
            <a:r>
              <a:rPr lang="cs-CZ" dirty="0" err="1" smtClean="0"/>
              <a:t>population</a:t>
            </a:r>
            <a:r>
              <a:rPr lang="cs-CZ" dirty="0" smtClean="0"/>
              <a:t> to make a </a:t>
            </a:r>
            <a:r>
              <a:rPr lang="cs-CZ" dirty="0" err="1" smtClean="0"/>
              <a:t>notable</a:t>
            </a:r>
            <a:r>
              <a:rPr lang="cs-CZ" dirty="0" smtClean="0"/>
              <a:t> </a:t>
            </a:r>
            <a:r>
              <a:rPr lang="cs-CZ" dirty="0" err="1" smtClean="0"/>
              <a:t>impression</a:t>
            </a:r>
            <a:r>
              <a:rPr lang="cs-CZ" dirty="0" smtClean="0"/>
              <a:t> on </a:t>
            </a:r>
            <a:r>
              <a:rPr lang="cs-CZ" dirty="0" err="1" smtClean="0"/>
              <a:t>the</a:t>
            </a:r>
            <a:r>
              <a:rPr lang="cs-CZ" dirty="0" smtClean="0"/>
              <a:t> </a:t>
            </a:r>
            <a:r>
              <a:rPr lang="cs-CZ" dirty="0" err="1" smtClean="0"/>
              <a:t>language</a:t>
            </a:r>
            <a:r>
              <a:rPr lang="cs-CZ" dirty="0" smtClean="0"/>
              <a:t> </a:t>
            </a:r>
            <a:r>
              <a:rPr lang="cs-CZ" dirty="0" err="1" smtClean="0"/>
              <a:t>during</a:t>
            </a:r>
            <a:r>
              <a:rPr lang="cs-CZ" dirty="0" smtClean="0"/>
              <a:t> </a:t>
            </a:r>
            <a:r>
              <a:rPr lang="cs-CZ" dirty="0" err="1" smtClean="0"/>
              <a:t>the</a:t>
            </a:r>
            <a:r>
              <a:rPr lang="cs-CZ" dirty="0" smtClean="0"/>
              <a:t> </a:t>
            </a:r>
            <a:r>
              <a:rPr lang="cs-CZ" dirty="0" err="1" smtClean="0"/>
              <a:t>centuries</a:t>
            </a:r>
            <a:r>
              <a:rPr lang="cs-CZ" dirty="0" smtClean="0"/>
              <a:t>-long Roman presence in </a:t>
            </a:r>
            <a:r>
              <a:rPr lang="cs-CZ" dirty="0" err="1" smtClean="0"/>
              <a:t>ancient</a:t>
            </a:r>
            <a:r>
              <a:rPr lang="cs-CZ" dirty="0" smtClean="0"/>
              <a:t> </a:t>
            </a:r>
            <a:r>
              <a:rPr lang="cs-CZ" dirty="0" err="1" smtClean="0"/>
              <a:t>Britain</a:t>
            </a:r>
            <a:r>
              <a:rPr lang="cs-CZ" dirty="0" smtClean="0"/>
              <a:t>, </a:t>
            </a:r>
            <a:r>
              <a:rPr lang="cs-CZ" dirty="0" err="1" smtClean="0"/>
              <a:t>even</a:t>
            </a:r>
            <a:r>
              <a:rPr lang="cs-CZ" dirty="0" smtClean="0"/>
              <a:t> </a:t>
            </a:r>
            <a:r>
              <a:rPr lang="cs-CZ" dirty="0" err="1" smtClean="0"/>
              <a:t>though</a:t>
            </a:r>
            <a:r>
              <a:rPr lang="cs-CZ" dirty="0" smtClean="0"/>
              <a:t> </a:t>
            </a:r>
            <a:r>
              <a:rPr lang="cs-CZ" dirty="0" err="1" smtClean="0"/>
              <a:t>remains</a:t>
            </a:r>
            <a:r>
              <a:rPr lang="cs-CZ" dirty="0" smtClean="0"/>
              <a:t> </a:t>
            </a:r>
            <a:r>
              <a:rPr lang="cs-CZ" dirty="0" err="1" smtClean="0"/>
              <a:t>of</a:t>
            </a:r>
            <a:r>
              <a:rPr lang="cs-CZ" dirty="0" smtClean="0"/>
              <a:t> </a:t>
            </a:r>
            <a:r>
              <a:rPr lang="cs-CZ" dirty="0" err="1" smtClean="0"/>
              <a:t>their</a:t>
            </a:r>
            <a:r>
              <a:rPr lang="cs-CZ" dirty="0" smtClean="0"/>
              <a:t> civil </a:t>
            </a:r>
            <a:r>
              <a:rPr lang="cs-CZ" dirty="0" err="1" smtClean="0"/>
              <a:t>engineering</a:t>
            </a:r>
            <a:r>
              <a:rPr lang="cs-CZ" dirty="0" smtClean="0"/>
              <a:t> </a:t>
            </a:r>
            <a:r>
              <a:rPr lang="cs-CZ" dirty="0" err="1" smtClean="0"/>
              <a:t>feats</a:t>
            </a:r>
            <a:r>
              <a:rPr lang="cs-CZ" dirty="0" smtClean="0"/>
              <a:t> – </a:t>
            </a:r>
            <a:r>
              <a:rPr lang="cs-CZ" dirty="0" err="1" smtClean="0"/>
              <a:t>roads</a:t>
            </a:r>
            <a:r>
              <a:rPr lang="cs-CZ" dirty="0" smtClean="0"/>
              <a:t>, </a:t>
            </a:r>
            <a:r>
              <a:rPr lang="cs-CZ" dirty="0" err="1" smtClean="0"/>
              <a:t>forts</a:t>
            </a:r>
            <a:r>
              <a:rPr lang="cs-CZ" dirty="0" smtClean="0"/>
              <a:t>, </a:t>
            </a:r>
            <a:r>
              <a:rPr lang="cs-CZ" dirty="0" err="1" smtClean="0"/>
              <a:t>aqueducts</a:t>
            </a:r>
            <a:r>
              <a:rPr lang="cs-CZ" dirty="0" smtClean="0"/>
              <a:t>, </a:t>
            </a:r>
            <a:r>
              <a:rPr lang="cs-CZ" dirty="0" err="1" smtClean="0"/>
              <a:t>baths</a:t>
            </a:r>
            <a:r>
              <a:rPr lang="cs-CZ" dirty="0" smtClean="0"/>
              <a:t>, and </a:t>
            </a:r>
            <a:r>
              <a:rPr lang="cs-CZ" dirty="0" err="1" smtClean="0"/>
              <a:t>walls</a:t>
            </a:r>
            <a:r>
              <a:rPr lang="cs-CZ" dirty="0" smtClean="0"/>
              <a:t> – </a:t>
            </a:r>
            <a:r>
              <a:rPr lang="cs-CZ" dirty="0" err="1" smtClean="0"/>
              <a:t>still</a:t>
            </a:r>
            <a:r>
              <a:rPr lang="cs-CZ" dirty="0" smtClean="0"/>
              <a:t> </a:t>
            </a:r>
            <a:r>
              <a:rPr lang="cs-CZ" dirty="0" err="1" smtClean="0"/>
              <a:t>survive</a:t>
            </a:r>
            <a:r>
              <a:rPr lang="cs-CZ" dirty="0" smtClean="0"/>
              <a:t> in </a:t>
            </a:r>
            <a:r>
              <a:rPr lang="cs-CZ" dirty="0" err="1" smtClean="0"/>
              <a:t>England</a:t>
            </a:r>
            <a:r>
              <a:rPr lang="cs-CZ" dirty="0" smtClean="0"/>
              <a:t> </a:t>
            </a:r>
            <a:r>
              <a:rPr lang="cs-CZ" dirty="0" err="1" smtClean="0"/>
              <a:t>today</a:t>
            </a:r>
            <a:r>
              <a:rPr lang="cs-CZ" dirty="0" smtClean="0"/>
              <a:t>.</a:t>
            </a:r>
          </a:p>
          <a:p>
            <a:r>
              <a:rPr lang="cs-CZ" dirty="0" err="1" smtClean="0"/>
              <a:t>The</a:t>
            </a:r>
            <a:r>
              <a:rPr lang="cs-CZ" dirty="0" smtClean="0"/>
              <a:t> Latin influence on </a:t>
            </a:r>
            <a:r>
              <a:rPr lang="cs-CZ" dirty="0" err="1" smtClean="0"/>
              <a:t>the</a:t>
            </a:r>
            <a:r>
              <a:rPr lang="cs-CZ" dirty="0" smtClean="0"/>
              <a:t> </a:t>
            </a:r>
            <a:r>
              <a:rPr lang="cs-CZ" dirty="0" err="1" smtClean="0"/>
              <a:t>English</a:t>
            </a:r>
            <a:r>
              <a:rPr lang="cs-CZ" dirty="0" smtClean="0"/>
              <a:t> </a:t>
            </a:r>
            <a:r>
              <a:rPr lang="cs-CZ" dirty="0" err="1" smtClean="0"/>
              <a:t>language</a:t>
            </a:r>
            <a:r>
              <a:rPr lang="cs-CZ" dirty="0" smtClean="0"/>
              <a:t> </a:t>
            </a:r>
            <a:r>
              <a:rPr lang="cs-CZ" dirty="0" err="1" smtClean="0"/>
              <a:t>comes</a:t>
            </a:r>
            <a:r>
              <a:rPr lang="cs-CZ" dirty="0" smtClean="0"/>
              <a:t> </a:t>
            </a:r>
            <a:r>
              <a:rPr lang="cs-CZ" dirty="0" err="1" smtClean="0"/>
              <a:t>primarily</a:t>
            </a:r>
            <a:r>
              <a:rPr lang="cs-CZ" dirty="0" smtClean="0"/>
              <a:t> </a:t>
            </a:r>
            <a:r>
              <a:rPr lang="cs-CZ" dirty="0" err="1" smtClean="0"/>
              <a:t>through</a:t>
            </a:r>
            <a:r>
              <a:rPr lang="cs-CZ" dirty="0" smtClean="0"/>
              <a:t> </a:t>
            </a:r>
            <a:r>
              <a:rPr lang="cs-CZ" dirty="0" err="1" smtClean="0"/>
              <a:t>the</a:t>
            </a:r>
            <a:r>
              <a:rPr lang="cs-CZ" dirty="0" smtClean="0"/>
              <a:t> Romance </a:t>
            </a:r>
            <a:r>
              <a:rPr lang="cs-CZ" dirty="0" err="1" smtClean="0"/>
              <a:t>languages</a:t>
            </a:r>
            <a:r>
              <a:rPr lang="cs-CZ" dirty="0" smtClean="0"/>
              <a:t>, </a:t>
            </a:r>
            <a:r>
              <a:rPr lang="cs-CZ" dirty="0" err="1" smtClean="0"/>
              <a:t>particularly</a:t>
            </a:r>
            <a:r>
              <a:rPr lang="cs-CZ" dirty="0" smtClean="0"/>
              <a:t> </a:t>
            </a:r>
            <a:r>
              <a:rPr lang="cs-CZ" dirty="0" err="1" smtClean="0"/>
              <a:t>French</a:t>
            </a:r>
            <a:r>
              <a:rPr lang="cs-CZ" dirty="0" smtClean="0"/>
              <a:t> and to a </a:t>
            </a:r>
            <a:r>
              <a:rPr lang="cs-CZ" dirty="0" err="1" smtClean="0"/>
              <a:t>lesser</a:t>
            </a:r>
            <a:r>
              <a:rPr lang="cs-CZ" dirty="0" smtClean="0"/>
              <a:t> </a:t>
            </a:r>
            <a:r>
              <a:rPr lang="cs-CZ" dirty="0" err="1" smtClean="0"/>
              <a:t>degree</a:t>
            </a:r>
            <a:r>
              <a:rPr lang="cs-CZ" dirty="0" smtClean="0"/>
              <a:t> </a:t>
            </a:r>
            <a:r>
              <a:rPr lang="cs-CZ" dirty="0" err="1" smtClean="0"/>
              <a:t>Italian</a:t>
            </a:r>
            <a:r>
              <a:rPr lang="cs-CZ" dirty="0" smtClean="0"/>
              <a:t>, as </a:t>
            </a:r>
            <a:r>
              <a:rPr lang="cs-CZ" dirty="0" err="1" smtClean="0"/>
              <a:t>well</a:t>
            </a:r>
            <a:r>
              <a:rPr lang="cs-CZ" dirty="0" smtClean="0"/>
              <a:t> as </a:t>
            </a:r>
            <a:r>
              <a:rPr lang="cs-CZ" dirty="0" err="1" smtClean="0"/>
              <a:t>through</a:t>
            </a:r>
            <a:r>
              <a:rPr lang="cs-CZ" dirty="0" smtClean="0"/>
              <a:t> </a:t>
            </a:r>
            <a:r>
              <a:rPr lang="cs-CZ" dirty="0" err="1" smtClean="0"/>
              <a:t>the</a:t>
            </a:r>
            <a:r>
              <a:rPr lang="cs-CZ" dirty="0" smtClean="0"/>
              <a:t> </a:t>
            </a:r>
            <a:r>
              <a:rPr lang="cs-CZ" dirty="0" err="1" smtClean="0"/>
              <a:t>borrowings</a:t>
            </a:r>
            <a:r>
              <a:rPr lang="cs-CZ" dirty="0" smtClean="0"/>
              <a:t> </a:t>
            </a:r>
            <a:r>
              <a:rPr lang="cs-CZ" dirty="0" err="1" smtClean="0"/>
              <a:t>associated</a:t>
            </a:r>
            <a:r>
              <a:rPr lang="cs-CZ" dirty="0" smtClean="0"/>
              <a:t> </a:t>
            </a:r>
            <a:r>
              <a:rPr lang="cs-CZ" dirty="0" err="1" smtClean="0"/>
              <a:t>with</a:t>
            </a:r>
            <a:r>
              <a:rPr lang="cs-CZ" dirty="0" smtClean="0"/>
              <a:t> </a:t>
            </a:r>
            <a:r>
              <a:rPr lang="cs-CZ" dirty="0" err="1" smtClean="0"/>
              <a:t>the</a:t>
            </a:r>
            <a:r>
              <a:rPr lang="cs-CZ" dirty="0" smtClean="0"/>
              <a:t> </a:t>
            </a:r>
            <a:r>
              <a:rPr lang="cs-CZ" dirty="0" err="1" smtClean="0"/>
              <a:t>renewed</a:t>
            </a:r>
            <a:r>
              <a:rPr lang="cs-CZ" dirty="0" smtClean="0"/>
              <a:t> </a:t>
            </a:r>
            <a:r>
              <a:rPr lang="cs-CZ" dirty="0" err="1" smtClean="0"/>
              <a:t>interest</a:t>
            </a:r>
            <a:r>
              <a:rPr lang="cs-CZ" dirty="0" smtClean="0"/>
              <a:t> in </a:t>
            </a:r>
            <a:r>
              <a:rPr lang="cs-CZ" dirty="0" err="1" smtClean="0"/>
              <a:t>classical</a:t>
            </a:r>
            <a:r>
              <a:rPr lang="cs-CZ" dirty="0" smtClean="0"/>
              <a:t> </a:t>
            </a:r>
            <a:r>
              <a:rPr lang="cs-CZ" dirty="0" err="1" smtClean="0"/>
              <a:t>sources</a:t>
            </a:r>
            <a:r>
              <a:rPr lang="cs-CZ" dirty="0" smtClean="0"/>
              <a:t> </a:t>
            </a:r>
            <a:r>
              <a:rPr lang="cs-CZ" dirty="0" err="1" smtClean="0"/>
              <a:t>during</a:t>
            </a:r>
            <a:r>
              <a:rPr lang="cs-CZ" dirty="0" smtClean="0"/>
              <a:t> </a:t>
            </a:r>
            <a:r>
              <a:rPr lang="cs-CZ" dirty="0" err="1" smtClean="0"/>
              <a:t>the</a:t>
            </a:r>
            <a:r>
              <a:rPr lang="cs-CZ" dirty="0" smtClean="0"/>
              <a:t> </a:t>
            </a:r>
            <a:r>
              <a:rPr lang="cs-CZ" dirty="0" err="1" smtClean="0"/>
              <a:t>Renaissance</a:t>
            </a:r>
            <a:r>
              <a:rPr lang="cs-CZ" dirty="0" smtClean="0"/>
              <a:t>.  </a:t>
            </a:r>
            <a:endParaRPr lang="cs-CZ" dirty="0"/>
          </a:p>
        </p:txBody>
      </p:sp>
    </p:spTree>
    <p:extLst>
      <p:ext uri="{BB962C8B-B14F-4D97-AF65-F5344CB8AC3E}">
        <p14:creationId xmlns:p14="http://schemas.microsoft.com/office/powerpoint/2010/main" val="2637979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t>Not </a:t>
            </a:r>
            <a:r>
              <a:rPr lang="cs-CZ" sz="2800" dirty="0" err="1" smtClean="0"/>
              <a:t>all</a:t>
            </a:r>
            <a:r>
              <a:rPr lang="cs-CZ" sz="2800" dirty="0" smtClean="0"/>
              <a:t> </a:t>
            </a:r>
            <a:r>
              <a:rPr lang="cs-CZ" sz="2800" dirty="0" err="1" smtClean="0"/>
              <a:t>the</a:t>
            </a:r>
            <a:r>
              <a:rPr lang="cs-CZ" sz="2800" dirty="0" smtClean="0"/>
              <a:t> </a:t>
            </a:r>
            <a:r>
              <a:rPr lang="cs-CZ" sz="2800" dirty="0" err="1" smtClean="0"/>
              <a:t>following</a:t>
            </a:r>
            <a:r>
              <a:rPr lang="cs-CZ" sz="2800" dirty="0" smtClean="0"/>
              <a:t> </a:t>
            </a:r>
            <a:r>
              <a:rPr lang="cs-CZ" sz="2800" dirty="0" err="1" smtClean="0"/>
              <a:t>terms</a:t>
            </a:r>
            <a:r>
              <a:rPr lang="cs-CZ" sz="2800" dirty="0" smtClean="0"/>
              <a:t> are </a:t>
            </a:r>
            <a:r>
              <a:rPr lang="cs-CZ" sz="2800" dirty="0" err="1" smtClean="0"/>
              <a:t>strictly</a:t>
            </a:r>
            <a:r>
              <a:rPr lang="cs-CZ" sz="2800" dirty="0" smtClean="0"/>
              <a:t> </a:t>
            </a:r>
            <a:r>
              <a:rPr lang="cs-CZ" sz="2800" dirty="0" err="1" smtClean="0"/>
              <a:t>legal</a:t>
            </a:r>
            <a:r>
              <a:rPr lang="cs-CZ" sz="2800" dirty="0" smtClean="0"/>
              <a:t>, but </a:t>
            </a:r>
            <a:r>
              <a:rPr lang="cs-CZ" sz="2800" dirty="0" err="1" smtClean="0"/>
              <a:t>they</a:t>
            </a:r>
            <a:r>
              <a:rPr lang="cs-CZ" sz="2800" dirty="0" smtClean="0"/>
              <a:t> </a:t>
            </a:r>
            <a:r>
              <a:rPr lang="cs-CZ" sz="2800" dirty="0" err="1" smtClean="0"/>
              <a:t>suggest</a:t>
            </a:r>
            <a:r>
              <a:rPr lang="cs-CZ" sz="2800" dirty="0" smtClean="0"/>
              <a:t> </a:t>
            </a:r>
            <a:r>
              <a:rPr lang="cs-CZ" sz="2800" dirty="0" err="1" smtClean="0"/>
              <a:t>the</a:t>
            </a:r>
            <a:r>
              <a:rPr lang="cs-CZ" sz="2800" dirty="0" smtClean="0"/>
              <a:t> </a:t>
            </a:r>
            <a:r>
              <a:rPr lang="cs-CZ" sz="2800" dirty="0" err="1" smtClean="0"/>
              <a:t>precision</a:t>
            </a:r>
            <a:r>
              <a:rPr lang="cs-CZ" sz="2800" dirty="0" smtClean="0"/>
              <a:t> and </a:t>
            </a:r>
            <a:r>
              <a:rPr lang="cs-CZ" sz="2800" dirty="0" err="1" smtClean="0"/>
              <a:t>practicality</a:t>
            </a:r>
            <a:r>
              <a:rPr lang="cs-CZ" sz="2800" dirty="0" smtClean="0"/>
              <a:t> </a:t>
            </a:r>
            <a:r>
              <a:rPr lang="cs-CZ" sz="2800" dirty="0" err="1" smtClean="0"/>
              <a:t>of</a:t>
            </a:r>
            <a:r>
              <a:rPr lang="cs-CZ" sz="2800" dirty="0" smtClean="0"/>
              <a:t> </a:t>
            </a:r>
            <a:r>
              <a:rPr lang="cs-CZ" sz="2800" dirty="0" err="1" smtClean="0"/>
              <a:t>th</a:t>
            </a:r>
            <a:r>
              <a:rPr lang="cs-CZ" sz="2800" dirty="0" smtClean="0"/>
              <a:t> Latin mind and </a:t>
            </a:r>
            <a:r>
              <a:rPr lang="cs-CZ" sz="2800" dirty="0" err="1" smtClean="0"/>
              <a:t>will</a:t>
            </a:r>
            <a:r>
              <a:rPr lang="cs-CZ" sz="2800" dirty="0" smtClean="0"/>
              <a:t> </a:t>
            </a:r>
            <a:r>
              <a:rPr lang="cs-CZ" sz="2800" dirty="0" err="1" smtClean="0"/>
              <a:t>also</a:t>
            </a:r>
            <a:r>
              <a:rPr lang="cs-CZ" sz="2800" dirty="0" smtClean="0"/>
              <a:t> </a:t>
            </a:r>
            <a:r>
              <a:rPr lang="cs-CZ" sz="2800" dirty="0" err="1" smtClean="0"/>
              <a:t>help</a:t>
            </a:r>
            <a:r>
              <a:rPr lang="cs-CZ" sz="2800" dirty="0" smtClean="0"/>
              <a:t> </a:t>
            </a:r>
            <a:r>
              <a:rPr lang="cs-CZ" sz="2800" dirty="0" err="1" smtClean="0"/>
              <a:t>you</a:t>
            </a:r>
            <a:r>
              <a:rPr lang="cs-CZ" sz="2800" dirty="0" smtClean="0"/>
              <a:t> to </a:t>
            </a:r>
            <a:r>
              <a:rPr lang="cs-CZ" sz="2800" dirty="0" err="1" smtClean="0"/>
              <a:t>clarify</a:t>
            </a:r>
            <a:r>
              <a:rPr lang="cs-CZ" sz="2800" dirty="0" smtClean="0"/>
              <a:t> </a:t>
            </a:r>
            <a:r>
              <a:rPr lang="cs-CZ" sz="2800" dirty="0" err="1" smtClean="0"/>
              <a:t>your</a:t>
            </a:r>
            <a:r>
              <a:rPr lang="cs-CZ" sz="2800" dirty="0" smtClean="0"/>
              <a:t> </a:t>
            </a:r>
            <a:r>
              <a:rPr lang="cs-CZ" sz="2800" dirty="0" err="1" smtClean="0"/>
              <a:t>speech</a:t>
            </a:r>
            <a:r>
              <a:rPr lang="cs-CZ" sz="2800" dirty="0" smtClean="0"/>
              <a:t> and </a:t>
            </a:r>
            <a:r>
              <a:rPr lang="cs-CZ" sz="2800" dirty="0" err="1" smtClean="0"/>
              <a:t>writing</a:t>
            </a:r>
            <a:r>
              <a:rPr lang="cs-CZ" sz="2800" dirty="0" smtClean="0"/>
              <a:t>: </a:t>
            </a:r>
            <a:endParaRPr lang="cs-CZ" sz="2800" dirty="0"/>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81414" y="1825625"/>
            <a:ext cx="8229172" cy="4351338"/>
          </a:xfrm>
        </p:spPr>
      </p:pic>
    </p:spTree>
    <p:extLst>
      <p:ext uri="{BB962C8B-B14F-4D97-AF65-F5344CB8AC3E}">
        <p14:creationId xmlns:p14="http://schemas.microsoft.com/office/powerpoint/2010/main" val="177848125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539</Words>
  <Application>Microsoft Office PowerPoint</Application>
  <PresentationFormat>Širokoúhlá obrazovka</PresentationFormat>
  <Paragraphs>108</Paragraphs>
  <Slides>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Arial</vt:lpstr>
      <vt:lpstr>Calibri</vt:lpstr>
      <vt:lpstr>Calibri Light</vt:lpstr>
      <vt:lpstr>Times New Roman</vt:lpstr>
      <vt:lpstr>Motiv Office</vt:lpstr>
      <vt:lpstr>Latin influence</vt:lpstr>
      <vt:lpstr>Prezentace aplikace PowerPoint</vt:lpstr>
      <vt:lpstr>Some words borrowed from Latin from c. 450 – c. 650 (Crystal, 2004, 62)</vt:lpstr>
      <vt:lpstr>Prezentace aplikace PowerPoint</vt:lpstr>
      <vt:lpstr>Prezentace aplikace PowerPoint</vt:lpstr>
      <vt:lpstr>Not all the following terms are strictly legal, but they suggest the precision and practicality of th Latin mind and will also help you to clarify your speech and writing: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Latin influence</dc:title>
  <dc:creator>H4</dc:creator>
  <cp:lastModifiedBy>H2</cp:lastModifiedBy>
  <cp:revision>4</cp:revision>
  <dcterms:created xsi:type="dcterms:W3CDTF">2023-02-27T10:02:11Z</dcterms:created>
  <dcterms:modified xsi:type="dcterms:W3CDTF">2023-02-27T12:04:54Z</dcterms:modified>
</cp:coreProperties>
</file>