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73" r:id="rId11"/>
    <p:sldId id="265" r:id="rId12"/>
    <p:sldId id="266" r:id="rId13"/>
    <p:sldId id="274" r:id="rId14"/>
    <p:sldId id="275" r:id="rId15"/>
    <p:sldId id="267" r:id="rId16"/>
    <p:sldId id="268" r:id="rId17"/>
    <p:sldId id="269" r:id="rId18"/>
    <p:sldId id="270" r:id="rId19"/>
    <p:sldId id="262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71E4-C8B2-4D9F-A45E-C52957DFA277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F1C5-A506-45FD-8C4E-230B2292CC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Zaá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26" y="0"/>
            <a:ext cx="9330614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4414" y="5357826"/>
            <a:ext cx="6755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střihové skladby I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První přenosové vozy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DATA\MAGISTR\Mag. seminar\Magistr podklady\foto\Archiv Jana Jarose\TVRZ2_0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28596" y="1214422"/>
            <a:ext cx="4429156" cy="3321867"/>
          </a:xfrm>
          <a:prstGeom prst="rect">
            <a:avLst/>
          </a:prstGeom>
          <a:noFill/>
        </p:spPr>
      </p:pic>
      <p:pic>
        <p:nvPicPr>
          <p:cNvPr id="2051" name="Picture 3" descr="C:\DATA\MAGISTR\Mag. seminar\Magistr podklady\foto\Archiv Jana Jarose\TVRZ2_10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357686" y="3143248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Elektronická studiová režie – 70. léta</a:t>
            </a:r>
            <a:endParaRPr lang="cs-CZ" sz="3200" dirty="0"/>
          </a:p>
        </p:txBody>
      </p:sp>
      <p:pic>
        <p:nvPicPr>
          <p:cNvPr id="5122" name="Picture 2" descr="C:\DATA\MAGISTR\Mag. seminar\Magistr podklady\foto\Scany 2\rezi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785360" cy="3221736"/>
          </a:xfrm>
          <a:prstGeom prst="rect">
            <a:avLst/>
          </a:prstGeom>
          <a:noFill/>
        </p:spPr>
      </p:pic>
      <p:pic>
        <p:nvPicPr>
          <p:cNvPr id="5123" name="Picture 3" descr="C:\DATA\MAGISTR\Mag. seminar\Magistr podklady\foto\Scany 2\rezi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849813" cy="32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Magnetický záznam </a:t>
            </a:r>
            <a:r>
              <a:rPr lang="cs-CZ" sz="3200" dirty="0" err="1" smtClean="0"/>
              <a:t>Ampex</a:t>
            </a:r>
            <a:r>
              <a:rPr lang="cs-CZ" sz="3200" dirty="0" smtClean="0"/>
              <a:t> VR 2000</a:t>
            </a:r>
            <a:endParaRPr lang="cs-CZ" sz="3200" dirty="0"/>
          </a:p>
        </p:txBody>
      </p:sp>
      <p:pic>
        <p:nvPicPr>
          <p:cNvPr id="2050" name="Picture 2" descr="C:\DATA\MAGISTR\Mag. seminar\Magistr podklady\foto\stazene foto\VR 2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střihové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/>
              <a:t>Lineární střihové systémy 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magnetický </a:t>
            </a:r>
            <a:r>
              <a:rPr lang="cs-CZ" sz="2800" dirty="0" smtClean="0"/>
              <a:t>záznam, záznamové stroje, záznamové </a:t>
            </a:r>
            <a:r>
              <a:rPr lang="cs-CZ" sz="2800" dirty="0" smtClean="0"/>
              <a:t>systémy – U matic, </a:t>
            </a:r>
            <a:r>
              <a:rPr lang="cs-CZ" sz="2800" dirty="0" err="1" smtClean="0"/>
              <a:t>Betacam</a:t>
            </a:r>
            <a:r>
              <a:rPr lang="cs-CZ" sz="2800" dirty="0" smtClean="0"/>
              <a:t>, Digital </a:t>
            </a:r>
            <a:r>
              <a:rPr lang="cs-CZ" sz="2800" dirty="0" err="1" smtClean="0"/>
              <a:t>Betacam</a:t>
            </a:r>
            <a:endParaRPr lang="cs-CZ" sz="2800" dirty="0" smtClean="0"/>
          </a:p>
          <a:p>
            <a:r>
              <a:rPr lang="cs-CZ" sz="2800" dirty="0" smtClean="0"/>
              <a:t>střihové systémy</a:t>
            </a:r>
          </a:p>
          <a:p>
            <a:r>
              <a:rPr lang="cs-CZ" sz="2800" dirty="0" smtClean="0"/>
              <a:t>digitální </a:t>
            </a:r>
            <a:r>
              <a:rPr lang="cs-CZ" sz="2800" dirty="0" smtClean="0"/>
              <a:t>triková </a:t>
            </a:r>
            <a:r>
              <a:rPr lang="cs-CZ" sz="2800" dirty="0" smtClean="0"/>
              <a:t>zařízení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Systém Sony U-matic</a:t>
            </a:r>
            <a:endParaRPr lang="cs-CZ" sz="3200" dirty="0"/>
          </a:p>
        </p:txBody>
      </p:sp>
      <p:pic>
        <p:nvPicPr>
          <p:cNvPr id="3074" name="Picture 2" descr="C:\DATA\MAGISTR\Mag. seminar\Magistr podklady\foto\mVbvpkMkgm5JGPz9jasIT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222872" cy="2369456"/>
          </a:xfrm>
          <a:prstGeom prst="rect">
            <a:avLst/>
          </a:prstGeom>
          <a:noFill/>
        </p:spPr>
      </p:pic>
      <p:pic>
        <p:nvPicPr>
          <p:cNvPr id="3075" name="Picture 3" descr="C:\DATA\MAGISTR\Mag. seminar\Magistr podklady\foto\Kronika BSP\Strizna BVU\BVU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4857784" cy="3429024"/>
          </a:xfrm>
          <a:prstGeom prst="rect">
            <a:avLst/>
          </a:prstGeom>
          <a:noFill/>
        </p:spPr>
      </p:pic>
      <p:pic>
        <p:nvPicPr>
          <p:cNvPr id="3076" name="Picture 4" descr="C:\DATA\MAGISTR\Mag. seminar\Magistr podklady\foto\sony dxc-3000p totaal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Systém Sony </a:t>
            </a:r>
            <a:r>
              <a:rPr lang="cs-CZ" sz="3200" dirty="0" err="1" smtClean="0"/>
              <a:t>Betacam</a:t>
            </a:r>
            <a:endParaRPr lang="cs-CZ" sz="3200" dirty="0"/>
          </a:p>
        </p:txBody>
      </p:sp>
      <p:pic>
        <p:nvPicPr>
          <p:cNvPr id="4099" name="Picture 3" descr="C:\DATA\MAGISTR\Mag. seminar\Magistr podklady\foto\Scany 2\TM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5214974" cy="5715016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85992"/>
            <a:ext cx="2614602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Opásání pásku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/>
              <a:t>Řazení</a:t>
            </a:r>
            <a:endParaRPr lang="cs-CZ" sz="2800" i="1" dirty="0" smtClean="0"/>
          </a:p>
          <a:p>
            <a:pPr>
              <a:buNone/>
            </a:pPr>
            <a:r>
              <a:rPr lang="cs-CZ" sz="2800" dirty="0" smtClean="0"/>
              <a:t>magnetických</a:t>
            </a:r>
          </a:p>
          <a:p>
            <a:pPr>
              <a:buNone/>
            </a:pPr>
            <a:r>
              <a:rPr lang="cs-CZ" sz="2800" dirty="0" smtClean="0"/>
              <a:t>stop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Camcordér</a:t>
            </a:r>
            <a:r>
              <a:rPr lang="cs-CZ" dirty="0" smtClean="0"/>
              <a:t> Sony </a:t>
            </a:r>
            <a:r>
              <a:rPr lang="cs-CZ" dirty="0" err="1" smtClean="0"/>
              <a:t>Betacam</a:t>
            </a:r>
            <a:endParaRPr lang="cs-CZ" dirty="0"/>
          </a:p>
        </p:txBody>
      </p:sp>
      <p:pic>
        <p:nvPicPr>
          <p:cNvPr id="4" name="Picture 2" descr="C:\DATA\MAGISTR\Mag. seminar\Magistr podklady\foto\sony bvw-200p bvw200p bvw-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68717"/>
            <a:ext cx="5857916" cy="5389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Lineární střižna </a:t>
            </a:r>
            <a:r>
              <a:rPr lang="cs-CZ" sz="3200" dirty="0" err="1" smtClean="0"/>
              <a:t>Betacam</a:t>
            </a:r>
            <a:endParaRPr lang="cs-CZ" sz="3200" dirty="0"/>
          </a:p>
        </p:txBody>
      </p:sp>
      <p:pic>
        <p:nvPicPr>
          <p:cNvPr id="6146" name="Picture 2" descr="C:\DATA\MAGISTR\Mag. seminar\Magistr podklady\foto\Soucasne strizny\Strizna Betacam\PC1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874697" cy="3411543"/>
          </a:xfrm>
          <a:prstGeom prst="rect">
            <a:avLst/>
          </a:prstGeom>
          <a:noFill/>
        </p:spPr>
      </p:pic>
      <p:pic>
        <p:nvPicPr>
          <p:cNvPr id="6147" name="Picture 3" descr="C:\DATA\MAGISTR\Mag. seminar\Magistr podklady\foto\Soucasne strizny\Strizna Betacam\PC1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střihové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800" smtClean="0"/>
              <a:t>Nelineární </a:t>
            </a:r>
            <a:r>
              <a:rPr lang="cs-CZ" sz="2800" dirty="0" smtClean="0"/>
              <a:t>střihové </a:t>
            </a:r>
            <a:r>
              <a:rPr lang="cs-CZ" sz="2800" smtClean="0"/>
              <a:t>systémy </a:t>
            </a:r>
            <a:endParaRPr lang="cs-CZ" sz="2800" smtClean="0"/>
          </a:p>
          <a:p>
            <a:pPr algn="ctr">
              <a:buNone/>
            </a:pPr>
            <a:endParaRPr lang="cs-CZ" sz="2800" dirty="0" smtClean="0"/>
          </a:p>
          <a:p>
            <a:r>
              <a:rPr lang="cs-CZ" sz="2800" dirty="0" smtClean="0"/>
              <a:t>digitalizace </a:t>
            </a:r>
            <a:r>
              <a:rPr lang="cs-CZ" sz="2800" dirty="0" smtClean="0"/>
              <a:t>obrazu, princip nelineárního střihu, </a:t>
            </a:r>
            <a:endParaRPr lang="cs-CZ" sz="2800" dirty="0" smtClean="0"/>
          </a:p>
          <a:p>
            <a:r>
              <a:rPr lang="cs-CZ" sz="2800" dirty="0" smtClean="0"/>
              <a:t>přehled </a:t>
            </a:r>
            <a:r>
              <a:rPr lang="cs-CZ" sz="2800" dirty="0" smtClean="0"/>
              <a:t>základních typů střihových systémů (</a:t>
            </a:r>
            <a:r>
              <a:rPr lang="cs-CZ" sz="2800" dirty="0" err="1" smtClean="0"/>
              <a:t>Lightwork</a:t>
            </a:r>
            <a:r>
              <a:rPr lang="cs-CZ" sz="2800" dirty="0" smtClean="0"/>
              <a:t>, </a:t>
            </a:r>
            <a:r>
              <a:rPr lang="cs-CZ" sz="2800" dirty="0" err="1" smtClean="0"/>
              <a:t>Avid</a:t>
            </a:r>
            <a:r>
              <a:rPr lang="cs-CZ" sz="2800" dirty="0" smtClean="0"/>
              <a:t>, </a:t>
            </a:r>
            <a:r>
              <a:rPr lang="cs-CZ" sz="2800" dirty="0" err="1" smtClean="0"/>
              <a:t>Final</a:t>
            </a:r>
            <a:r>
              <a:rPr lang="cs-CZ" sz="2800" dirty="0" smtClean="0"/>
              <a:t> </a:t>
            </a:r>
            <a:r>
              <a:rPr lang="cs-CZ" sz="2800" dirty="0" err="1" smtClean="0"/>
              <a:t>Cut</a:t>
            </a:r>
            <a:r>
              <a:rPr lang="cs-CZ" sz="2800" dirty="0" smtClean="0"/>
              <a:t>, </a:t>
            </a:r>
            <a:r>
              <a:rPr lang="cs-CZ" sz="2800" dirty="0" err="1" smtClean="0"/>
              <a:t>Premiere</a:t>
            </a:r>
            <a:r>
              <a:rPr lang="cs-CZ" sz="2800" dirty="0" smtClean="0"/>
              <a:t>, </a:t>
            </a:r>
            <a:r>
              <a:rPr lang="cs-CZ" sz="2800" dirty="0" err="1" smtClean="0"/>
              <a:t>Edius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Mgr. Jaromír Vašek</a:t>
            </a:r>
            <a:endParaRPr lang="cs-CZ" sz="3200" dirty="0"/>
          </a:p>
        </p:txBody>
      </p:sp>
      <p:pic>
        <p:nvPicPr>
          <p:cNvPr id="5" name="Picture 4" descr="IMAG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3000364" y="1428736"/>
            <a:ext cx="3147819" cy="2370580"/>
          </a:xfrm>
          <a:noFill/>
          <a:ln/>
        </p:spPr>
      </p:pic>
      <p:sp>
        <p:nvSpPr>
          <p:cNvPr id="6" name="Obdélník 5"/>
          <p:cNvSpPr/>
          <p:nvPr/>
        </p:nvSpPr>
        <p:spPr>
          <a:xfrm>
            <a:off x="285720" y="392906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Arial Unicode MS" pitchFamily="34" charset="-128"/>
              </a:rPr>
              <a:t>1987 – 1991 zaměstnán v ČT Ostrava jako </a:t>
            </a:r>
            <a:r>
              <a:rPr lang="cs-CZ" dirty="0" smtClean="0">
                <a:latin typeface="Arial Unicode MS" pitchFamily="34" charset="-128"/>
              </a:rPr>
              <a:t>technik TV techniky</a:t>
            </a:r>
            <a:endParaRPr lang="cs-CZ" dirty="0" smtClean="0">
              <a:latin typeface="Arial Unicode MS" pitchFamily="34" charset="-128"/>
            </a:endParaRPr>
          </a:p>
          <a:p>
            <a:pPr algn="ctr"/>
            <a:r>
              <a:rPr lang="cs-CZ" dirty="0" smtClean="0">
                <a:latin typeface="Arial Unicode MS" pitchFamily="34" charset="-128"/>
              </a:rPr>
              <a:t>Od 1991 OSVČ v oblasti audiovizuální </a:t>
            </a:r>
            <a:r>
              <a:rPr lang="cs-CZ" dirty="0" smtClean="0">
                <a:latin typeface="Arial Unicode MS" pitchFamily="34" charset="-128"/>
              </a:rPr>
              <a:t>tvorby</a:t>
            </a:r>
          </a:p>
          <a:p>
            <a:pPr algn="ctr"/>
            <a:r>
              <a:rPr lang="cs-CZ" dirty="0" smtClean="0">
                <a:latin typeface="Arial Unicode MS" pitchFamily="34" charset="-128"/>
              </a:rPr>
              <a:t>Absolvent MU Brno - Teorie a dějiny filmu a audiovizuální kultury</a:t>
            </a:r>
            <a:endParaRPr lang="cs-CZ" dirty="0" smtClean="0">
              <a:latin typeface="Arial Unicode MS" pitchFamily="34" charset="-128"/>
            </a:endParaRPr>
          </a:p>
          <a:p>
            <a:endParaRPr lang="cs-CZ" dirty="0" smtClean="0">
              <a:latin typeface="Arial Unicode MS" pitchFamily="34" charset="-128"/>
            </a:endParaRPr>
          </a:p>
          <a:p>
            <a:pPr algn="ctr"/>
            <a:r>
              <a:rPr lang="cs-CZ" dirty="0" smtClean="0">
                <a:latin typeface="Arial Unicode MS" pitchFamily="34" charset="-128"/>
              </a:rPr>
              <a:t>Pořady: </a:t>
            </a:r>
            <a:r>
              <a:rPr lang="cs-CZ" dirty="0" err="1" smtClean="0">
                <a:latin typeface="Arial Unicode MS" pitchFamily="34" charset="-128"/>
              </a:rPr>
              <a:t>Smradi</a:t>
            </a:r>
            <a:r>
              <a:rPr lang="cs-CZ" dirty="0" smtClean="0">
                <a:latin typeface="Arial Unicode MS" pitchFamily="34" charset="-128"/>
              </a:rPr>
              <a:t>, Klíček, Ten filmový život – Karel </a:t>
            </a:r>
            <a:r>
              <a:rPr lang="cs-CZ" dirty="0" err="1" smtClean="0">
                <a:latin typeface="Arial Unicode MS" pitchFamily="34" charset="-128"/>
              </a:rPr>
              <a:t>Reisz</a:t>
            </a:r>
            <a:r>
              <a:rPr lang="cs-CZ" dirty="0" smtClean="0">
                <a:latin typeface="Arial Unicode MS" pitchFamily="34" charset="-128"/>
              </a:rPr>
              <a:t>, 4teens, Strážce duší, Hypermarket, Každý den karneval, Útěky, Zločin jménem </a:t>
            </a:r>
            <a:r>
              <a:rPr lang="cs-CZ" dirty="0" err="1" smtClean="0">
                <a:latin typeface="Arial Unicode MS" pitchFamily="34" charset="-128"/>
              </a:rPr>
              <a:t>Katyň</a:t>
            </a:r>
            <a:r>
              <a:rPr lang="cs-CZ" dirty="0" smtClean="0">
                <a:latin typeface="Arial Unicode MS" pitchFamily="34" charset="-128"/>
              </a:rPr>
              <a:t>, Zatajené popravy, Příběhy slavných, Fotograf Jindřich </a:t>
            </a:r>
            <a:r>
              <a:rPr lang="cs-CZ" dirty="0" err="1" smtClean="0">
                <a:latin typeface="Arial Unicode MS" pitchFamily="34" charset="-128"/>
              </a:rPr>
              <a:t>Štreit</a:t>
            </a:r>
            <a:r>
              <a:rPr lang="cs-CZ" dirty="0" smtClean="0">
                <a:latin typeface="Arial Unicode MS" pitchFamily="34" charset="-128"/>
              </a:rPr>
              <a:t>, Přeborníci, Hodina pravdy, </a:t>
            </a:r>
            <a:r>
              <a:rPr lang="cs-CZ" dirty="0" err="1" smtClean="0">
                <a:latin typeface="Arial Unicode MS" pitchFamily="34" charset="-128"/>
              </a:rPr>
              <a:t>Dama</a:t>
            </a:r>
            <a:r>
              <a:rPr lang="cs-CZ" dirty="0" smtClean="0">
                <a:latin typeface="Arial Unicode MS" pitchFamily="34" charset="-128"/>
              </a:rPr>
              <a:t> </a:t>
            </a:r>
            <a:r>
              <a:rPr lang="cs-CZ" dirty="0" err="1" smtClean="0">
                <a:latin typeface="Arial Unicode MS" pitchFamily="34" charset="-128"/>
              </a:rPr>
              <a:t>dama</a:t>
            </a:r>
            <a:r>
              <a:rPr lang="cs-CZ" dirty="0" smtClean="0">
                <a:latin typeface="Arial Unicode MS" pitchFamily="34" charset="-128"/>
              </a:rPr>
              <a:t>, Bez ladu a skladu, Pohoda festival, </a:t>
            </a:r>
            <a:r>
              <a:rPr lang="cs-CZ" dirty="0" err="1" smtClean="0">
                <a:latin typeface="Arial Unicode MS" pitchFamily="34" charset="-128"/>
              </a:rPr>
              <a:t>Mňága</a:t>
            </a:r>
            <a:r>
              <a:rPr lang="cs-CZ" dirty="0" smtClean="0">
                <a:latin typeface="Arial Unicode MS" pitchFamily="34" charset="-128"/>
              </a:rPr>
              <a:t> on </a:t>
            </a:r>
            <a:r>
              <a:rPr lang="cs-CZ" dirty="0" err="1" smtClean="0">
                <a:latin typeface="Arial Unicode MS" pitchFamily="34" charset="-128"/>
              </a:rPr>
              <a:t>Stage</a:t>
            </a:r>
            <a:r>
              <a:rPr lang="cs-CZ" dirty="0" smtClean="0">
                <a:latin typeface="Arial Unicode MS" pitchFamily="34" charset="-128"/>
              </a:rPr>
              <a:t>, Ladí neladí, Sešli se, Vypsaná </a:t>
            </a:r>
            <a:r>
              <a:rPr lang="cs-CZ" dirty="0" err="1" smtClean="0">
                <a:latin typeface="Arial Unicode MS" pitchFamily="34" charset="-128"/>
              </a:rPr>
              <a:t>Fixa</a:t>
            </a:r>
            <a:r>
              <a:rPr lang="cs-CZ" dirty="0" smtClean="0">
                <a:latin typeface="Arial Unicode MS" pitchFamily="34" charset="-128"/>
              </a:rPr>
              <a:t>, Bavič, Prorok Ilja, Hudební ceny Anděl, a další.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Nelineární střihové pracoviště </a:t>
            </a:r>
            <a:r>
              <a:rPr lang="cs-CZ" sz="3200" dirty="0" err="1" smtClean="0"/>
              <a:t>Avid</a:t>
            </a:r>
            <a:r>
              <a:rPr lang="cs-CZ" sz="3200" dirty="0" smtClean="0"/>
              <a:t> </a:t>
            </a:r>
            <a:r>
              <a:rPr lang="cs-CZ" sz="3200" dirty="0" err="1" smtClean="0"/>
              <a:t>MacOS</a:t>
            </a:r>
            <a:endParaRPr lang="cs-CZ" sz="3200" dirty="0"/>
          </a:p>
        </p:txBody>
      </p:sp>
      <p:pic>
        <p:nvPicPr>
          <p:cNvPr id="7170" name="Picture 2" descr="C:\DATA\MAGISTR\Mag. seminar\Magistr podklady\foto\Soucasne strizny\Stizna Avid\avid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5325" y="1285861"/>
            <a:ext cx="4476780" cy="3357585"/>
          </a:xfrm>
          <a:prstGeom prst="rect">
            <a:avLst/>
          </a:prstGeom>
          <a:noFill/>
        </p:spPr>
      </p:pic>
      <p:pic>
        <p:nvPicPr>
          <p:cNvPr id="7171" name="Picture 3" descr="C:\DATA\MAGISTR\Mag. seminar\Magistr podklady\foto\Soucasne strizny\Stizna Avid\avid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přehled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montážní postupy u němého filmu</a:t>
            </a:r>
          </a:p>
          <a:p>
            <a:r>
              <a:rPr lang="cs-CZ" dirty="0" smtClean="0"/>
              <a:t>Sovětská montážní škola</a:t>
            </a:r>
          </a:p>
          <a:p>
            <a:r>
              <a:rPr lang="cs-CZ" dirty="0" smtClean="0"/>
              <a:t>Nástup zvuku – klasický  hollywoodský styl</a:t>
            </a:r>
          </a:p>
          <a:p>
            <a:r>
              <a:rPr lang="cs-CZ" dirty="0" smtClean="0"/>
              <a:t>Nástup televize – živé vysílání, magnetický záznam, elektronické střihové systémy</a:t>
            </a:r>
          </a:p>
          <a:p>
            <a:r>
              <a:rPr lang="cs-CZ" dirty="0" smtClean="0"/>
              <a:t>Nástup počítačů – nelineární střihové systémy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Němý film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1895 Bratři </a:t>
            </a:r>
            <a:r>
              <a:rPr lang="cs-CZ" sz="2800" dirty="0" err="1" smtClean="0"/>
              <a:t>Lumiérové</a:t>
            </a:r>
            <a:r>
              <a:rPr lang="cs-CZ" sz="2800" dirty="0" smtClean="0"/>
              <a:t>, kinematografie atrakcí, filmy z jednoho nebo několika záběrů (Dělníci vycházející </a:t>
            </a:r>
            <a:r>
              <a:rPr lang="cs-CZ" sz="2800" smtClean="0"/>
              <a:t>z továrny, Pokropený </a:t>
            </a:r>
            <a:r>
              <a:rPr lang="cs-CZ" sz="2800" dirty="0" smtClean="0"/>
              <a:t>kropič, Příjezd vlaku do stanice)</a:t>
            </a:r>
          </a:p>
          <a:p>
            <a:r>
              <a:rPr lang="cs-CZ" sz="2800" dirty="0" smtClean="0"/>
              <a:t>1915 D. W. </a:t>
            </a:r>
            <a:r>
              <a:rPr lang="cs-CZ" sz="2800" dirty="0" err="1" smtClean="0"/>
              <a:t>Griffith</a:t>
            </a:r>
            <a:r>
              <a:rPr lang="cs-CZ" sz="2800" dirty="0" smtClean="0"/>
              <a:t> – vyprávění příběhu pomocí promyšlené montáže, dramatizace děje, vznik </a:t>
            </a:r>
            <a:r>
              <a:rPr lang="cs-CZ" sz="2800" dirty="0" err="1" smtClean="0"/>
              <a:t>temporytmu</a:t>
            </a:r>
            <a:r>
              <a:rPr lang="cs-CZ" sz="2800" dirty="0" smtClean="0"/>
              <a:t>, střídání dějových linií – křížový střih, emotivní </a:t>
            </a:r>
            <a:r>
              <a:rPr lang="cs-CZ" sz="2800" dirty="0" err="1" smtClean="0"/>
              <a:t>záběrování</a:t>
            </a:r>
            <a:r>
              <a:rPr lang="cs-CZ" sz="2800" dirty="0" smtClean="0"/>
              <a:t> – detail (Zrození národa, Intolerance)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Vrcholné období němého filmu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Grotesky – Ch. </a:t>
            </a:r>
            <a:r>
              <a:rPr lang="cs-CZ" sz="2800" dirty="0" err="1" smtClean="0"/>
              <a:t>Chaplin</a:t>
            </a:r>
            <a:r>
              <a:rPr lang="cs-CZ" sz="2800" dirty="0" smtClean="0"/>
              <a:t>, </a:t>
            </a:r>
            <a:r>
              <a:rPr lang="cs-CZ" sz="2800" dirty="0" err="1" smtClean="0"/>
              <a:t>B.Keaton</a:t>
            </a:r>
            <a:r>
              <a:rPr lang="cs-CZ" sz="2800" dirty="0" smtClean="0"/>
              <a:t>, </a:t>
            </a:r>
            <a:r>
              <a:rPr lang="cs-CZ" sz="2800" dirty="0" smtClean="0"/>
              <a:t>H. </a:t>
            </a:r>
            <a:r>
              <a:rPr lang="cs-CZ" sz="2800" dirty="0" err="1" smtClean="0"/>
              <a:t>Lloyd</a:t>
            </a:r>
            <a:r>
              <a:rPr lang="cs-CZ" sz="2800" dirty="0" smtClean="0"/>
              <a:t>,</a:t>
            </a:r>
            <a:endParaRPr lang="cs-CZ" sz="2800" dirty="0" smtClean="0"/>
          </a:p>
          <a:p>
            <a:r>
              <a:rPr lang="cs-CZ" sz="2800" dirty="0" smtClean="0"/>
              <a:t>Německý </a:t>
            </a:r>
            <a:r>
              <a:rPr lang="cs-CZ" sz="2800" dirty="0" err="1" smtClean="0"/>
              <a:t>expressionismus</a:t>
            </a:r>
            <a:r>
              <a:rPr lang="cs-CZ" sz="2800" dirty="0" smtClean="0"/>
              <a:t> - Kabinet Dr. </a:t>
            </a:r>
            <a:r>
              <a:rPr lang="cs-CZ" sz="2800" dirty="0" err="1" smtClean="0"/>
              <a:t>Caligariho</a:t>
            </a:r>
            <a:endParaRPr lang="cs-CZ" sz="2800" dirty="0" smtClean="0"/>
          </a:p>
          <a:p>
            <a:r>
              <a:rPr lang="cs-CZ" sz="2800" dirty="0" smtClean="0"/>
              <a:t>Surrealismus, poetický </a:t>
            </a:r>
            <a:r>
              <a:rPr lang="cs-CZ" sz="2800" dirty="0" smtClean="0"/>
              <a:t>film – Andaluský pes</a:t>
            </a:r>
            <a:endParaRPr lang="cs-CZ" sz="2800" dirty="0" smtClean="0"/>
          </a:p>
          <a:p>
            <a:r>
              <a:rPr lang="cs-CZ" sz="2800" dirty="0" smtClean="0"/>
              <a:t>Formalismus a konstruktivismus – sovětská montážní </a:t>
            </a:r>
            <a:r>
              <a:rPr lang="cs-CZ" sz="2800" dirty="0" smtClean="0"/>
              <a:t>škola - </a:t>
            </a:r>
            <a:r>
              <a:rPr lang="cs-CZ" sz="2800" dirty="0" smtClean="0"/>
              <a:t>Křižník Potěmkin, Muž s kinoaparátem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Zvukový 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Konec výsadní role střihače jako obrazového konstruktéra filmu</a:t>
            </a:r>
          </a:p>
          <a:p>
            <a:r>
              <a:rPr lang="cs-CZ" sz="2800" dirty="0" smtClean="0"/>
              <a:t>Přehledný styl obrazového vyprávění – ustavující záběr, </a:t>
            </a:r>
            <a:r>
              <a:rPr lang="cs-CZ" sz="2800" dirty="0" err="1" smtClean="0"/>
              <a:t>záběr</a:t>
            </a:r>
            <a:r>
              <a:rPr lang="cs-CZ" sz="2800" dirty="0" smtClean="0"/>
              <a:t> x </a:t>
            </a:r>
            <a:r>
              <a:rPr lang="cs-CZ" sz="2800" dirty="0" err="1" smtClean="0"/>
              <a:t>protizáběr</a:t>
            </a:r>
            <a:r>
              <a:rPr lang="cs-CZ" sz="2800" dirty="0" smtClean="0"/>
              <a:t> (klasický hollywoodský styl)</a:t>
            </a:r>
          </a:p>
          <a:p>
            <a:r>
              <a:rPr lang="cs-CZ" sz="2800" dirty="0" smtClean="0"/>
              <a:t>Vertikální střih – obrazová a zvuková složka</a:t>
            </a:r>
          </a:p>
          <a:p>
            <a:r>
              <a:rPr lang="cs-CZ" sz="2800" dirty="0" smtClean="0"/>
              <a:t>Významná díla svět. kinematografie (Občan Kane, Pravidla hry, Casablanca, Země se chvěje, Silnice, Zloději kol, a mnoho a mnoho dalších. 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Druhy záběrů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cs-CZ" sz="1800" dirty="0" smtClean="0"/>
              <a:t>VC -velký celek orientace v prostředí, jednotlivec málo registrovatelný, </a:t>
            </a:r>
          </a:p>
          <a:p>
            <a:r>
              <a:rPr lang="cs-CZ" sz="1800" dirty="0" smtClean="0"/>
              <a:t>       ztracen v krajině. Masové scény.</a:t>
            </a:r>
          </a:p>
          <a:p>
            <a:r>
              <a:rPr lang="cs-CZ" sz="1800" dirty="0" smtClean="0"/>
              <a:t>C -celek zachycuje přehledně místo akce, člověk je situován ve vzájemném</a:t>
            </a:r>
          </a:p>
          <a:p>
            <a:r>
              <a:rPr lang="cs-CZ" sz="1800" dirty="0" smtClean="0"/>
              <a:t>     vztahu k prostředí, podstatná je akce, nikoliv mimika - viz klasické grotesky.</a:t>
            </a:r>
          </a:p>
          <a:p>
            <a:r>
              <a:rPr lang="cs-CZ" sz="1800" dirty="0" smtClean="0"/>
              <a:t>PC -</a:t>
            </a:r>
            <a:r>
              <a:rPr lang="cs-CZ" sz="1800" dirty="0" err="1" smtClean="0"/>
              <a:t>polocelek</a:t>
            </a:r>
            <a:r>
              <a:rPr lang="cs-CZ" sz="1800" dirty="0" smtClean="0"/>
              <a:t> postava je ukázána celá, prostředí hraje druhořadou roli (</a:t>
            </a:r>
            <a:r>
              <a:rPr lang="cs-CZ" sz="1800" dirty="0" err="1" smtClean="0"/>
              <a:t>ev</a:t>
            </a:r>
            <a:r>
              <a:rPr lang="cs-CZ" sz="1800" dirty="0" smtClean="0"/>
              <a:t>. jako</a:t>
            </a:r>
          </a:p>
          <a:p>
            <a:r>
              <a:rPr lang="cs-CZ" sz="1800" dirty="0" smtClean="0"/>
              <a:t>      partner), možnost plného využití gestikulace, „vnější hra" herce</a:t>
            </a:r>
          </a:p>
          <a:p>
            <a:r>
              <a:rPr lang="cs-CZ" sz="1800" dirty="0" smtClean="0"/>
              <a:t>AZ- americký záběr postava je ukázána asi po kolena, prostředí vnímáme jen           </a:t>
            </a:r>
          </a:p>
          <a:p>
            <a:r>
              <a:rPr lang="cs-CZ" sz="1800" dirty="0" smtClean="0"/>
              <a:t>       prostřednictvím její akce, jinak okrajově. Běžný při dialogu několika osob.</a:t>
            </a:r>
          </a:p>
          <a:p>
            <a:r>
              <a:rPr lang="cs-CZ" sz="1800" dirty="0" smtClean="0"/>
              <a:t>PD- polodetail poprsí postavy, tedy obtížná gestikulace rukou, zachycuje zřetelně</a:t>
            </a:r>
          </a:p>
          <a:p>
            <a:r>
              <a:rPr lang="cs-CZ" sz="1800" dirty="0" smtClean="0"/>
              <a:t>       mimiku, prostředí vyeliminované (neostré).</a:t>
            </a:r>
          </a:p>
          <a:p>
            <a:r>
              <a:rPr lang="cs-CZ" sz="1800" dirty="0" smtClean="0"/>
              <a:t>D - detail většinu plátna zabírá obličej, markantní akcent na protagonistu,</a:t>
            </a:r>
          </a:p>
          <a:p>
            <a:r>
              <a:rPr lang="cs-CZ" sz="1800" dirty="0" smtClean="0"/>
              <a:t>       zpravidla pronikání „dovnitř" postavy</a:t>
            </a:r>
          </a:p>
          <a:p>
            <a:r>
              <a:rPr lang="cs-CZ" sz="1800" dirty="0" smtClean="0"/>
              <a:t>VD- velký detail zachycuje podstatnou podrobnost části lidské postavy (oči, ruka),</a:t>
            </a:r>
          </a:p>
          <a:p>
            <a:r>
              <a:rPr lang="cs-CZ" sz="1800" dirty="0" smtClean="0"/>
              <a:t>       nebo podobně jako D zdůrazňuje důležitou rekvizitu.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První nelineární montážní nástroj</a:t>
            </a:r>
            <a:endParaRPr lang="cs-CZ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226" y="1600200"/>
            <a:ext cx="6641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572164" cy="2143140"/>
          </a:xfrm>
        </p:spPr>
        <p:txBody>
          <a:bodyPr>
            <a:normAutofit/>
          </a:bodyPr>
          <a:lstStyle/>
          <a:p>
            <a:r>
              <a:rPr lang="cs-CZ" sz="7200" dirty="0" smtClean="0"/>
              <a:t>Televize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Pravidelné vysílání – od 50. let</a:t>
            </a:r>
          </a:p>
          <a:p>
            <a:r>
              <a:rPr lang="cs-CZ" sz="2800" dirty="0" smtClean="0"/>
              <a:t>Střihová skladba živého vysílání</a:t>
            </a:r>
          </a:p>
          <a:p>
            <a:r>
              <a:rPr lang="cs-CZ" sz="2800" dirty="0" smtClean="0"/>
              <a:t>Elektronické režie – první efekty</a:t>
            </a:r>
          </a:p>
          <a:p>
            <a:r>
              <a:rPr lang="cs-CZ" sz="2800" dirty="0" smtClean="0"/>
              <a:t>Televizní záznam obrazu – TRC, magnetický záznam</a:t>
            </a:r>
          </a:p>
          <a:p>
            <a:r>
              <a:rPr lang="cs-CZ" sz="2800" dirty="0" smtClean="0"/>
              <a:t>Vznik elektronických střihových systémů</a:t>
            </a:r>
            <a:endParaRPr lang="cs-CZ" sz="2800" dirty="0"/>
          </a:p>
        </p:txBody>
      </p:sp>
      <p:pic>
        <p:nvPicPr>
          <p:cNvPr id="8194" name="Picture 2" descr="C:\DATA\MAGISTR\Mag. seminar\Magistr podklady\foto\CT\0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371474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622</Words>
  <Application>Microsoft Office PowerPoint</Application>
  <PresentationFormat>Předvádění na obrazovce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Zaá</vt:lpstr>
      <vt:lpstr>Mgr. Jaromír Vašek</vt:lpstr>
      <vt:lpstr>Historický přehled</vt:lpstr>
      <vt:lpstr>Němý film</vt:lpstr>
      <vt:lpstr>Vrcholné období němého filmu</vt:lpstr>
      <vt:lpstr>Zvukový film</vt:lpstr>
      <vt:lpstr>Druhy záběrů</vt:lpstr>
      <vt:lpstr>První nelineární montážní nástroj</vt:lpstr>
      <vt:lpstr>Televize</vt:lpstr>
      <vt:lpstr>První přenosové vozy</vt:lpstr>
      <vt:lpstr>Elektronická studiová režie – 70. léta</vt:lpstr>
      <vt:lpstr>Magnetický záznam Ampex VR 2000</vt:lpstr>
      <vt:lpstr>Snímek 13</vt:lpstr>
      <vt:lpstr>Elektronické střihové systémy</vt:lpstr>
      <vt:lpstr>Systém Sony U-matic</vt:lpstr>
      <vt:lpstr>Systém Sony Betacam</vt:lpstr>
      <vt:lpstr>Camcordér Sony Betacam</vt:lpstr>
      <vt:lpstr>Lineární střižna Betacam</vt:lpstr>
      <vt:lpstr>Elektronické střihové systémy</vt:lpstr>
      <vt:lpstr>Nelineární střihové pracoviště Avid MacOS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Zaá</dc:title>
  <dc:creator>Jarda</dc:creator>
  <cp:lastModifiedBy>Jarda</cp:lastModifiedBy>
  <cp:revision>35</cp:revision>
  <dcterms:created xsi:type="dcterms:W3CDTF">2014-02-20T16:20:58Z</dcterms:created>
  <dcterms:modified xsi:type="dcterms:W3CDTF">2014-03-20T14:43:10Z</dcterms:modified>
</cp:coreProperties>
</file>