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73" r:id="rId3"/>
    <p:sldId id="405" r:id="rId4"/>
    <p:sldId id="417" r:id="rId5"/>
    <p:sldId id="419" r:id="rId6"/>
    <p:sldId id="298" r:id="rId7"/>
    <p:sldId id="300" r:id="rId8"/>
    <p:sldId id="301" r:id="rId9"/>
    <p:sldId id="287" r:id="rId10"/>
    <p:sldId id="420" r:id="rId11"/>
    <p:sldId id="257" r:id="rId12"/>
    <p:sldId id="421" r:id="rId13"/>
    <p:sldId id="422" r:id="rId14"/>
    <p:sldId id="423" r:id="rId15"/>
    <p:sldId id="424" r:id="rId16"/>
    <p:sldId id="259" r:id="rId17"/>
    <p:sldId id="425" r:id="rId18"/>
    <p:sldId id="306" r:id="rId19"/>
    <p:sldId id="303" r:id="rId20"/>
    <p:sldId id="304" r:id="rId21"/>
    <p:sldId id="426" r:id="rId22"/>
    <p:sldId id="308" r:id="rId23"/>
    <p:sldId id="414" r:id="rId24"/>
    <p:sldId id="416" r:id="rId25"/>
    <p:sldId id="427" r:id="rId26"/>
    <p:sldId id="277" r:id="rId27"/>
    <p:sldId id="355" r:id="rId28"/>
    <p:sldId id="407" r:id="rId29"/>
    <p:sldId id="279" r:id="rId30"/>
    <p:sldId id="409" r:id="rId31"/>
    <p:sldId id="261" r:id="rId32"/>
    <p:sldId id="269" r:id="rId33"/>
    <p:sldId id="262" r:id="rId34"/>
    <p:sldId id="268" r:id="rId35"/>
    <p:sldId id="263" r:id="rId36"/>
    <p:sldId id="270" r:id="rId37"/>
    <p:sldId id="271" r:id="rId38"/>
    <p:sldId id="340" r:id="rId39"/>
    <p:sldId id="341" r:id="rId40"/>
    <p:sldId id="342" r:id="rId41"/>
    <p:sldId id="344" r:id="rId42"/>
    <p:sldId id="272" r:id="rId43"/>
    <p:sldId id="274" r:id="rId44"/>
    <p:sldId id="410" r:id="rId45"/>
    <p:sldId id="411" r:id="rId46"/>
    <p:sldId id="412" r:id="rId47"/>
    <p:sldId id="413" r:id="rId48"/>
    <p:sldId id="260" r:id="rId4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01ACC9-DF7F-47F8-9EE2-D40CAB3D45F0}" type="datetimeFigureOut">
              <a:rPr lang="cs-CZ" smtClean="0"/>
              <a:t>14.05.2024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A64B9-4DA5-4E3B-B6A9-195AADBC7B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653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32725-CBA1-4D80-9831-9D6DA46E94BD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3758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78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269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300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24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3343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37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14.05.2024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936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14.05.2024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80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14.05.2024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501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97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86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DEC70-E3B1-4825-B7FB-7DDBFBFEBD55}" type="datetimeFigureOut">
              <a:rPr lang="cs-CZ" smtClean="0"/>
              <a:t>14.05.2024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98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//upload.wikimedia.org/wikipedia/commons/8/81/95Thesen.jpg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hdphoto" Target="../media/hdphoto3.wdp"/><Relationship Id="rId7" Type="http://schemas.openxmlformats.org/officeDocument/2006/relationships/image" Target="../media/image62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42888" y="1041400"/>
            <a:ext cx="5114925" cy="238760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Archeologie českých zemí</a:t>
            </a:r>
            <a:br>
              <a:rPr lang="cs-CZ" b="1" dirty="0"/>
            </a:br>
            <a:r>
              <a:rPr lang="cs-CZ" sz="3200" b="1" dirty="0"/>
              <a:t>pozdní středověk, novověk</a:t>
            </a:r>
            <a:br>
              <a:rPr lang="cs-CZ" sz="3200" b="1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4817" y="3425335"/>
            <a:ext cx="4667252" cy="1655762"/>
          </a:xfrm>
        </p:spPr>
        <p:txBody>
          <a:bodyPr/>
          <a:lstStyle/>
          <a:p>
            <a:pPr lvl="0"/>
            <a:endParaRPr lang="cs-CZ" dirty="0"/>
          </a:p>
          <a:p>
            <a:r>
              <a:rPr lang="cs-CZ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10. Reformační hnutí </a:t>
            </a:r>
          </a:p>
          <a:p>
            <a:r>
              <a:rPr lang="cs-CZ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(husitství, protestantismus). 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6A66623-FEF7-2AFC-0532-5372E3F882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993" t="22978" r="15722" b="28492"/>
          <a:stretch/>
        </p:blipFill>
        <p:spPr>
          <a:xfrm>
            <a:off x="5357813" y="-7328"/>
            <a:ext cx="6865327" cy="686532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3CA606E-FB41-9B3F-2F3E-34276AE3012A}"/>
              </a:ext>
            </a:extLst>
          </p:cNvPr>
          <p:cNvSpPr txBox="1"/>
          <p:nvPr/>
        </p:nvSpPr>
        <p:spPr>
          <a:xfrm>
            <a:off x="471488" y="5962649"/>
            <a:ext cx="4886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Táborští bojovníci byli obvykle sedláci a často </a:t>
            </a:r>
          </a:p>
          <a:p>
            <a:r>
              <a:rPr lang="cs-CZ" b="1" dirty="0"/>
              <a:t>i s rodinami přecházeli z posádky do posádky.</a:t>
            </a:r>
          </a:p>
        </p:txBody>
      </p:sp>
    </p:spTree>
    <p:extLst>
      <p:ext uri="{BB962C8B-B14F-4D97-AF65-F5344CB8AC3E}">
        <p14:creationId xmlns:p14="http://schemas.microsoft.com/office/powerpoint/2010/main" val="4265874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9BAF10-A290-3173-1A46-1F58E0DB1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5950" y="365266"/>
            <a:ext cx="6021668" cy="3397526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</a:rPr>
              <a:t>  Zaniklé husitské vesnice:</a:t>
            </a:r>
          </a:p>
          <a:p>
            <a:pPr algn="l"/>
            <a:endParaRPr lang="cs-CZ" sz="2400" b="1" dirty="0">
              <a:latin typeface="Arial" panose="020B0604020202020204" pitchFamily="34" charset="0"/>
            </a:endParaRPr>
          </a:p>
          <a:p>
            <a:pPr algn="l"/>
            <a:r>
              <a:rPr lang="cs-CZ" sz="1800" b="1" dirty="0"/>
              <a:t>Zkoumány v okolí Sezimova Ústí: </a:t>
            </a:r>
          </a:p>
          <a:p>
            <a:pPr marL="0" indent="0" algn="l">
              <a:buNone/>
            </a:pPr>
            <a:r>
              <a:rPr lang="cs-CZ" sz="1800" dirty="0"/>
              <a:t>     –  1963:  ARUP:  Zdeněk Smetánka</a:t>
            </a:r>
          </a:p>
          <a:p>
            <a:pPr marL="0" indent="0" algn="l">
              <a:buNone/>
            </a:pPr>
            <a:r>
              <a:rPr lang="cs-CZ" sz="1800" dirty="0"/>
              <a:t>     –  1973:  Husitské muzeum:  Miloš Drda, Rudolf Krajíc</a:t>
            </a:r>
          </a:p>
          <a:p>
            <a:pPr marL="0" indent="0" algn="l">
              <a:buNone/>
            </a:pPr>
            <a:r>
              <a:rPr lang="cs-CZ" sz="1800" dirty="0"/>
              <a:t>      –  povrchová prospekce </a:t>
            </a:r>
          </a:p>
          <a:p>
            <a:pPr marL="0" indent="0" algn="l">
              <a:buNone/>
            </a:pPr>
            <a:r>
              <a:rPr lang="cs-CZ" sz="1800" dirty="0"/>
              <a:t>      –  výzkum:  </a:t>
            </a:r>
            <a:r>
              <a:rPr lang="cs-CZ" sz="1800" b="0" i="0" u="none" strike="noStrike" baseline="0" dirty="0"/>
              <a:t>Kavčí, Kravín, </a:t>
            </a:r>
            <a:r>
              <a:rPr lang="cs-CZ" sz="1800" b="0" i="0" u="none" strike="noStrike" baseline="0" dirty="0" err="1"/>
              <a:t>Potálov</a:t>
            </a:r>
            <a:r>
              <a:rPr lang="cs-CZ" sz="1800" dirty="0"/>
              <a:t> </a:t>
            </a:r>
            <a:r>
              <a:rPr lang="cs-CZ" sz="1800" b="0" i="0" u="none" strike="noStrike" baseline="0" dirty="0"/>
              <a:t> </a:t>
            </a:r>
            <a:endParaRPr lang="cs-CZ" sz="1800" dirty="0"/>
          </a:p>
          <a:p>
            <a:pPr marL="0" indent="0" algn="l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3060C0D-CD0E-B96B-34FF-AC2A53EF72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41" t="2084" r="1613" b="5833"/>
          <a:stretch/>
        </p:blipFill>
        <p:spPr>
          <a:xfrm>
            <a:off x="8809795" y="0"/>
            <a:ext cx="4724400" cy="686902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CE0A504-6B7C-7EAA-C770-E9707C40D93A}"/>
              </a:ext>
            </a:extLst>
          </p:cNvPr>
          <p:cNvSpPr txBox="1"/>
          <p:nvPr/>
        </p:nvSpPr>
        <p:spPr>
          <a:xfrm>
            <a:off x="198252" y="3947458"/>
            <a:ext cx="861154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AutoNum type="arabicPeriod"/>
            </a:pPr>
            <a:r>
              <a:rPr lang="cs-CZ" sz="1800" b="0" i="0" u="none" strike="noStrike" baseline="0" dirty="0">
                <a:latin typeface="Times New Roman" panose="02020603050405020304" pitchFamily="18" charset="0"/>
              </a:rPr>
              <a:t>Mapa okresu Tábor se zaniklými vesnicemi: </a:t>
            </a:r>
          </a:p>
          <a:p>
            <a:pPr marL="228600" indent="-228600" algn="l">
              <a:buAutoNum type="arabicPeriod"/>
            </a:pPr>
            <a:endParaRPr lang="cs-CZ" dirty="0">
              <a:latin typeface="Times New Roman" panose="02020603050405020304" pitchFamily="18" charset="0"/>
            </a:endParaRPr>
          </a:p>
          <a:p>
            <a:pPr algn="l"/>
            <a:r>
              <a:rPr lang="cs-CZ" b="0" i="0" u="none" strike="noStrike" baseline="0" dirty="0"/>
              <a:t>1. Borovice, 2. </a:t>
            </a:r>
            <a:r>
              <a:rPr lang="cs-CZ" b="0" i="0" u="none" strike="noStrike" baseline="0" dirty="0" err="1"/>
              <a:t>Čabel</a:t>
            </a:r>
            <a:r>
              <a:rPr lang="cs-CZ" b="0" i="0" u="none" strike="noStrike" baseline="0" dirty="0"/>
              <a:t>, 3. Dráchov, 4. Dražice, 5. Dražičky, 6. Drhovice, 7. Samota Čásenský (dvůr </a:t>
            </a:r>
            <a:r>
              <a:rPr lang="cs-CZ" b="0" i="0" u="none" strike="noStrike" baseline="0" dirty="0" err="1"/>
              <a:t>Bořichov</a:t>
            </a:r>
            <a:r>
              <a:rPr lang="cs-CZ" b="0" i="0" u="none" strike="noStrike" baseline="0" dirty="0"/>
              <a:t>), 8.Hlavatce, 9. Hoštice, 10. Horky u Tábora, 11. Hroby, 12. Chrbonín, 13. Chýnov, </a:t>
            </a:r>
            <a:r>
              <a:rPr lang="cs-CZ" b="1" i="0" u="none" strike="noStrike" baseline="0" dirty="0">
                <a:solidFill>
                  <a:srgbClr val="FF0000"/>
                </a:solidFill>
              </a:rPr>
              <a:t>14. Kavčí</a:t>
            </a:r>
            <a:r>
              <a:rPr lang="cs-CZ" b="0" i="0" u="none" strike="noStrike" baseline="0" dirty="0"/>
              <a:t>, 15. </a:t>
            </a:r>
            <a:r>
              <a:rPr lang="cs-CZ" b="0" i="0" u="none" strike="noStrike" baseline="0" dirty="0" err="1"/>
              <a:t>Kášovice</a:t>
            </a:r>
            <a:r>
              <a:rPr lang="cs-CZ" b="0" i="0" u="none" strike="noStrike" baseline="0" dirty="0"/>
              <a:t>, 16. Košice-Habří, </a:t>
            </a:r>
            <a:r>
              <a:rPr lang="cs-CZ" b="1" i="0" u="none" strike="noStrike" baseline="0" dirty="0">
                <a:solidFill>
                  <a:srgbClr val="FF0000"/>
                </a:solidFill>
              </a:rPr>
              <a:t>17. Kravín</a:t>
            </a:r>
            <a:r>
              <a:rPr lang="cs-CZ" b="0" i="0" u="none" strike="noStrike" baseline="0" dirty="0"/>
              <a:t>,  18. Kříženec, 19. Leština, 20. Lipí, 21. Malšice, 22. Nedvědice, 23. Nový Kostelec, 24. Planá n. l., 25. </a:t>
            </a:r>
            <a:r>
              <a:rPr lang="cs-CZ" b="0" i="0" u="none" strike="noStrike" baseline="0" dirty="0" err="1"/>
              <a:t>Pořin</a:t>
            </a:r>
            <a:r>
              <a:rPr lang="cs-CZ" b="0" i="0" u="none" strike="noStrike" baseline="0" dirty="0"/>
              <a:t>, </a:t>
            </a:r>
            <a:r>
              <a:rPr lang="cs-CZ" b="1" i="0" u="none" strike="noStrike" baseline="0" dirty="0">
                <a:solidFill>
                  <a:srgbClr val="FF0000"/>
                </a:solidFill>
              </a:rPr>
              <a:t>26. </a:t>
            </a:r>
            <a:r>
              <a:rPr lang="cs-CZ" b="1" i="0" u="none" strike="noStrike" baseline="0" dirty="0" err="1">
                <a:solidFill>
                  <a:srgbClr val="FF0000"/>
                </a:solidFill>
              </a:rPr>
              <a:t>Potálov</a:t>
            </a:r>
            <a:r>
              <a:rPr lang="cs-CZ" b="0" i="0" u="none" strike="noStrike" baseline="0" dirty="0"/>
              <a:t>, 27. Radimovice u </a:t>
            </a:r>
            <a:r>
              <a:rPr lang="cs-CZ" b="0" i="0" u="none" strike="noStrike" baseline="0" dirty="0" err="1"/>
              <a:t>Želče</a:t>
            </a:r>
            <a:r>
              <a:rPr lang="cs-CZ" b="0" i="0" u="none" strike="noStrike" baseline="0" dirty="0"/>
              <a:t>, 28. Rodná, 29. Rybova Lhota, 30. </a:t>
            </a:r>
            <a:r>
              <a:rPr lang="cs-CZ" b="0" i="0" u="none" strike="noStrike" baseline="0" dirty="0" err="1"/>
              <a:t>Revnov</a:t>
            </a:r>
            <a:r>
              <a:rPr lang="cs-CZ" b="0" i="0" u="none" strike="noStrike" baseline="0" dirty="0"/>
              <a:t>, 31. Sedlec-Lhota Samoty, </a:t>
            </a:r>
            <a:r>
              <a:rPr lang="cs-CZ" b="1" i="0" u="none" strike="noStrike" baseline="0" dirty="0"/>
              <a:t>32. Sezimovo Ústí</a:t>
            </a:r>
            <a:r>
              <a:rPr lang="cs-CZ" b="0" i="0" u="none" strike="noStrike" baseline="0" dirty="0"/>
              <a:t>, 33. Skalice, 34. </a:t>
            </a:r>
            <a:r>
              <a:rPr lang="cs-CZ" b="0" i="0" u="none" strike="noStrike" baseline="0" dirty="0" err="1"/>
              <a:t>Smolín</a:t>
            </a:r>
            <a:r>
              <a:rPr lang="cs-CZ" b="0" i="0" u="none" strike="noStrike" baseline="0" dirty="0"/>
              <a:t>, 35. </a:t>
            </a:r>
            <a:r>
              <a:rPr lang="cs-CZ" b="0" i="0" u="none" strike="noStrike" baseline="0" dirty="0" err="1"/>
              <a:t>Strakačov</a:t>
            </a:r>
            <a:r>
              <a:rPr lang="cs-CZ" b="0" i="0" u="none" strike="noStrike" baseline="0" dirty="0"/>
              <a:t>, 36. </a:t>
            </a:r>
            <a:r>
              <a:rPr lang="cs-CZ" b="0" i="0" u="none" strike="noStrike" baseline="0" dirty="0" err="1"/>
              <a:t>Vesell</a:t>
            </a:r>
            <a:r>
              <a:rPr lang="cs-CZ" b="0" i="0" u="none" strike="noStrike" baseline="0" dirty="0"/>
              <a:t>-Mezimostí, 37. Vlkov I pískovna, 38. Vlkov II </a:t>
            </a:r>
            <a:r>
              <a:rPr lang="cs-CZ" b="0" i="0" u="none" strike="noStrike" baseline="0" dirty="0" err="1"/>
              <a:t>Horusice</a:t>
            </a:r>
            <a:r>
              <a:rPr lang="cs-CZ" b="0" i="0" u="none" strike="noStrike" baseline="0" dirty="0"/>
              <a:t> pískovna, 39. </a:t>
            </a:r>
            <a:r>
              <a:rPr lang="cs-CZ" b="0" i="0" u="none" strike="noStrike" baseline="0" dirty="0" err="1"/>
              <a:t>Vřesce</a:t>
            </a:r>
            <a:r>
              <a:rPr lang="cs-CZ" b="0" i="0" u="none" strike="noStrike" baseline="0" dirty="0"/>
              <a:t>,</a:t>
            </a:r>
          </a:p>
          <a:p>
            <a:pPr algn="l"/>
            <a:r>
              <a:rPr lang="cs-CZ" b="0" i="0" u="none" strike="noStrike" baseline="0" dirty="0"/>
              <a:t>40. </a:t>
            </a:r>
            <a:r>
              <a:rPr lang="cs-CZ" b="0" i="0" u="none" strike="noStrike" baseline="0" dirty="0" err="1"/>
              <a:t>Výrec</a:t>
            </a:r>
            <a:r>
              <a:rPr lang="cs-CZ" b="0" i="0" u="none" strike="noStrike" baseline="0" dirty="0"/>
              <a:t>, 41. Třebějice, 42. Zvěrotice, 43. Želeč.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24D9512-A87D-2600-4C89-32FE91EBAA02}"/>
              </a:ext>
            </a:extLst>
          </p:cNvPr>
          <p:cNvSpPr txBox="1"/>
          <p:nvPr/>
        </p:nvSpPr>
        <p:spPr>
          <a:xfrm>
            <a:off x="11638722" y="3059668"/>
            <a:ext cx="784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0" u="none" strike="noStrike" baseline="0" dirty="0">
                <a:solidFill>
                  <a:srgbClr val="FF0000"/>
                </a:solidFill>
              </a:rPr>
              <a:t>Kravín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8DE19A4-C6D3-F0A3-FC53-1C5C1E1A90CE}"/>
              </a:ext>
            </a:extLst>
          </p:cNvPr>
          <p:cNvSpPr txBox="1"/>
          <p:nvPr/>
        </p:nvSpPr>
        <p:spPr>
          <a:xfrm>
            <a:off x="10791319" y="2875002"/>
            <a:ext cx="1840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Sezimovo Ústí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BFAB577-0133-F096-DA06-6B80BC26F56E}"/>
              </a:ext>
            </a:extLst>
          </p:cNvPr>
          <p:cNvSpPr txBox="1"/>
          <p:nvPr/>
        </p:nvSpPr>
        <p:spPr>
          <a:xfrm>
            <a:off x="11848797" y="3244334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0" u="none" strike="noStrike" baseline="0" dirty="0">
                <a:solidFill>
                  <a:srgbClr val="FF0000"/>
                </a:solidFill>
              </a:rPr>
              <a:t>Kavčí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63476F9-A4D4-848B-74B4-330DC0CF605F}"/>
              </a:ext>
            </a:extLst>
          </p:cNvPr>
          <p:cNvSpPr txBox="1"/>
          <p:nvPr/>
        </p:nvSpPr>
        <p:spPr>
          <a:xfrm>
            <a:off x="10137913" y="3578126"/>
            <a:ext cx="907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0" u="none" strike="noStrike" baseline="0" dirty="0" err="1">
                <a:solidFill>
                  <a:srgbClr val="FF0000"/>
                </a:solidFill>
              </a:rPr>
              <a:t>Potálov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00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D5EDCB-6413-FC0F-0451-1F1BCBA8E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0662"/>
            <a:ext cx="10515600" cy="1201738"/>
          </a:xfrm>
        </p:spPr>
        <p:txBody>
          <a:bodyPr/>
          <a:lstStyle/>
          <a:p>
            <a:r>
              <a:rPr lang="cs-CZ" dirty="0"/>
              <a:t>                         </a:t>
            </a:r>
            <a:r>
              <a:rPr lang="cs-CZ" sz="3200" b="1" dirty="0">
                <a:solidFill>
                  <a:srgbClr val="FF0000"/>
                </a:solidFill>
              </a:rPr>
              <a:t>Vesnice na Táborsku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9AF81D-A52C-63B0-6D1A-BD7FBDFFA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6775"/>
            <a:ext cx="11353800" cy="632460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cs-CZ" sz="2100" b="1" dirty="0"/>
              <a:t>Uspořádání</a:t>
            </a:r>
            <a:r>
              <a:rPr lang="cs-CZ" sz="2100" dirty="0"/>
              <a:t>  –  </a:t>
            </a:r>
            <a:r>
              <a:rPr lang="cs-CZ" sz="2100" b="0" i="0" u="none" strike="noStrike" baseline="0" dirty="0"/>
              <a:t>nepravidelné:  tzv. rozptýlený typ vesnice   </a:t>
            </a:r>
            <a:r>
              <a:rPr lang="cs-CZ" sz="2100" b="1" i="0" u="none" strike="noStrike" baseline="0" dirty="0"/>
              <a:t>Kravín</a:t>
            </a:r>
            <a:r>
              <a:rPr lang="cs-CZ" sz="2100" b="0" i="0" u="none" strike="noStrike" baseline="0" dirty="0"/>
              <a:t> </a:t>
            </a:r>
            <a:r>
              <a:rPr lang="cs-CZ" sz="2100" i="0" u="none" strike="noStrike" baseline="0" dirty="0"/>
              <a:t>(k. </a:t>
            </a:r>
            <a:r>
              <a:rPr lang="cs-CZ" sz="2100" i="0" u="none" strike="noStrike" baseline="0" dirty="0" err="1"/>
              <a:t>ú.</a:t>
            </a:r>
            <a:r>
              <a:rPr lang="cs-CZ" sz="2100" i="0" u="none" strike="noStrike" baseline="0" dirty="0"/>
              <a:t> Turovec)</a:t>
            </a:r>
          </a:p>
          <a:p>
            <a:pPr marL="0" indent="0" algn="l">
              <a:buNone/>
            </a:pPr>
            <a:r>
              <a:rPr lang="cs-CZ" sz="2100" dirty="0"/>
              <a:t>                           </a:t>
            </a:r>
            <a:r>
              <a:rPr lang="cs-CZ" sz="2100" b="0" i="0" u="none" strike="noStrike" baseline="0" dirty="0"/>
              <a:t>–  </a:t>
            </a:r>
            <a:r>
              <a:rPr lang="cs-CZ" sz="2100" dirty="0"/>
              <a:t>návesní typ:  </a:t>
            </a:r>
            <a:r>
              <a:rPr lang="cs-CZ" sz="2100" b="1" dirty="0"/>
              <a:t>Kavčí</a:t>
            </a:r>
            <a:r>
              <a:rPr lang="cs-CZ" sz="2100" dirty="0"/>
              <a:t> (</a:t>
            </a:r>
            <a:r>
              <a:rPr lang="cs-CZ" sz="2100" i="0" u="none" strike="noStrike" baseline="0" dirty="0"/>
              <a:t>k. </a:t>
            </a:r>
            <a:r>
              <a:rPr lang="cs-CZ" sz="2100" i="0" u="none" strike="noStrike" baseline="0" dirty="0" err="1"/>
              <a:t>ú.</a:t>
            </a:r>
            <a:r>
              <a:rPr lang="cs-CZ" sz="2100" i="0" u="none" strike="noStrike" baseline="0" dirty="0"/>
              <a:t> Planá n. L.) </a:t>
            </a:r>
            <a:r>
              <a:rPr lang="cs-CZ" sz="2100" dirty="0"/>
              <a:t>a </a:t>
            </a:r>
            <a:r>
              <a:rPr lang="cs-CZ" sz="2100" b="1" dirty="0" err="1"/>
              <a:t>Potálov</a:t>
            </a:r>
            <a:r>
              <a:rPr lang="cs-CZ" sz="2100" dirty="0"/>
              <a:t> (</a:t>
            </a:r>
            <a:r>
              <a:rPr lang="cs-CZ" sz="2100" i="0" u="none" strike="noStrike" baseline="0" dirty="0"/>
              <a:t>k. </a:t>
            </a:r>
            <a:r>
              <a:rPr lang="cs-CZ" sz="2100" i="0" u="none" strike="noStrike" baseline="0" dirty="0" err="1"/>
              <a:t>ú.</a:t>
            </a:r>
            <a:r>
              <a:rPr lang="cs-CZ" sz="2100" i="0" u="none" strike="noStrike" baseline="0" dirty="0"/>
              <a:t> Čenkov u Malšic)</a:t>
            </a:r>
            <a:endParaRPr lang="cs-CZ" sz="2100" dirty="0"/>
          </a:p>
          <a:p>
            <a:pPr marL="0" indent="0" algn="l">
              <a:buNone/>
            </a:pPr>
            <a:endParaRPr lang="cs-CZ" sz="2100" b="0" i="0" u="none" strike="noStrike" baseline="0" dirty="0"/>
          </a:p>
          <a:p>
            <a:pPr algn="l"/>
            <a:r>
              <a:rPr lang="cs-CZ" sz="2100" b="1" i="0" u="none" strike="noStrike" baseline="0" dirty="0"/>
              <a:t>Obytné objekty  </a:t>
            </a:r>
            <a:r>
              <a:rPr lang="cs-CZ" sz="2100" b="0" i="0" u="none" strike="noStrike" baseline="0" dirty="0"/>
              <a:t>–  jednoprostorové čtvercové nebo obdélné se zahloubeným suterénem:  hl. až 200 cm</a:t>
            </a:r>
          </a:p>
          <a:p>
            <a:pPr marL="0" indent="0" algn="l">
              <a:buNone/>
            </a:pPr>
            <a:endParaRPr lang="cs-CZ" sz="2100" dirty="0"/>
          </a:p>
          <a:p>
            <a:pPr algn="l"/>
            <a:r>
              <a:rPr lang="cs-CZ" sz="2100" b="1" dirty="0"/>
              <a:t>Konstrukce</a:t>
            </a:r>
            <a:r>
              <a:rPr lang="cs-CZ" sz="2100" dirty="0"/>
              <a:t>  –  </a:t>
            </a:r>
            <a:r>
              <a:rPr lang="cs-CZ" sz="2100" b="0" i="0" u="none" strike="noStrike" baseline="0" dirty="0"/>
              <a:t>srubová, </a:t>
            </a:r>
            <a:r>
              <a:rPr lang="pt-BR" sz="2100" b="0" i="0" u="none" strike="noStrike" baseline="0" dirty="0"/>
              <a:t>zakryt</a:t>
            </a:r>
            <a:r>
              <a:rPr lang="cs-CZ" sz="2100" b="0" i="0" u="none" strike="noStrike" baseline="0" dirty="0"/>
              <a:t>á</a:t>
            </a:r>
            <a:r>
              <a:rPr lang="pt-BR" sz="2100" b="0" i="0" u="none" strike="noStrike" baseline="0" dirty="0"/>
              <a:t> sedlovou střechou s </a:t>
            </a:r>
            <a:r>
              <a:rPr lang="cs-CZ" sz="2100" b="0" i="0" u="none" strike="noStrike" baseline="0" dirty="0"/>
              <a:t>dřevěným </a:t>
            </a:r>
            <a:r>
              <a:rPr lang="pt-BR" sz="2100" b="0" i="0" u="none" strike="noStrike" baseline="0" dirty="0"/>
              <a:t>šindel</a:t>
            </a:r>
            <a:r>
              <a:rPr lang="cs-CZ" sz="2100" b="0" i="0" u="none" strike="noStrike" baseline="0" dirty="0" err="1"/>
              <a:t>em</a:t>
            </a:r>
            <a:r>
              <a:rPr lang="cs-CZ" sz="2100" b="0" i="0" u="none" strike="noStrike" baseline="0" dirty="0"/>
              <a:t>  (Nálezy ve studnách) </a:t>
            </a:r>
          </a:p>
          <a:p>
            <a:pPr marL="0" indent="0" algn="l">
              <a:buNone/>
            </a:pPr>
            <a:r>
              <a:rPr lang="cs-CZ" sz="2100" dirty="0"/>
              <a:t>                          </a:t>
            </a:r>
            <a:r>
              <a:rPr lang="cs-CZ" sz="2100" b="0" i="0" u="none" strike="noStrike" baseline="0" dirty="0"/>
              <a:t>–  2 způsoby:   a) </a:t>
            </a:r>
            <a:r>
              <a:rPr lang="pt-BR" sz="2100" b="0" i="0" u="none" strike="noStrike" baseline="0" dirty="0"/>
              <a:t>na </a:t>
            </a:r>
            <a:r>
              <a:rPr lang="cs-CZ" sz="2100" b="0" i="0" u="none" strike="noStrike" baseline="0" dirty="0"/>
              <a:t>úrovni </a:t>
            </a:r>
            <a:r>
              <a:rPr lang="pt-BR" sz="2100" b="0" i="0" u="none" strike="noStrike" baseline="0" dirty="0"/>
              <a:t>terénu vně </a:t>
            </a:r>
            <a:r>
              <a:rPr lang="cs-CZ" sz="2100" b="0" i="0" u="none" strike="noStrike" baseline="0" dirty="0"/>
              <a:t>zahloubení</a:t>
            </a:r>
            <a:r>
              <a:rPr lang="pt-BR" sz="2100" b="0" i="0" u="none" strike="noStrike" baseline="0" dirty="0"/>
              <a:t> </a:t>
            </a:r>
            <a:endParaRPr lang="cs-CZ" sz="2100" b="0" i="0" u="none" strike="noStrike" baseline="0" dirty="0"/>
          </a:p>
          <a:p>
            <a:pPr marL="0" indent="0" algn="l">
              <a:buNone/>
            </a:pPr>
            <a:r>
              <a:rPr lang="cs-CZ" sz="2100" dirty="0"/>
              <a:t>                                                    b) </a:t>
            </a:r>
            <a:r>
              <a:rPr lang="cs-CZ" sz="2100" b="0" i="0" u="none" strike="noStrike" baseline="0" dirty="0"/>
              <a:t>na zídku spojenou jílem</a:t>
            </a:r>
            <a:r>
              <a:rPr lang="cs-CZ" sz="2100" dirty="0"/>
              <a:t>  –</a:t>
            </a:r>
            <a:r>
              <a:rPr lang="cs-CZ" sz="2100" b="0" i="0" u="none" strike="noStrike" baseline="0" dirty="0"/>
              <a:t>  na vyzdění suterénu nebo na úrovni terénu </a:t>
            </a:r>
          </a:p>
          <a:p>
            <a:pPr marL="0" indent="0" algn="l">
              <a:buNone/>
            </a:pPr>
            <a:r>
              <a:rPr lang="cs-CZ" sz="2100" dirty="0"/>
              <a:t>                          </a:t>
            </a:r>
            <a:r>
              <a:rPr lang="cs-CZ" sz="2100" b="0" i="0" u="none" strike="noStrike" baseline="0" dirty="0"/>
              <a:t>–  zpevnění vnějších rohů masivními kameny:  někdy v základu </a:t>
            </a:r>
          </a:p>
          <a:p>
            <a:pPr marL="0" indent="0" algn="l">
              <a:buNone/>
            </a:pPr>
            <a:r>
              <a:rPr lang="cs-CZ" sz="2100" b="0" i="0" u="none" strike="noStrike" baseline="0" dirty="0"/>
              <a:t>                          –  vstup do suterénu:  schodovitou šíjí (někdy po bocích kamenná plenta)</a:t>
            </a:r>
          </a:p>
          <a:p>
            <a:pPr marL="0" indent="0" algn="l">
              <a:buNone/>
            </a:pPr>
            <a:r>
              <a:rPr lang="cs-CZ" sz="2100" dirty="0"/>
              <a:t>                         –  schodkovité lavice podél stěn: úložný prostor  (</a:t>
            </a:r>
            <a:r>
              <a:rPr lang="cs-CZ" sz="2100" dirty="0" err="1"/>
              <a:t>Potálov</a:t>
            </a:r>
            <a:r>
              <a:rPr lang="cs-CZ" sz="2100" dirty="0"/>
              <a:t>: p</a:t>
            </a:r>
            <a:r>
              <a:rPr lang="cs-CZ" sz="2100" b="0" i="0" u="none" strike="noStrike" baseline="0" dirty="0"/>
              <a:t>odél severní stěny, š. 60 cm, v. 20 cm) </a:t>
            </a:r>
          </a:p>
          <a:p>
            <a:pPr marL="0" indent="0">
              <a:buNone/>
            </a:pPr>
            <a:r>
              <a:rPr lang="cs-CZ" sz="2100" b="0" i="0" u="none" strike="noStrike" baseline="0" dirty="0"/>
              <a:t>                         –  </a:t>
            </a:r>
            <a:r>
              <a:rPr lang="cs-CZ" sz="2100" i="0" u="none" strike="noStrike" baseline="0" dirty="0"/>
              <a:t>vnitřní členění domu:   </a:t>
            </a:r>
            <a:r>
              <a:rPr lang="cs-CZ" sz="2100" b="0" i="0" u="none" strike="noStrike" baseline="0" dirty="0"/>
              <a:t>kůlové jamky </a:t>
            </a:r>
          </a:p>
          <a:p>
            <a:pPr marL="0" indent="0" algn="l">
              <a:buNone/>
            </a:pPr>
            <a:endParaRPr lang="cs-CZ" sz="2100" b="0" i="0" u="none" strike="noStrike" baseline="0" dirty="0"/>
          </a:p>
          <a:p>
            <a:pPr algn="l"/>
            <a:r>
              <a:rPr lang="cs-CZ" sz="2100" b="1" i="0" u="none" strike="noStrike" baseline="0" dirty="0"/>
              <a:t>Topeniště</a:t>
            </a:r>
            <a:r>
              <a:rPr lang="cs-CZ" sz="2100" b="0" i="0" u="none" strike="noStrike" baseline="0" dirty="0"/>
              <a:t>  –  otevřené ohniště kruhového půdorysu:  zahloubeno do podloží a vymáháno </a:t>
            </a:r>
            <a:r>
              <a:rPr lang="cs-CZ" sz="2100" b="0" i="0" u="none" strike="noStrike" baseline="0" dirty="0" err="1"/>
              <a:t>mahanící</a:t>
            </a:r>
            <a:r>
              <a:rPr lang="cs-CZ" sz="2100" b="0" i="0" u="none" strike="noStrike" baseline="0" dirty="0"/>
              <a:t>  (cca 25 cm) </a:t>
            </a:r>
          </a:p>
          <a:p>
            <a:pPr marL="0" indent="0" algn="l">
              <a:buNone/>
            </a:pPr>
            <a:r>
              <a:rPr lang="cs-CZ" sz="2100" dirty="0"/>
              <a:t>                        </a:t>
            </a:r>
            <a:r>
              <a:rPr lang="cs-CZ" sz="2100" b="0" i="0" u="none" strike="noStrike" baseline="0" dirty="0"/>
              <a:t>–  ohniště s předpecní jámou a zásobnice (kamnovec), jištěná cihlami a dlaždicemi</a:t>
            </a:r>
          </a:p>
          <a:p>
            <a:pPr algn="l"/>
            <a:endParaRPr lang="cs-CZ" sz="2100" dirty="0"/>
          </a:p>
          <a:p>
            <a:pPr algn="l"/>
            <a:r>
              <a:rPr lang="cs-CZ" sz="2100" b="1" dirty="0"/>
              <a:t>Zásobní jámy  </a:t>
            </a:r>
            <a:r>
              <a:rPr lang="cs-CZ" sz="2100" dirty="0"/>
              <a:t>–  v rohu:  </a:t>
            </a:r>
            <a:r>
              <a:rPr lang="cs-CZ" sz="2100" b="0" i="0" u="none" strike="noStrike" baseline="0" dirty="0"/>
              <a:t>kruhové:  Ø 100 – 140 cm, hl. cca 50 </a:t>
            </a:r>
            <a:r>
              <a:rPr lang="cs-CZ" sz="2100" b="0" i="1" u="none" strike="noStrike" baseline="0" dirty="0"/>
              <a:t>cm </a:t>
            </a:r>
            <a:r>
              <a:rPr lang="cs-CZ" sz="2100" b="0" i="0" u="none" strike="noStrike" baseline="0" dirty="0"/>
              <a:t>pod podlahou </a:t>
            </a:r>
          </a:p>
          <a:p>
            <a:pPr marL="0" indent="0" algn="l">
              <a:buNone/>
            </a:pPr>
            <a:r>
              <a:rPr lang="cs-CZ" sz="2100" b="0" i="0" u="none" strike="noStrike" baseline="0" dirty="0"/>
              <a:t>                              –   někdy s vloženými zásobnicem</a:t>
            </a:r>
            <a:r>
              <a:rPr lang="cs-CZ" sz="2100" dirty="0"/>
              <a:t>i:  v.  40 – 70 </a:t>
            </a:r>
            <a:r>
              <a:rPr lang="cs-CZ" sz="2100" dirty="0" err="1"/>
              <a:t>cn</a:t>
            </a:r>
            <a:endParaRPr lang="cs-CZ" sz="2100" b="0" i="0" u="none" strike="noStrike" baseline="0" dirty="0"/>
          </a:p>
          <a:p>
            <a:pPr marL="0" indent="0" algn="l">
              <a:buNone/>
            </a:pPr>
            <a:r>
              <a:rPr lang="cs-CZ" sz="2100" b="0" i="0" u="none" strike="noStrike" baseline="0" dirty="0"/>
              <a:t>                              –  funkce:  zásobní nebo chladící </a:t>
            </a:r>
            <a:endParaRPr lang="cs-CZ" sz="2100" dirty="0"/>
          </a:p>
          <a:p>
            <a:pPr algn="l"/>
            <a:endParaRPr lang="cs-CZ" sz="1800" dirty="0"/>
          </a:p>
          <a:p>
            <a:pPr marL="0" indent="0" algn="l">
              <a:buNone/>
            </a:pPr>
            <a:endParaRPr lang="cs-CZ" sz="1900" dirty="0"/>
          </a:p>
        </p:txBody>
      </p:sp>
    </p:spTree>
    <p:extLst>
      <p:ext uri="{BB962C8B-B14F-4D97-AF65-F5344CB8AC3E}">
        <p14:creationId xmlns:p14="http://schemas.microsoft.com/office/powerpoint/2010/main" val="425409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D6B31A09-44D4-8C2A-A176-4A26EB452174}"/>
              </a:ext>
            </a:extLst>
          </p:cNvPr>
          <p:cNvSpPr txBox="1"/>
          <p:nvPr/>
        </p:nvSpPr>
        <p:spPr>
          <a:xfrm>
            <a:off x="161926" y="430423"/>
            <a:ext cx="3600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400" b="1" i="0" u="none" strike="noStrike" baseline="0" dirty="0">
                <a:solidFill>
                  <a:srgbClr val="FF0000"/>
                </a:solidFill>
              </a:rPr>
              <a:t>Zaniklé středověké vesnice </a:t>
            </a:r>
          </a:p>
          <a:p>
            <a:pPr algn="l"/>
            <a:r>
              <a:rPr lang="cs-CZ" sz="2000" b="0" i="0" u="none" strike="noStrike" baseline="0" dirty="0"/>
              <a:t>Půdorysy s vyznačením objektů.</a:t>
            </a:r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BCB853D-3ECA-C739-5C25-0A8DECD9D9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374" t="3889" r="53903" b="3889"/>
          <a:stretch/>
        </p:blipFill>
        <p:spPr>
          <a:xfrm>
            <a:off x="3590926" y="0"/>
            <a:ext cx="4694254" cy="6891917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5C54F3ED-DBFE-4D63-D84E-5490D2888974}"/>
              </a:ext>
            </a:extLst>
          </p:cNvPr>
          <p:cNvSpPr txBox="1"/>
          <p:nvPr/>
        </p:nvSpPr>
        <p:spPr>
          <a:xfrm flipH="1">
            <a:off x="8503919" y="5568478"/>
            <a:ext cx="3488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dirty="0"/>
              <a:t>Krajíc, R</a:t>
            </a:r>
            <a:r>
              <a:rPr lang="cs-CZ" sz="2000" dirty="0"/>
              <a:t>., Současný stav poznání hmotné kultury na Táborsku, Husitský Tábor 1983-1984, </a:t>
            </a:r>
            <a:r>
              <a:rPr lang="cs-CZ" sz="1800" b="0" i="0" u="none" strike="noStrike" baseline="0" dirty="0">
                <a:latin typeface="Arial" panose="020B0604020202020204" pitchFamily="34" charset="0"/>
              </a:rPr>
              <a:t>5-7, 47-82.</a:t>
            </a:r>
            <a:r>
              <a:rPr lang="cs-CZ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4278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84B0252-F1C9-8957-83E6-ABBEC80A52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7" t="2500" r="53063" b="5352"/>
          <a:stretch/>
        </p:blipFill>
        <p:spPr>
          <a:xfrm>
            <a:off x="2229486" y="663685"/>
            <a:ext cx="4133344" cy="601472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898AF9B-FF6F-46FF-52E5-9EF9A9528B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669" t="4240" r="2361" b="3612"/>
          <a:stretch/>
        </p:blipFill>
        <p:spPr>
          <a:xfrm>
            <a:off x="8058656" y="663685"/>
            <a:ext cx="4133344" cy="601472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FD2B06C-A8B6-00C1-651D-89E03DC08BC9}"/>
              </a:ext>
            </a:extLst>
          </p:cNvPr>
          <p:cNvSpPr txBox="1"/>
          <p:nvPr/>
        </p:nvSpPr>
        <p:spPr>
          <a:xfrm>
            <a:off x="212219" y="320785"/>
            <a:ext cx="2169667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b="1" i="0" u="none" strike="noStrike" baseline="0" dirty="0">
                <a:solidFill>
                  <a:srgbClr val="FF0000"/>
                </a:solidFill>
              </a:rPr>
              <a:t>Kravín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algn="l"/>
            <a:endParaRPr lang="cs-CZ" b="1" i="1" dirty="0"/>
          </a:p>
          <a:p>
            <a:pPr algn="l"/>
            <a:endParaRPr lang="cs-CZ" b="1" i="1" dirty="0"/>
          </a:p>
          <a:p>
            <a:pPr algn="l"/>
            <a:r>
              <a:rPr lang="cs-CZ" sz="1600" dirty="0"/>
              <a:t>Sídelní objekty</a:t>
            </a:r>
            <a:r>
              <a:rPr lang="cs-CZ" sz="1600" b="0" u="none" strike="noStrike" baseline="0" dirty="0"/>
              <a:t> </a:t>
            </a:r>
          </a:p>
          <a:p>
            <a:pPr algn="l"/>
            <a:r>
              <a:rPr lang="cs-CZ" sz="1600" b="0" i="0" u="none" strike="noStrike" baseline="0" dirty="0"/>
              <a:t>zahloubené: </a:t>
            </a:r>
            <a:r>
              <a:rPr lang="pl-PL" sz="1600" b="0" i="0" u="none" strike="noStrike" baseline="0" dirty="0"/>
              <a:t>1 a 2 </a:t>
            </a:r>
            <a:r>
              <a:rPr lang="pl-PL" sz="1600" dirty="0"/>
              <a:t>             </a:t>
            </a:r>
            <a:r>
              <a:rPr lang="pl-PL" sz="1600" b="0" i="0" u="none" strike="noStrike" baseline="0" dirty="0"/>
              <a:t> </a:t>
            </a:r>
          </a:p>
          <a:p>
            <a:pPr algn="l"/>
            <a:r>
              <a:rPr lang="pl-PL" sz="1600" b="0" i="0" u="none" strike="noStrike" baseline="0" dirty="0"/>
              <a:t>nezahloubené obj. 1 </a:t>
            </a:r>
            <a:r>
              <a:rPr lang="cs-CZ" sz="1600" b="0" i="0" u="none" strike="noStrike" baseline="0" dirty="0"/>
              <a:t>a 2</a:t>
            </a:r>
          </a:p>
          <a:p>
            <a:pPr algn="l"/>
            <a:endParaRPr lang="cs-CZ" b="0" i="0" u="none" strike="noStrike" baseline="0" dirty="0"/>
          </a:p>
          <a:p>
            <a:pPr algn="l"/>
            <a:r>
              <a:rPr lang="cs-CZ" b="0" i="0" u="none" strike="noStrike" baseline="0" dirty="0"/>
              <a:t> </a:t>
            </a:r>
            <a:r>
              <a:rPr lang="cs-CZ" sz="1600" b="0" i="0" u="none" strike="noStrike" baseline="0" dirty="0"/>
              <a:t>a-sklon terénu</a:t>
            </a:r>
          </a:p>
          <a:p>
            <a:pPr algn="l"/>
            <a:r>
              <a:rPr lang="cs-CZ" sz="1600" b="0" i="0" u="none" strike="noStrike" baseline="0" dirty="0"/>
              <a:t> b-kamenné plenty </a:t>
            </a:r>
          </a:p>
          <a:p>
            <a:pPr algn="l"/>
            <a:r>
              <a:rPr lang="cs-CZ" sz="1600" b="0" i="0" u="none" strike="noStrike" baseline="0" dirty="0"/>
              <a:t>c-stěny s cihlami</a:t>
            </a:r>
          </a:p>
          <a:p>
            <a:pPr algn="l"/>
            <a:r>
              <a:rPr lang="cs-CZ" sz="1600" b="0" i="0" u="none" strike="noStrike" baseline="0" dirty="0"/>
              <a:t>d-</a:t>
            </a:r>
            <a:r>
              <a:rPr lang="cs-CZ" sz="1600" dirty="0"/>
              <a:t>p</a:t>
            </a:r>
            <a:r>
              <a:rPr lang="cs-CZ" sz="1600" b="0" i="0" u="none" strike="noStrike" baseline="0" dirty="0"/>
              <a:t>růběhy objektů </a:t>
            </a:r>
          </a:p>
          <a:p>
            <a:pPr algn="l"/>
            <a:r>
              <a:rPr lang="cs-CZ" sz="1600" b="0" i="0" u="none" strike="noStrike" baseline="0" dirty="0"/>
              <a:t>e-kámen</a:t>
            </a:r>
          </a:p>
          <a:p>
            <a:pPr algn="l"/>
            <a:r>
              <a:rPr lang="cs-CZ" sz="1600" b="0" i="0" u="none" strike="noStrike" baseline="0" dirty="0"/>
              <a:t>f-dlážděná plocha</a:t>
            </a:r>
          </a:p>
          <a:p>
            <a:pPr algn="l"/>
            <a:r>
              <a:rPr lang="cs-CZ" sz="1600" b="0" i="0" u="none" strike="noStrike" baseline="0" dirty="0"/>
              <a:t>g-rozhraní destrukce </a:t>
            </a:r>
          </a:p>
          <a:p>
            <a:pPr algn="l"/>
            <a:endParaRPr lang="cs-CZ" sz="1600" dirty="0"/>
          </a:p>
          <a:p>
            <a:pPr algn="l"/>
            <a:r>
              <a:rPr lang="cs-CZ" sz="1600" b="0" i="0" u="none" strike="noStrike" baseline="0" dirty="0"/>
              <a:t>1-jáma</a:t>
            </a:r>
          </a:p>
          <a:p>
            <a:pPr algn="l"/>
            <a:r>
              <a:rPr lang="cs-CZ" sz="1600" b="0" i="0" u="none" strike="noStrike" baseline="0" dirty="0"/>
              <a:t>K-kůlová jáma</a:t>
            </a:r>
          </a:p>
          <a:p>
            <a:pPr algn="l"/>
            <a:r>
              <a:rPr lang="cs-CZ" sz="1600" b="0" i="0" u="none" strike="noStrike" baseline="0" dirty="0"/>
              <a:t>T-topeniště</a:t>
            </a:r>
          </a:p>
          <a:p>
            <a:pPr algn="l"/>
            <a:r>
              <a:rPr lang="cs-CZ" sz="1600" b="0" i="0" u="none" strike="noStrike" baseline="0" dirty="0"/>
              <a:t>S-studna</a:t>
            </a:r>
            <a:endParaRPr lang="cs-CZ" sz="16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F7D8B1F-5B4B-513C-A424-A4905B0ACF4F}"/>
              </a:ext>
            </a:extLst>
          </p:cNvPr>
          <p:cNvSpPr txBox="1"/>
          <p:nvPr/>
        </p:nvSpPr>
        <p:spPr>
          <a:xfrm>
            <a:off x="6477130" y="390278"/>
            <a:ext cx="1704845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b="1" i="0" u="none" strike="noStrike" baseline="0" dirty="0" err="1">
                <a:solidFill>
                  <a:srgbClr val="FF0000"/>
                </a:solidFill>
              </a:rPr>
              <a:t>Potálov</a:t>
            </a:r>
            <a:r>
              <a:rPr lang="cs-CZ" b="1" i="0" u="none" strike="noStrike" baseline="0" dirty="0">
                <a:solidFill>
                  <a:srgbClr val="FF0000"/>
                </a:solidFill>
              </a:rPr>
              <a:t>, Kravín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cs-CZ" b="0" i="0" u="none" strike="noStrike" baseline="0" dirty="0"/>
              <a:t> </a:t>
            </a:r>
          </a:p>
          <a:p>
            <a:pPr algn="l"/>
            <a:endParaRPr lang="cs-CZ" b="0" i="0" u="none" strike="noStrike" baseline="0" dirty="0"/>
          </a:p>
          <a:p>
            <a:pPr algn="l"/>
            <a:r>
              <a:rPr lang="cs-CZ" sz="1600" b="0" i="0" u="none" strike="noStrike" baseline="0" dirty="0"/>
              <a:t>a-kamenné zdi</a:t>
            </a:r>
          </a:p>
          <a:p>
            <a:pPr algn="l"/>
            <a:r>
              <a:rPr lang="cs-CZ" sz="1600" b="0" i="0" u="none" strike="noStrike" baseline="0" dirty="0"/>
              <a:t>b-sklon terénu</a:t>
            </a:r>
          </a:p>
          <a:p>
            <a:pPr algn="l"/>
            <a:r>
              <a:rPr lang="cs-CZ" sz="1600" b="0" i="0" u="none" strike="noStrike" baseline="0" dirty="0"/>
              <a:t>c-plocha </a:t>
            </a:r>
            <a:r>
              <a:rPr lang="cs-CZ" sz="1600" dirty="0"/>
              <a:t>s </a:t>
            </a:r>
            <a:r>
              <a:rPr lang="cs-CZ" sz="1600" b="0" i="0" u="none" strike="noStrike" baseline="0" dirty="0"/>
              <a:t>kameny</a:t>
            </a:r>
          </a:p>
          <a:p>
            <a:pPr algn="l"/>
            <a:r>
              <a:rPr lang="cs-CZ" sz="1600" b="0" i="0" u="none" strike="noStrike" baseline="0" dirty="0"/>
              <a:t>d-negativ stěn </a:t>
            </a:r>
          </a:p>
          <a:p>
            <a:pPr algn="l"/>
            <a:endParaRPr lang="cs-CZ" sz="1600" b="0" i="0" u="none" strike="noStrike" baseline="0" dirty="0"/>
          </a:p>
          <a:p>
            <a:pPr algn="l"/>
            <a:r>
              <a:rPr lang="cs-CZ" sz="1600" b="0" i="0" u="none" strike="noStrike" baseline="0" dirty="0"/>
              <a:t>J-jáma</a:t>
            </a:r>
            <a:endParaRPr lang="cs-CZ" sz="1600" dirty="0"/>
          </a:p>
          <a:p>
            <a:pPr algn="l"/>
            <a:r>
              <a:rPr lang="cs-CZ" sz="1600" b="0" i="0" u="none" strike="noStrike" baseline="0" dirty="0"/>
              <a:t>K-kůlová jáma</a:t>
            </a:r>
          </a:p>
          <a:p>
            <a:pPr algn="l"/>
            <a:r>
              <a:rPr lang="cs-CZ" sz="1600" b="0" i="0" u="none" strike="noStrike" baseline="0" dirty="0"/>
              <a:t>P-pec</a:t>
            </a:r>
          </a:p>
          <a:p>
            <a:pPr algn="l"/>
            <a:r>
              <a:rPr lang="cs-CZ" sz="1600" b="0" i="0" u="none" strike="noStrike" baseline="0" dirty="0"/>
              <a:t>S-studna</a:t>
            </a:r>
            <a:endParaRPr lang="cs-CZ" sz="1600" dirty="0"/>
          </a:p>
          <a:p>
            <a:pPr algn="l"/>
            <a:r>
              <a:rPr lang="cs-CZ" sz="1600" b="0" i="0" u="none" strike="noStrike" baseline="0" dirty="0"/>
              <a:t>T-topeniště.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257951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67BD32-D0DA-1B68-96FC-90770271A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38200"/>
            <a:ext cx="11353800" cy="6019800"/>
          </a:xfrm>
        </p:spPr>
        <p:txBody>
          <a:bodyPr>
            <a:normAutofit/>
          </a:bodyPr>
          <a:lstStyle/>
          <a:p>
            <a:r>
              <a:rPr lang="cs-CZ" sz="1800" b="1" dirty="0"/>
              <a:t>Hospodářské objekty  </a:t>
            </a:r>
            <a:r>
              <a:rPr lang="cs-CZ" sz="1800" dirty="0"/>
              <a:t>–  skladovací prostor a drobné řemeslné činnosti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–  rozměry:  menší než obytný dům, bez vstupní šíje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–  přístavky spojené s domem:  některé měly kamennou podezdívku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–  stavby samostatně stojící:  shodně orientované, paralelní stěny, obrácené vchody</a:t>
            </a:r>
          </a:p>
          <a:p>
            <a:endParaRPr lang="cs-CZ" sz="1800" dirty="0"/>
          </a:p>
          <a:p>
            <a:pPr algn="l"/>
            <a:r>
              <a:rPr lang="cs-CZ" sz="1800" b="1" i="0" u="none" strike="noStrike" baseline="0" dirty="0"/>
              <a:t>Studny  </a:t>
            </a:r>
            <a:r>
              <a:rPr lang="cs-CZ" sz="1800" b="0" i="0" u="none" strike="noStrike" baseline="0" dirty="0"/>
              <a:t>–  starší:   2. pol</a:t>
            </a:r>
            <a:r>
              <a:rPr lang="cs-CZ" sz="1800" dirty="0"/>
              <a:t>. </a:t>
            </a:r>
            <a:r>
              <a:rPr lang="cs-CZ" sz="1800" b="0" i="0" u="none" strike="noStrike" baseline="0" dirty="0"/>
              <a:t>13. – poč. 14. stol.:  zahloubená do podloží, oválná 140–175cm, hl. 410 cm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  ve středu dna odkalovač:  Ø </a:t>
            </a:r>
            <a:r>
              <a:rPr lang="pt-BR" sz="1800" b="0" i="0" u="none" strike="noStrike" baseline="0" dirty="0"/>
              <a:t>60 cm</a:t>
            </a:r>
            <a:r>
              <a:rPr lang="cs-CZ" sz="1800" b="0" i="0" u="none" strike="noStrike" baseline="0" dirty="0"/>
              <a:t>, hl. </a:t>
            </a:r>
            <a:r>
              <a:rPr lang="pt-BR" sz="1800" b="0" i="0" u="none" strike="noStrike" baseline="0" dirty="0"/>
              <a:t>20 cm</a:t>
            </a:r>
            <a:r>
              <a:rPr lang="cs-CZ" sz="1800" dirty="0"/>
              <a:t> </a:t>
            </a:r>
          </a:p>
          <a:p>
            <a:pPr marL="0" indent="0" algn="l">
              <a:buNone/>
            </a:pPr>
            <a:endParaRPr lang="cs-CZ" sz="1800" dirty="0"/>
          </a:p>
          <a:p>
            <a:pPr marL="0" indent="0" algn="l">
              <a:buNone/>
            </a:pPr>
            <a:r>
              <a:rPr lang="cs-CZ" sz="1800" dirty="0"/>
              <a:t>                  –  mladší:  14. – poč. 15. stol.:   průřez:  kruhový až oválný, Ø 80 – 90 cm, hl. cca 8 m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vnitřek:   kamenné obložení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                                 nad:  srubové ohrazení se stříškou krytou </a:t>
            </a:r>
            <a:r>
              <a:rPr lang="cs-CZ" sz="1800" b="0" i="0" u="none" strike="noStrike" baseline="0" dirty="0" err="1"/>
              <a:t>šindelí</a:t>
            </a:r>
            <a:r>
              <a:rPr lang="cs-CZ" sz="1800" b="0" i="0" u="none" strike="noStrike" baseline="0" dirty="0"/>
              <a:t>, železný rumpál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okolí a příchod:   vydlážděn kameny</a:t>
            </a:r>
          </a:p>
          <a:p>
            <a:pPr marL="0" indent="0" algn="l">
              <a:buNone/>
            </a:pPr>
            <a:endParaRPr lang="cs-CZ" sz="1800" dirty="0"/>
          </a:p>
          <a:p>
            <a:r>
              <a:rPr lang="cs-CZ" sz="1800" b="1" dirty="0"/>
              <a:t>Výrobní objekty  </a:t>
            </a:r>
            <a:r>
              <a:rPr lang="cs-CZ" sz="1800" dirty="0"/>
              <a:t>–  Kravín:  chlebová pec, d. 2m </a:t>
            </a:r>
          </a:p>
          <a:p>
            <a:pPr marL="0" indent="0">
              <a:buNone/>
            </a:pPr>
            <a:r>
              <a:rPr lang="cs-CZ" sz="1800" dirty="0"/>
              <a:t>                                   –  </a:t>
            </a:r>
            <a:r>
              <a:rPr lang="cs-CZ" sz="1800" dirty="0" err="1"/>
              <a:t>Potálov</a:t>
            </a:r>
            <a:r>
              <a:rPr lang="cs-CZ" sz="1800" dirty="0"/>
              <a:t>:  kovářská dílna</a:t>
            </a:r>
          </a:p>
          <a:p>
            <a:pPr marL="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831515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3E9FF8C-5194-F3B4-5531-C38B682D2D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0" t="3407" r="53187" b="4217"/>
          <a:stretch/>
        </p:blipFill>
        <p:spPr>
          <a:xfrm>
            <a:off x="5224169" y="120053"/>
            <a:ext cx="4510381" cy="647124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7FCDAF7-059F-1151-E615-15C890CA462D}"/>
              </a:ext>
            </a:extLst>
          </p:cNvPr>
          <p:cNvSpPr txBox="1"/>
          <p:nvPr/>
        </p:nvSpPr>
        <p:spPr>
          <a:xfrm>
            <a:off x="809625" y="791349"/>
            <a:ext cx="3790950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2400" b="1" i="0" u="none" strike="noStrike" baseline="0" dirty="0">
                <a:solidFill>
                  <a:srgbClr val="FF0000"/>
                </a:solidFill>
              </a:rPr>
              <a:t>Studny:  </a:t>
            </a:r>
          </a:p>
          <a:p>
            <a:pPr algn="l"/>
            <a:endParaRPr lang="pl-PL" sz="2000" b="1" dirty="0">
              <a:solidFill>
                <a:srgbClr val="FF0000"/>
              </a:solidFill>
            </a:endParaRPr>
          </a:p>
          <a:p>
            <a:pPr algn="l"/>
            <a:r>
              <a:rPr lang="pl-PL" sz="2000" b="1" i="0" u="none" strike="noStrike" baseline="0" dirty="0">
                <a:solidFill>
                  <a:srgbClr val="FF0000"/>
                </a:solidFill>
              </a:rPr>
              <a:t> </a:t>
            </a:r>
            <a:r>
              <a:rPr lang="pl-PL" sz="2000" b="0" i="0" u="none" strike="noStrike" baseline="0" dirty="0"/>
              <a:t>1-Kravín:   </a:t>
            </a:r>
            <a:r>
              <a:rPr lang="cs-CZ" sz="2000" b="0" i="0" u="none" strike="noStrike" baseline="0" dirty="0"/>
              <a:t>první pol. 15. stol.</a:t>
            </a:r>
          </a:p>
          <a:p>
            <a:pPr algn="l"/>
            <a:r>
              <a:rPr lang="cs-CZ" sz="2000" dirty="0"/>
              <a:t> </a:t>
            </a:r>
            <a:r>
              <a:rPr lang="cs-CZ" sz="2000" b="0" i="0" u="none" strike="noStrike" baseline="0" dirty="0"/>
              <a:t>2-Potálov:  druhá pol. 14. stol.</a:t>
            </a:r>
          </a:p>
          <a:p>
            <a:pPr algn="l"/>
            <a:r>
              <a:rPr lang="cs-CZ" sz="2000" dirty="0"/>
              <a:t> </a:t>
            </a:r>
            <a:r>
              <a:rPr lang="cs-CZ" sz="2000" b="0" i="0" u="none" strike="noStrike" baseline="0" dirty="0"/>
              <a:t>3-Kravín:    13./14. stol.  </a:t>
            </a:r>
          </a:p>
          <a:p>
            <a:pPr algn="l"/>
            <a:endParaRPr lang="cs-CZ" sz="2000" b="0" i="0" u="none" strike="noStrike" baseline="0" dirty="0"/>
          </a:p>
          <a:p>
            <a:pPr algn="l"/>
            <a:r>
              <a:rPr lang="cs-CZ" sz="2000" b="0" i="0" u="none" strike="noStrike" baseline="0" dirty="0"/>
              <a:t> a-průběh stěn</a:t>
            </a:r>
            <a:endParaRPr lang="cs-CZ" sz="2000" dirty="0"/>
          </a:p>
          <a:p>
            <a:pPr algn="l"/>
            <a:r>
              <a:rPr lang="cs-CZ" sz="2000" b="0" i="0" u="none" strike="noStrike" baseline="0" dirty="0"/>
              <a:t> b-sklon terénu</a:t>
            </a:r>
          </a:p>
          <a:p>
            <a:pPr algn="l"/>
            <a:r>
              <a:rPr lang="cs-CZ" sz="2000" b="0" i="0" u="none" strike="noStrike" baseline="0" dirty="0"/>
              <a:t> c-kámen</a:t>
            </a:r>
          </a:p>
          <a:p>
            <a:pPr algn="l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4122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622D04-367A-32BC-D6F5-4BC25A974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504826"/>
            <a:ext cx="11591925" cy="6422748"/>
          </a:xfrm>
        </p:spPr>
        <p:txBody>
          <a:bodyPr>
            <a:normAutofit lnSpcReduction="10000"/>
          </a:bodyPr>
          <a:lstStyle/>
          <a:p>
            <a:pPr algn="l"/>
            <a:r>
              <a:rPr lang="cs-CZ" sz="1800" b="1" dirty="0"/>
              <a:t>Materiál  </a:t>
            </a:r>
            <a:r>
              <a:rPr lang="cs-CZ" sz="1800" dirty="0"/>
              <a:t>–  </a:t>
            </a:r>
            <a:r>
              <a:rPr lang="cs-CZ" sz="1800" b="1" dirty="0"/>
              <a:t>kámen:  </a:t>
            </a:r>
            <a:r>
              <a:rPr lang="cs-CZ" sz="1800" dirty="0"/>
              <a:t>lomový</a:t>
            </a:r>
            <a:r>
              <a:rPr lang="cs-CZ" sz="1800" b="1" dirty="0"/>
              <a:t>  –  </a:t>
            </a:r>
            <a:r>
              <a:rPr lang="cs-CZ" sz="1800" b="0" i="0" u="none" strike="noStrike" baseline="0" dirty="0"/>
              <a:t>podezdívky, roubení studní, plenty aj.    Granitový aplit  –  dovoz z okolí Tábora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opracované články:  </a:t>
            </a:r>
            <a:r>
              <a:rPr lang="cs-CZ" sz="1800" b="0" i="0" u="none" strike="noStrike" baseline="0" dirty="0"/>
              <a:t>práh, ostění, klenební žebra (podobné v Sezimově Ústí)</a:t>
            </a:r>
          </a:p>
          <a:p>
            <a:pPr marL="0" indent="0" algn="l">
              <a:buNone/>
            </a:pPr>
            <a:r>
              <a:rPr lang="cs-CZ" sz="1800" dirty="0"/>
              <a:t>                      </a:t>
            </a:r>
            <a:r>
              <a:rPr lang="cs-CZ" sz="1800" b="0" i="0" u="none" strike="noStrike" baseline="0" dirty="0"/>
              <a:t>–  </a:t>
            </a:r>
            <a:r>
              <a:rPr lang="cs-CZ" sz="1800" b="1" i="0" u="none" strike="noStrike" baseline="0" dirty="0"/>
              <a:t>dřevo:</a:t>
            </a:r>
            <a:r>
              <a:rPr lang="cs-CZ" sz="1800" b="0" i="0" u="none" strike="noStrike" baseline="0" dirty="0"/>
              <a:t> </a:t>
            </a:r>
            <a:r>
              <a:rPr lang="cs-CZ" sz="1800" b="0" u="none" strike="noStrike" baseline="0" dirty="0"/>
              <a:t>stavební </a:t>
            </a:r>
            <a:r>
              <a:rPr lang="cs-CZ" sz="1800" b="0" i="0" u="none" strike="noStrike" baseline="0" dirty="0"/>
              <a:t>články nadzemních konstrukcí:  trámy, desky, šindele </a:t>
            </a:r>
          </a:p>
          <a:p>
            <a:pPr marL="0" indent="0" algn="l">
              <a:buNone/>
            </a:pPr>
            <a:r>
              <a:rPr lang="cs-CZ" sz="1800" dirty="0"/>
              <a:t>                      </a:t>
            </a:r>
            <a:r>
              <a:rPr lang="cs-CZ" sz="1800" b="0" i="0" u="none" strike="noStrike" baseline="0" dirty="0"/>
              <a:t>–  </a:t>
            </a:r>
            <a:r>
              <a:rPr lang="cs-CZ" sz="1800" b="1" i="0" u="none" strike="noStrike" baseline="0" dirty="0"/>
              <a:t>pojící materiály:  </a:t>
            </a:r>
            <a:r>
              <a:rPr lang="cs-CZ" sz="1800" i="0" u="none" strike="noStrike" baseline="0" dirty="0"/>
              <a:t>a)  </a:t>
            </a:r>
            <a:r>
              <a:rPr lang="cs-CZ" sz="1800" b="0" i="0" u="none" strike="noStrike" baseline="0" dirty="0"/>
              <a:t>hlína/jíl:  </a:t>
            </a:r>
            <a:r>
              <a:rPr lang="cs-CZ" sz="1800" b="0" i="0" u="none" strike="noStrike" baseline="0" dirty="0" err="1"/>
              <a:t>omazávky</a:t>
            </a:r>
            <a:r>
              <a:rPr lang="cs-CZ" sz="1800" b="0" i="0" u="none" strike="noStrike" baseline="0" dirty="0"/>
              <a:t> stěn, ohnišť    </a:t>
            </a:r>
            <a:r>
              <a:rPr lang="cs-CZ" sz="1800" dirty="0"/>
              <a:t>b)   maltovina:  vzácně</a:t>
            </a:r>
          </a:p>
          <a:p>
            <a:pPr marL="0" indent="0" algn="l">
              <a:buNone/>
            </a:pPr>
            <a:r>
              <a:rPr lang="cs-CZ" sz="1800" b="1" dirty="0"/>
              <a:t>                    </a:t>
            </a:r>
            <a:r>
              <a:rPr lang="cs-CZ" sz="1800" dirty="0"/>
              <a:t>  –  </a:t>
            </a:r>
            <a:r>
              <a:rPr lang="cs-CZ" sz="1800" b="1" dirty="0"/>
              <a:t>cihly:</a:t>
            </a:r>
            <a:r>
              <a:rPr lang="cs-CZ" sz="1800" dirty="0"/>
              <a:t>  </a:t>
            </a:r>
            <a:r>
              <a:rPr lang="cs-CZ" sz="1800" b="0" i="0" u="none" strike="noStrike" baseline="0" dirty="0"/>
              <a:t>d. 24,5–25,5 cm, š. 12–13 </a:t>
            </a:r>
            <a:r>
              <a:rPr lang="cs-CZ" sz="1800" dirty="0"/>
              <a:t>c</a:t>
            </a:r>
            <a:r>
              <a:rPr lang="cs-CZ" sz="1800" b="0" i="0" u="none" strike="noStrike" baseline="0" dirty="0"/>
              <a:t>m, v. </a:t>
            </a:r>
            <a:r>
              <a:rPr lang="pt-BR" sz="1800" b="0" i="0" u="none" strike="noStrike" baseline="0" dirty="0"/>
              <a:t>6</a:t>
            </a:r>
            <a:r>
              <a:rPr lang="cs-CZ" sz="1800" b="0" i="0" u="none" strike="noStrike" baseline="0" dirty="0"/>
              <a:t>,</a:t>
            </a:r>
            <a:r>
              <a:rPr lang="pt-BR" sz="1800" b="0" i="0" u="none" strike="noStrike" baseline="0" dirty="0"/>
              <a:t>5 </a:t>
            </a:r>
            <a:r>
              <a:rPr lang="cs-CZ" sz="1800" b="0" i="0" u="none" strike="noStrike" baseline="0" dirty="0"/>
              <a:t>c</a:t>
            </a:r>
            <a:r>
              <a:rPr lang="pt-BR" sz="1800" b="0" i="0" u="none" strike="noStrike" baseline="0" dirty="0"/>
              <a:t>m</a:t>
            </a:r>
            <a:r>
              <a:rPr lang="cs-CZ" sz="1800" b="0" i="0" u="none" strike="noStrike" baseline="0" dirty="0"/>
              <a:t>, hmotnost</a:t>
            </a:r>
            <a:r>
              <a:rPr lang="pt-BR" sz="1800" b="0" i="0" u="none" strike="noStrike" baseline="0" dirty="0"/>
              <a:t> cca 3</a:t>
            </a:r>
            <a:r>
              <a:rPr lang="cs-CZ" sz="1800" b="0" i="0" u="none" strike="noStrike" baseline="0" dirty="0"/>
              <a:t>,</a:t>
            </a:r>
            <a:r>
              <a:rPr lang="pt-BR" sz="1800" b="0" i="0" u="none" strike="noStrike" baseline="0" dirty="0"/>
              <a:t>200 </a:t>
            </a:r>
            <a:r>
              <a:rPr lang="cs-CZ" sz="1800" b="0" i="0" u="none" strike="noStrike" baseline="0" dirty="0"/>
              <a:t>k</a:t>
            </a:r>
            <a:r>
              <a:rPr lang="pt-BR" sz="1800" b="0" i="0" u="none" strike="noStrike" baseline="0" dirty="0"/>
              <a:t>g</a:t>
            </a:r>
            <a:r>
              <a:rPr lang="cs-CZ" sz="1800" dirty="0"/>
              <a:t>    dovoz  (tvarovky)</a:t>
            </a:r>
          </a:p>
          <a:p>
            <a:pPr marL="0" indent="0" algn="l">
              <a:buNone/>
            </a:pPr>
            <a:r>
              <a:rPr lang="cs-CZ" sz="1800" dirty="0"/>
              <a:t>                     –  </a:t>
            </a:r>
            <a:r>
              <a:rPr lang="cs-CZ" sz="1800" b="1" dirty="0"/>
              <a:t>dlaždice:</a:t>
            </a:r>
            <a:r>
              <a:rPr lang="cs-CZ" sz="1800" dirty="0"/>
              <a:t>  </a:t>
            </a:r>
            <a:r>
              <a:rPr lang="cs-CZ" sz="1800" b="0" i="0" u="none" strike="noStrike" baseline="0" dirty="0"/>
              <a:t>horní část a boky hladké, spodek hrubý</a:t>
            </a:r>
            <a:endParaRPr lang="cs-CZ" sz="1800" dirty="0"/>
          </a:p>
          <a:p>
            <a:pPr marL="0" indent="0">
              <a:buNone/>
            </a:pPr>
            <a:endParaRPr lang="cs-CZ" dirty="0"/>
          </a:p>
          <a:p>
            <a:r>
              <a:rPr lang="cs-CZ" sz="1800" b="1" dirty="0"/>
              <a:t>Kovové nálezy</a:t>
            </a:r>
            <a:r>
              <a:rPr lang="cs-CZ" sz="1800" dirty="0"/>
              <a:t>  –    A.  Stavební kování:  hřeby, skoby, petlice, očko s trnem (úvazové oko), zámky, klíče, zástrčky, kování </a:t>
            </a:r>
          </a:p>
          <a:p>
            <a:pPr marL="0" indent="0">
              <a:buNone/>
            </a:pPr>
            <a:r>
              <a:rPr lang="cs-CZ" sz="1800" dirty="0"/>
              <a:t>                                –    B:  Řemeslnické nástroje:  nebozez, kovadlinka – babka, dláta, kleště, klíny, brousek </a:t>
            </a:r>
          </a:p>
          <a:p>
            <a:pPr marL="0" indent="0">
              <a:buNone/>
            </a:pPr>
            <a:r>
              <a:rPr lang="cs-CZ" sz="1800" dirty="0"/>
              <a:t>                                –    C:  Zemědělské nástroje:  kopinaté radličky  (z rádla bez plazu), motyka – </a:t>
            </a:r>
            <a:r>
              <a:rPr lang="cs-CZ" sz="1800" dirty="0" err="1"/>
              <a:t>kratec</a:t>
            </a:r>
            <a:r>
              <a:rPr lang="cs-CZ" sz="1800" dirty="0"/>
              <a:t>, hrábě </a:t>
            </a:r>
          </a:p>
          <a:p>
            <a:pPr marL="0" indent="0">
              <a:buNone/>
            </a:pPr>
            <a:r>
              <a:rPr lang="cs-CZ" sz="1800" dirty="0"/>
              <a:t>                                –    D:  Vybavení domácnosti:  2. </a:t>
            </a:r>
            <a:r>
              <a:rPr lang="pl-PL" sz="1800" b="0" i="0" u="none" strike="noStrike" baseline="0" dirty="0"/>
              <a:t>pol. 14. – 1. pol. 15. stol.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a)  keramika:  </a:t>
            </a:r>
            <a:r>
              <a:rPr lang="pl-PL" sz="1800" b="0" i="0" u="none" strike="noStrike" baseline="0" dirty="0"/>
              <a:t>hrnce, džbány, poklice, trojnožky, misky, poháry, kahany</a:t>
            </a:r>
          </a:p>
          <a:p>
            <a:pPr marL="0" indent="0" algn="l">
              <a:buNone/>
            </a:pPr>
            <a:r>
              <a:rPr lang="pl-PL" sz="1800" dirty="0"/>
              <a:t>                                                                    tvary okrajů:  okruží, vodorovné, ovalené, podříznuté</a:t>
            </a:r>
            <a:endParaRPr lang="cs-CZ" sz="1800" dirty="0"/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                            materiál:  tenkostěnná  –  šedá (hlazená, leštěná);  </a:t>
            </a:r>
            <a:r>
              <a:rPr lang="cs-CZ" sz="1800" dirty="0"/>
              <a:t>hrubá  –  hnědočervená, zásobní</a:t>
            </a:r>
            <a:endParaRPr lang="cs-CZ" sz="1800" b="0" i="0" u="none" strike="noStrike" baseline="0" dirty="0"/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výzdoba:  rádélko, písmena (gotická minuskula)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b)  kovy:  nože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c)  dřevo:  dřevěné nádoby, soustružené</a:t>
            </a:r>
          </a:p>
          <a:p>
            <a:pPr marL="0" indent="0" algn="l">
              <a:buNone/>
            </a:pPr>
            <a:endParaRPr lang="cs-CZ" sz="1800" dirty="0">
              <a:latin typeface="HiddenHorzOCR"/>
            </a:endParaRPr>
          </a:p>
          <a:p>
            <a:pPr marL="0" indent="0" algn="l">
              <a:buNone/>
            </a:pPr>
            <a:endParaRPr lang="cs-CZ" sz="1800" dirty="0">
              <a:latin typeface="HiddenHorzOCR"/>
            </a:endParaRPr>
          </a:p>
          <a:p>
            <a:pPr marL="0" indent="0" algn="l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655377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49B4DF-7FB6-C7EA-14F1-DB01780A0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809625"/>
            <a:ext cx="11696700" cy="5962650"/>
          </a:xfrm>
        </p:spPr>
        <p:txBody>
          <a:bodyPr>
            <a:normAutofit/>
          </a:bodyPr>
          <a:lstStyle/>
          <a:p>
            <a:r>
              <a:rPr lang="cs-CZ" sz="1800" b="1" dirty="0"/>
              <a:t>Kovové nálezy</a:t>
            </a:r>
            <a:r>
              <a:rPr lang="cs-CZ" sz="1800" dirty="0"/>
              <a:t>   –    E.  Jiné:  Výstroj koně  –  podkovy s otvory pro </a:t>
            </a:r>
            <a:r>
              <a:rPr lang="cs-CZ" sz="1800" dirty="0" err="1"/>
              <a:t>podkováky</a:t>
            </a:r>
            <a:r>
              <a:rPr lang="cs-CZ" sz="1800" dirty="0"/>
              <a:t>, hmatcem a ozuby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–  hřeblo:  k očistě koňské srsti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                                Zbraně  –  kopí:  k lovu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–  šipky:  hroty šípů do samostřílů (kuší)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                                Doklady výrobní činnosti:  strusky  (kovářský odpad)</a:t>
            </a:r>
          </a:p>
          <a:p>
            <a:pPr marL="0" indent="0">
              <a:buNone/>
            </a:pPr>
            <a:r>
              <a:rPr lang="cs-CZ" sz="1800" b="0" i="0" u="none" strike="noStrike" baseline="0" dirty="0"/>
              <a:t>                                                                                    železité pískovce a břidlice  (chudá železná ruda, naleziště u </a:t>
            </a:r>
            <a:r>
              <a:rPr lang="cs-CZ" sz="1800" b="0" i="0" u="none" strike="noStrike" baseline="0" dirty="0">
                <a:latin typeface="Arial" panose="020B0604020202020204" pitchFamily="34" charset="0"/>
              </a:rPr>
              <a:t>Chýnova)</a:t>
            </a:r>
            <a:endParaRPr lang="cs-CZ" sz="1800" dirty="0"/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                                hrudky kaolínu:  ložiska </a:t>
            </a:r>
            <a:r>
              <a:rPr lang="cs-CZ" sz="1800" b="0" i="0" u="none" strike="noStrike" baseline="0" dirty="0"/>
              <a:t>u Sudoměřic, u Bechyně, Božetic</a:t>
            </a:r>
          </a:p>
          <a:p>
            <a:pPr marL="0" indent="0" algn="l">
              <a:buNone/>
            </a:pPr>
            <a:endParaRPr lang="cs-CZ" sz="1800" b="0" i="0" u="none" strike="noStrike" baseline="0" dirty="0"/>
          </a:p>
          <a:p>
            <a:pPr marL="0" indent="0" algn="l">
              <a:buNone/>
            </a:pPr>
            <a:r>
              <a:rPr lang="cs-CZ" sz="1800" dirty="0"/>
              <a:t>                                                      Osteologický a </a:t>
            </a:r>
            <a:r>
              <a:rPr lang="cs-CZ" sz="1800" dirty="0" err="1"/>
              <a:t>palebotanický</a:t>
            </a:r>
            <a:r>
              <a:rPr lang="cs-CZ" sz="1800" dirty="0"/>
              <a:t> materiál</a:t>
            </a:r>
          </a:p>
          <a:p>
            <a:pPr marL="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246820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56B757C4-C36D-7098-73CC-05E5991497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33" t="4028" r="1744" b="3596"/>
          <a:stretch/>
        </p:blipFill>
        <p:spPr>
          <a:xfrm>
            <a:off x="876005" y="777685"/>
            <a:ext cx="4071936" cy="584219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758F78C-F7FA-6395-8021-0DF27F29BAE3}"/>
              </a:ext>
            </a:extLst>
          </p:cNvPr>
          <p:cNvSpPr txBox="1"/>
          <p:nvPr/>
        </p:nvSpPr>
        <p:spPr>
          <a:xfrm>
            <a:off x="409575" y="96024"/>
            <a:ext cx="523875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000" b="1" i="0" u="none" strike="noStrike" baseline="0" dirty="0">
                <a:solidFill>
                  <a:srgbClr val="FF0000"/>
                </a:solidFill>
              </a:rPr>
              <a:t>Stavební materiál z pálené hlíny</a:t>
            </a:r>
            <a:r>
              <a:rPr lang="cs-CZ" sz="2000" b="1" dirty="0">
                <a:solidFill>
                  <a:srgbClr val="FF0000"/>
                </a:solidFill>
              </a:rPr>
              <a:t>:  </a:t>
            </a:r>
          </a:p>
          <a:p>
            <a:pPr algn="l"/>
            <a:r>
              <a:rPr lang="cs-CZ" b="1" i="0" u="none" strike="noStrike" baseline="0" dirty="0"/>
              <a:t>Kravín</a:t>
            </a:r>
            <a:r>
              <a:rPr lang="cs-CZ" dirty="0"/>
              <a:t> </a:t>
            </a:r>
            <a:r>
              <a:rPr lang="cs-CZ" b="0" i="0" u="none" strike="noStrike" baseline="0" dirty="0"/>
              <a:t> - cihly (1, 5), </a:t>
            </a:r>
            <a:r>
              <a:rPr lang="cs-CZ" b="0" i="0" u="none" strike="noStrike" baseline="0" dirty="0" err="1"/>
              <a:t>formovky</a:t>
            </a:r>
            <a:r>
              <a:rPr lang="cs-CZ" b="0" i="0" u="none" strike="noStrike" baseline="0" dirty="0"/>
              <a:t> (2, 3) a dlaždice (4).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E6C9845-0CF2-683D-7956-E46A64D061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59" t="4167" r="2513" b="3472"/>
          <a:stretch/>
        </p:blipFill>
        <p:spPr>
          <a:xfrm>
            <a:off x="6934200" y="1094802"/>
            <a:ext cx="3743325" cy="554412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207E5D3-D851-AFA8-DBED-CDD45CD8F46D}"/>
              </a:ext>
            </a:extLst>
          </p:cNvPr>
          <p:cNvSpPr txBox="1"/>
          <p:nvPr/>
        </p:nvSpPr>
        <p:spPr>
          <a:xfrm>
            <a:off x="6623188" y="219075"/>
            <a:ext cx="50334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Dřevěné a kamenné předměty:</a:t>
            </a:r>
          </a:p>
          <a:p>
            <a:pPr algn="l"/>
            <a:r>
              <a:rPr lang="cs-CZ" sz="1800" b="1" i="0" u="none" strike="noStrike" baseline="0" dirty="0">
                <a:latin typeface="Arial" panose="020B0604020202020204" pitchFamily="34" charset="0"/>
              </a:rPr>
              <a:t>Kravín:  </a:t>
            </a:r>
            <a:r>
              <a:rPr lang="cs-CZ" sz="1800" b="0" i="0" u="none" strike="noStrike" baseline="0" dirty="0">
                <a:latin typeface="Arial" panose="020B0604020202020204" pitchFamily="34" charset="0"/>
              </a:rPr>
              <a:t>pracovní </a:t>
            </a:r>
            <a:r>
              <a:rPr lang="cs-CZ" sz="1800" b="0" i="0" u="none" strike="noStrike" baseline="0" dirty="0">
                <a:latin typeface="HiddenHorzOCR"/>
              </a:rPr>
              <a:t>část </a:t>
            </a:r>
            <a:r>
              <a:rPr lang="cs-CZ" sz="1800" b="0" i="0" u="none" strike="noStrike" baseline="0" dirty="0" err="1">
                <a:latin typeface="Arial" panose="020B0604020202020204" pitchFamily="34" charset="0"/>
              </a:rPr>
              <a:t>hrabí</a:t>
            </a:r>
            <a:r>
              <a:rPr lang="cs-CZ" sz="1800" b="0" i="0" u="none" strike="noStrike" baseline="0" dirty="0">
                <a:latin typeface="Arial" panose="020B0604020202020204" pitchFamily="34" charset="0"/>
              </a:rPr>
              <a:t> </a:t>
            </a:r>
            <a:r>
              <a:rPr lang="cs-CZ" sz="1800" b="0" i="0" u="none" strike="noStrike" baseline="0" dirty="0">
                <a:latin typeface="HiddenHorzOCR"/>
              </a:rPr>
              <a:t>(</a:t>
            </a:r>
            <a:r>
              <a:rPr lang="cs-CZ" sz="1800" b="0" i="0" u="none" strike="noStrike" baseline="0" dirty="0">
                <a:latin typeface="Arial" panose="020B0604020202020204" pitchFamily="34" charset="0"/>
              </a:rPr>
              <a:t>1) a dno </a:t>
            </a:r>
            <a:r>
              <a:rPr lang="cs-CZ" sz="1800" b="0" i="0" u="none" strike="noStrike" baseline="0" dirty="0">
                <a:latin typeface="HiddenHorzOCR"/>
              </a:rPr>
              <a:t>vědra (</a:t>
            </a:r>
            <a:r>
              <a:rPr lang="cs-CZ" sz="1800" b="0" i="0" u="none" strike="noStrike" baseline="0" dirty="0">
                <a:latin typeface="Arial" panose="020B0604020202020204" pitchFamily="34" charset="0"/>
              </a:rPr>
              <a:t>2), </a:t>
            </a:r>
          </a:p>
          <a:p>
            <a:pPr algn="l"/>
            <a:r>
              <a:rPr lang="cs-CZ" sz="1800" b="0" i="0" u="none" strike="noStrike" baseline="0" dirty="0">
                <a:latin typeface="Arial" panose="020B0604020202020204" pitchFamily="34" charset="0"/>
              </a:rPr>
              <a:t>klenební žebro </a:t>
            </a:r>
            <a:r>
              <a:rPr lang="cs-CZ" sz="1800" b="0" i="0" u="none" strike="noStrike" baseline="0" dirty="0">
                <a:latin typeface="HiddenHorzOCR"/>
              </a:rPr>
              <a:t>(č. </a:t>
            </a:r>
            <a:r>
              <a:rPr lang="cs-CZ" sz="1800" b="0" i="0" u="none" strike="noStrike" baseline="0" dirty="0">
                <a:latin typeface="Arial" panose="020B0604020202020204" pitchFamily="34" charset="0"/>
              </a:rPr>
              <a:t>3).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9516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E0D01B1-497B-6535-3C2E-9742EC8AF2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75" r="54644" b="5460"/>
          <a:stretch/>
        </p:blipFill>
        <p:spPr>
          <a:xfrm>
            <a:off x="735496" y="1043606"/>
            <a:ext cx="3925956" cy="563548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9067123-CF12-A154-6F81-D92C370027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44" t="4545" r="600" b="4390"/>
          <a:stretch/>
        </p:blipFill>
        <p:spPr>
          <a:xfrm>
            <a:off x="6529181" y="1222512"/>
            <a:ext cx="3925956" cy="563548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321FE0C-322B-CEED-E0C2-0ECB679C61AC}"/>
              </a:ext>
            </a:extLst>
          </p:cNvPr>
          <p:cNvSpPr txBox="1"/>
          <p:nvPr/>
        </p:nvSpPr>
        <p:spPr>
          <a:xfrm>
            <a:off x="534229" y="178905"/>
            <a:ext cx="45744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000" b="1" i="0" u="none" strike="noStrike" baseline="0" dirty="0">
                <a:solidFill>
                  <a:srgbClr val="FF0000"/>
                </a:solidFill>
              </a:rPr>
              <a:t>Konstrukční stavební kovové předměty:  </a:t>
            </a:r>
          </a:p>
          <a:p>
            <a:pPr algn="l"/>
            <a:r>
              <a:rPr lang="cs-CZ" b="1" i="0" u="none" strike="noStrike" baseline="0" dirty="0"/>
              <a:t>Kravín:  </a:t>
            </a:r>
            <a:r>
              <a:rPr lang="cs-CZ" b="0" i="0" u="none" strike="noStrike" baseline="0" dirty="0"/>
              <a:t>hřeby (1-13) a skoby (14-17).</a:t>
            </a:r>
          </a:p>
          <a:p>
            <a:pPr algn="l"/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1FE2AA2-5595-9A09-3DF4-519970BA8526}"/>
              </a:ext>
            </a:extLst>
          </p:cNvPr>
          <p:cNvSpPr txBox="1"/>
          <p:nvPr/>
        </p:nvSpPr>
        <p:spPr>
          <a:xfrm>
            <a:off x="5806109" y="151054"/>
            <a:ext cx="6097656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000" b="1" i="0" u="none" strike="noStrike" baseline="0" dirty="0">
                <a:solidFill>
                  <a:srgbClr val="FF0000"/>
                </a:solidFill>
              </a:rPr>
              <a:t>Kovové předměty:</a:t>
            </a:r>
          </a:p>
          <a:p>
            <a:pPr algn="l"/>
            <a:r>
              <a:rPr lang="cs-CZ" b="1" i="0" u="none" strike="noStrike" baseline="0" dirty="0"/>
              <a:t>Kravín:  </a:t>
            </a:r>
            <a:r>
              <a:rPr lang="pl-PL" b="0" i="0" u="none" strike="noStrike" baseline="0" dirty="0"/>
              <a:t>„U" skoby (1, 2), petlice (3-5), oka s trnem (6, 7),</a:t>
            </a:r>
          </a:p>
          <a:p>
            <a:pPr algn="l"/>
            <a:r>
              <a:rPr lang="pl-PL" b="0" i="0" u="none" strike="noStrike" baseline="0" dirty="0"/>
              <a:t> klíče (8-10), </a:t>
            </a:r>
            <a:r>
              <a:rPr lang="cs-CZ" b="0" i="0" u="none" strike="noStrike" baseline="0" dirty="0"/>
              <a:t>visací pružinový zámek (11), háček (12),</a:t>
            </a:r>
          </a:p>
          <a:p>
            <a:pPr algn="l"/>
            <a:r>
              <a:rPr lang="cs-CZ" dirty="0"/>
              <a:t> </a:t>
            </a:r>
            <a:r>
              <a:rPr lang="cs-CZ" b="0" i="0" u="none" strike="noStrike" baseline="0" dirty="0"/>
              <a:t>zlomky nožů (13-17), kroužky z kování (18-21).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5480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77D4563-61FF-8E10-2B59-D112FC280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361950"/>
            <a:ext cx="12115800" cy="649605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  <a:defRPr/>
            </a:pPr>
            <a:r>
              <a:rPr lang="cs-CZ" sz="9600" b="1" dirty="0">
                <a:solidFill>
                  <a:srgbClr val="FF0000"/>
                </a:solidFill>
              </a:rPr>
              <a:t>                                                                      </a:t>
            </a:r>
            <a:r>
              <a:rPr lang="cs-CZ" sz="12800" b="1" dirty="0">
                <a:solidFill>
                  <a:srgbClr val="FF0000"/>
                </a:solidFill>
              </a:rPr>
              <a:t>Husitské války  </a:t>
            </a:r>
          </a:p>
          <a:p>
            <a:pPr marL="0" indent="0">
              <a:buNone/>
              <a:defRPr/>
            </a:pPr>
            <a:r>
              <a:rPr lang="cs-CZ" sz="7400" b="1" dirty="0"/>
              <a:t>               </a:t>
            </a:r>
            <a:endParaRPr lang="cs-CZ" sz="8000" dirty="0"/>
          </a:p>
          <a:p>
            <a:pPr marL="0" indent="0">
              <a:buNone/>
              <a:defRPr/>
            </a:pPr>
            <a:r>
              <a:rPr lang="cs-CZ" sz="7200" dirty="0"/>
              <a:t>         </a:t>
            </a:r>
            <a:r>
              <a:rPr lang="cs-CZ" sz="7200" b="1" dirty="0"/>
              <a:t>1380</a:t>
            </a:r>
            <a:r>
              <a:rPr lang="cs-CZ" sz="7200" dirty="0"/>
              <a:t>  –   skonal kardinál Jan Očko z Vlašimi, litomyšlský biskup Albrecht ze Šternberka a olomoucký biskup Jan ze Středy </a:t>
            </a:r>
          </a:p>
          <a:p>
            <a:pPr marL="0" indent="0">
              <a:buNone/>
              <a:defRPr/>
            </a:pPr>
            <a:r>
              <a:rPr lang="cs-CZ" sz="7200" dirty="0"/>
              <a:t>         </a:t>
            </a:r>
            <a:r>
              <a:rPr lang="cs-CZ" sz="7200" b="1" dirty="0"/>
              <a:t>1392/1393 </a:t>
            </a:r>
            <a:r>
              <a:rPr lang="cs-CZ" sz="7200" dirty="0"/>
              <a:t>–  spor Václava IV. s  arcibiskupem Janem z </a:t>
            </a:r>
            <a:r>
              <a:rPr lang="cs-CZ" sz="7200" dirty="0" err="1"/>
              <a:t>Jenštejna</a:t>
            </a:r>
            <a:r>
              <a:rPr lang="cs-CZ" sz="7200" dirty="0"/>
              <a:t> (kvůli zřízení biskupství Plzni) </a:t>
            </a:r>
          </a:p>
          <a:p>
            <a:pPr marL="0" indent="0">
              <a:buNone/>
              <a:defRPr/>
            </a:pPr>
            <a:r>
              <a:rPr lang="cs-CZ" sz="7200" dirty="0"/>
              <a:t>         </a:t>
            </a:r>
            <a:r>
              <a:rPr lang="cs-CZ" sz="7200" b="1" dirty="0"/>
              <a:t>1394:</a:t>
            </a:r>
            <a:r>
              <a:rPr lang="cs-CZ" sz="7200" dirty="0"/>
              <a:t>   král v Berouně zajat a internován; osvobozen Janem Zhořeleckým</a:t>
            </a:r>
          </a:p>
          <a:p>
            <a:pPr marL="0" indent="0">
              <a:buNone/>
              <a:defRPr/>
            </a:pPr>
            <a:r>
              <a:rPr lang="cs-CZ" sz="7200" dirty="0"/>
              <a:t>         </a:t>
            </a:r>
            <a:r>
              <a:rPr lang="cs-CZ" sz="7200" b="1" dirty="0"/>
              <a:t>1400:  </a:t>
            </a:r>
            <a:r>
              <a:rPr lang="cs-CZ" sz="7200" dirty="0"/>
              <a:t>sesazen z římského trůnu </a:t>
            </a:r>
          </a:p>
          <a:p>
            <a:pPr marL="0" indent="0">
              <a:buNone/>
              <a:defRPr/>
            </a:pPr>
            <a:r>
              <a:rPr lang="cs-CZ" sz="7200" dirty="0"/>
              <a:t>         </a:t>
            </a:r>
            <a:r>
              <a:rPr lang="cs-CZ" sz="7200" b="1" dirty="0"/>
              <a:t>1402/1403</a:t>
            </a:r>
            <a:r>
              <a:rPr lang="cs-CZ" sz="7200" dirty="0"/>
              <a:t>  –  uvězněn podruhé  z podnětu bratra Zikmunda (</a:t>
            </a:r>
            <a:r>
              <a:rPr lang="cs-CZ" sz="7200" dirty="0" err="1"/>
              <a:t>Schaunberg</a:t>
            </a:r>
            <a:r>
              <a:rPr lang="cs-CZ" sz="7200" dirty="0"/>
              <a:t> v Horních)</a:t>
            </a:r>
          </a:p>
          <a:p>
            <a:pPr marL="0" indent="0">
              <a:buNone/>
              <a:defRPr/>
            </a:pPr>
            <a:r>
              <a:rPr lang="cs-CZ" sz="7200" dirty="0"/>
              <a:t>         </a:t>
            </a:r>
            <a:r>
              <a:rPr lang="cs-CZ" sz="7200" b="1" dirty="0"/>
              <a:t>1410:</a:t>
            </a:r>
            <a:r>
              <a:rPr lang="cs-CZ" sz="7200" dirty="0"/>
              <a:t>  po smrti druhého římského krále </a:t>
            </a:r>
            <a:r>
              <a:rPr lang="cs-CZ" sz="7200" dirty="0" err="1"/>
              <a:t>Ruprechta</a:t>
            </a:r>
            <a:r>
              <a:rPr lang="cs-CZ" sz="7200" dirty="0"/>
              <a:t> Falckého kurfiřti zvolili Zikmunda a pak Jošta </a:t>
            </a:r>
          </a:p>
          <a:p>
            <a:pPr marL="0" indent="0" eaLnBrk="1" hangingPunct="1">
              <a:buNone/>
              <a:defRPr/>
            </a:pPr>
            <a:r>
              <a:rPr lang="cs-CZ" sz="7200" b="1" dirty="0"/>
              <a:t>         1414</a:t>
            </a:r>
            <a:r>
              <a:rPr lang="cs-CZ" sz="7200" dirty="0"/>
              <a:t>:  římským králem korunován Zikmund Lucemburský</a:t>
            </a:r>
            <a:r>
              <a:rPr lang="cs-CZ" sz="7200" b="1" dirty="0"/>
              <a:t> </a:t>
            </a:r>
            <a:r>
              <a:rPr lang="cs-CZ" sz="7200" dirty="0"/>
              <a:t> </a:t>
            </a:r>
          </a:p>
          <a:p>
            <a:pPr marL="0" indent="0" eaLnBrk="1" hangingPunct="1">
              <a:buNone/>
              <a:defRPr/>
            </a:pPr>
            <a:endParaRPr lang="cs-CZ" sz="7200" dirty="0"/>
          </a:p>
          <a:p>
            <a:pPr marL="0" indent="0">
              <a:buNone/>
              <a:defRPr/>
            </a:pPr>
            <a:r>
              <a:rPr lang="cs-CZ" sz="7200" b="1" dirty="0"/>
              <a:t>        </a:t>
            </a:r>
            <a:r>
              <a:rPr lang="cs-CZ" altLang="cs-CZ" sz="7200" dirty="0"/>
              <a:t> </a:t>
            </a:r>
            <a:r>
              <a:rPr lang="cs-CZ" sz="7200" b="1" dirty="0"/>
              <a:t>1402:   Jan Hus:  </a:t>
            </a:r>
            <a:r>
              <a:rPr lang="cs-CZ" sz="7200" dirty="0"/>
              <a:t>kázání</a:t>
            </a:r>
            <a:r>
              <a:rPr lang="cs-CZ" sz="7200" b="1" dirty="0"/>
              <a:t> </a:t>
            </a:r>
            <a:r>
              <a:rPr lang="cs-CZ" sz="7200" dirty="0"/>
              <a:t>v Betlémské kapli:  sekularizace církevního majetku v duchu apoštolské chudoby</a:t>
            </a:r>
          </a:p>
          <a:p>
            <a:pPr marL="0" indent="0">
              <a:buNone/>
              <a:defRPr/>
            </a:pPr>
            <a:r>
              <a:rPr lang="cs-CZ" sz="7200" b="1" dirty="0"/>
              <a:t>         1402 – 1403:   </a:t>
            </a:r>
            <a:r>
              <a:rPr lang="cs-CZ" sz="7200" dirty="0"/>
              <a:t>v Českém království propukla občanská válka </a:t>
            </a:r>
          </a:p>
          <a:p>
            <a:pPr marL="0" indent="0">
              <a:buNone/>
              <a:defRPr/>
            </a:pPr>
            <a:r>
              <a:rPr lang="cs-CZ" altLang="cs-CZ" sz="7200" b="1" dirty="0"/>
              <a:t>         1409</a:t>
            </a:r>
            <a:r>
              <a:rPr lang="cs-CZ" altLang="cs-CZ" sz="7200" dirty="0"/>
              <a:t>  –  Kutnohorský dekret: změna poměru hlasů v pražském vysokém učení (3:1)</a:t>
            </a:r>
            <a:endParaRPr lang="cs-CZ" sz="7200" dirty="0"/>
          </a:p>
          <a:p>
            <a:pPr marL="0" indent="0">
              <a:buNone/>
            </a:pPr>
            <a:r>
              <a:rPr lang="cs-CZ" altLang="cs-CZ" sz="7200" dirty="0"/>
              <a:t>         </a:t>
            </a:r>
            <a:r>
              <a:rPr lang="cs-CZ" altLang="cs-CZ" sz="7200" b="1" dirty="0"/>
              <a:t>1410</a:t>
            </a:r>
            <a:r>
              <a:rPr lang="cs-CZ" altLang="cs-CZ" sz="7200" dirty="0"/>
              <a:t>  –  arcibiskup Zbyněk Zajíc vyhlásil nad Prahou interdikt kvůli šíření </a:t>
            </a:r>
            <a:r>
              <a:rPr lang="cs-CZ" altLang="cs-CZ" sz="7200" dirty="0" err="1"/>
              <a:t>Wycliffových</a:t>
            </a:r>
            <a:r>
              <a:rPr lang="cs-CZ" altLang="cs-CZ" sz="7200" dirty="0"/>
              <a:t> spisů (do 20 km)</a:t>
            </a:r>
          </a:p>
          <a:p>
            <a:pPr marL="0" indent="0">
              <a:buNone/>
            </a:pPr>
            <a:r>
              <a:rPr lang="cs-CZ" altLang="cs-CZ" sz="7200" dirty="0"/>
              <a:t>         </a:t>
            </a:r>
            <a:r>
              <a:rPr lang="cs-CZ" altLang="cs-CZ" sz="7200" b="1" dirty="0"/>
              <a:t>1411</a:t>
            </a:r>
            <a:r>
              <a:rPr lang="cs-CZ" altLang="cs-CZ" sz="7200" dirty="0"/>
              <a:t>  –  po smrti arcibiskupa Zajíce král kontroloval obsazování úřadu,  císařem Zikmund Lucemburský</a:t>
            </a:r>
          </a:p>
          <a:p>
            <a:pPr marL="0" indent="0">
              <a:buNone/>
            </a:pPr>
            <a:r>
              <a:rPr lang="cs-CZ" altLang="cs-CZ" sz="7200" dirty="0"/>
              <a:t>         </a:t>
            </a:r>
            <a:r>
              <a:rPr lang="cs-CZ" altLang="cs-CZ" sz="7200" b="1" dirty="0"/>
              <a:t>1412</a:t>
            </a:r>
            <a:r>
              <a:rPr lang="cs-CZ" altLang="cs-CZ" sz="7200" dirty="0"/>
              <a:t>  –  odpustkové bouře v Praze:   poprava tří stoupenců reformy</a:t>
            </a:r>
          </a:p>
          <a:p>
            <a:pPr marL="0" indent="0">
              <a:buNone/>
            </a:pPr>
            <a:r>
              <a:rPr lang="cs-CZ" sz="7200" b="1" dirty="0"/>
              <a:t>         1414: </a:t>
            </a:r>
            <a:r>
              <a:rPr lang="cs-CZ" sz="7200" dirty="0"/>
              <a:t> </a:t>
            </a:r>
            <a:r>
              <a:rPr lang="cs-CZ" sz="7200" b="1" dirty="0"/>
              <a:t>Kostnický koncil  </a:t>
            </a:r>
            <a:r>
              <a:rPr lang="cs-CZ" sz="7200" dirty="0"/>
              <a:t>–  svolán Zikmundem Lucemburským:  </a:t>
            </a:r>
            <a:r>
              <a:rPr lang="cs-CZ" altLang="cs-CZ" sz="7200" b="1" dirty="0"/>
              <a:t>Jan Hus </a:t>
            </a:r>
            <a:r>
              <a:rPr lang="cs-CZ" altLang="cs-CZ" sz="7200" dirty="0"/>
              <a:t>se na žádost Zikmunda účastnil koncilu v Kostnici</a:t>
            </a:r>
          </a:p>
          <a:p>
            <a:pPr marL="0" indent="0">
              <a:buNone/>
            </a:pPr>
            <a:r>
              <a:rPr lang="cs-CZ" altLang="cs-CZ" sz="7200" dirty="0"/>
              <a:t>         </a:t>
            </a:r>
            <a:r>
              <a:rPr lang="cs-CZ" altLang="cs-CZ" sz="7200" b="1" dirty="0"/>
              <a:t>1415</a:t>
            </a:r>
            <a:r>
              <a:rPr lang="cs-CZ" altLang="cs-CZ" sz="7200" dirty="0"/>
              <a:t>  –  odsouzen církví v inkvizičním procesu a předán světské spravedlnosti k popravě upálením podle kanonického, </a:t>
            </a:r>
          </a:p>
          <a:p>
            <a:pPr marL="0" indent="0">
              <a:buNone/>
            </a:pPr>
            <a:r>
              <a:rPr lang="cs-CZ" altLang="cs-CZ" sz="7200" dirty="0"/>
              <a:t>                        tzn. církevního práva (</a:t>
            </a:r>
            <a:r>
              <a:rPr lang="cs-CZ" altLang="cs-CZ" sz="7200" i="1" dirty="0"/>
              <a:t>ius </a:t>
            </a:r>
            <a:r>
              <a:rPr lang="cs-CZ" altLang="cs-CZ" sz="7200" i="1" dirty="0" err="1"/>
              <a:t>canonicum</a:t>
            </a:r>
            <a:r>
              <a:rPr lang="cs-CZ" altLang="cs-CZ" sz="7200" dirty="0"/>
              <a:t>) a ne podle civilního (</a:t>
            </a:r>
            <a:r>
              <a:rPr lang="cs-CZ" altLang="cs-CZ" sz="7200" i="1" dirty="0"/>
              <a:t>ius civile</a:t>
            </a:r>
            <a:r>
              <a:rPr lang="cs-CZ" altLang="cs-CZ" sz="7200" dirty="0"/>
              <a:t>)</a:t>
            </a:r>
          </a:p>
          <a:p>
            <a:pPr marL="0" indent="0">
              <a:buNone/>
            </a:pPr>
            <a:r>
              <a:rPr lang="cs-CZ" altLang="cs-CZ" sz="7200" dirty="0"/>
              <a:t>                        Zikmund zprvu žádal Husovo propuštění, ale byl odmítnut</a:t>
            </a:r>
          </a:p>
          <a:p>
            <a:pPr marL="0" indent="0">
              <a:buNone/>
              <a:defRPr/>
            </a:pPr>
            <a:endParaRPr lang="cs-CZ" sz="8000" dirty="0"/>
          </a:p>
          <a:p>
            <a:pPr marL="0" indent="0">
              <a:buNone/>
              <a:defRPr/>
            </a:pPr>
            <a:r>
              <a:rPr lang="cs-CZ" sz="8000" dirty="0"/>
              <a:t>                    </a:t>
            </a:r>
          </a:p>
          <a:p>
            <a:pPr marL="0" indent="0">
              <a:buNone/>
              <a:defRPr/>
            </a:pPr>
            <a:r>
              <a:rPr lang="cs-CZ" sz="8000" dirty="0"/>
              <a:t>          </a:t>
            </a:r>
          </a:p>
          <a:p>
            <a:pPr marL="0" indent="0">
              <a:buNone/>
              <a:defRPr/>
            </a:pPr>
            <a:r>
              <a:rPr lang="cs-CZ" sz="8000" dirty="0"/>
              <a:t>                  </a:t>
            </a:r>
            <a:endParaRPr lang="cs-CZ" sz="8000" b="1" dirty="0"/>
          </a:p>
          <a:p>
            <a:pPr marL="0" indent="0">
              <a:buNone/>
              <a:defRPr/>
            </a:pPr>
            <a:r>
              <a:rPr lang="cs-CZ" sz="5000" b="1" dirty="0"/>
              <a:t>                      </a:t>
            </a:r>
            <a:endParaRPr lang="cs-CZ" sz="5000" dirty="0"/>
          </a:p>
          <a:p>
            <a:pPr marL="0" indent="0">
              <a:buNone/>
              <a:defRPr/>
            </a:pPr>
            <a:r>
              <a:rPr lang="cs-CZ" sz="4200" dirty="0"/>
              <a:t>                                                                  </a:t>
            </a:r>
          </a:p>
          <a:p>
            <a:pPr>
              <a:defRPr/>
            </a:pPr>
            <a:endParaRPr lang="cs-CZ" sz="4200" dirty="0"/>
          </a:p>
          <a:p>
            <a:pPr marL="0" indent="0">
              <a:buNone/>
              <a:defRPr/>
            </a:pPr>
            <a:endParaRPr lang="cs-CZ" sz="4200" dirty="0"/>
          </a:p>
          <a:p>
            <a:pPr marL="0" indent="0">
              <a:buNone/>
              <a:defRPr/>
            </a:pPr>
            <a:endParaRPr lang="cs-CZ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B0375E8-785F-EF19-CC7A-1AE5B111B8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78" r="54037" b="2500"/>
          <a:stretch/>
        </p:blipFill>
        <p:spPr>
          <a:xfrm>
            <a:off x="952626" y="1291618"/>
            <a:ext cx="3768365" cy="550610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C9DCD9F-5302-3773-A333-2C24395BC5E3}"/>
              </a:ext>
            </a:extLst>
          </p:cNvPr>
          <p:cNvSpPr txBox="1"/>
          <p:nvPr/>
        </p:nvSpPr>
        <p:spPr>
          <a:xfrm>
            <a:off x="513139" y="337511"/>
            <a:ext cx="53435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b="1" i="0" u="none" strike="noStrike" baseline="0" dirty="0">
                <a:solidFill>
                  <a:srgbClr val="FF0000"/>
                </a:solidFill>
              </a:rPr>
              <a:t>Kovové předměty:</a:t>
            </a:r>
          </a:p>
          <a:p>
            <a:pPr algn="l"/>
            <a:r>
              <a:rPr lang="cs-CZ" sz="1800" b="1" i="0" u="none" strike="noStrike" baseline="0" dirty="0"/>
              <a:t>Kravín:</a:t>
            </a:r>
            <a:r>
              <a:rPr lang="cs-CZ" sz="1800" b="0" i="0" u="none" strike="noStrike" baseline="0" dirty="0"/>
              <a:t> klíny (3-8), dláto (9), kovadlinka (12), </a:t>
            </a:r>
          </a:p>
          <a:p>
            <a:pPr algn="l"/>
            <a:r>
              <a:rPr lang="cs-CZ" sz="1800" b="0" i="0" u="none" strike="noStrike" baseline="0" dirty="0"/>
              <a:t>šipky do kuší (14-16), neurčené předměty (10, 13).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84543F7-DCAB-83D4-BD16-1956A7AA0340}"/>
              </a:ext>
            </a:extLst>
          </p:cNvPr>
          <p:cNvSpPr txBox="1"/>
          <p:nvPr/>
        </p:nvSpPr>
        <p:spPr>
          <a:xfrm>
            <a:off x="6317457" y="337511"/>
            <a:ext cx="53614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1" i="0" u="none" strike="noStrike" baseline="0" dirty="0">
                <a:solidFill>
                  <a:srgbClr val="FF0000"/>
                </a:solidFill>
              </a:rPr>
              <a:t>Kovové předměty:</a:t>
            </a:r>
          </a:p>
          <a:p>
            <a:pPr algn="l"/>
            <a:r>
              <a:rPr lang="cs-CZ" sz="1800" b="1" i="0" u="none" strike="noStrike" baseline="0" dirty="0"/>
              <a:t>Kravín:</a:t>
            </a:r>
            <a:r>
              <a:rPr lang="cs-CZ" sz="1800" b="0" i="0" u="none" strike="noStrike" baseline="0" dirty="0"/>
              <a:t>  kleště (2), hrot kopí (3), kopinaté radličky (4-6). </a:t>
            </a:r>
          </a:p>
          <a:p>
            <a:pPr algn="l"/>
            <a:r>
              <a:rPr lang="cs-CZ" sz="1800" b="1" i="0" u="none" strike="noStrike" baseline="0" dirty="0" err="1"/>
              <a:t>Potálov</a:t>
            </a:r>
            <a:r>
              <a:rPr lang="cs-CZ" sz="1800" b="1" i="0" u="none" strike="noStrike" baseline="0" dirty="0"/>
              <a:t>:</a:t>
            </a:r>
            <a:r>
              <a:rPr lang="cs-CZ" sz="1800" b="0" i="0" u="none" strike="noStrike" baseline="0" dirty="0"/>
              <a:t>  kleště (1).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2F71F57-7286-5304-D3AB-760767043A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37" t="2083" r="1257" b="5278"/>
          <a:stretch/>
        </p:blipFill>
        <p:spPr>
          <a:xfrm>
            <a:off x="6910494" y="1382432"/>
            <a:ext cx="3624156" cy="532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320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8E409C8-692B-A9BE-DB4F-D2F5250799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4" t="1340" r="53572" b="5762"/>
          <a:stretch/>
        </p:blipFill>
        <p:spPr>
          <a:xfrm>
            <a:off x="980779" y="1443115"/>
            <a:ext cx="3651733" cy="531991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A7F3BD9-FA89-114D-0A64-0FCD8B2FA7F6}"/>
              </a:ext>
            </a:extLst>
          </p:cNvPr>
          <p:cNvSpPr txBox="1"/>
          <p:nvPr/>
        </p:nvSpPr>
        <p:spPr>
          <a:xfrm>
            <a:off x="377687" y="427456"/>
            <a:ext cx="59535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000" b="1" i="0" u="none" strike="noStrike" baseline="0" dirty="0">
                <a:solidFill>
                  <a:srgbClr val="FF0000"/>
                </a:solidFill>
              </a:rPr>
              <a:t>Keramika počátku 15. stol.: </a:t>
            </a:r>
          </a:p>
          <a:p>
            <a:pPr algn="l"/>
            <a:r>
              <a:rPr lang="cs-CZ" b="1" dirty="0"/>
              <a:t>Kravín:</a:t>
            </a:r>
            <a:r>
              <a:rPr lang="cs-CZ" dirty="0"/>
              <a:t>  </a:t>
            </a:r>
            <a:r>
              <a:rPr lang="cs-CZ" b="0" i="0" u="none" strike="noStrike" baseline="0" dirty="0"/>
              <a:t>kuchyňská a stolní (3-6), zásobní tvary - zásobnice ( 1), </a:t>
            </a:r>
          </a:p>
          <a:p>
            <a:pPr algn="l"/>
            <a:r>
              <a:rPr lang="cs-CZ" b="0" i="0" u="none" strike="noStrike" baseline="0" dirty="0"/>
              <a:t>výzdoba gotickou minuskulou na hrncovité nádobě (2).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3EEE3E5-DBC6-6D87-3C6F-BE8E7E9CC8FE}"/>
              </a:ext>
            </a:extLst>
          </p:cNvPr>
          <p:cNvSpPr txBox="1"/>
          <p:nvPr/>
        </p:nvSpPr>
        <p:spPr>
          <a:xfrm>
            <a:off x="6746845" y="427455"/>
            <a:ext cx="50368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1" i="0" u="none" strike="noStrike" baseline="0" dirty="0">
                <a:solidFill>
                  <a:srgbClr val="FF0000"/>
                </a:solidFill>
              </a:rPr>
              <a:t>Kovové předměty:</a:t>
            </a:r>
          </a:p>
          <a:p>
            <a:pPr algn="l"/>
            <a:r>
              <a:rPr lang="cs-CZ" b="1" dirty="0"/>
              <a:t>K</a:t>
            </a:r>
            <a:r>
              <a:rPr lang="cs-CZ" sz="1800" b="1" i="0" u="none" strike="noStrike" baseline="0" dirty="0"/>
              <a:t>ravín:</a:t>
            </a:r>
            <a:r>
              <a:rPr lang="cs-CZ" sz="1800" b="0" i="0" u="none" strike="noStrike" baseline="0" dirty="0"/>
              <a:t>  motyka (1), části podkov (2-7), nebozez (8), </a:t>
            </a:r>
            <a:endParaRPr lang="cs-CZ" dirty="0"/>
          </a:p>
          <a:p>
            <a:pPr algn="l"/>
            <a:r>
              <a:rPr lang="cs-CZ" sz="1800" b="0" i="0" u="none" strike="noStrike" baseline="0" dirty="0"/>
              <a:t>               hřeblo (9).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BB526EE-E0BD-FDF4-4599-A24E6E8C8B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989" t="2221" r="1941" b="5417"/>
          <a:stretch/>
        </p:blipFill>
        <p:spPr>
          <a:xfrm>
            <a:off x="7404895" y="1564861"/>
            <a:ext cx="3720792" cy="519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269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4232" cy="392039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480" y="0"/>
            <a:ext cx="3413520" cy="431802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232" y="856059"/>
            <a:ext cx="5524248" cy="600194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821021" y="5755341"/>
            <a:ext cx="1994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Tzv. Husův hrneček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/>
          <a:srcRect l="27228" t="17463" r="28434" b="32905"/>
          <a:stretch/>
        </p:blipFill>
        <p:spPr>
          <a:xfrm>
            <a:off x="120821" y="4693023"/>
            <a:ext cx="3012589" cy="189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3321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6FEC1B-7E2C-DD4C-79E3-57D6377D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4229099" cy="1325563"/>
          </a:xfrm>
        </p:spPr>
        <p:txBody>
          <a:bodyPr>
            <a:norm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          Kartuziánský klášter </a:t>
            </a:r>
            <a:br>
              <a:rPr lang="cs-CZ" sz="2400" b="1" dirty="0">
                <a:solidFill>
                  <a:srgbClr val="FF0000"/>
                </a:solidFill>
              </a:rPr>
            </a:br>
            <a:r>
              <a:rPr lang="cs-CZ" sz="2400" b="1" dirty="0">
                <a:solidFill>
                  <a:srgbClr val="FF0000"/>
                </a:solidFill>
              </a:rPr>
              <a:t>       v Dolanech u Šternberka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FD21B9C0-4BBD-248A-D4E4-E32A7E046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5563"/>
            <a:ext cx="6143625" cy="5532438"/>
          </a:xfrm>
        </p:spPr>
        <p:txBody>
          <a:bodyPr>
            <a:normAutofit/>
          </a:bodyPr>
          <a:lstStyle/>
          <a:p>
            <a:r>
              <a:rPr lang="cs-CZ" sz="1800" b="1" dirty="0"/>
              <a:t>1392 – 1409</a:t>
            </a:r>
            <a:r>
              <a:rPr lang="cs-CZ" sz="1800" dirty="0"/>
              <a:t>:  vystavěn kartuziány z Tržku Litomyšle </a:t>
            </a:r>
          </a:p>
          <a:p>
            <a:r>
              <a:rPr lang="cs-CZ" sz="1800" b="1" dirty="0"/>
              <a:t>Statky kartuziánů:  </a:t>
            </a:r>
            <a:r>
              <a:rPr lang="pl-PL" sz="1800" dirty="0">
                <a:effectLst/>
              </a:rPr>
              <a:t>Dolany, Toveř, Moravičany a Palonín </a:t>
            </a:r>
            <a:r>
              <a:rPr lang="cs-CZ" sz="1800" dirty="0"/>
              <a:t> </a:t>
            </a:r>
          </a:p>
          <a:p>
            <a:pPr marL="0" indent="0">
              <a:buNone/>
            </a:pPr>
            <a:r>
              <a:rPr lang="cs-CZ" sz="1800" dirty="0"/>
              <a:t>    </a:t>
            </a:r>
            <a:r>
              <a:rPr lang="cs-CZ" sz="1800" b="1" dirty="0"/>
              <a:t>Převor:</a:t>
            </a:r>
            <a:r>
              <a:rPr lang="cs-CZ" sz="1800" dirty="0"/>
              <a:t>   Štěpán z </a:t>
            </a:r>
            <a:r>
              <a:rPr lang="cs-CZ" sz="1800" dirty="0" err="1"/>
              <a:t>Melic</a:t>
            </a:r>
            <a:r>
              <a:rPr lang="cs-CZ" sz="1800" dirty="0"/>
              <a:t> – proti </a:t>
            </a:r>
            <a:r>
              <a:rPr lang="cs-CZ" sz="1800" dirty="0" err="1"/>
              <a:t>Wiklefovi</a:t>
            </a:r>
            <a:r>
              <a:rPr lang="cs-CZ" sz="1800" dirty="0"/>
              <a:t> a Husovi</a:t>
            </a:r>
          </a:p>
          <a:p>
            <a:pPr marL="0" indent="0">
              <a:buNone/>
            </a:pPr>
            <a:r>
              <a:rPr lang="cs-CZ" sz="1800" dirty="0"/>
              <a:t>                     „</a:t>
            </a:r>
            <a:r>
              <a:rPr lang="cs-CZ" sz="1800" dirty="0" err="1"/>
              <a:t>devotio</a:t>
            </a:r>
            <a:r>
              <a:rPr lang="cs-CZ" sz="1800" dirty="0"/>
              <a:t> moderna“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>
                <a:solidFill>
                  <a:srgbClr val="FF0000"/>
                </a:solidFill>
              </a:rPr>
              <a:t>2. 2. 1425  </a:t>
            </a:r>
            <a:r>
              <a:rPr lang="cs-CZ" sz="1800" dirty="0"/>
              <a:t>–  obsazen husity jako opěrný bod proti</a:t>
            </a:r>
          </a:p>
          <a:p>
            <a:pPr marL="0" indent="0">
              <a:buNone/>
            </a:pPr>
            <a:r>
              <a:rPr lang="cs-CZ" sz="1800" dirty="0"/>
              <a:t>                           katolické Olomouci </a:t>
            </a:r>
          </a:p>
          <a:p>
            <a:r>
              <a:rPr lang="cs-CZ" sz="1800" b="1" dirty="0"/>
              <a:t>1437</a:t>
            </a:r>
            <a:r>
              <a:rPr lang="cs-CZ" sz="1800" dirty="0"/>
              <a:t> –  olomouckými měšťany rozbořen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/>
              <a:t>1962 – 1975:  </a:t>
            </a:r>
            <a:r>
              <a:rPr lang="cs-CZ" sz="1800" dirty="0"/>
              <a:t>výzkum Václav Burian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dirty="0"/>
              <a:t>Vítek, T. – Foltýn, D. 2005: Dolany (Olomouc). Zaniklá kartouza „</a:t>
            </a:r>
            <a:r>
              <a:rPr lang="cs-CZ" sz="1800" dirty="0" err="1"/>
              <a:t>Vallis</a:t>
            </a:r>
            <a:r>
              <a:rPr lang="cs-CZ" sz="1800" dirty="0"/>
              <a:t> </a:t>
            </a:r>
            <a:r>
              <a:rPr lang="cs-CZ" sz="1800" dirty="0" err="1"/>
              <a:t>Josaphat</a:t>
            </a:r>
            <a:r>
              <a:rPr lang="cs-CZ" sz="1800" dirty="0"/>
              <a:t>“ s kostelem P. Marie (</a:t>
            </a:r>
            <a:r>
              <a:rPr lang="cs-CZ" sz="1800" dirty="0" err="1"/>
              <a:t>Kartouzka</a:t>
            </a:r>
            <a:r>
              <a:rPr lang="cs-CZ" sz="1800" dirty="0"/>
              <a:t>). In: Foltýn, D. a kol. Encyklopedie moravských a slezských klášterů, 274-277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7D83F95-9431-53C2-B82A-7BA30DECD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2524125" cy="3619500"/>
          </a:xfrm>
          <a:prstGeom prst="rect">
            <a:avLst/>
          </a:prstGeom>
        </p:spPr>
      </p:pic>
      <p:pic>
        <p:nvPicPr>
          <p:cNvPr id="16" name="Obrázek 15" descr="Obsah obrázku tráva, exteriér, pole, příroda&#10;&#10;Popis byl vytvořen automaticky">
            <a:extLst>
              <a:ext uri="{FF2B5EF4-FFF2-40B4-BE49-F238E27FC236}">
                <a16:creationId xmlns:a16="http://schemas.microsoft.com/office/drawing/2014/main" id="{065E92BD-8A1F-D656-CF00-C31E1D2A06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38"/>
          <a:stretch/>
        </p:blipFill>
        <p:spPr>
          <a:xfrm>
            <a:off x="6096000" y="3617272"/>
            <a:ext cx="6096002" cy="323976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8385C9B-ADCE-C9F2-42C1-677DE74FE9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" t="3214" r="1105" b="5212"/>
          <a:stretch/>
        </p:blipFill>
        <p:spPr>
          <a:xfrm>
            <a:off x="8620125" y="39045"/>
            <a:ext cx="3571875" cy="359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25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EE0DCA-844E-E48F-2326-928C100BE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7" y="0"/>
            <a:ext cx="3600450" cy="1325563"/>
          </a:xfrm>
        </p:spPr>
        <p:txBody>
          <a:bodyPr>
            <a:norm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          Hrad Hluboký</a:t>
            </a:r>
            <a:br>
              <a:rPr lang="cs-CZ" sz="2400" b="1" dirty="0">
                <a:solidFill>
                  <a:srgbClr val="FF0000"/>
                </a:solidFill>
              </a:rPr>
            </a:br>
            <a:r>
              <a:rPr lang="cs-CZ" sz="2400" b="1" dirty="0">
                <a:solidFill>
                  <a:srgbClr val="FF0000"/>
                </a:solidFill>
              </a:rPr>
              <a:t>   Hlubočky – Hrubá Voda</a:t>
            </a:r>
          </a:p>
        </p:txBody>
      </p:sp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BD217CEC-1678-053D-6B6D-445A01212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75" y="1343818"/>
            <a:ext cx="5705475" cy="5495927"/>
          </a:xfrm>
        </p:spPr>
        <p:txBody>
          <a:bodyPr>
            <a:normAutofit fontScale="92500" lnSpcReduction="10000"/>
          </a:bodyPr>
          <a:lstStyle/>
          <a:p>
            <a:r>
              <a:rPr lang="cs-CZ" sz="1800" b="1" dirty="0" err="1"/>
              <a:t>Bergfritového</a:t>
            </a:r>
            <a:r>
              <a:rPr lang="cs-CZ" sz="1800" b="1" dirty="0"/>
              <a:t> typu:   </a:t>
            </a:r>
            <a:r>
              <a:rPr lang="cs-CZ" sz="1800" dirty="0"/>
              <a:t>d. 60 m, palác 35 x 9 m</a:t>
            </a:r>
            <a:endParaRPr lang="cs-CZ" sz="1800" b="1" dirty="0"/>
          </a:p>
          <a:p>
            <a:r>
              <a:rPr lang="cs-CZ" sz="1800" b="1" dirty="0"/>
              <a:t>1340 </a:t>
            </a:r>
            <a:r>
              <a:rPr lang="cs-CZ" sz="1800" dirty="0"/>
              <a:t>–  založen k ochraně cesty do Slezska jako</a:t>
            </a:r>
          </a:p>
          <a:p>
            <a:pPr marL="0" indent="0">
              <a:buNone/>
            </a:pPr>
            <a:r>
              <a:rPr lang="cs-CZ" sz="1800" dirty="0"/>
              <a:t>                  sídlo olomouckého biskupa Jana VII. Volka</a:t>
            </a:r>
          </a:p>
          <a:p>
            <a:pPr marL="0" indent="0">
              <a:buNone/>
            </a:pPr>
            <a:r>
              <a:rPr lang="cs-CZ" sz="1800" dirty="0"/>
              <a:t>                  (nemanželský syn Václava II.)</a:t>
            </a:r>
          </a:p>
          <a:p>
            <a:r>
              <a:rPr lang="cs-CZ" sz="1800" b="1" dirty="0"/>
              <a:t>1351</a:t>
            </a:r>
            <a:r>
              <a:rPr lang="cs-CZ" sz="1800" dirty="0"/>
              <a:t>  –  moravský markrabě Jan Jindřich</a:t>
            </a:r>
          </a:p>
          <a:p>
            <a:r>
              <a:rPr lang="cs-CZ" sz="1800" b="1" dirty="0"/>
              <a:t>1371  </a:t>
            </a:r>
            <a:r>
              <a:rPr lang="cs-CZ" sz="1800" dirty="0"/>
              <a:t>–  purkrabí Půta z </a:t>
            </a:r>
            <a:r>
              <a:rPr lang="cs-CZ" sz="1800" dirty="0" err="1"/>
              <a:t>Holštejna</a:t>
            </a:r>
            <a:endParaRPr lang="cs-CZ" sz="1800" dirty="0"/>
          </a:p>
          <a:p>
            <a:r>
              <a:rPr lang="cs-CZ" sz="1800" b="1" dirty="0"/>
              <a:t>1406</a:t>
            </a:r>
            <a:r>
              <a:rPr lang="cs-CZ" sz="1800" dirty="0"/>
              <a:t>  –   Lacek z Kravař (od Jošta), pak </a:t>
            </a:r>
            <a:r>
              <a:rPr lang="cs-CZ" sz="1800" dirty="0" err="1"/>
              <a:t>Tvokrovští</a:t>
            </a:r>
            <a:endParaRPr lang="cs-CZ" sz="1800" dirty="0"/>
          </a:p>
          <a:p>
            <a:r>
              <a:rPr lang="cs-CZ" sz="1800" b="1" dirty="0">
                <a:solidFill>
                  <a:srgbClr val="FF0000"/>
                </a:solidFill>
              </a:rPr>
              <a:t>1425</a:t>
            </a:r>
            <a:r>
              <a:rPr lang="cs-CZ" sz="1800" dirty="0"/>
              <a:t>  –  dobyt husity  (i Majetín)</a:t>
            </a:r>
          </a:p>
          <a:p>
            <a:r>
              <a:rPr lang="cs-CZ" sz="1800" b="1" dirty="0"/>
              <a:t>1426</a:t>
            </a:r>
            <a:r>
              <a:rPr lang="cs-CZ" sz="1800" dirty="0"/>
              <a:t>  –  obsazen moravským zemským hejtmanem</a:t>
            </a:r>
          </a:p>
          <a:p>
            <a:pPr marL="0" indent="0">
              <a:buNone/>
            </a:pPr>
            <a:r>
              <a:rPr lang="cs-CZ" sz="1800" dirty="0"/>
              <a:t>                   Haškem z Valdštejna (ruiny) </a:t>
            </a:r>
          </a:p>
          <a:p>
            <a:pPr marL="0" indent="0">
              <a:buNone/>
            </a:pPr>
            <a:r>
              <a:rPr lang="cs-CZ" sz="2000" dirty="0"/>
              <a:t>             –  léno Jana ze Sovince a Pňovic </a:t>
            </a:r>
            <a:endParaRPr lang="cs-CZ" sz="1800" dirty="0"/>
          </a:p>
          <a:p>
            <a:r>
              <a:rPr lang="cs-CZ" sz="1800" b="1" dirty="0"/>
              <a:t>1437</a:t>
            </a:r>
            <a:r>
              <a:rPr lang="cs-CZ" sz="1800" dirty="0"/>
              <a:t>  –  „Pustý zámek“ (</a:t>
            </a:r>
            <a:r>
              <a:rPr lang="cs-CZ" sz="1800" i="1" dirty="0" err="1"/>
              <a:t>Wüsstes</a:t>
            </a:r>
            <a:r>
              <a:rPr lang="cs-CZ" sz="1800" i="1" dirty="0"/>
              <a:t> </a:t>
            </a:r>
            <a:r>
              <a:rPr lang="cs-CZ" sz="1800" i="1" dirty="0" err="1"/>
              <a:t>Schloss</a:t>
            </a:r>
            <a:r>
              <a:rPr lang="cs-CZ" sz="1800" dirty="0"/>
              <a:t>)</a:t>
            </a:r>
          </a:p>
          <a:p>
            <a:r>
              <a:rPr lang="cs-CZ" sz="1800" dirty="0"/>
              <a:t>80. léta  –  povrchový průzkum P. Kouřila a M. Plačka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dirty="0">
                <a:effectLst/>
              </a:rPr>
              <a:t>Brůnová, K. 2004: Hrad Hluboký, k. </a:t>
            </a:r>
            <a:r>
              <a:rPr lang="cs-CZ" sz="1800" dirty="0" err="1">
                <a:effectLst/>
              </a:rPr>
              <a:t>ú.</a:t>
            </a:r>
            <a:r>
              <a:rPr lang="cs-CZ" sz="1800" dirty="0">
                <a:effectLst/>
              </a:rPr>
              <a:t> Město Libavá,</a:t>
            </a:r>
            <a:br>
              <a:rPr lang="cs-CZ" sz="1800" dirty="0"/>
            </a:br>
            <a:r>
              <a:rPr lang="cs-CZ" sz="1800" dirty="0">
                <a:effectLst/>
              </a:rPr>
              <a:t>okr. Olomouc. Vlastivědný věstník moravský LVI (1),</a:t>
            </a:r>
            <a:br>
              <a:rPr lang="cs-CZ" sz="1800" dirty="0"/>
            </a:br>
            <a:r>
              <a:rPr lang="cs-CZ" sz="1800" dirty="0">
                <a:effectLst/>
              </a:rPr>
              <a:t>46–55.</a:t>
            </a:r>
            <a:endParaRPr lang="cs-CZ" sz="1800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D491ACA8-D651-136E-A9FA-685AA277E9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030" y="102196"/>
            <a:ext cx="3547896" cy="3475165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294CB45A-FBAD-57F3-90EA-CDFF526D77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0" t="13643" r="18225" b="11920"/>
          <a:stretch/>
        </p:blipFill>
        <p:spPr>
          <a:xfrm>
            <a:off x="4995862" y="344882"/>
            <a:ext cx="3589450" cy="2817417"/>
          </a:xfrm>
          <a:prstGeom prst="rect">
            <a:avLst/>
          </a:prstGeom>
        </p:spPr>
      </p:pic>
      <p:pic>
        <p:nvPicPr>
          <p:cNvPr id="20" name="Obrázek 19" descr="Obsah obrázku země, exteriér, rostlina, strom&#10;&#10;Popis byl vytvořen automaticky">
            <a:extLst>
              <a:ext uri="{FF2B5EF4-FFF2-40B4-BE49-F238E27FC236}">
                <a16:creationId xmlns:a16="http://schemas.microsoft.com/office/drawing/2014/main" id="{D43E033E-AA27-A4EF-810C-235A0C9F26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50" y="3621886"/>
            <a:ext cx="4846173" cy="321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393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, kniha&#10;&#10;Popis byl vytvořen automaticky">
            <a:extLst>
              <a:ext uri="{FF2B5EF4-FFF2-40B4-BE49-F238E27FC236}">
                <a16:creationId xmlns:a16="http://schemas.microsoft.com/office/drawing/2014/main" id="{D49AA3C8-612E-BC48-9F6C-0BF8A20AF1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811" y="406400"/>
            <a:ext cx="4798378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107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09042D13-41E1-E3EC-FBB3-C036672E14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00413" y="123825"/>
            <a:ext cx="3086100" cy="857250"/>
          </a:xfrm>
        </p:spPr>
        <p:txBody>
          <a:bodyPr>
            <a:normAutofit fontScale="90000"/>
          </a:bodyPr>
          <a:lstStyle/>
          <a:p>
            <a:r>
              <a:rPr lang="cs-CZ" altLang="cs-CZ" sz="2400" b="1" dirty="0">
                <a:solidFill>
                  <a:srgbClr val="FF0000"/>
                </a:solidFill>
              </a:rPr>
              <a:t>     </a:t>
            </a:r>
            <a:r>
              <a:rPr lang="cs-CZ" altLang="cs-CZ" sz="3200" b="1" dirty="0">
                <a:solidFill>
                  <a:srgbClr val="FF0000"/>
                </a:solidFill>
              </a:rPr>
              <a:t>Martin Luther</a:t>
            </a:r>
            <a:br>
              <a:rPr lang="cs-CZ" altLang="cs-CZ" sz="2400" b="1" dirty="0"/>
            </a:br>
            <a:r>
              <a:rPr lang="cs-CZ" altLang="cs-CZ" sz="2400" b="1" dirty="0"/>
              <a:t>         </a:t>
            </a:r>
            <a:r>
              <a:rPr lang="cs-CZ" altLang="cs-CZ" sz="2200" b="1" dirty="0">
                <a:solidFill>
                  <a:srgbClr val="FF0000"/>
                </a:solidFill>
              </a:rPr>
              <a:t>(1483 – 1546)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BDB16EBC-1086-BA69-EB51-29B1CB41F2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799" y="1104900"/>
            <a:ext cx="11649075" cy="575310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sz="1800" dirty="0"/>
              <a:t>Německý teolog, kazatel a reformátor, autor duchovních,  politických, pedagogických spisů.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</a:t>
            </a:r>
            <a:endParaRPr lang="cs-CZ" altLang="cs-CZ" sz="1600" dirty="0"/>
          </a:p>
          <a:p>
            <a:pPr>
              <a:lnSpc>
                <a:spcPct val="80000"/>
              </a:lnSpc>
              <a:defRPr/>
            </a:pPr>
            <a:r>
              <a:rPr lang="cs-CZ" altLang="cs-CZ" sz="1800" dirty="0"/>
              <a:t> Narodil se v </a:t>
            </a:r>
            <a:r>
              <a:rPr lang="cs-CZ" altLang="cs-CZ" sz="1800" dirty="0" err="1"/>
              <a:t>Eislebenu</a:t>
            </a:r>
            <a:r>
              <a:rPr lang="cs-CZ" altLang="cs-CZ" sz="1800" dirty="0"/>
              <a:t> jako jedno z devíti dětí horníka, studoval filosofii  na univerzitě v Erfurtu,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kde vstoupil do augustiniánského kláštera; tam byl vysvěcen na kněze (1507), pak učil na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univerzitě ve </a:t>
            </a:r>
            <a:r>
              <a:rPr lang="cs-CZ" altLang="cs-CZ" sz="1800" dirty="0" err="1"/>
              <a:t>Wittenberku</a:t>
            </a:r>
            <a:r>
              <a:rPr lang="cs-CZ" altLang="cs-CZ" sz="1800" dirty="0"/>
              <a:t> (1508), kde získal profesuru a začal kazatelskou činnost.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endParaRPr lang="cs-CZ" altLang="cs-CZ" sz="1350" dirty="0"/>
          </a:p>
          <a:p>
            <a:pPr>
              <a:lnSpc>
                <a:spcPct val="80000"/>
              </a:lnSpc>
              <a:defRPr/>
            </a:pPr>
            <a:r>
              <a:rPr lang="cs-CZ" altLang="cs-CZ" sz="1700" b="1" dirty="0"/>
              <a:t>31. října 1517  </a:t>
            </a:r>
            <a:r>
              <a:rPr lang="cs-CZ" altLang="cs-CZ" sz="1700" dirty="0"/>
              <a:t>–</a:t>
            </a:r>
            <a:r>
              <a:rPr lang="cs-CZ" altLang="cs-CZ" sz="1700" b="1" dirty="0"/>
              <a:t>  </a:t>
            </a:r>
            <a:r>
              <a:rPr lang="cs-CZ" altLang="cs-CZ" sz="1700" dirty="0"/>
              <a:t>zveřejnil 95 tezí kritizujících poměry v církvi (odpustky), a proto byl obviněn z hereze</a:t>
            </a:r>
          </a:p>
          <a:p>
            <a:pPr>
              <a:lnSpc>
                <a:spcPct val="80000"/>
              </a:lnSpc>
              <a:defRPr/>
            </a:pPr>
            <a:endParaRPr lang="cs-CZ" altLang="cs-CZ" sz="1700" dirty="0"/>
          </a:p>
          <a:p>
            <a:pPr>
              <a:lnSpc>
                <a:spcPct val="80000"/>
              </a:lnSpc>
              <a:defRPr/>
            </a:pPr>
            <a:r>
              <a:rPr lang="cs-CZ" altLang="cs-CZ" sz="1700" b="1" dirty="0"/>
              <a:t>1519</a:t>
            </a:r>
            <a:r>
              <a:rPr lang="cs-CZ" altLang="cs-CZ" sz="1700" dirty="0"/>
              <a:t>   –  své teze musel obhajovat v disputaci s Johnem </a:t>
            </a:r>
            <a:r>
              <a:rPr lang="cs-CZ" altLang="cs-CZ" sz="1700" dirty="0" err="1"/>
              <a:t>Eckem</a:t>
            </a:r>
            <a:r>
              <a:rPr lang="cs-CZ" altLang="cs-CZ" sz="1700" dirty="0"/>
              <a:t> v Lipsku, v níž popřel neomylnost papeže a koncilu.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700" dirty="0"/>
              <a:t>                                 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700" b="1" dirty="0"/>
              <a:t>1521 </a:t>
            </a:r>
            <a:r>
              <a:rPr lang="cs-CZ" altLang="cs-CZ" sz="1700" dirty="0"/>
              <a:t> –  papežem exkomunikován (wormský edikt císaře Karla V.)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700" dirty="0"/>
              <a:t>                –  pod ochranou saského kurfiřta Fridricha III. Moudrého získal azyl na hradě Wartburg, kde </a:t>
            </a:r>
            <a:r>
              <a:rPr lang="cs-CZ" altLang="cs-CZ" sz="1700" dirty="0" err="1"/>
              <a:t>přeloýil</a:t>
            </a:r>
            <a:r>
              <a:rPr lang="cs-CZ" altLang="cs-CZ" sz="1700" dirty="0"/>
              <a:t> Nový zákon do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700" dirty="0"/>
              <a:t>                    němčiny  (1534: Starý zákon).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endParaRPr lang="cs-CZ" altLang="cs-CZ" sz="1350" dirty="0"/>
          </a:p>
          <a:p>
            <a:pPr>
              <a:lnSpc>
                <a:spcPct val="80000"/>
              </a:lnSpc>
              <a:defRPr/>
            </a:pPr>
            <a:r>
              <a:rPr lang="cs-CZ" altLang="cs-CZ" sz="1600" b="1" dirty="0"/>
              <a:t>Představitel reformace </a:t>
            </a:r>
            <a:r>
              <a:rPr lang="cs-CZ" altLang="cs-CZ" sz="1600" dirty="0"/>
              <a:t> –  žádal nápravu poměrů v církvi (</a:t>
            </a:r>
            <a:r>
              <a:rPr lang="cs-CZ" altLang="cs-CZ" sz="1600" dirty="0" err="1"/>
              <a:t>renovatio</a:t>
            </a:r>
            <a:r>
              <a:rPr lang="cs-CZ" altLang="cs-CZ" sz="1600" dirty="0"/>
              <a:t> – obnova)  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600" b="1" dirty="0"/>
              <a:t>Zakladatel protestantismu</a:t>
            </a:r>
            <a:r>
              <a:rPr lang="cs-CZ" altLang="cs-CZ" sz="1600" dirty="0"/>
              <a:t>  –  kritického náboženského hnutí, nazvaného podle protestu šlechty na říšském sněmu ve  </a:t>
            </a:r>
            <a:r>
              <a:rPr lang="cs-CZ" altLang="cs-CZ" sz="1600" dirty="0" err="1"/>
              <a:t>Špýru</a:t>
            </a:r>
            <a:r>
              <a:rPr lang="cs-CZ" altLang="cs-CZ" sz="1600" dirty="0"/>
              <a:t> r. 1529,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600" dirty="0"/>
              <a:t>                                                           kde se projednávala otázka správnosti </a:t>
            </a:r>
            <a:r>
              <a:rPr lang="cs-CZ" altLang="cs-CZ" sz="1600" dirty="0" err="1"/>
              <a:t>Lutherových</a:t>
            </a:r>
            <a:r>
              <a:rPr lang="cs-CZ" altLang="cs-CZ" sz="1600" dirty="0"/>
              <a:t> teorií  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77CA2DF5-8B7A-CD6A-48D5-1BFDD3FC7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297" y="0"/>
            <a:ext cx="2424704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Soubor:95Thesen.jpg">
            <a:hlinkClick r:id="rId2"/>
            <a:extLst>
              <a:ext uri="{FF2B5EF4-FFF2-40B4-BE49-F238E27FC236}">
                <a16:creationId xmlns:a16="http://schemas.microsoft.com/office/drawing/2014/main" id="{279348D4-F8FE-70C3-7DD7-B973A3FCA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260351"/>
            <a:ext cx="8062912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6">
            <a:extLst>
              <a:ext uri="{FF2B5EF4-FFF2-40B4-BE49-F238E27FC236}">
                <a16:creationId xmlns:a16="http://schemas.microsoft.com/office/drawing/2014/main" id="{7C533804-2A39-2D5A-5D11-DE8194026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6308726"/>
            <a:ext cx="1860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Lutherovy teze</a:t>
            </a:r>
            <a:r>
              <a:rPr lang="cs-CZ" altLang="cs-CZ" sz="1800"/>
              <a:t>: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9C4FD1-CB3D-5961-7095-B213BC438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899" y="723899"/>
            <a:ext cx="11401426" cy="6278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Reformace ve Švýcarsku  </a:t>
            </a:r>
            <a:r>
              <a:rPr lang="cs-CZ" sz="1800" dirty="0"/>
              <a:t>–</a:t>
            </a:r>
            <a:r>
              <a:rPr lang="cs-CZ" sz="1800" b="1" dirty="0"/>
              <a:t>  Ulrich </a:t>
            </a:r>
            <a:r>
              <a:rPr lang="cs-CZ" sz="1800" b="1" dirty="0" err="1"/>
              <a:t>Zwingli</a:t>
            </a:r>
            <a:r>
              <a:rPr lang="cs-CZ" sz="1800" dirty="0"/>
              <a:t> (Curych)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–  </a:t>
            </a:r>
            <a:r>
              <a:rPr lang="cs-CZ" sz="1800" b="1" dirty="0"/>
              <a:t>Jean Kalvín </a:t>
            </a:r>
            <a:r>
              <a:rPr lang="cs-CZ" sz="1800" dirty="0"/>
              <a:t>(Ženeva):   ve Francii  –  </a:t>
            </a:r>
            <a:r>
              <a:rPr lang="cs-CZ" sz="1800" b="1" dirty="0"/>
              <a:t>hugenoti 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                                                                           </a:t>
            </a:r>
            <a:r>
              <a:rPr lang="cs-CZ" sz="1800" dirty="0"/>
              <a:t>v Anglii  –   </a:t>
            </a:r>
            <a:r>
              <a:rPr lang="cs-CZ" sz="1800" b="1" dirty="0"/>
              <a:t>puritáni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Kalvinismus  </a:t>
            </a:r>
            <a:r>
              <a:rPr lang="cs-CZ" sz="1800" dirty="0"/>
              <a:t>–  ve 2. pol. 16. stol. rozšířen téměř ve všech evropských zemích mimo Holandska 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    </a:t>
            </a:r>
            <a:r>
              <a:rPr lang="cs-CZ" sz="1800" dirty="0"/>
              <a:t>–  severní Německo, Dánsko, Švédsko, Polsko, Uhry</a:t>
            </a:r>
          </a:p>
          <a:p>
            <a:pPr>
              <a:defRPr/>
            </a:pPr>
            <a:r>
              <a:rPr lang="cs-CZ" sz="1800" b="1" dirty="0"/>
              <a:t>1525</a:t>
            </a:r>
            <a:r>
              <a:rPr lang="cs-CZ" sz="1800" dirty="0"/>
              <a:t>  –  luterství přijal velmistr Řádu něm. rytířů Albrecht Hohenzollernský, který se stal leníkem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polského krále a zároveň světským knížetem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1521</a:t>
            </a:r>
            <a:r>
              <a:rPr lang="cs-CZ" sz="1800" dirty="0"/>
              <a:t>  –  osmanská vojska dobyla Bělehrad (brána Uher) </a:t>
            </a:r>
          </a:p>
          <a:p>
            <a:pPr>
              <a:defRPr/>
            </a:pPr>
            <a:r>
              <a:rPr lang="cs-CZ" sz="1800" b="1" dirty="0"/>
              <a:t>1526</a:t>
            </a:r>
            <a:r>
              <a:rPr lang="cs-CZ" sz="1800" dirty="0"/>
              <a:t>  –  bitva u Moháče (srpen;  zahynul zde Ludvík Jagellonský) </a:t>
            </a:r>
          </a:p>
          <a:p>
            <a:pPr>
              <a:defRPr/>
            </a:pPr>
            <a:r>
              <a:rPr lang="cs-CZ" sz="1800" b="1" dirty="0"/>
              <a:t>1529</a:t>
            </a:r>
            <a:r>
              <a:rPr lang="cs-CZ" sz="1800" dirty="0"/>
              <a:t>  –  Turci u Vídně odraženi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1541</a:t>
            </a:r>
            <a:r>
              <a:rPr lang="cs-CZ" sz="1800" dirty="0"/>
              <a:t>  –  Uhry rozděleny na 3 části:  střed:      Budínský pašalík </a:t>
            </a:r>
            <a:r>
              <a:rPr lang="cs-CZ" sz="1800" dirty="0" err="1"/>
              <a:t>Süleymana</a:t>
            </a:r>
            <a:r>
              <a:rPr lang="cs-CZ" sz="1800" dirty="0"/>
              <a:t> I.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východ:  Sedmihradsko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západ:     pod Habsburky </a:t>
            </a:r>
          </a:p>
          <a:p>
            <a:pPr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20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E9EB944-3D0D-845D-A1C9-D1B21CA58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5" y="247650"/>
            <a:ext cx="11896725" cy="67722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Ferdinand I.</a:t>
            </a:r>
            <a:r>
              <a:rPr lang="cs-CZ" sz="1800" dirty="0"/>
              <a:t>  –  </a:t>
            </a:r>
            <a:r>
              <a:rPr lang="cs-CZ" sz="1800" b="1" dirty="0"/>
              <a:t>1543: </a:t>
            </a:r>
            <a:r>
              <a:rPr lang="cs-CZ" sz="1800" dirty="0"/>
              <a:t> představitelé nekatolických vyznání předložili na zemském sněmu návrh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náboženské reformy na legalizací konfese (odmítnuti)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–   </a:t>
            </a:r>
            <a:r>
              <a:rPr lang="cs-CZ" sz="1800" b="1" dirty="0"/>
              <a:t>1545 – 1563:</a:t>
            </a:r>
            <a:r>
              <a:rPr lang="cs-CZ" sz="1800" dirty="0"/>
              <a:t>  Tridentský koncil:  protireformační tažení (pravidla katolicismu)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–   </a:t>
            </a:r>
            <a:r>
              <a:rPr lang="cs-CZ" sz="1800" b="1" dirty="0"/>
              <a:t>1546/1547</a:t>
            </a:r>
            <a:r>
              <a:rPr lang="cs-CZ" sz="1800" dirty="0"/>
              <a:t>:  </a:t>
            </a:r>
            <a:r>
              <a:rPr lang="cs-CZ" sz="1800" b="1" dirty="0" err="1"/>
              <a:t>Šmalkadská</a:t>
            </a:r>
            <a:r>
              <a:rPr lang="cs-CZ" sz="1800" b="1" dirty="0"/>
              <a:t> válka</a:t>
            </a:r>
            <a:r>
              <a:rPr lang="cs-CZ" sz="1800" dirty="0"/>
              <a:t>:  protihabsburské povstání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kurfiřt Jan Fridrich poražen Karlem V.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–  </a:t>
            </a:r>
            <a:r>
              <a:rPr lang="cs-CZ" sz="1800" b="1" dirty="0"/>
              <a:t>1555:</a:t>
            </a:r>
            <a:r>
              <a:rPr lang="cs-CZ" sz="1800" dirty="0"/>
              <a:t>  kurfiřt Jan Saský na říšském sněmu v </a:t>
            </a:r>
            <a:r>
              <a:rPr lang="cs-CZ" sz="1800" dirty="0" err="1"/>
              <a:t>Augšpurku</a:t>
            </a:r>
            <a:r>
              <a:rPr lang="cs-CZ" sz="1800" dirty="0"/>
              <a:t> předložil reformované 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                  augšpurské vyznání </a:t>
            </a:r>
            <a:r>
              <a:rPr lang="cs-CZ" sz="1800" dirty="0"/>
              <a:t>(</a:t>
            </a:r>
            <a:r>
              <a:rPr lang="cs-CZ" sz="1800" dirty="0" err="1"/>
              <a:t>Confessio</a:t>
            </a:r>
            <a:r>
              <a:rPr lang="cs-CZ" sz="1800" dirty="0"/>
              <a:t> </a:t>
            </a:r>
            <a:r>
              <a:rPr lang="cs-CZ" sz="1800" dirty="0" err="1"/>
              <a:t>Augustana</a:t>
            </a:r>
            <a:r>
              <a:rPr lang="cs-CZ" sz="1800" dirty="0"/>
              <a:t>), sepsané </a:t>
            </a:r>
            <a:r>
              <a:rPr lang="cs-CZ" sz="1800" b="1" dirty="0"/>
              <a:t>Philippem </a:t>
            </a:r>
            <a:r>
              <a:rPr lang="cs-CZ" sz="1800" b="1" dirty="0" err="1"/>
              <a:t>Melanchtonem</a:t>
            </a:r>
            <a:r>
              <a:rPr lang="cs-CZ" sz="1800" b="1" dirty="0"/>
              <a:t> 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                  </a:t>
            </a:r>
            <a:r>
              <a:rPr lang="cs-CZ" sz="1800" dirty="0"/>
              <a:t>(</a:t>
            </a:r>
            <a:r>
              <a:rPr lang="cs-CZ" sz="1800" dirty="0" err="1"/>
              <a:t>cuius</a:t>
            </a:r>
            <a:r>
              <a:rPr lang="cs-CZ" sz="1800" dirty="0"/>
              <a:t> </a:t>
            </a:r>
            <a:r>
              <a:rPr lang="cs-CZ" sz="1800" dirty="0" err="1"/>
              <a:t>regio</a:t>
            </a:r>
            <a:r>
              <a:rPr lang="cs-CZ" sz="1800" dirty="0"/>
              <a:t>, </a:t>
            </a:r>
            <a:r>
              <a:rPr lang="cs-CZ" sz="1800" dirty="0" err="1"/>
              <a:t>eius</a:t>
            </a:r>
            <a:r>
              <a:rPr lang="cs-CZ" sz="1800" dirty="0"/>
              <a:t> </a:t>
            </a:r>
            <a:r>
              <a:rPr lang="cs-CZ" sz="1800" dirty="0" err="1"/>
              <a:t>religio</a:t>
            </a:r>
            <a:r>
              <a:rPr lang="cs-CZ" sz="1800" b="1" i="1" dirty="0"/>
              <a:t> </a:t>
            </a:r>
            <a:r>
              <a:rPr lang="cs-CZ" sz="1800" dirty="0"/>
              <a:t>„koho vláda, toho víra“)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–  </a:t>
            </a:r>
            <a:r>
              <a:rPr lang="cs-CZ" sz="1800" b="1" dirty="0"/>
              <a:t>1567</a:t>
            </a:r>
            <a:r>
              <a:rPr lang="cs-CZ" sz="1800" dirty="0"/>
              <a:t>:  příchod </a:t>
            </a:r>
            <a:r>
              <a:rPr lang="cs-CZ" sz="1800" b="1" dirty="0"/>
              <a:t>jezuitského řádu </a:t>
            </a:r>
            <a:r>
              <a:rPr lang="cs-CZ" sz="1800" dirty="0"/>
              <a:t>(do českých zemí pozván na podporu rekatolizace)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(1534: založeno Tovaryšstvo Ježíšovo Ignácem z </a:t>
            </a:r>
            <a:r>
              <a:rPr lang="cs-CZ" sz="1800" dirty="0" err="1"/>
              <a:t>Loyoly</a:t>
            </a:r>
            <a:r>
              <a:rPr lang="cs-CZ" sz="1800" dirty="0"/>
              <a:t>)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–  úřady byly společné jak pro rakouské, české a uherské země:  tajná rada, dvorská rada a dvorská komora</a:t>
            </a:r>
          </a:p>
          <a:p>
            <a:pPr marL="0" indent="0">
              <a:buNone/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9385426-C484-D3B6-8030-9CC411E63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1" y="836614"/>
            <a:ext cx="11715750" cy="60213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1436</a:t>
            </a:r>
            <a:r>
              <a:rPr lang="cs-CZ" sz="1800" dirty="0"/>
              <a:t>  –  porážka polních vojsk u Lipan ukončila husitské boje:  mniši se vraceli do klášterů (obnova)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–  </a:t>
            </a:r>
            <a:r>
              <a:rPr lang="cs-CZ" sz="1800" b="1" dirty="0"/>
              <a:t>basilejská kompaktáta</a:t>
            </a:r>
            <a:r>
              <a:rPr lang="cs-CZ" sz="1800" dirty="0"/>
              <a:t>:  dohoda mezi umírněnými husity a katolíky na koncilu v Basileji (přijímání podobojí)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</a:t>
            </a:r>
            <a:endParaRPr lang="cs-CZ" sz="1800" b="1" dirty="0"/>
          </a:p>
          <a:p>
            <a:pPr>
              <a:defRPr/>
            </a:pPr>
            <a:r>
              <a:rPr lang="cs-CZ" sz="1800" b="1" dirty="0"/>
              <a:t>1485 </a:t>
            </a:r>
            <a:r>
              <a:rPr lang="cs-CZ" sz="1800" dirty="0"/>
              <a:t> –  znovu potvrzeno na zemském sněmu v Kutné Hoře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–   v rámci </a:t>
            </a:r>
            <a:r>
              <a:rPr lang="cs-CZ" sz="1800" b="1" dirty="0"/>
              <a:t>náboženského smíru</a:t>
            </a:r>
            <a:r>
              <a:rPr lang="cs-CZ" sz="1800" dirty="0"/>
              <a:t> povoleny 2 konfese: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1.  katolická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2.  </a:t>
            </a:r>
            <a:r>
              <a:rPr lang="cs-CZ" sz="1800" dirty="0" err="1"/>
              <a:t>ultrakvistická</a:t>
            </a:r>
            <a:r>
              <a:rPr lang="cs-CZ" sz="1800" dirty="0"/>
              <a:t> (kališnická)  –   </a:t>
            </a:r>
            <a:r>
              <a:rPr lang="pl-PL" sz="1800" dirty="0"/>
              <a:t>z lat. sub utraque specie (pod obojí)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–   rozdělení vlivem německé reformace na 2 křídla: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a)  staroutrakvisté:  spolupráce s katolíky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b)  novoutrakvisté:  po </a:t>
            </a:r>
            <a:r>
              <a:rPr lang="cs-CZ" sz="1800" dirty="0" err="1"/>
              <a:t>Lutherově</a:t>
            </a:r>
            <a:r>
              <a:rPr lang="cs-CZ" sz="1800" dirty="0"/>
              <a:t> vzoru žádali nezávislou církev na Římu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–  </a:t>
            </a:r>
            <a:r>
              <a:rPr lang="cs-CZ" sz="1800" dirty="0" err="1"/>
              <a:t>dvojvěří</a:t>
            </a:r>
            <a:r>
              <a:rPr lang="cs-CZ" sz="1800" dirty="0"/>
              <a:t>:   netýkalo se luterství a Jednoty bratrské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čeští evangelíci:  církve podobojí, luteráni a Jednota bratrská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endParaRPr lang="cs-CZ" sz="2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>
            <a:extLst>
              <a:ext uri="{FF2B5EF4-FFF2-40B4-BE49-F238E27FC236}">
                <a16:creationId xmlns:a16="http://schemas.microsoft.com/office/drawing/2014/main" id="{8110B46A-7586-F85F-A9B9-69A5CDC702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Reformace ve Slezsku</a:t>
            </a:r>
          </a:p>
        </p:txBody>
      </p:sp>
      <p:sp>
        <p:nvSpPr>
          <p:cNvPr id="13315" name="Rectangle 5">
            <a:extLst>
              <a:ext uri="{FF2B5EF4-FFF2-40B4-BE49-F238E27FC236}">
                <a16:creationId xmlns:a16="http://schemas.microsoft.com/office/drawing/2014/main" id="{A0A72F42-8374-2DE6-F079-EC295564C2A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04850" y="1143000"/>
            <a:ext cx="11382375" cy="57150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altLang="cs-CZ" sz="1600" b="1" dirty="0"/>
              <a:t>20. léta 16. stol</a:t>
            </a:r>
            <a:r>
              <a:rPr lang="cs-CZ" altLang="cs-CZ" sz="1600" dirty="0"/>
              <a:t>.  –  </a:t>
            </a:r>
            <a:r>
              <a:rPr lang="cs-CZ" altLang="cs-CZ" sz="1600" dirty="0" err="1"/>
              <a:t>Lutherovo</a:t>
            </a:r>
            <a:r>
              <a:rPr lang="cs-CZ" altLang="cs-CZ" sz="1600" dirty="0"/>
              <a:t> učení se šířilo ze </a:t>
            </a:r>
            <a:r>
              <a:rPr lang="cs-CZ" altLang="cs-CZ" sz="1600" b="1" dirty="0"/>
              <a:t>Saska a Bavorska </a:t>
            </a:r>
          </a:p>
          <a:p>
            <a:pPr marL="0" indent="0">
              <a:buNone/>
              <a:defRPr/>
            </a:pPr>
            <a:r>
              <a:rPr lang="cs-CZ" altLang="cs-CZ" sz="1600" b="1" dirty="0"/>
              <a:t>                                    </a:t>
            </a:r>
            <a:r>
              <a:rPr lang="cs-CZ" altLang="cs-CZ" sz="1600" dirty="0"/>
              <a:t>–  sekularizaci církevního majetku podporovali </a:t>
            </a:r>
            <a:r>
              <a:rPr lang="cs-CZ" altLang="cs-CZ" sz="1600" dirty="0" err="1"/>
              <a:t>lehnicko-břežští</a:t>
            </a:r>
            <a:r>
              <a:rPr lang="cs-CZ" altLang="cs-CZ" sz="1600" dirty="0"/>
              <a:t> </a:t>
            </a:r>
            <a:r>
              <a:rPr lang="cs-CZ" altLang="cs-CZ" sz="1600" dirty="0" err="1"/>
              <a:t>Piastovci</a:t>
            </a:r>
            <a:r>
              <a:rPr lang="cs-CZ" altLang="cs-CZ" sz="1600" dirty="0"/>
              <a:t>, braniborští Hohenzollernové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a olešničtí </a:t>
            </a:r>
            <a:r>
              <a:rPr lang="cs-CZ" altLang="cs-CZ" sz="1600" dirty="0" err="1"/>
              <a:t>Minstrberkové</a:t>
            </a:r>
            <a:r>
              <a:rPr lang="cs-CZ" altLang="cs-CZ" sz="1600" dirty="0"/>
              <a:t> </a:t>
            </a:r>
            <a:endParaRPr lang="cs-CZ" altLang="cs-CZ" sz="1600" b="1" dirty="0"/>
          </a:p>
          <a:p>
            <a:pPr>
              <a:defRPr/>
            </a:pPr>
            <a:r>
              <a:rPr lang="cs-CZ" altLang="cs-CZ" sz="1600" b="1" dirty="0">
                <a:solidFill>
                  <a:srgbClr val="FF0000"/>
                </a:solidFill>
              </a:rPr>
              <a:t>Dolní Slezsko:</a:t>
            </a:r>
          </a:p>
          <a:p>
            <a:pPr>
              <a:defRPr/>
            </a:pPr>
            <a:r>
              <a:rPr lang="cs-CZ" altLang="cs-CZ" sz="1600" b="1" dirty="0"/>
              <a:t>1521:</a:t>
            </a:r>
            <a:r>
              <a:rPr lang="cs-CZ" altLang="cs-CZ" sz="1600" dirty="0"/>
              <a:t>  centrem reformačního hnutí se stalo </a:t>
            </a:r>
            <a:r>
              <a:rPr lang="cs-CZ" altLang="cs-CZ" sz="1600" b="1" dirty="0" err="1"/>
              <a:t>Lehnicko</a:t>
            </a:r>
            <a:r>
              <a:rPr lang="cs-CZ" altLang="cs-CZ" sz="1600" dirty="0"/>
              <a:t> a </a:t>
            </a:r>
            <a:r>
              <a:rPr lang="cs-CZ" altLang="cs-CZ" sz="1600" b="1" dirty="0" err="1"/>
              <a:t>Břežsko</a:t>
            </a:r>
            <a:endParaRPr lang="cs-CZ" altLang="cs-CZ" sz="1600" dirty="0"/>
          </a:p>
          <a:p>
            <a:pPr marL="0" indent="0">
              <a:buNone/>
              <a:defRPr/>
            </a:pPr>
            <a:r>
              <a:rPr lang="cs-CZ" altLang="cs-CZ" sz="1600" dirty="0"/>
              <a:t>     </a:t>
            </a:r>
            <a:r>
              <a:rPr lang="cs-CZ" altLang="cs-CZ" sz="1600" b="1" dirty="0"/>
              <a:t>1535:</a:t>
            </a:r>
            <a:r>
              <a:rPr lang="cs-CZ" altLang="cs-CZ" sz="1600" dirty="0"/>
              <a:t>  tamní kníže Fridrich II. vydal církevní řád, rozšířený v knížectví </a:t>
            </a:r>
            <a:r>
              <a:rPr lang="cs-CZ" altLang="cs-CZ" sz="1600" dirty="0" err="1"/>
              <a:t>minsterberském</a:t>
            </a:r>
            <a:r>
              <a:rPr lang="cs-CZ" altLang="cs-CZ" sz="1600" dirty="0"/>
              <a:t> a olešnickém, kde vládli potomci Jiřího z Poděbrad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</a:t>
            </a:r>
            <a:r>
              <a:rPr lang="cs-CZ" altLang="cs-CZ" sz="1600" b="1" dirty="0"/>
              <a:t>1523:</a:t>
            </a:r>
            <a:r>
              <a:rPr lang="cs-CZ" altLang="cs-CZ" sz="1600" dirty="0"/>
              <a:t>  ve </a:t>
            </a:r>
            <a:r>
              <a:rPr lang="cs-CZ" altLang="cs-CZ" sz="1600" b="1" dirty="0"/>
              <a:t>Vratislavi </a:t>
            </a:r>
            <a:r>
              <a:rPr lang="cs-CZ" altLang="cs-CZ" sz="1600" dirty="0"/>
              <a:t>převzal</a:t>
            </a:r>
            <a:r>
              <a:rPr lang="cs-CZ" altLang="cs-CZ" sz="1600" b="1" dirty="0"/>
              <a:t> </a:t>
            </a:r>
            <a:r>
              <a:rPr lang="cs-CZ" altLang="cs-CZ" sz="1600" dirty="0"/>
              <a:t>faru kostela sv. Máří Magdalény kazatel Jan Hess</a:t>
            </a:r>
          </a:p>
          <a:p>
            <a:pPr marL="0" indent="0">
              <a:buNone/>
              <a:defRPr/>
            </a:pPr>
            <a:endParaRPr lang="cs-CZ" altLang="cs-CZ" sz="1600" dirty="0"/>
          </a:p>
          <a:p>
            <a:pPr>
              <a:defRPr/>
            </a:pPr>
            <a:r>
              <a:rPr lang="cs-CZ" altLang="cs-CZ" sz="1600" b="1" dirty="0">
                <a:solidFill>
                  <a:srgbClr val="FF0000"/>
                </a:solidFill>
              </a:rPr>
              <a:t>Horní Slezsko:</a:t>
            </a:r>
          </a:p>
          <a:p>
            <a:pPr marL="0" indent="0">
              <a:buNone/>
              <a:defRPr/>
            </a:pPr>
            <a:r>
              <a:rPr lang="cs-CZ" altLang="cs-CZ" sz="1600" b="1" dirty="0"/>
              <a:t>      1523  </a:t>
            </a:r>
            <a:r>
              <a:rPr lang="cs-CZ" altLang="cs-CZ" sz="1600" dirty="0"/>
              <a:t>–</a:t>
            </a:r>
            <a:r>
              <a:rPr lang="cs-CZ" altLang="cs-CZ" sz="1600" b="1" dirty="0"/>
              <a:t>  </a:t>
            </a:r>
            <a:r>
              <a:rPr lang="cs-CZ" altLang="cs-CZ" sz="1600" dirty="0"/>
              <a:t>protestantismus zavedl krnovský Hohenzollern Jiří Braniborsko-</a:t>
            </a:r>
            <a:r>
              <a:rPr lang="cs-CZ" altLang="cs-CZ" sz="1600" dirty="0" err="1"/>
              <a:t>Ansbašský</a:t>
            </a:r>
            <a:r>
              <a:rPr lang="cs-CZ" altLang="cs-CZ" sz="1600" dirty="0"/>
              <a:t>:  braniborsko-norimberský řád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(</a:t>
            </a:r>
            <a:r>
              <a:rPr lang="cs-CZ" altLang="cs-CZ" sz="1600" dirty="0" err="1"/>
              <a:t>Opolsko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Ratibořsko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Bohumínsko</a:t>
            </a:r>
            <a:r>
              <a:rPr lang="cs-CZ" altLang="cs-CZ" sz="1600" dirty="0"/>
              <a:t> a </a:t>
            </a:r>
            <a:r>
              <a:rPr lang="cs-CZ" altLang="cs-CZ" sz="1600" dirty="0" err="1"/>
              <a:t>Bytomsko</a:t>
            </a:r>
            <a:r>
              <a:rPr lang="cs-CZ" altLang="cs-CZ" sz="1600" dirty="0"/>
              <a:t>)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</a:t>
            </a:r>
            <a:r>
              <a:rPr lang="cs-CZ" altLang="cs-CZ" sz="1600" b="1" dirty="0"/>
              <a:t>40.-50. léta</a:t>
            </a:r>
            <a:r>
              <a:rPr lang="cs-CZ" altLang="cs-CZ" sz="1600" dirty="0"/>
              <a:t>. –  k reformaci se přihlásilo </a:t>
            </a:r>
            <a:r>
              <a:rPr lang="cs-CZ" altLang="cs-CZ" sz="1600" b="1" dirty="0"/>
              <a:t>bruntálské a frýdecké panství</a:t>
            </a:r>
            <a:r>
              <a:rPr lang="cs-CZ" altLang="cs-CZ" sz="1600" dirty="0"/>
              <a:t>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–  v </a:t>
            </a:r>
            <a:r>
              <a:rPr lang="cs-CZ" altLang="cs-CZ" sz="1600" b="1" dirty="0"/>
              <a:t>Opavě</a:t>
            </a:r>
            <a:r>
              <a:rPr lang="cs-CZ" altLang="cs-CZ" sz="1600" dirty="0"/>
              <a:t> protestanti získali převahu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   spory mezi katolickými kněžími - Blažej </a:t>
            </a:r>
            <a:r>
              <a:rPr lang="cs-CZ" altLang="cs-CZ" sz="1600" dirty="0" err="1"/>
              <a:t>Siebenloth</a:t>
            </a:r>
            <a:r>
              <a:rPr lang="cs-CZ" altLang="cs-CZ" sz="1600" dirty="0"/>
              <a:t> a německými luterány - Martin </a:t>
            </a:r>
            <a:r>
              <a:rPr lang="cs-CZ" altLang="cs-CZ" sz="1600" dirty="0" err="1"/>
              <a:t>Zenkfrey</a:t>
            </a:r>
            <a:endParaRPr lang="cs-CZ" altLang="cs-CZ" sz="1600" dirty="0"/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1555:  zápas o správu farního chrámu Nanebevzetí P. Marie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1569:  smír dojednaný Janem starším z Vrbna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1570:  </a:t>
            </a:r>
            <a:r>
              <a:rPr lang="cs-CZ" altLang="cs-CZ" sz="1600" dirty="0" err="1"/>
              <a:t>Siebenblot</a:t>
            </a:r>
            <a:r>
              <a:rPr lang="cs-CZ" altLang="cs-CZ" sz="1600" dirty="0"/>
              <a:t> konvertoval k protestantismu</a:t>
            </a:r>
          </a:p>
          <a:p>
            <a:pPr>
              <a:defRPr/>
            </a:pPr>
            <a:r>
              <a:rPr lang="cs-CZ" altLang="cs-CZ" sz="1600" dirty="0"/>
              <a:t>Pokles prestiže katolické církve a úpadek řádů  – útoky radikálních nekatolíků.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4F9664F-90BC-24CE-9E3C-9FE8E66F4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457200"/>
            <a:ext cx="11458574" cy="6400800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pl-PL" sz="2200" b="1" dirty="0">
                <a:solidFill>
                  <a:srgbClr val="FF0000"/>
                </a:solidFill>
              </a:rPr>
              <a:t>Jednota bratrská</a:t>
            </a:r>
            <a:r>
              <a:rPr lang="pl-PL" sz="2200" dirty="0"/>
              <a:t>   </a:t>
            </a:r>
            <a:r>
              <a:rPr lang="pl-PL" sz="1600" b="1" dirty="0"/>
              <a:t>–   </a:t>
            </a:r>
            <a:r>
              <a:rPr lang="cs-CZ" sz="1800" b="1" dirty="0" err="1"/>
              <a:t>Unitatis</a:t>
            </a:r>
            <a:r>
              <a:rPr lang="cs-CZ" sz="1800" b="1" dirty="0"/>
              <a:t> </a:t>
            </a:r>
            <a:r>
              <a:rPr lang="cs-CZ" sz="1800" b="1" dirty="0" err="1"/>
              <a:t>Fratrum</a:t>
            </a:r>
            <a:r>
              <a:rPr lang="cs-CZ" sz="1800" dirty="0"/>
              <a:t>:  r</a:t>
            </a:r>
            <a:r>
              <a:rPr lang="cs-CZ" altLang="cs-CZ" sz="1800" dirty="0"/>
              <a:t>eformační církev vzniklá před nástupem Jiřího z Poděbrad na český trůn, kdy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bylo poraženo radikální „táborské“ husitství a umírněná církev podobojí v čele s Janem </a:t>
            </a:r>
            <a:r>
              <a:rPr lang="cs-CZ" altLang="cs-CZ" sz="1800" dirty="0" err="1"/>
              <a:t>Rokycanou</a:t>
            </a:r>
            <a:r>
              <a:rPr lang="cs-CZ" altLang="cs-CZ" sz="1800" dirty="0"/>
              <a:t>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hledala kompromis s katolickou církví.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cs-CZ" altLang="cs-CZ" sz="1800" dirty="0"/>
              <a:t>                               –   </a:t>
            </a:r>
            <a:r>
              <a:rPr lang="cs-CZ" altLang="cs-CZ" sz="1800" b="1" dirty="0"/>
              <a:t>1467:</a:t>
            </a:r>
            <a:r>
              <a:rPr lang="cs-CZ" altLang="cs-CZ" sz="1800" dirty="0"/>
              <a:t>   založena</a:t>
            </a:r>
            <a:r>
              <a:rPr lang="pl-PL" sz="1800" dirty="0"/>
              <a:t> na synodu ve Lhotce (oddělení od kališníků)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pl-PL" sz="1800" dirty="0"/>
              <a:t>                               –</a:t>
            </a:r>
            <a:r>
              <a:rPr lang="cs-CZ" sz="1800" dirty="0"/>
              <a:t>   ovlivněna myšlenkami Petra Chelčického, který 1547 </a:t>
            </a:r>
            <a:r>
              <a:rPr lang="cs-CZ" altLang="cs-CZ" sz="1800" dirty="0"/>
              <a:t>v Kunvaldu u </a:t>
            </a:r>
            <a:r>
              <a:rPr lang="cs-CZ" altLang="cs-CZ" sz="1800" dirty="0" err="1"/>
              <a:t>Žamberka</a:t>
            </a:r>
            <a:r>
              <a:rPr lang="cs-CZ" altLang="cs-CZ" sz="1800" dirty="0"/>
              <a:t> založil náboženskou obec</a:t>
            </a:r>
            <a:endParaRPr lang="cs-CZ" sz="18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cs-CZ" sz="1800" dirty="0"/>
              <a:t>                               –   b</a:t>
            </a:r>
            <a:r>
              <a:rPr lang="cs-CZ" altLang="cs-CZ" sz="1800" dirty="0"/>
              <a:t>ratři vedli prostý život, řídili Písmem svatým 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Tx/>
              <a:buNone/>
              <a:defRPr/>
            </a:pPr>
            <a:r>
              <a:rPr lang="cs-CZ" altLang="cs-CZ" sz="1800" dirty="0"/>
              <a:t>                               –   několik rodin tvořilo „sbor“, který se scházel po domech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cs-CZ" sz="1800" dirty="0"/>
              <a:t>                               –   volena:  Širší rada (sněm)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cs-CZ" sz="1800" dirty="0"/>
              <a:t>                                    v čele:  Úzká rada (Starší)  –  12 členů, 4 biskupové 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800" dirty="0"/>
              <a:t>2 směry:   </a:t>
            </a:r>
            <a:r>
              <a:rPr lang="cs-CZ" sz="1800" b="1" dirty="0"/>
              <a:t>tzv. Malá stránka  </a:t>
            </a:r>
            <a:r>
              <a:rPr lang="cs-CZ" sz="1800" dirty="0"/>
              <a:t>–  vliv učení Petra Chelčického a valdenství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(kol. 1330 stoupenci něm. heretiků se usadili v již. Čechách)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–  orientována na studium Bible a víry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–  uzavření před okolním světem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</a:t>
            </a:r>
            <a:r>
              <a:rPr lang="cs-CZ" sz="1800" b="1" dirty="0"/>
              <a:t>tzv. Velká stránka  </a:t>
            </a:r>
            <a:r>
              <a:rPr lang="cs-CZ" sz="1800" dirty="0"/>
              <a:t>–  Lukáš Pražský;  30. l. 16. stol.: Jan Augusta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–   vzdělání a literární činnost, otevřenější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–   zakládání sborů ve městech</a:t>
            </a:r>
          </a:p>
          <a:p>
            <a:pPr marL="0" indent="0">
              <a:buNone/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884845C3-87F1-8D73-C26B-4DF8DD2FD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-228600"/>
            <a:ext cx="8089900" cy="1341438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Kralická tiskárna</a:t>
            </a:r>
            <a:r>
              <a:rPr lang="cs-CZ" altLang="cs-CZ" sz="1400" b="1" dirty="0">
                <a:solidFill>
                  <a:srgbClr val="FF0000"/>
                </a:solidFill>
              </a:rPr>
              <a:t>  </a:t>
            </a:r>
            <a:br>
              <a:rPr lang="cs-CZ" altLang="cs-CZ" sz="1400" b="1" dirty="0">
                <a:solidFill>
                  <a:srgbClr val="FF0000"/>
                </a:solidFill>
              </a:rPr>
            </a:br>
            <a:r>
              <a:rPr lang="cs-CZ" altLang="cs-CZ" sz="1400" b="1" dirty="0">
                <a:solidFill>
                  <a:srgbClr val="FF0000"/>
                </a:solidFill>
              </a:rPr>
              <a:t>                                                  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1578 – 1628 </a:t>
            </a:r>
          </a:p>
        </p:txBody>
      </p:sp>
      <p:pic>
        <p:nvPicPr>
          <p:cNvPr id="9219" name="Obrázek 6">
            <a:extLst>
              <a:ext uri="{FF2B5EF4-FFF2-40B4-BE49-F238E27FC236}">
                <a16:creationId xmlns:a16="http://schemas.microsoft.com/office/drawing/2014/main" id="{DF137BCB-C90F-A740-2C2F-EDB635F1D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4"/>
          <a:stretch>
            <a:fillRect/>
          </a:stretch>
        </p:blipFill>
        <p:spPr bwMode="auto">
          <a:xfrm>
            <a:off x="1323975" y="800186"/>
            <a:ext cx="9367838" cy="605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ovéPole 4">
            <a:extLst>
              <a:ext uri="{FF2B5EF4-FFF2-40B4-BE49-F238E27FC236}">
                <a16:creationId xmlns:a16="http://schemas.microsoft.com/office/drawing/2014/main" id="{B16A097E-DD3F-6E58-014F-88CAE16C0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939800"/>
            <a:ext cx="56515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Archeologický výzkum  Vlasty Fialové odhalil v letech 1956–1971 půdorys kralické tvrze a tajnou tiskařskou dílnu (nálezy literek, nástrojů, knižních kování a spon).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DB0A19F-57E8-7A1D-2305-C4CE2680B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1" y="609600"/>
            <a:ext cx="11820524" cy="6248400"/>
          </a:xfrm>
        </p:spPr>
        <p:txBody>
          <a:bodyPr/>
          <a:lstStyle/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Archeologické výzkumy:</a:t>
            </a:r>
            <a:r>
              <a:rPr lang="cs-CZ" sz="2000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1800" dirty="0"/>
              <a:t>                   –  </a:t>
            </a:r>
            <a:r>
              <a:rPr lang="cs-CZ" sz="1800" b="1" dirty="0"/>
              <a:t>1956/71</a:t>
            </a:r>
            <a:r>
              <a:rPr lang="cs-CZ" sz="1800" dirty="0"/>
              <a:t>: Vlasta Fialová:  </a:t>
            </a:r>
            <a:r>
              <a:rPr lang="cs-CZ" sz="1800" b="1" dirty="0"/>
              <a:t>českobratrská tiskárna v Kralicích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(zal.1562 Janem Blahoslavem, vypleněna 1620/1)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–  </a:t>
            </a:r>
            <a:r>
              <a:rPr lang="cs-CZ" sz="1800" b="1" dirty="0"/>
              <a:t>1980</a:t>
            </a:r>
            <a:r>
              <a:rPr lang="cs-CZ" sz="1800" dirty="0"/>
              <a:t>: Luboš Šebela:  </a:t>
            </a:r>
            <a:r>
              <a:rPr lang="cs-CZ" sz="1800" b="1" dirty="0"/>
              <a:t>českobratrský sbor v Ivančicích</a:t>
            </a:r>
            <a:r>
              <a:rPr lang="cs-CZ" sz="1800" dirty="0"/>
              <a:t>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(1558/71:  Jan Blahoslav vedl tajnou tiskárnu, 1623 zánik)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–  </a:t>
            </a:r>
            <a:r>
              <a:rPr lang="cs-CZ" altLang="cs-CZ" sz="1800" b="1" dirty="0"/>
              <a:t>2012:  </a:t>
            </a:r>
            <a:r>
              <a:rPr lang="cs-CZ" altLang="cs-CZ" sz="1800" dirty="0"/>
              <a:t>Zdeněk Schenk:  Přerov – „Na Marku“ </a:t>
            </a:r>
            <a:r>
              <a:rPr lang="cs-CZ" altLang="cs-CZ" sz="1800" b="1" dirty="0"/>
              <a:t>bratrský sbor </a:t>
            </a:r>
            <a:r>
              <a:rPr lang="cs-CZ" altLang="cs-CZ" sz="1800" dirty="0"/>
              <a:t>(d. 30 m, š. 6 m)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                                       </a:t>
            </a:r>
            <a:r>
              <a:rPr lang="cs-CZ" altLang="cs-CZ" sz="1800" b="1" dirty="0"/>
              <a:t>škola Jednoty bratrské </a:t>
            </a:r>
            <a:r>
              <a:rPr lang="cs-CZ" altLang="cs-CZ" sz="1800" dirty="0"/>
              <a:t>ze 16. stol.  </a:t>
            </a:r>
          </a:p>
          <a:p>
            <a:pPr marL="0" indent="0">
              <a:buNone/>
              <a:defRPr/>
            </a:pPr>
            <a:r>
              <a:rPr lang="cs-CZ" altLang="cs-CZ" sz="1800" b="1" dirty="0"/>
              <a:t>                                                                                                       bratrský kostelík </a:t>
            </a:r>
            <a:r>
              <a:rPr lang="cs-CZ" altLang="cs-CZ" sz="1800" dirty="0"/>
              <a:t>ze 16. stol. (za rekatolizace přejmenován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                                                                                            na sv. Marka)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 </a:t>
            </a:r>
            <a:r>
              <a:rPr lang="cs-CZ" altLang="cs-CZ" sz="1800" b="1" dirty="0"/>
              <a:t>hrnčířská</a:t>
            </a:r>
            <a:r>
              <a:rPr lang="cs-CZ" altLang="cs-CZ" sz="1800" dirty="0"/>
              <a:t> </a:t>
            </a:r>
            <a:r>
              <a:rPr lang="cs-CZ" altLang="cs-CZ" sz="1800" b="1" dirty="0"/>
              <a:t>pec z konce 15. stol.</a:t>
            </a:r>
            <a:r>
              <a:rPr lang="cs-CZ" altLang="cs-CZ" sz="1800" dirty="0"/>
              <a:t> </a:t>
            </a:r>
            <a:endParaRPr lang="cs-CZ" sz="1800" dirty="0"/>
          </a:p>
          <a:p>
            <a:pPr>
              <a:defRPr/>
            </a:pPr>
            <a:endParaRPr lang="cs-CZ" sz="20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2">
            <a:extLst>
              <a:ext uri="{FF2B5EF4-FFF2-40B4-BE49-F238E27FC236}">
                <a16:creationId xmlns:a16="http://schemas.microsoft.com/office/drawing/2014/main" id="{0DE571FB-18A4-D527-6641-68EBC7CA2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37" y="2171700"/>
            <a:ext cx="321151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ovéPole 4">
            <a:extLst>
              <a:ext uri="{FF2B5EF4-FFF2-40B4-BE49-F238E27FC236}">
                <a16:creationId xmlns:a16="http://schemas.microsoft.com/office/drawing/2014/main" id="{8E5B5D6A-591A-2D8C-8D83-CBDA3C302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47651"/>
            <a:ext cx="522128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Biskup Jan Blahoslav († 1571)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cs-CZ" altLang="cs-CZ" sz="2000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800" dirty="0"/>
              <a:t>–  pocházel z přerovské měšťanské rodiny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800" dirty="0"/>
              <a:t>–  od r. 1558 působil v Ivančicích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800" dirty="0"/>
              <a:t>–  z řečtiny přeložil Nový zákon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800" dirty="0"/>
              <a:t>    základ bible Kralické (1579 – 1594)</a:t>
            </a:r>
          </a:p>
        </p:txBody>
      </p:sp>
      <p:pic>
        <p:nvPicPr>
          <p:cNvPr id="10244" name="Obrázek 5">
            <a:extLst>
              <a:ext uri="{FF2B5EF4-FFF2-40B4-BE49-F238E27FC236}">
                <a16:creationId xmlns:a16="http://schemas.microsoft.com/office/drawing/2014/main" id="{D6B8548C-24EE-B168-4C03-9DE0ABD6D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8" y="2867026"/>
            <a:ext cx="59594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Obrázek 7">
            <a:extLst>
              <a:ext uri="{FF2B5EF4-FFF2-40B4-BE49-F238E27FC236}">
                <a16:creationId xmlns:a16="http://schemas.microsoft.com/office/drawing/2014/main" id="{68BC8C40-914D-CA04-7AF2-B484D639A0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5" b="7143"/>
          <a:stretch>
            <a:fillRect/>
          </a:stretch>
        </p:blipFill>
        <p:spPr bwMode="auto">
          <a:xfrm>
            <a:off x="6345805" y="1"/>
            <a:ext cx="4349183" cy="2514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Obrázek 8">
            <a:extLst>
              <a:ext uri="{FF2B5EF4-FFF2-40B4-BE49-F238E27FC236}">
                <a16:creationId xmlns:a16="http://schemas.microsoft.com/office/drawing/2014/main" id="{4134D99A-E983-8CFE-994E-464D1CBDE7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8" y="5703889"/>
            <a:ext cx="1052512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Obrázek 9">
            <a:extLst>
              <a:ext uri="{FF2B5EF4-FFF2-40B4-BE49-F238E27FC236}">
                <a16:creationId xmlns:a16="http://schemas.microsoft.com/office/drawing/2014/main" id="{2BAE9D87-3D99-E648-C2C7-CA11C8EF5D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16"/>
          <a:stretch>
            <a:fillRect/>
          </a:stretch>
        </p:blipFill>
        <p:spPr bwMode="auto">
          <a:xfrm>
            <a:off x="7912666" y="1957387"/>
            <a:ext cx="110807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louk 6">
            <a:extLst>
              <a:ext uri="{FF2B5EF4-FFF2-40B4-BE49-F238E27FC236}">
                <a16:creationId xmlns:a16="http://schemas.microsoft.com/office/drawing/2014/main" id="{0CC2C103-652C-5FA3-E488-72C90CA073BC}"/>
              </a:ext>
            </a:extLst>
          </p:cNvPr>
          <p:cNvSpPr/>
          <p:nvPr/>
        </p:nvSpPr>
        <p:spPr>
          <a:xfrm>
            <a:off x="5448301" y="3478213"/>
            <a:ext cx="576263" cy="9525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11268" name="Picture 14" descr="http://img.radio.cz/pictures/mesta/old/prerov_jan_willenberger1593.jpg">
            <a:extLst>
              <a:ext uri="{FF2B5EF4-FFF2-40B4-BE49-F238E27FC236}">
                <a16:creationId xmlns:a16="http://schemas.microsoft.com/office/drawing/2014/main" id="{5DDDA0A8-7B0E-1FC2-C376-A8B9F95A3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0" y="9995"/>
            <a:ext cx="5448301" cy="385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ovéPole 8">
            <a:extLst>
              <a:ext uri="{FF2B5EF4-FFF2-40B4-BE49-F238E27FC236}">
                <a16:creationId xmlns:a16="http://schemas.microsoft.com/office/drawing/2014/main" id="{5AF24983-3400-7845-9545-44D709B8D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876" y="9995"/>
            <a:ext cx="3527425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2012: Přerov – „Na Marku“</a:t>
            </a:r>
          </a:p>
        </p:txBody>
      </p:sp>
      <p:sp>
        <p:nvSpPr>
          <p:cNvPr id="14" name="Šipka doprava 13">
            <a:extLst>
              <a:ext uri="{FF2B5EF4-FFF2-40B4-BE49-F238E27FC236}">
                <a16:creationId xmlns:a16="http://schemas.microsoft.com/office/drawing/2014/main" id="{E6D0E36C-0522-56B3-6C1A-E030FE12FBA8}"/>
              </a:ext>
            </a:extLst>
          </p:cNvPr>
          <p:cNvSpPr/>
          <p:nvPr/>
        </p:nvSpPr>
        <p:spPr>
          <a:xfrm rot="2379328">
            <a:off x="1052514" y="1826805"/>
            <a:ext cx="542925" cy="36671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rgbClr val="FF0000"/>
              </a:solidFill>
            </a:endParaRPr>
          </a:p>
        </p:txBody>
      </p:sp>
      <p:pic>
        <p:nvPicPr>
          <p:cNvPr id="2" name="Picture 6" descr="http://g.denik.cz/60/9a/schenk-vykopavky-jednota1020120813_denik-600.jpg">
            <a:extLst>
              <a:ext uri="{FF2B5EF4-FFF2-40B4-BE49-F238E27FC236}">
                <a16:creationId xmlns:a16="http://schemas.microsoft.com/office/drawing/2014/main" id="{7722B190-6016-9AFB-72B2-DE09C1278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" t="11197" r="2422" b="12460"/>
          <a:stretch>
            <a:fillRect/>
          </a:stretch>
        </p:blipFill>
        <p:spPr bwMode="auto">
          <a:xfrm>
            <a:off x="0" y="3522705"/>
            <a:ext cx="5669643" cy="332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8" descr="http://www.spolecneproprerov.cz/wp-content/uploads/pudorys_kostela.png">
            <a:extLst>
              <a:ext uri="{FF2B5EF4-FFF2-40B4-BE49-F238E27FC236}">
                <a16:creationId xmlns:a16="http://schemas.microsoft.com/office/drawing/2014/main" id="{0F28A68F-7915-4CB0-1CF3-13736C41B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1" y="9995"/>
            <a:ext cx="6714629" cy="5052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0" descr="http://www.osobnosti.net/foto/j/jan-amos-komensky/7.jpg">
            <a:extLst>
              <a:ext uri="{FF2B5EF4-FFF2-40B4-BE49-F238E27FC236}">
                <a16:creationId xmlns:a16="http://schemas.microsoft.com/office/drawing/2014/main" id="{B6E649A0-D2E1-4D07-3758-407606EDE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060" y="3580037"/>
            <a:ext cx="1239241" cy="147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Další významné nálezy u&amp;ccaron;inili p&amp;rcaron;erovští archeologové poblí&amp;zcaron; Tyršova mostu. Nalezli soubor pozdn&amp;ecaron; gotických, reliéfn&amp;ecaron; zdobených komorových kachl&amp;uring; z p&amp;rcaron;elomu 15. a 16. století.">
            <a:extLst>
              <a:ext uri="{FF2B5EF4-FFF2-40B4-BE49-F238E27FC236}">
                <a16:creationId xmlns:a16="http://schemas.microsoft.com/office/drawing/2014/main" id="{6A480B0D-716B-1432-014E-6843C5B1D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505" y="5056257"/>
            <a:ext cx="2626495" cy="174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prerov.nejlepsi-adresa.cz/images/mesta/prerov/clanky/11437_2_0330151213_big.jpg">
            <a:extLst>
              <a:ext uri="{FF2B5EF4-FFF2-40B4-BE49-F238E27FC236}">
                <a16:creationId xmlns:a16="http://schemas.microsoft.com/office/drawing/2014/main" id="{DE5D0EEF-EE29-84EE-2F44-5B8695F0F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2" t="11649" r="6151" b="11382"/>
          <a:stretch>
            <a:fillRect/>
          </a:stretch>
        </p:blipFill>
        <p:spPr bwMode="auto">
          <a:xfrm>
            <a:off x="6181353" y="210020"/>
            <a:ext cx="3829343" cy="460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g.denik.cz/60/12/archeologove-namarku-06122_denik-380.jpg">
            <a:extLst>
              <a:ext uri="{FF2B5EF4-FFF2-40B4-BE49-F238E27FC236}">
                <a16:creationId xmlns:a16="http://schemas.microsoft.com/office/drawing/2014/main" id="{409D52E7-D230-37EB-8CFE-931CD16F8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66" t="21153" r="7211" b="35892"/>
          <a:stretch>
            <a:fillRect/>
          </a:stretch>
        </p:blipFill>
        <p:spPr bwMode="auto">
          <a:xfrm>
            <a:off x="6232223" y="5216349"/>
            <a:ext cx="1258889" cy="1545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7">
            <a:extLst>
              <a:ext uri="{FF2B5EF4-FFF2-40B4-BE49-F238E27FC236}">
                <a16:creationId xmlns:a16="http://schemas.microsoft.com/office/drawing/2014/main" id="{2D708040-DAA7-50F7-F5E3-0F3BF0429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-9525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Novokřtěnci – Toufaři - Habáni</a:t>
            </a:r>
          </a:p>
        </p:txBody>
      </p:sp>
      <p:sp>
        <p:nvSpPr>
          <p:cNvPr id="93187" name="Zástupný symbol pro obsah 8">
            <a:extLst>
              <a:ext uri="{FF2B5EF4-FFF2-40B4-BE49-F238E27FC236}">
                <a16:creationId xmlns:a16="http://schemas.microsoft.com/office/drawing/2014/main" id="{2E1F2557-D532-CF27-BED8-293D758AD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575" y="1133476"/>
            <a:ext cx="11306175" cy="5724524"/>
          </a:xfrm>
        </p:spPr>
        <p:txBody>
          <a:bodyPr/>
          <a:lstStyle/>
          <a:p>
            <a:pPr>
              <a:defRPr/>
            </a:pPr>
            <a:r>
              <a:rPr lang="cs-CZ" altLang="cs-CZ" sz="1800" dirty="0"/>
              <a:t>Stoupenci reformačního náboženského hnutí Ulricha </a:t>
            </a:r>
            <a:r>
              <a:rPr lang="cs-CZ" altLang="cs-CZ" sz="1800" dirty="0" err="1"/>
              <a:t>Zwingliho</a:t>
            </a:r>
            <a:r>
              <a:rPr lang="cs-CZ" altLang="cs-CZ" sz="1800" dirty="0"/>
              <a:t> označováni jako: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a)  </a:t>
            </a:r>
            <a:r>
              <a:rPr lang="cs-CZ" altLang="cs-CZ" sz="1800" b="1" dirty="0"/>
              <a:t>novokřtěnci </a:t>
            </a:r>
            <a:r>
              <a:rPr lang="cs-CZ" altLang="cs-CZ" sz="1800" dirty="0"/>
              <a:t>– protože křest přijímali v dospělosti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b)  </a:t>
            </a:r>
            <a:r>
              <a:rPr lang="cs-CZ" altLang="cs-CZ" sz="1800" b="1" dirty="0"/>
              <a:t>toufaři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</a:t>
            </a:r>
            <a:r>
              <a:rPr lang="cs-CZ" altLang="cs-CZ" sz="1800" dirty="0"/>
              <a:t>z něm. </a:t>
            </a:r>
            <a:r>
              <a:rPr lang="cs-CZ" altLang="cs-CZ" sz="1800" dirty="0" err="1"/>
              <a:t>täufer</a:t>
            </a:r>
            <a:r>
              <a:rPr lang="cs-CZ" altLang="cs-CZ" sz="1800" dirty="0"/>
              <a:t> (křtít)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c)  </a:t>
            </a:r>
            <a:r>
              <a:rPr lang="cs-CZ" altLang="cs-CZ" sz="1800" b="1" dirty="0"/>
              <a:t>habáni </a:t>
            </a:r>
            <a:r>
              <a:rPr lang="cs-CZ" altLang="cs-CZ" sz="1800" dirty="0"/>
              <a:t>– podle komunálního způsobu života v tzv. bratrských domech či dvorech zvaných </a:t>
            </a:r>
            <a:r>
              <a:rPr lang="cs-CZ" altLang="cs-CZ" sz="1800" dirty="0" err="1"/>
              <a:t>Haushaben</a:t>
            </a:r>
            <a:r>
              <a:rPr lang="cs-CZ" altLang="cs-CZ" sz="1800" dirty="0"/>
              <a:t>. 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dirty="0"/>
              <a:t>Hnutí, které usilovalo o sociální reformu, zespolečnění majetku i výroby. Pro nábožensko-sociální radikalismus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byli pronásledováni,  vyháněni, zatýkáni i popravováni. 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1524 </a:t>
            </a:r>
            <a:r>
              <a:rPr lang="cs-CZ" altLang="cs-CZ" sz="1800" dirty="0"/>
              <a:t> –  po porážce selské války vypovězeni z Německa, Rakouska a Švýcarska</a:t>
            </a:r>
          </a:p>
          <a:p>
            <a:pPr>
              <a:defRPr/>
            </a:pPr>
            <a:r>
              <a:rPr lang="cs-CZ" altLang="cs-CZ" sz="1800" b="1" dirty="0"/>
              <a:t>1526</a:t>
            </a:r>
            <a:r>
              <a:rPr lang="cs-CZ" altLang="cs-CZ" sz="1800" dirty="0"/>
              <a:t>  –  usazovali se na Moravě, kde panovaly tolerantní náboženské poměry 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dirty="0"/>
              <a:t>Zdatní řemeslníci byli v nábožensky tolerantním prostředí Moravy ochotně přijímáni na šlechtických panstvích.</a:t>
            </a:r>
          </a:p>
          <a:p>
            <a:pPr>
              <a:defRPr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Zástupný symbol pro obsah 4">
            <a:extLst>
              <a:ext uri="{FF2B5EF4-FFF2-40B4-BE49-F238E27FC236}">
                <a16:creationId xmlns:a16="http://schemas.microsoft.com/office/drawing/2014/main" id="{4FA22055-3832-1CD6-1C89-88C8FB9B3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5" y="781050"/>
            <a:ext cx="11449049" cy="607695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1800" b="1" dirty="0"/>
              <a:t>1535 </a:t>
            </a:r>
            <a:r>
              <a:rPr lang="cs-CZ" altLang="cs-CZ" sz="1800" dirty="0"/>
              <a:t> –  zemský je sněm na popud Ferdinanda I. vypověděl ze země</a:t>
            </a:r>
          </a:p>
          <a:p>
            <a:pPr>
              <a:defRPr/>
            </a:pPr>
            <a:r>
              <a:rPr lang="cs-CZ" altLang="cs-CZ" sz="1800" b="1" dirty="0"/>
              <a:t>1546 </a:t>
            </a:r>
            <a:r>
              <a:rPr lang="cs-CZ" altLang="cs-CZ" sz="1800" dirty="0"/>
              <a:t> –  vypovězeni z Olomouce</a:t>
            </a:r>
          </a:p>
          <a:p>
            <a:pPr>
              <a:defRPr/>
            </a:pPr>
            <a:r>
              <a:rPr lang="cs-CZ" altLang="cs-CZ" sz="1800" b="1" dirty="0"/>
              <a:t>1549 </a:t>
            </a:r>
            <a:r>
              <a:rPr lang="cs-CZ" altLang="cs-CZ" sz="1800" dirty="0"/>
              <a:t> –  vypovězeni z Brna:  část novokřtěnců odešla do Uher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část přešla na katolickou víru 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2. pol. 16. stol.  </a:t>
            </a:r>
            <a:r>
              <a:rPr lang="cs-CZ" altLang="cs-CZ" sz="1800" dirty="0"/>
              <a:t>–  díky intervenci moravské šlechty nakonec směli na Moravě zůstat, a proto je toto období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označováno jako „zlatý věk novokřtěnců na Moravě“ 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–  zruční hrnčíři a kamnáři, jejich výrobky byly kopírovány a napodobovány místními výrobci,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protože habánská keramika se stala módní záležitostí 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1622</a:t>
            </a:r>
            <a:r>
              <a:rPr lang="cs-CZ" altLang="cs-CZ" sz="1800" dirty="0"/>
              <a:t>  –  po porážce českých stavů byli kvůli nábožensko-sociální odlišnosti pronásledování a v důsledku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protireformačního tažení kardinála </a:t>
            </a:r>
            <a:r>
              <a:rPr lang="cs-CZ" altLang="cs-CZ" sz="1800" dirty="0" err="1"/>
              <a:t>Dietrichštejna</a:t>
            </a:r>
            <a:r>
              <a:rPr lang="cs-CZ" altLang="cs-CZ" sz="1800" dirty="0"/>
              <a:t> definitivně vypovězeni na základě dekretu Ferdinanda II.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(17. 9. a do šesti týdnů se museli z Moravy vystěhovat a odejít do Uher) 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AE74D37A-5A91-6A7D-3AF8-E29EC5C70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9" t="16525" r="20451" b="28056"/>
          <a:stretch>
            <a:fillRect/>
          </a:stretch>
        </p:blipFill>
        <p:spPr bwMode="auto">
          <a:xfrm>
            <a:off x="4863834" y="7937"/>
            <a:ext cx="4958239" cy="369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" descr="http://www.snm.sk/swift_data/source/eshop/modra/landsfeld_zbor_mod.jpg">
            <a:extLst>
              <a:ext uri="{FF2B5EF4-FFF2-40B4-BE49-F238E27FC236}">
                <a16:creationId xmlns:a16="http://schemas.microsoft.com/office/drawing/2014/main" id="{F5B16208-E211-6DC4-19F1-6AEC286F0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541" y="7937"/>
            <a:ext cx="2410356" cy="348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AutoShape 4" descr="data:image/jpeg;base64,/9j/4AAQSkZJRgABAQAAAQABAAD/2wBDAAkGBwgHBgkIBwgKCgkLDRYPDQwMDRsUFRAWIB0iIiAdHx8kKDQsJCYxJx8fLT0tMTU3Ojo6Iys/RD84QzQ5Ojf/2wBDAQoKCg0MDRoPDxo3JR8lNzc3Nzc3Nzc3Nzc3Nzc3Nzc3Nzc3Nzc3Nzc3Nzc3Nzc3Nzc3Nzc3Nzc3Nzc3Nzc3Nzf/wAARCACwAR4DASIAAhEBAxEB/8QAGwAAAgMBAQEAAAAAAAAAAAAAAwQCBQYBAAf/xABAEAACAQMDAgQCCAQFAwMFAAABAgMABBESITEFQRMiUWEGcRQjMoGRobHBFUJS4QckM9HwNGJygpKyJUNTVPH/xAAUAQEAAAAAAAAAAAAAAAAAAAAA/8QAFBEBAAAAAAAAAAAAAAAAAAAAAP/aAAwDAQACEQMRAD8AUsumvdibwoXfwwAxHbf+1Dm6eYAZACAAdm37GtT8DMoN+QDksB+tWnxFaQS9Ku5fDUSLEfOBvQfKbGN5LrwoQXZiMAbkn2rUdU+HJ5+jhZbiOGQEuEbJ+7PrU+g9R6NZKYrVZY7ljh5ZI9Rb5YOw9qe6rbymJJQHcEbnHFAt8MdTe3tBaTsiTRggRgkhl9RQfjmXxhZ4BXGokE/Likj0x5W1ltJxkY5BqPXEmSC3FzJrcZ0EDdhtyaCkYFQcjI+fNdO5wF57V5WJYA53PBPNc1jXp5PpQcZdLZOe3O9DKsxY4xjtnuaOxzjOcenft+FDPAUbA45xtQD0IWAGRt271zwmckKCcZzjnf2qepjnX3243FcQq2ott6DNAOYEJhhgD07bVVwrqGnff9qtpmJQhjuFP55qrh2G2S2dt6A6QuJEjAJ1ZwCKPI8bNGRqD7DUKVed2OSpY8jt2rxlfQAR7nFA2AJFnZsszk4LHPahFSSIs5UEb49ajFc/VspQkkkg5rsM7BiwG2xxnk0BXiaNH8xOVJAI3oUY+rY5IGobj5GmpmaSJ3ZtwukDPFBX/p8ju/p7UDvTl+oPmP8AqDT92KPIpVgwB9MnHFDtZFWI5YKxfODRcozEtLGccDaghoAkOkgBtgM1NgwVds4xzRVeHtNEF9Tj/neuu8eAPGjK9vU4oIour3z+leAw5VsMcZqSyL/+VACR3H+9eJAx9bH68/3oOaSTggfhXiox6nt71MnIJ1x7k7g4ztXudi6e29AFsgFjk59KKFww5z6VNVbH20HPeooGyVUp2/CgT6kdOgHPfFJFgwPy9asOoqx08YGScb7VWLgsQTjPp2/5igtLNQ0Gcbjc/jTH2j5RuOajZqfoiEaTkHGKJIXwQqLg47nNABhq98elDAAYknNG82407/OuBG38o+6g3/wjEkf0tQNywJ/OrD4kbR0O9JIGIjvSPwufPdgbjK9qc+I1EnQ75WUMDEdjQfLemk/xBticYzX1izAezjVgCCODXynpqhr9vMSdu1fVbTK2sYXfy80Cd50dHy1sQp/pJrF/E9tLbvbq+T9vnb0r6MCR9/tWP/xB3NhsP5/2oMaoJPIyfXvRNPfCjI5AwajgYBydvzqZ3HOeaCBJyOOeM1zHlPrjO1SIxsOOahpIA29aCDIQB6E5FcX+oDkbb1PBAAIA3qJzuRQRdPEBA32IGBxSK9NnPlDKSRnFOqQWJOOCDil7k5kLaclVG1AP+GXIJwynHGGO9cbpt5pzhSP/ACriTMN/o7Z2yQxp+2l1SRuA6ggkrnnagRNnd5GEO3uK6lpeq20Z+ZwacUHwkkeVxtzqPoKlC2SxEznJAOH/ADoFxb3hHmiYg+3Ipm3sy0AV1dWDk7j2qatIBIPEk20rufc0XP1io87hvQudqCI6c7Z8/bn/AIa4nT5M4D+vamFQHOmRztxqriyOFz4jZMzLnO+AKAJ6bLgYII4Pzr38OnB9QBRWnCnQ9xLsOzcUSKVS2BcyZION/wC1AEdOn2GBQJoWiOHZQME7fOre1kbS5d2OHIGecbVX32GcbcrxigUVc7BlxnG3/wDKnoGk8as7HO2KjbrmTjueaPOukDbDHY4O9B36FcMvlXAzzXEsLjJyh+dXchaGzLqFyBtQ0lucEDw8Yxsp2/Ogpbi3eHaQFSTSI5YAYy3A4q36uzyMBKE2B2XNVAzkjfOc7UFjBbSyW6aVJBBwRXWtpkUllbAGcAVYWE8y2kKBFYAbebc/lRHuJimkRLjHGs/7UFV9GnBwUbPpiuLDLk4VvXirTx5kAJiHP9eAPypiwfxoRL9nUNloLnpXS7e5ebBk1RgbI+Kn1rpqxdKunivLtXjQsElfKn2pz4YCB7wJkttmmfiWMN0S91ZyIyR86D5t08j6ec57Z+dfUOm3UTwIgbD42Dd6+YdKweonWuxA2z7V9NtBA9misD5RgZGDnFA/gMc9xWM/xAH19iOwV9j8xWnj+kR58M+IgHBO9ZX46nEtzZrhgwViQR7igyqoTgYzip6DkEbe5qYXvpO1JSXz+I6pDkKxGdXOKBk7rnJ4qDZxv2zj3rkD+NFrxgg4NTZd89xyKAerOwyCMVB8g98HjFTG5BxxjtUZGAyB9rfTQCySCSSD2JoRGp3y3cbcUzbzARqXO5YjPoKgdLMQ65A4zQR8JW+1jIPavKdD7LpwjdvambeCNmAC4wc801LGrRlGZiCOM0CLxl7OBdJO7HORtS9vCYyrFWwTgnG2KP8AR41IGqTnGzUaOEMoHiOB24oORAOzc/aTt7E14xyJOWCsAWyDimIrdVzl2JJznHcD+9ENvpKkSsDgdgf2oB2yMG4JOMbivAeRARzM5/WmDHJpwsucZ30iuragKgDsCrE5AHfmgSEUIkZ5E17bgZwTR7dRJKZMYG4A9KbW3fRgTtjHdRUvo0o28ZRg8lP70HLFdULnkmRs5+dV96AbggY7Vb20Qt4GUvqOS2fvqqvh9ccbDON/lQK2oAcn/nNHk3ZRxvQYE2ymrOO/zpmNVeeMuTkuM7e9BcXigWb8HOBj7xSEk5hWRAAS5IH/AG7b1Z3kbSWuFGW8uR/6hSj2+xLW8hyclsDP60FNNI0oLOAzLgc0mwyCxOTkffVn1OMQjAidARnDDFVgyd/THagu4Zxa2luGx502J7UOS8ZJgYJhIhG6O24+/wDatKnw/Y33S7J2uJI3ECk+XbJAz2qouegRwSYeVivOoen4UAVvEuVOlWBUZOfcU30yMGyhIzumT+NJLDb2yyiOUHI4NWnS0k+iRBRhggz2oNH8NKFe5CdwCab+IgT0O9O2BGc0t0LTHNOzsoyoxk0f4ini/gt5GHQsYyAAwyaD5n01AnVgRggEfpX1e2jSS2UMvb9q+V9PU/xDB5yNse1fVbZfqEx6D9KDngvGco2oY4JrGfHEmb+38uCEP61t29DmsV8eAm+tjjYRE78c0GdU9+Dg1S6mV5CvPiN5T33q5XIXnK5qnMMgkcmOTd2IOPegesR/lcgDJLHn3or75xt71C1BW3VSCG82QR711zhgRQCY6PSlpGBIG4AO5rt1MVbGDgbZ7DmhRGKW5XxUfw2GPTBoHUQBTnYHtjGaA7KJA22DyKJN4UbDwiznG+rcUKSVXTAjB3/poGrOUvOT/V+VMySeTIIO3rSHTXjS5iMwIXPcbD50z1G4hadfAKltJDlRt7CgArluQMZ2pqM5AH/BvSKyYOSTgeg2rv0vRKE0EoQMnPFBZKwDjkjNGbO3J2BpNXDYJI34HpTEbcAMSf2oGRltsZ5xmpDbtvseaA0qqfMwXfvQLqVZNOl1OBxqoLRONhsQeaICSM+mM1UWc7RQx65PKzH32xTA6jbK2GkIO3INA+WHhtn+k1SXrf5h/wDy5+6rIXEUsTGKQFdxt6Gqi8OZpCDuckUHYF+rJPAHemLMZuou/nHek4H0xMDkEjmmrGQ/S4xn+YZz8qDSBDpGNhjfauhdWQd8nk8ipRygxHG2VxkfOiBCTyfY0Gb+IBplXc/Y7996oQ22D6b1o/if/qQuwwg/es3J6A42oPuPS0I6XaDO/gJ/8RU7vK27HsBUemNq6bZnbJgTb/0ivdQ8tq4J2xzQVFrYW93ES6nUWPBxtUX6CyHMJDD0ZsYqx6REDDqznzE+tHubxLUrrBcNnAUZ4oMj0uxgvJ5UEZygGM5xR+t9Nt4OjXTSW4jmVMpNGx5z86N8Ls73cxMelStWHxKA3QLxTg+QfqKD5vYO38TdhuQV719PsbofR1WUFcgYbtXzDpZP8RfGRuP0r6bavptlSdBpOMEcUDmMnOcisb8egG+tR28E/rWqKMhzA4Zf6SayHxu5e+ttSlT4J/WgoDsDvtnn7qqfpdw7usaKQrFdz6VbjsAR9oVQDAaY4OdZwR60FjYzPLGxlUBlOM+tGfcDbPFLdMP+VYkcuc5+VGdsc59aCuul8+ckDGcUGWMjBQEDjGe1M3I8zb8D1pe5P2UDY1bbUAfGIk8rHkbZp2B2bGliRjgGkWhAkAHqNh3pwwz2YJXDY5J7UDKvLp2LY9u1F1tq24OeQKQW9IbzhdOeUFOxSK4BBDIw2oJamY/ZQjGc43qaSBYZHKodG4GKGP5l9fzqMjKttKjfabGAdyd6ApnIO8EO3GFIqMV+srhGtVGkY2bmvP8AVrqdWDHcqRilYAFnJcbHfmgs3uY2CoYiFBzsa7qsSBiCXjbBB+dCUqMZIHmG9cwpUgMPXOcUDDnp+kJ/mAq5xtxmpyT2DwiPVoIXAOgkn86TMMj58LDLnfFAlhnCjOnNBY2kVijELc7k91NFa3tS4+ugbjcg1SL4yN/9sEHn1NMxx3MrFVVMjksQP1oLYWduSQJISSTtnH70VPo1s58WAynbBjlx+tVkNtdH/U8Ef+rNF8GVj5mQjTjgH9qCwh6xYW+mM2s6qp/nlH+1NDrlmxDxQYHGPHGe++4rLz2c2psKG9CBzS0dpIGAkRsEnOxoLXrNw91cNK2klgNl3A2qo5ODnBFOyppt0UdlwaVA4OeNqD6ra3sUfQumSSjJZY1XBOxxzQob+5uYb4uzskZwpK99PasLB1O5S3hjSQBVXA3NMRdUuwran2POGO/zoL+z6xf2lnr+rkQk+VhgjHy9qZ6T8SWElw6TW2khSQVA9RWWN8+CCgOc77b0TpBiN06rGVOgnOc9xQavoORdSjcbcffTnxCQOg3eSTmP9xVR0q6gtLx3mmULpPDZ3zRPiDrlk1lLal2XxUwrspC/jigxvSTq6qTt/wAFfVLbzW6g43FfNOkrHFa3q6Fe5cCSF4yG0gfa37c1oOnfEFxb3UqXik24XUrYB2x2oNOYDGxaI4Gfs1j/AI2dpLu21AqfDI/OtlY3Md9ZxXUIIjkGoahg4rI/Ha/52022MZ2++gzgONxyMH51WN02XzHxQAXzgDirJnSPBdgvHJxSs17ED9rK857UE4Y1gTwg2ok5O1Cup1iUMST8qG19C/lUkltuKH1ON40RXxqyG8rA/pQQkIdi2cgrnNCnTIUjkbiuI+I8HsmKO6AoNx93agY+Gkiuut26TLlFOoqe+ATVr8STQK06xRAageO9UfTMx9ShcSBQp1FiccAnH34xVrPGLi1jnllfWRpZGXfI2zn9qDMbluMbjYVcWalbaPbI59KHNEiKxAU52IxTyxRLDAY5llDoCQoIKHjB/CgiAdWSNu1QfCQl2VzoYHAAP6iigAts2dvSgT/6bgMwOtQCrHy9qBtnZ1GrxCMZBUA7fL+1Aa3iknKwuviZwUJCnP31xYWSElrqU4B5NIxHxpW1sM+pPNA49rNE+mRHTfcYO9Mw38VnH4aw5c7FniB3/GlzJlFV52ZV4XVsKkGh8RWiRnHo++D8xQTxPu8SlSd8pt+QNGgUsT480kI3ySrEUzbdZuYcfUxTdsSqGzU5+spOSzWAhI7wPp/agr7qCRGH1iurAYZ0xkUqySL5iMjvvVpdXoeA+BJcnGMRyqGH44qNvNZfRtcpkS4C8BCATQU+djg9/wAK747K2FZvnmjaAAQWQ59DQHTuME/Ogn9JlLlvEb7iRk1Jb2cE/WMR+NBxgcZrmk+4oGlv5AMNhvmKkt2pALQr86TI0j333rwwTxj76B4zQSbtDjHoK94sOML5fupYL7Y7fOurp1b5xx65oGyHCqzMFzxmm+mnwpiSzYKnf8KRh0vKDK7KPULqNWPQoxc9QkiVtSLGSCy87jt99AC861HC4M9gwfsJl2H40WHqNp1GIz3cckmhtKxgYU/Me3pmmpvjQuugWCOgHEjZ/aqu8679NBQ9NsgucgeGeaDzTxwys9vaym3fUpRXCDuMnfj2rv8AEY5pcNA6xSIY/qz5m9+PT5VVxysXLRxxRMNgUiA/OvNJMSdVw5Pr6UH0boXxPCbd1vIvo8aNpQ4IGkCqb4w6z0++uLV7S5SQIpVtJ4OaxjKunzMzfM70MlVGFA9s0DN9ItxKmG2AOwFA0640wQQBvk1pfhr4Yt+t9Nkn+kPFNFIVZCMjGMg/rUv4BZRwyNK8gRASWVsEAexBoKK2toni1NuQ2CM0G8WKKIeGMb+tejiyjAZZVG+FO3zqFwiCLgbnH2cUArf5gZB5pnUSdztSsRPcY5OKdigknRpIx5UKhiSBueKCFjaveX8FtDjVM6quRxk19MvvhC1fwzFcSxlUCsSNWojuc1jvg22SX4rt1t8tHCrszN6hTv8Aia+nXshQL3AO+fSg+dT/AA5cRO3jEeHk7p3Hv6cUnJZiBygXLYBYAcVqZLiWK2llADFC2nUMgnO/zx+tJ2NqPAYuS80j5ye4/wBuPxoMy2pCVIOcmoz7RKTt9Yp270/1CNRcyoMc7kUkfFEZaFNTg4GpdQ470FobCGRA7W0pDD+sGpp0yxXytDKvrlf7VTreXkSYD+buIwcZ/GuR9Zv1LKTue5GaCV6kcVw6LGxQEhQxxt2pZXCsdK4ydtNMG6hnuzJfRswY5dY20E+/Bqxf+AoqmKK4cYzjxxn9KCqWU44/CurN8zjtijsvT2RmQSo5PlQDIA9zn9BXo7K2c/8AVfLQh/eggJMqTlsLgZHajW8oIkIO5wKlJ0qJBgXYGd8Af3on0NLWAYdWkJ8xRsjvQQYRtuUGflQ3gixkLjn2xXhqB2O/PFcdyM5O29BAxKAApYLjjVtQ/BwT5jgbb710sQBg5HtXPEyDp4JoPeDkEBgfeomJwf5du2amGBzkHFTCjGoHc96AaoQc6D+NEghLljgj51LOcYJpm3caRn3oJx20Ch9Up17BQudz86tPhSy/+puzOSfAbHf+ZarfKXVh2O9XfwwVPUXHA8FuP/JaDAK2MaucfjUg4VhmpwW1s5USX8aDjOCv6inJum9MgAK35mdhukW5/SgSWRAoyRuN8VB3HKnbftzVpa9MjkYeElyFOxZ0AH481Z23Q4QQzKMnu29Bk18SQhVVi3IAGaP0mxk6l1W3sk2aR9JJGNI7n8M1pDEsscsNvEDKucFTyPaofCENzZfE9tLcxTeE+pCWXYEggfnQfRrCytOl2S21qgSJR97H1J9ayF8I7rqEyxrpiJ0so4b1q+69HcRW7y2s7gBTqGeay9m8ka6nOScc+tBXTdGmHUVsbNDILhchUwCMc5PoK0fXfh6wsLdbi3tUMi41Ix1IfXY058KnxDeXLbuGCKc8jFZzr3U7i5kWNpGIU9jQCjXpvUZ1b6FBHIoxpjUorfdnenZ4Et4DAkNukYOdGkc/hVJbAqNmbBY6cfOiXfS4zcGKSK5ilBwCzggn5gUFv03qMPSb2S6iijeSRAjntjnarPqfW/HdQPIrxKwKnOMjfH41lOlfQra8uILhGMwQhWlcYBH65q3e+ZSskkcahFKKdPbFA1q+kE+GVCQLhI84x3ya7YkQ2txIMloUEa6TsCed/wAKqejztLfJAwOCGOpR6D/n40a2uVjsprd1UNJJrYnkjH++aBSW0ZIxLPIkXiZKA5Jb3+VevIPoNvDLDIhZ4w75JxnPGO9X1hZW9+5upx4iJEiqh+yMDG/50j8QS2sjCFgGGAmFGyjtQZiNA8pYBV1HPk2A/Orm06Je3sQlgfKgb6hx+tJWvT4bvqNtZoqRfSDpEgH2TirZegdOgleKXrFyjEbGOLb9aCg6nB9Gn8N5VeUchRjHzqFpbSTMRHG7gbkqCcD1OKWmAS4lVGMoSQgMeWwfSrm0uLzpkBJ6f9VNtqdTuR7iglH0q3fYzzq3JzBgfmaVu+nvbLqSbI78qR/z51o+n9XlWJpZunRBBsQ8hydjwp+VV958R202p4+mpHKuykrnf33oKBjNq1OGYDY5zTlmdVuSRjMn7f3paW6N1LmeZ0UnJ5b96cgEa2wEbl1JJzpx7UEjnO5HHpUJxrV1PfuOa87N2zQJnODnOe9BBR4aaSTzXI3BGCAR7UN3Gcn+9eRgfl29aBlQD/uKmMgYH6bGgAkj2phPMoHfPeg6uRzxTUEioV9QCMYpcEaSM4xUl2J/XFA0nh+KC6s644RsGtJ8Gxxt1WXw4pI18BtmbV/MvtWPOxGk74znNaz/AA5klj6xcKGwGtySSAeGX1+dBVwz2EiZ1Kd+61bWvSHZBKkURUjIZSDXzCNGb7L4xwRVpY9Q6nZ4+h380fqurIOPY0H0Bem3Sk6oT9zCpiwuRnELjt2rNWfxT1pSvjTwSrj+eHf8sVqbS+6ndxiW1WwuVH2lSVkYe2GBoEbfoEkMjvGZUD86gD/emF6fcQ4PnO2+woN1efEkMrMnT3EfYDTJj8DmkX+Kep2rD6ZaeEvpJGyZNBpblJLjp5YkxkL5kbbNZS5eISaDKoO2cHIHvRx8XeImyhSfTDfvQz8TlmIE0WD/AFR4x+VBZWPUba1WC1S9Ro22LKmME9z+9UXU7F7S6ZZ3XVwMcEUcdQeU6jbWsw/7ZRnGPQim5OpPfQrHc2qR+FsuOcDjcGgq+iwRtfQmaYaVcNp4BbIwKb6lpHUZdIwC+r7yN6g9pAX1KJAQc5EhODz3+6o3qzz3IkiWPJxsx34oC6vCiWYJFg/afwwzff3olvPgzXijxGQEyBhsCeKVhtpZEZZ2RcDbPemMvF0640IpCsNR3BYGgcfq1rPYSeHFGs4jySseCOM71m5Z42djpwu4JB53o0Qe6MpgQ620gov9Oa4bYfSoYpFcRNjXnbtuKC0tbtz0F0s3GmOXD5PmAO/4VXTWzM4aWdEBOkZHYdz7VYwW1laJJ4CuFdMFdWdQ7UC9aKO1gMcmoEvq1DBFBHpsUkFyskMMjSJICrY8u2eD32GaiXmubwhU1OxICgffXkv3l0MFnMaIEjeNsBR7Zpjpf+VtpLy4yWYFIgwwf+4/hQZ62guZOoJBDbGO4ZyVYnH35q7RlW7f6RI20J1AMWBbHP40x0doFnkmmwTF/pDG4yME5qU5gt7CUx5Ek7AavYb/AIb0Fb1C8txZmGWaQyylS5O5UKDgDJ43NUskEHC3J5yAyc/nTs1nFNrlaTLE7gGpQ9MiYYZHORzQIJ02W4ybeRZAD644+delaS1CQkg7ZOk53PvVsvRrdwTHJKGzxkGqm+j8KdosE6Nsn5UHFuWbHJA33oUkjnY4zjjjNcU6VG/Y/KoO3nx70HgTjcA7ete1Ebb13ysvvXvsn7+KCccmSAWOPSnkbIGNvakMjy4ySKkH7HPfegfxn0wKuj1S3WGNVh1NFGARjGTWbhdtJHO34UbUCmCB6lqBkSm5uTsq5BOF4ArXf4fIR1mfP/65/wDktZjo9vHMLqRpdDRRAqP6iTW0+BYVjvfFMytJLbE+Hg5Ual3oPkMM4jJbTTIu4QRklfmKNL0K9jXMXhyD1V8frVfNZXUI+st5f/aTQW0V1CRkOuPQ1ZWN9JbzLLBKQRxpNZASac5XBzRIRKwJiRmwpJwOBQfXenfE6SIq3ieYDd1H7VP4huIrnpSvC4ZWP3j7q+Rp1KeP7EzgZ7mmU69eIPtqwxuCP9qC8ksYWGTGmduKRexAYsmoDkjNBj+ICUGuEc/ymmF61buMuHXf0zQC8C4TyxyE47EZGa74t2hGe3pmifxK1cgLINz32ovixsDpILezZoBjqVyiqPN8ic0eLrMqEawpI9V9PlQCANioPtQmjySMYI5oLiHriE4kVSfQGnP4zDJatCF0hz9rGazT2+xxsaj4Pl25JwMCguYwqOHt75Y2GRuCPurzLdyHzCGYk8+Kf0ql8OaPILnjua4Jp0OA2du470GpiiLL50KDG5zmk+oOJVhhijACZBJzvnk1Sp1K5XIDMBxsTtR16vOow2W9iM0FxY21zNIkKSsihfMXUaQB6Gmb2/jlhighyqJkam7+/wB9Zx+omQjJZcbADIA3rqXbq2UkGDuM70Gi6WUeV4wQZGTSMHsea51101Rwxv5Y1wQD3qqs+pT2sgkiKAgbMEG34UE3uqR5JASzkkkH1oJXGJCiRxgADuaA15KimJfKoBHl7j50CUyOxYNhfc1BJCmdl39aAwubhhp8RgAdS+ahXbFpS7Mck7k85qCks+4wP0qJl1sV2UH396BsWapbRzNMDI+SIwN8DbJpDWCCRj2rxZwCAzacnvtQ8d19qAgclQNh24oqtktv+fNLqeB71LhiBmgOG9MEc4zzUdQJOBxXWQiPxCQuR5QeW/t71xSo0k5ztxQHT7I1bAjIP30VQceUc7HPegQnzfdxTEY7qQTjj0oHOm6VklZmG2Nq3XwWCfiOYEo2LPGpf/JawETLG5DoGBxtmtx/hoUPVZ8AD/Lng5/mWgywYDnYZHFRPYocHsaQWSaLUGTVkY44qUM2pvOGG+9AxNBFMxV0jcZ/mWkbhILcMLZERtO+k7H50ckuxJYlsd/QVRtLMryBjuSdQxtQFi6VFdLkSsrncgrkfP8AWvS/D9yv+nIjg+uRmm+kOnhMuDqU853xVi8upQq5IxvnvQZx+mXMYAaEnf8AlOc0q6SRkiWNkx/UDWsXGkgnGM7nbNEhfWpVirA+ozQY3bVgVMAqcAnORxWu/hEE32oI84O+OaDJ8PwvnSHj9MHO1BnWmuISFMrYxn7WakvUJ+Gby57jerKX4dkG6zZ2/mWk5Oj3sZx4YcauVPNAROquMB4wR3wamOoR5AcEb+nFKT2l3Hu0LgeuKX8+csd6C0F3E5U6wB6GpJIHY7BjjtxmqcHsAePSuq7DA3BzyKC62KElRvUTGobGMUjDczKgAYnbPmqT3UjbnjV6dqA/hgscZ579q9oxyCT8u1LLdMW1FcbdqOLqJmX7X2s4xQTSHzZGQPWpoHyxDMFHY4rsE4djlhnseMVHxC0hY41E96DjSPhc9+MULUWz3yK7Ic4XA4OMiheXI5B9Sc0EnbScY37mogkNqPp86G7hsYHm7k967qOkgDHvQGDAnJPB4+6us4YABVU4G4XG1BDjB25Nd1EL5hzQSAUsN8HGfSpKWRwxVTjjUMih5GvtmpJuADtt3oCM5kyzMSxPJqSp5ckZzjG9BJwMEe3vRAdS4BwcZNAcY1E7YzTIbQulQcHnFKKxBxRosYPrngUBtJZwM6q3H+FwI61dA9rY8f8AktYZRzvt7Vt/8KiP41dZ5+jHP/uWg//Z">
            <a:extLst>
              <a:ext uri="{FF2B5EF4-FFF2-40B4-BE49-F238E27FC236}">
                <a16:creationId xmlns:a16="http://schemas.microsoft.com/office/drawing/2014/main" id="{F066AE77-61AB-CCEE-4387-287ED1DFB4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6149" name="Picture 6" descr="http://na.nulk.cz/1969/3-4/3-4_014.jpg">
            <a:extLst>
              <a:ext uri="{FF2B5EF4-FFF2-40B4-BE49-F238E27FC236}">
                <a16:creationId xmlns:a16="http://schemas.microsoft.com/office/drawing/2014/main" id="{B625ADBD-35A4-7C89-6A90-CC6216B08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834" y="3815056"/>
            <a:ext cx="4922707" cy="3034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0" descr="http://dva-antikvari.cz/eshop_img/full/eshop_7470_img207.jpg">
            <a:extLst>
              <a:ext uri="{FF2B5EF4-FFF2-40B4-BE49-F238E27FC236}">
                <a16:creationId xmlns:a16="http://schemas.microsoft.com/office/drawing/2014/main" id="{174D4FFB-5148-3FD4-0954-E6D095B08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" t="2466" r="2409" b="1669"/>
          <a:stretch>
            <a:fillRect/>
          </a:stretch>
        </p:blipFill>
        <p:spPr bwMode="auto">
          <a:xfrm>
            <a:off x="9758363" y="3500438"/>
            <a:ext cx="2433637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obsah 2">
            <a:extLst>
              <a:ext uri="{FF2B5EF4-FFF2-40B4-BE49-F238E27FC236}">
                <a16:creationId xmlns:a16="http://schemas.microsoft.com/office/drawing/2014/main" id="{4DCBAE54-7A1D-A856-473A-BC850DC34C3F}"/>
              </a:ext>
            </a:extLst>
          </p:cNvPr>
          <p:cNvSpPr txBox="1">
            <a:spLocks noChangeArrowheads="1"/>
          </p:cNvSpPr>
          <p:nvPr/>
        </p:nvSpPr>
        <p:spPr>
          <a:xfrm>
            <a:off x="76201" y="653256"/>
            <a:ext cx="4782736" cy="6204743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altLang="cs-CZ" sz="7200" b="1" dirty="0">
                <a:solidFill>
                  <a:srgbClr val="FF0000"/>
                </a:solidFill>
              </a:rPr>
              <a:t>                       </a:t>
            </a:r>
            <a:r>
              <a:rPr lang="cs-CZ" altLang="cs-CZ" sz="9600" b="1" dirty="0">
                <a:solidFill>
                  <a:srgbClr val="FF0000"/>
                </a:solidFill>
              </a:rPr>
              <a:t>Heřman </a:t>
            </a:r>
            <a:r>
              <a:rPr lang="cs-CZ" altLang="cs-CZ" sz="9600" b="1" dirty="0" err="1">
                <a:solidFill>
                  <a:srgbClr val="FF0000"/>
                </a:solidFill>
              </a:rPr>
              <a:t>Landsfeld</a:t>
            </a:r>
            <a:endParaRPr lang="cs-CZ" altLang="cs-CZ" sz="9600" b="1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sz="9600" dirty="0">
                <a:solidFill>
                  <a:srgbClr val="FF0000"/>
                </a:solidFill>
              </a:rPr>
              <a:t>                     </a:t>
            </a:r>
            <a:r>
              <a:rPr lang="cs-CZ" altLang="cs-CZ" sz="9600" b="1" dirty="0">
                <a:solidFill>
                  <a:srgbClr val="FF0000"/>
                </a:solidFill>
              </a:rPr>
              <a:t>(1899 – 1984)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altLang="cs-CZ" sz="2300" b="1" dirty="0">
              <a:solidFill>
                <a:srgbClr val="FF0000"/>
              </a:solidFill>
            </a:endParaRPr>
          </a:p>
          <a:p>
            <a:r>
              <a:rPr lang="cs-CZ" altLang="cs-CZ" sz="6400" dirty="0"/>
              <a:t>Džbánkař, amatérský archeolog (cca 70 výzkumů)    </a:t>
            </a:r>
          </a:p>
          <a:p>
            <a:pPr marL="0" indent="0">
              <a:buNone/>
            </a:pPr>
            <a:r>
              <a:rPr lang="cs-CZ" altLang="cs-CZ" sz="4000" dirty="0"/>
              <a:t>       </a:t>
            </a:r>
          </a:p>
          <a:p>
            <a:r>
              <a:rPr lang="cs-CZ" altLang="cs-CZ" sz="6400" dirty="0"/>
              <a:t>od 20. let:   zkoumal habánskou keramiku</a:t>
            </a:r>
          </a:p>
          <a:p>
            <a:pPr marL="0" indent="0">
              <a:buNone/>
            </a:pPr>
            <a:r>
              <a:rPr lang="cs-CZ" altLang="cs-CZ" sz="6400" dirty="0"/>
              <a:t>                            historii výrobny</a:t>
            </a:r>
          </a:p>
          <a:p>
            <a:pPr marL="0" indent="0">
              <a:buNone/>
            </a:pPr>
            <a:endParaRPr lang="cs-CZ" altLang="cs-CZ" sz="4000" dirty="0"/>
          </a:p>
          <a:p>
            <a:r>
              <a:rPr lang="cs-CZ" altLang="cs-CZ" sz="6400" dirty="0"/>
              <a:t>30. l.:    zaniklé dílny a střepiště:  </a:t>
            </a:r>
          </a:p>
          <a:p>
            <a:pPr marL="0" indent="0">
              <a:buNone/>
            </a:pPr>
            <a:r>
              <a:rPr lang="cs-CZ" altLang="cs-CZ" sz="6400" dirty="0"/>
              <a:t>                       </a:t>
            </a:r>
            <a:r>
              <a:rPr lang="cs-CZ" altLang="cs-CZ" sz="6400" dirty="0" err="1"/>
              <a:t>Košolná</a:t>
            </a:r>
            <a:r>
              <a:rPr lang="cs-CZ" altLang="cs-CZ" sz="6400" dirty="0"/>
              <a:t>, </a:t>
            </a:r>
            <a:r>
              <a:rPr lang="cs-CZ" altLang="cs-CZ" sz="6400" dirty="0" err="1"/>
              <a:t>Sobotiště</a:t>
            </a:r>
            <a:r>
              <a:rPr lang="cs-CZ" altLang="cs-CZ" sz="6400" dirty="0"/>
              <a:t>,  </a:t>
            </a:r>
            <a:r>
              <a:rPr lang="cs-CZ" altLang="cs-CZ" sz="6400" dirty="0" err="1"/>
              <a:t>Leváre</a:t>
            </a:r>
            <a:r>
              <a:rPr lang="cs-CZ" altLang="cs-CZ" sz="6400" dirty="0"/>
              <a:t> </a:t>
            </a:r>
          </a:p>
          <a:p>
            <a:pPr marL="0" indent="0">
              <a:buNone/>
            </a:pPr>
            <a:r>
              <a:rPr lang="cs-CZ" altLang="cs-CZ" sz="6400" dirty="0"/>
              <a:t>                       Slovensku (Modra), po válce ve Strážnici</a:t>
            </a:r>
          </a:p>
          <a:p>
            <a:pPr marL="0" indent="0">
              <a:buNone/>
            </a:pPr>
            <a:r>
              <a:rPr lang="cs-CZ" altLang="cs-CZ" sz="6400" dirty="0"/>
              <a:t>                       Ostrožná N. Ves - první habánské pece </a:t>
            </a:r>
          </a:p>
          <a:p>
            <a:pPr marL="0" indent="0">
              <a:buNone/>
            </a:pPr>
            <a:endParaRPr lang="cs-CZ" altLang="cs-CZ" sz="4000" dirty="0"/>
          </a:p>
          <a:p>
            <a:r>
              <a:rPr lang="cs-CZ" altLang="cs-CZ" sz="6400" dirty="0"/>
              <a:t>1966, 68-70:  Stará Břeclav – výzkum (Šimkova ul.) </a:t>
            </a:r>
          </a:p>
          <a:p>
            <a:r>
              <a:rPr lang="cs-CZ" altLang="cs-CZ" sz="6400" dirty="0"/>
              <a:t>1976  –  Středověké a novověké kachle, Strážnice</a:t>
            </a:r>
          </a:p>
          <a:p>
            <a:pPr>
              <a:buFontTx/>
              <a:buNone/>
            </a:pPr>
            <a:r>
              <a:rPr lang="cs-CZ" altLang="cs-CZ" sz="6400" dirty="0"/>
              <a:t>                 –  výstava presentovala ucelený vývoj</a:t>
            </a:r>
          </a:p>
          <a:p>
            <a:pPr>
              <a:buFontTx/>
              <a:buNone/>
            </a:pPr>
            <a:r>
              <a:rPr lang="cs-CZ" altLang="cs-CZ" sz="6400" dirty="0"/>
              <a:t>                      kamnářské výroby od středověku do</a:t>
            </a:r>
          </a:p>
          <a:p>
            <a:pPr>
              <a:buFontTx/>
              <a:buNone/>
            </a:pPr>
            <a:r>
              <a:rPr lang="cs-CZ" altLang="cs-CZ" sz="6400" dirty="0"/>
              <a:t>                      současnosti.</a:t>
            </a:r>
          </a:p>
          <a:p>
            <a:pPr>
              <a:buFontTx/>
              <a:buNone/>
            </a:pPr>
            <a:endParaRPr lang="cs-CZ" altLang="cs-CZ" sz="4000" dirty="0"/>
          </a:p>
          <a:p>
            <a:pPr>
              <a:buFontTx/>
              <a:buNone/>
            </a:pPr>
            <a:r>
              <a:rPr lang="cs-CZ" altLang="cs-CZ" sz="6400" dirty="0"/>
              <a:t>     </a:t>
            </a:r>
            <a:r>
              <a:rPr lang="cs-CZ" altLang="cs-CZ" sz="6400" b="1" dirty="0"/>
              <a:t>Lidové hrnčířství a džbánkařství - Besedy o řemesle </a:t>
            </a:r>
            <a:r>
              <a:rPr lang="cs-CZ" altLang="cs-CZ" sz="6400" b="1" dirty="0" err="1"/>
              <a:t>džbánkářském</a:t>
            </a:r>
            <a:r>
              <a:rPr lang="cs-CZ" altLang="cs-CZ" sz="6400" b="1" dirty="0"/>
              <a:t>, hrnčířském a  kamnářském, Praha 1950.                         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4">
            <a:extLst>
              <a:ext uri="{FF2B5EF4-FFF2-40B4-BE49-F238E27FC236}">
                <a16:creationId xmlns:a16="http://schemas.microsoft.com/office/drawing/2014/main" id="{549D8AD5-195A-55B8-017F-75F623BDD9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90627" y="581025"/>
            <a:ext cx="3362324" cy="1143000"/>
          </a:xfrm>
        </p:spPr>
        <p:txBody>
          <a:bodyPr>
            <a:normAutofit fontScale="90000"/>
          </a:bodyPr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Karel Černohorský  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2400" b="1" dirty="0"/>
              <a:t>              </a:t>
            </a:r>
            <a:r>
              <a:rPr lang="cs-CZ" altLang="cs-CZ" sz="2400" dirty="0"/>
              <a:t>(1896 – 1982)</a:t>
            </a:r>
            <a:br>
              <a:rPr lang="cs-CZ" altLang="cs-CZ" sz="2400" dirty="0"/>
            </a:br>
            <a:endParaRPr lang="cs-CZ" altLang="cs-CZ" sz="3200" dirty="0"/>
          </a:p>
        </p:txBody>
      </p:sp>
      <p:sp>
        <p:nvSpPr>
          <p:cNvPr id="7171" name="Zástupný symbol pro obsah 5">
            <a:extLst>
              <a:ext uri="{FF2B5EF4-FFF2-40B4-BE49-F238E27FC236}">
                <a16:creationId xmlns:a16="http://schemas.microsoft.com/office/drawing/2014/main" id="{7D0F88C3-9167-3664-D2DF-AD82CFB6ADA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51144" y="1952625"/>
            <a:ext cx="4820933" cy="49244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cs-CZ" sz="1600" dirty="0"/>
              <a:t>       -   legionář, úředník Obilního ústavu v  Opavě</a:t>
            </a:r>
          </a:p>
          <a:p>
            <a:pPr marL="0" indent="0">
              <a:buNone/>
            </a:pPr>
            <a:r>
              <a:rPr lang="cs-CZ" altLang="cs-CZ" sz="1600" dirty="0"/>
              <a:t>      -   dálkově vystudoval dějiny umění na UK v Praze</a:t>
            </a:r>
          </a:p>
          <a:p>
            <a:pPr marL="0" indent="0">
              <a:buNone/>
            </a:pPr>
            <a:r>
              <a:rPr lang="cs-CZ" altLang="cs-CZ" sz="1600" dirty="0"/>
              <a:t>      -   SZM: 1921  -  asistent</a:t>
            </a:r>
          </a:p>
          <a:p>
            <a:pPr marL="0" indent="0">
              <a:buNone/>
            </a:pPr>
            <a:r>
              <a:rPr lang="cs-CZ" altLang="cs-CZ" sz="1600" dirty="0"/>
              <a:t>                    1935-1938 -  ředitel</a:t>
            </a:r>
          </a:p>
          <a:p>
            <a:pPr marL="0" indent="0">
              <a:buNone/>
            </a:pPr>
            <a:r>
              <a:rPr lang="cs-CZ" altLang="cs-CZ" sz="1600" dirty="0"/>
              <a:t>                     od 1938 numismatik v MZM</a:t>
            </a:r>
          </a:p>
          <a:p>
            <a:pPr marL="0" indent="0">
              <a:buNone/>
            </a:pPr>
            <a:r>
              <a:rPr lang="cs-CZ" altLang="cs-CZ" sz="1600" dirty="0"/>
              <a:t>      -  v r. 1942 byl suspendován a úředně penzionován</a:t>
            </a:r>
          </a:p>
          <a:p>
            <a:pPr marL="0" indent="0">
              <a:buNone/>
            </a:pPr>
            <a:r>
              <a:rPr lang="cs-CZ" altLang="cs-CZ" sz="1600" dirty="0"/>
              <a:t>     -  1945-1948:  pověřen vedením SZM</a:t>
            </a:r>
          </a:p>
          <a:p>
            <a:pPr marL="0" indent="0">
              <a:buNone/>
            </a:pPr>
            <a:r>
              <a:rPr lang="cs-CZ" altLang="cs-CZ" sz="1600" dirty="0"/>
              <a:t>     -  1948: ředitel MZM - brzy byl odvolán </a:t>
            </a:r>
          </a:p>
          <a:p>
            <a:pPr marL="0" indent="0">
              <a:buNone/>
            </a:pPr>
            <a:r>
              <a:rPr lang="cs-CZ" altLang="cs-CZ" sz="1600" dirty="0"/>
              <a:t>     -   1952-1956: věd. pracovník ARUB</a:t>
            </a:r>
          </a:p>
          <a:p>
            <a:pPr marL="0" indent="0">
              <a:buNone/>
            </a:pPr>
            <a:endParaRPr lang="cs-CZ" altLang="cs-CZ" sz="1600" dirty="0"/>
          </a:p>
          <a:p>
            <a:pPr marL="0" indent="0"/>
            <a:r>
              <a:rPr lang="cs-CZ" altLang="cs-CZ" sz="1600" dirty="0"/>
              <a:t> Počátky habánských </a:t>
            </a:r>
            <a:r>
              <a:rPr lang="cs-CZ" altLang="cs-CZ" sz="1600" dirty="0" err="1"/>
              <a:t>fajánsí</a:t>
            </a:r>
            <a:r>
              <a:rPr lang="cs-CZ" altLang="cs-CZ" sz="1600" dirty="0"/>
              <a:t>. Opava 1931.</a:t>
            </a:r>
          </a:p>
          <a:p>
            <a:pPr marL="0" indent="0"/>
            <a:r>
              <a:rPr lang="cs-CZ" altLang="cs-CZ" sz="1600" dirty="0"/>
              <a:t> Moravská lidová keramika. Praha 1941. </a:t>
            </a:r>
          </a:p>
          <a:p>
            <a:pPr marL="0" indent="0"/>
            <a:endParaRPr lang="cs-CZ" altLang="cs-CZ" sz="1600" b="1" dirty="0"/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D4F55756-237C-D666-1A15-C26FE4766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t="30972" r="42461" b="8958"/>
          <a:stretch>
            <a:fillRect/>
          </a:stretch>
        </p:blipFill>
        <p:spPr bwMode="auto">
          <a:xfrm>
            <a:off x="5334947" y="0"/>
            <a:ext cx="1892300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3">
            <a:extLst>
              <a:ext uri="{FF2B5EF4-FFF2-40B4-BE49-F238E27FC236}">
                <a16:creationId xmlns:a16="http://schemas.microsoft.com/office/drawing/2014/main" id="{8FDBA6F2-DD1B-7013-FF8A-1D201AA636C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0" t="32439" r="35139" b="11784"/>
          <a:stretch>
            <a:fillRect/>
          </a:stretch>
        </p:blipFill>
        <p:spPr>
          <a:xfrm>
            <a:off x="7227247" y="0"/>
            <a:ext cx="4964754" cy="6858000"/>
          </a:xfr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F3A2E4-8EDA-6891-5CC6-32FA3C660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82880"/>
            <a:ext cx="10515600" cy="1325563"/>
          </a:xfrm>
        </p:spPr>
        <p:txBody>
          <a:bodyPr/>
          <a:lstStyle/>
          <a:p>
            <a:r>
              <a:rPr lang="cs-CZ" dirty="0"/>
              <a:t>                        </a:t>
            </a:r>
            <a:r>
              <a:rPr lang="cs-CZ" sz="3200" b="1" dirty="0">
                <a:solidFill>
                  <a:srgbClr val="FF0000"/>
                </a:solidFill>
              </a:rPr>
              <a:t>Archeologické výzkumy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6EC81C-9524-E600-FF9F-A7F85CBC5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389" y="819150"/>
            <a:ext cx="11676611" cy="603884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cs-CZ" sz="1800" b="1" dirty="0"/>
          </a:p>
          <a:p>
            <a:r>
              <a:rPr lang="cs-CZ" sz="1800" b="1" dirty="0"/>
              <a:t>Konec 19. stol.  </a:t>
            </a:r>
            <a:r>
              <a:rPr lang="cs-CZ" sz="1800" dirty="0"/>
              <a:t>–  amatérské výzkumy  lokalit spojených s husitstvím</a:t>
            </a:r>
          </a:p>
          <a:p>
            <a:pPr marL="0" indent="0">
              <a:buNone/>
            </a:pPr>
            <a:r>
              <a:rPr lang="cs-CZ" sz="1800" b="1" dirty="0"/>
              <a:t>                                      Kozí Hrádek   –   1899:  Josef Švehla </a:t>
            </a:r>
          </a:p>
          <a:p>
            <a:pPr marL="0" indent="0">
              <a:buNone/>
            </a:pPr>
            <a:r>
              <a:rPr lang="cs-CZ" sz="1800" b="1" dirty="0"/>
              <a:t>                                      Žižkův dvorec v Trocnově  –   právník Jan Petřík (kdy?)</a:t>
            </a:r>
          </a:p>
          <a:p>
            <a:pPr marL="0" indent="0">
              <a:buNone/>
            </a:pPr>
            <a:r>
              <a:rPr lang="cs-CZ" sz="1800" b="1" dirty="0"/>
              <a:t>                                      Tábor  –  1892 až 1896:  František </a:t>
            </a:r>
            <a:r>
              <a:rPr lang="cs-CZ" sz="1800" b="1" dirty="0" err="1"/>
              <a:t>Mášek</a:t>
            </a:r>
            <a:r>
              <a:rPr lang="cs-CZ" sz="1800" b="1" dirty="0"/>
              <a:t>, později Josef Švehla a Martin Kolář </a:t>
            </a:r>
          </a:p>
          <a:p>
            <a:pPr marL="0" indent="0">
              <a:buNone/>
            </a:pPr>
            <a:endParaRPr lang="cs-CZ" sz="1800" b="1" dirty="0"/>
          </a:p>
          <a:p>
            <a:r>
              <a:rPr lang="cs-CZ" sz="1800" b="1" dirty="0"/>
              <a:t>1923  </a:t>
            </a:r>
            <a:r>
              <a:rPr lang="cs-CZ" sz="1800" dirty="0"/>
              <a:t>–  </a:t>
            </a:r>
            <a:r>
              <a:rPr lang="cs-CZ" sz="1800" b="1" dirty="0"/>
              <a:t>Jihočeská společnost pro zachování husitských památek v Táboře:   </a:t>
            </a:r>
            <a:r>
              <a:rPr lang="cs-CZ" sz="1800" dirty="0"/>
              <a:t>pokračování v průzkumech</a:t>
            </a:r>
          </a:p>
          <a:p>
            <a:pPr marL="0" indent="0">
              <a:buNone/>
            </a:pPr>
            <a:r>
              <a:rPr lang="cs-CZ" sz="1800" b="1" dirty="0"/>
              <a:t>                    </a:t>
            </a:r>
            <a:r>
              <a:rPr lang="cs-CZ" sz="1800" dirty="0"/>
              <a:t>Sezimovo Ústí, Tábor, Kozí hrádek, Trocnov</a:t>
            </a:r>
          </a:p>
          <a:p>
            <a:pPr marL="0" indent="0">
              <a:buNone/>
            </a:pPr>
            <a:endParaRPr lang="cs-CZ" sz="1800" b="1" dirty="0"/>
          </a:p>
          <a:p>
            <a:r>
              <a:rPr lang="cs-CZ" sz="1800" b="1" dirty="0" err="1"/>
              <a:t>Příběnice</a:t>
            </a:r>
            <a:r>
              <a:rPr lang="cs-CZ" sz="1800" b="1" dirty="0"/>
              <a:t>:  1939 – 1940  –   </a:t>
            </a:r>
            <a:r>
              <a:rPr lang="cs-CZ" sz="1800" dirty="0"/>
              <a:t>táborský učitel </a:t>
            </a:r>
            <a:r>
              <a:rPr lang="cs-CZ" sz="1800" b="1" dirty="0"/>
              <a:t>Fr. Kroupa:  </a:t>
            </a:r>
            <a:r>
              <a:rPr lang="cs-CZ" sz="1800" dirty="0"/>
              <a:t>hrad Oldřicha z Rožmberka, kde byl vězněn Václav IV., 1420 dobyt </a:t>
            </a:r>
          </a:p>
          <a:p>
            <a:pPr marL="0" indent="0">
              <a:buNone/>
            </a:pPr>
            <a:r>
              <a:rPr lang="cs-CZ" sz="1800" b="1" dirty="0"/>
              <a:t>                                      1846  –  Dobroslava Menclová </a:t>
            </a:r>
            <a:r>
              <a:rPr lang="cs-CZ" sz="1800" dirty="0"/>
              <a:t>ze SAÚ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/>
              <a:t>Betlémská kaple:  1948 –  Ivan </a:t>
            </a:r>
            <a:r>
              <a:rPr lang="cs-CZ" sz="1800" b="1" dirty="0" err="1"/>
              <a:t>Borkovský</a:t>
            </a:r>
            <a:endParaRPr lang="cs-CZ" sz="1800" b="1" dirty="0"/>
          </a:p>
          <a:p>
            <a:endParaRPr lang="cs-CZ" sz="1800" b="1" dirty="0"/>
          </a:p>
          <a:p>
            <a:r>
              <a:rPr lang="cs-CZ" sz="1800" b="1" dirty="0"/>
              <a:t>1951  </a:t>
            </a:r>
            <a:r>
              <a:rPr lang="cs-CZ" sz="1800" dirty="0"/>
              <a:t>–  </a:t>
            </a:r>
            <a:r>
              <a:rPr lang="cs-CZ" sz="1800" b="1" dirty="0"/>
              <a:t>Vladimír </a:t>
            </a:r>
            <a:r>
              <a:rPr lang="cs-CZ" sz="1800" b="1" dirty="0" err="1"/>
              <a:t>Denkstein</a:t>
            </a:r>
            <a:r>
              <a:rPr lang="cs-CZ" sz="1800" dirty="0"/>
              <a:t>:  program výzkumu    –  1.   architektonické památky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–   2.   zaniklé vesnice  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–   3.   bojiště a místa vojenských akcí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3219781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CADF01FA-1FF9-99C9-1A93-AE039BA270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4" y="0"/>
            <a:ext cx="4186237" cy="1143000"/>
          </a:xfrm>
        </p:spPr>
        <p:txBody>
          <a:bodyPr>
            <a:normAutofit/>
          </a:bodyPr>
          <a:lstStyle/>
          <a:p>
            <a:r>
              <a:rPr lang="cs-CZ" altLang="cs-CZ" sz="2800" b="1" dirty="0">
                <a:solidFill>
                  <a:srgbClr val="FF0000"/>
                </a:solidFill>
              </a:rPr>
              <a:t>Vladimír </a:t>
            </a:r>
            <a:r>
              <a:rPr lang="cs-CZ" altLang="cs-CZ" sz="2800" b="1" dirty="0" err="1">
                <a:solidFill>
                  <a:srgbClr val="FF0000"/>
                </a:solidFill>
              </a:rPr>
              <a:t>Scheufler</a:t>
            </a:r>
            <a:br>
              <a:rPr lang="cs-CZ" altLang="cs-CZ" sz="2800" b="1" dirty="0"/>
            </a:br>
            <a:r>
              <a:rPr lang="cs-CZ" altLang="cs-CZ" sz="2800" b="1" dirty="0"/>
              <a:t>     </a:t>
            </a:r>
            <a:r>
              <a:rPr lang="cs-CZ" altLang="cs-CZ" sz="2000" b="1" dirty="0">
                <a:solidFill>
                  <a:srgbClr val="FF0000"/>
                </a:solidFill>
              </a:rPr>
              <a:t>1922 –1995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240ED017-2FBB-6CA5-1B86-D17D8F8A8E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7226" y="1457326"/>
            <a:ext cx="10010776" cy="54006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1800" dirty="0"/>
              <a:t>Studoval hudební vědu a národopis v Praze</a:t>
            </a:r>
          </a:p>
          <a:p>
            <a:pPr>
              <a:lnSpc>
                <a:spcPct val="90000"/>
              </a:lnSpc>
            </a:pPr>
            <a:r>
              <a:rPr lang="cs-CZ" altLang="cs-CZ" sz="1800" dirty="0"/>
              <a:t>Po studiích působil v Městském muzeu v Ostravě</a:t>
            </a:r>
          </a:p>
          <a:p>
            <a:pPr>
              <a:lnSpc>
                <a:spcPct val="90000"/>
              </a:lnSpc>
            </a:pPr>
            <a:r>
              <a:rPr lang="cs-CZ" altLang="cs-CZ" sz="1800" dirty="0"/>
              <a:t>Výzkumy na </a:t>
            </a:r>
            <a:r>
              <a:rPr lang="cs-CZ" altLang="cs-CZ" sz="1800" dirty="0" err="1"/>
              <a:t>Jablunkovsku</a:t>
            </a:r>
            <a:r>
              <a:rPr lang="cs-CZ" altLang="cs-CZ" sz="1800" dirty="0"/>
              <a:t>, Hlučínsku, Těšínsku a Vsetínsku</a:t>
            </a:r>
          </a:p>
          <a:p>
            <a:pPr>
              <a:lnSpc>
                <a:spcPct val="90000"/>
              </a:lnSpc>
            </a:pPr>
            <a:r>
              <a:rPr lang="cs-CZ" altLang="cs-CZ" sz="1800" dirty="0"/>
              <a:t>1953 –  Ústav pro etnografii a folkloristiku v Praze  </a:t>
            </a:r>
          </a:p>
          <a:p>
            <a:pPr>
              <a:lnSpc>
                <a:spcPct val="90000"/>
              </a:lnSpc>
            </a:pPr>
            <a:r>
              <a:rPr lang="cs-CZ" altLang="cs-CZ" sz="2000" dirty="0"/>
              <a:t>Analýza souborů:  Vsetín, Beroun, Bruntál</a:t>
            </a:r>
          </a:p>
          <a:p>
            <a:pPr>
              <a:lnSpc>
                <a:spcPct val="90000"/>
              </a:lnSpc>
            </a:pPr>
            <a:endParaRPr lang="cs-CZ" altLang="cs-CZ" sz="2000" dirty="0"/>
          </a:p>
          <a:p>
            <a:pPr>
              <a:lnSpc>
                <a:spcPct val="90000"/>
              </a:lnSpc>
            </a:pPr>
            <a:endParaRPr lang="cs-CZ" altLang="cs-CZ" sz="2000" dirty="0"/>
          </a:p>
          <a:p>
            <a:pPr>
              <a:lnSpc>
                <a:spcPct val="90000"/>
              </a:lnSpc>
            </a:pPr>
            <a:endParaRPr lang="cs-CZ" altLang="cs-CZ" sz="2000" dirty="0"/>
          </a:p>
          <a:p>
            <a:pPr>
              <a:lnSpc>
                <a:spcPct val="90000"/>
              </a:lnSpc>
            </a:pPr>
            <a:r>
              <a:rPr lang="cs-CZ" altLang="cs-CZ" sz="1800" dirty="0"/>
              <a:t>SCHEUFLER, V.: Lidové hrnčířství v českých zemích. Praha 1972, 27–40. </a:t>
            </a:r>
          </a:p>
          <a:p>
            <a:pPr>
              <a:lnSpc>
                <a:spcPct val="90000"/>
              </a:lnSpc>
            </a:pPr>
            <a:r>
              <a:rPr lang="cs-CZ" altLang="cs-CZ" sz="1800" dirty="0"/>
              <a:t>SCHEUFLER, V.: Lidová keramika. Nástin technické a kulturněhistorické specifikace. Studie Muzea Kroměřížska ́82. Kroměříž 1983,59–70.</a:t>
            </a:r>
          </a:p>
          <a:p>
            <a:pPr>
              <a:lnSpc>
                <a:spcPct val="90000"/>
              </a:lnSpc>
            </a:pPr>
            <a:r>
              <a:rPr lang="cs-CZ" altLang="cs-CZ" sz="1800" dirty="0"/>
              <a:t>PEROUTKA, B. – URBACHOVÁ, E. – SCHEUFLER, V.: Hromadný nález keramiky ve vsetínském zámku a vsetínští hrnčíři, Český lid 56, 1969, s. 301–305. </a:t>
            </a:r>
          </a:p>
          <a:p>
            <a:pPr>
              <a:lnSpc>
                <a:spcPct val="90000"/>
              </a:lnSpc>
            </a:pPr>
            <a:r>
              <a:rPr lang="cs-CZ" altLang="cs-CZ" sz="1800" dirty="0"/>
              <a:t>SCHEUFLER, V.: Novověké nálezy z  Bruntálu a bruntálské hrnčířství nové doby, Časopis Slezského muzea 24, 1975, s. 32–42.</a:t>
            </a:r>
          </a:p>
        </p:txBody>
      </p:sp>
      <p:sp>
        <p:nvSpPr>
          <p:cNvPr id="8196" name="AutoShape 6" descr="data:image/jpeg;base64,/9j/4AAQSkZJRgABAQAAAQABAAD/2wCEAAkGBxQTEhQUEhQVFhQXGRcYGBgXGBwfGxoYHBgaGBgaHBoYHCggHholIBwdITEhJSkrLi8uGB8zODMsNygtLisBCgoKDg0OGxAQGywlICQ3LCwsLCwsNCwsLywsLzQsLCwsLCwsLCwsLCwsLCwsLCwsLCwsLCwsLCwsLCwsLCwsLP/AABEIAOgA2QMBIgACEQEDEQH/xAAbAAACAgMBAAAAAAAAAAAAAAADBAIFAAEGB//EAEgQAAIBAgMEBgYHBQUIAwEAAAECEQADEiExBEFRYQUTInGBkQYyQlKhsRQjcpLB0fAkYoKz4TM0orLxU3N0g6O0wuIHFWNk/8QAGgEAAgMBAQAAAAAAAAAAAAAAAgMAAQQFBv/EADERAAICAQIEAgkEAwEAAAAAAAABAhEDITEEEkFREyIFFBUyUmFxgaEzQmLwkcHRI//aAAwDAQACEQMRAD8A5Bqiw51jCsU86wmwiKlircc/hUAc/wAqshMrWCK6X0ZsWlFxr9pbmQhX9jPXMgSeGuVPbPesIww2rQJkzhV8/KB51ox8NKaMmbjIY3W5xYccuGtYHHvDzr2DbLqiDbwHsLAwADODilfWPjA4b6rbm13Tq2Q0H+gpEoofHJfQ80LrxHmKklwRqPOvRW2tiDiaeVa/+0eMgOcop+MTQOgrZ55jHGiIa79ukXnRPuig7R0iWGduxB1HUrn55+RFVoXqcSr8xU1fnXVvt7HTCNMkRVHAQAMqxdqaM8Piq/lVpIs5cOOPxqDMK6t9uaco/hUD5Vu3tjbmPkKp0Wos5FyOIoQccRXZNtZ1xn5VprxPtsf4qrQjTRxrMORqKuOI+Fdr9Jb3iTzM1Nb7cT5mrKOFdhxHnW0dYyPxrv32oihttTe83nU0Kuzh2YRrUA4413A2oiYZpPOsba3OZY+ZHyqaBUcJjHEedDGtdveutIIdgRn6xIPIgmCtUvpetv6VcW1bW2qwuFdJAAJAAyotKI7ToozrU55VgXhWR+v0ailWxT1IvnQ1y7qmai5q0ywuzW8bBRGe86DmabVghyOcRP5UrcODJT3nj/ShE1sw4lFW9zDnyOWi2LTZr2R7vxyoqNSWytqO78abtiuhhXlONxT852YudlQfcX/KKHjqb6W4/wBms/d/RoIriy0Z38fuolcyFDUnhU3zodxwozyFLdDUTxeFQfWBJJzgZnyFFt2SxmIG/jpOeRg74ALchrQ7m0ooIQYzv0CeJkz44jwYVSiMoiVLbx3DP4yFnlinlWuptj12A+03ww9g/E0ptD3Ce25WfZWQSOernxy51BNiAALKEG43AQT3IAznvECmUWOddYGQCHuVj/mRvnQzttndb8ra/ihrLagqe2ojghP81gPjWNs4AlkYL7xaz5hSgkcsXjQ0grJL0ha0KBfBh/kC0SbTeqc+Rk/d7R/xCl0sLuDv9kW1+KO5rbbGraDPerHC3+MnF4MDyFUkimM/RJEqwPiB8zhnlinlQ3QqcLAg6wQZjjBzjnpUTstxFGEuo0GIHyEnLuVieVGtbaMluAATvzSe7LCfuni9SuxX1NKcq0ADTjbLiEoZPCZPEQcsXcYY7iwg0uF/XPx+VLsnLQDq86j1flTDDjUH5VLZaQs41ql9Kv73f+38wD+NXbk57qpfSn++X+9fii8KOOqByKmilOVQxGjVqRwq0gQDVE1O9cg0qGJOdGkVYxdeakgoBbOmErpLRHOm7G9k1NWFj8KQ2A5tPAUXo68W1gHkZ5jTTKMpOutacL8pzOKj5r+h21xsk+yn+QT8aAlSDSqfZX/KKg7CK48lud/F7qCXGjKOXjWrP+0cwoGXfy55RIzOcQAWGktzLXDCjMyTug7jO8TvzVRm0gLEuwMazgUxwzJ3CBmTooAA0AAchoSonevFgcX1doZBd53wY11nCOIJ1xVEWSMpKAAMQsY1U6FnYhLU95bvyrE2hVh/WzIR47TEHPqbZ7KLPttiMmfWkUh0xdOPq8Q7OZQHsi4Zxa5u40LmTOLdFXyWRyHPpRRMcsLclURGZA5GpLCHYCRLtGeQA3Vi7a91wBEsYwqYEnLPeTzYmrK5sbXltG1hYLbCMMQBVgWLHtEZGZmo9J7SZtAsrXUxSyRC5rgUFRBw4SeWKpVESsy9dwM1uyoDLINwkBmKgzDNkiyMognjnQ9j2bE7m6GGFMbkkFyIBEczI14zRm28OZ6m2bhzJ7RBO84JifhO6o2V2gObircxGZOAmZ1BEQQeBqkmXy2Y20MVLWrSKoMTAdtCSSWzyAkkAAcqhsxv3ZhjhXUsQEA54uz4VLa9pcAg2ktA+sVtlSw1gk7pEwI0ouzXUez1TP1ZDlwxBKNIAho0IjWKqqI11N2kC547MxBCsYYbwysoUjuIqRtKIzwqcgxYOndjGaDkwYfOg7eloKgQq1wTiZCxQiB7/tT7uVTs9HssM1y3aLCQrEyynioU9k/va1OUoiENsnAMgcLIdxnMQZiTuzUzvOQeS4twYpgnUmdwmH1OXvagb2WSIOkAMVDACCyMD2eTZhgB7DjEANY0FdtFWJQ9oQIkww1TPXOQVbUEwZMYhavQJMMwIkEEQYIOoPA/rOgXMqMLwuKpG7LSMsuyRpkTlGQkAdkqABmmluFOmH0tA7jTuqg9LW/a7v8Ayz/0UNXZmqP0t/vd7utfGxbpkFoxWTdFWpqGAfqK1NRmrfyKSsHtF3OlsWdbuCopTAA850e21LTRbddOHunNluO7IuJisxIjWNeYOVE6LIwgrkCSfPM6k/Og7Ce2e6i9FnsarE5YQYiBGRz8DTcS2+5i4h6P7HZKeyn2V+QqVlcTRuHzzInkACx7o3igq8Ip4KPkKYsubdsto8lR9snM+Y/6I41y3udvB7pG/dxEz2UQkmYJldSY1wz4vc55SiWZD2LS9m4R6zsAXa3i91QGJj3WJkkUNOyowqC82woOmNsTW54hVVrke9cWfVqKZtfQGRbsXQp3ljh61z+80tPIAbqlIc3ewPojaes2pWYBfcHsqQrdUo5Ax4576J0f1tm3c61MNuGxB1hrjlGVUBIk5nEY0wzQ+jQhtuAuao7tcOobIWQpGgmQRvk0BAbhm87lF4sST+6szE7zuHgCLYaiK2dkL5iABEsdBy4kngATTwuWU4O37wMfdUx5luYFK7btmKAsBRkANBxA7+Op3zuBsyDQmBVIZqywbpl4hQV+yQojuUAGlfpb8Bnqd5786iyAToaaboxha6yD7LEYchbbJHmd7AiOU1EU1RCz0pcXQkdxI+Rpgbdbf+0QT7whTP2lEeanvpDDUStSkVyjt3Y8iUbEN40YDiQCQR+8pI4xpT3XWbrrcuNBgC4hxwSFwhlZATuBwmKqdmvMhBBIjMQYIPEEaGnHsh1Lp6wksAIkb2AGhG9fEZUNdiP5gTtWC4zW2KAscM5ys5BuPMGm7e0LcgkKp9WfYAOisNeqMxIzTmMMM9HO5sAWDhcP9aR62E+o3HAOVB2i8OsZL+EuOybgGTKd1yBmCPbjEpg5xUAbIpdwNiOhMPi3EErLRvGaPykjVYNtq+0MjowOu8AmN8go37yg+1Ubq9p5zJjGN5YgdsbitwQeT4d0VCy4wFWPqyCRnKGAW59kK/fs5O+qatBReorduZ1S+lp/a7hO9LB89ntVa3DrpIkGNJGRiqz0tH7S/wDu9m/7a1VLQHItUUrDdWo51upYRxNTUG0itLVFda3dPGgMaYkA2NUZDS4o1s10orQ50t2O7G8MSTkBRejD2NXOZ9fXdw/R130LYm7WXD8aPsFxmWWKkyc108/15zTsX/TBxGz+x1inspyUHvgTHiYHjR9oIlVJlEBxc8jiPiqlu+4ajs2QU8FTLu+tPmLceNC2hD21XMlurWN+YVfMIR4muW9zu4V5RnF7J9dnhju6y7AYDkiSv2rp5Uhs6XRfd7eqs+ujGSSon1iRJw6wDR+lroW4hXOGuPI3nGAD4hFPjTqtbS713Wg2sbXltgnHjOcFdBBMTwFDegxala+2PdC2wERJnDbUKs+8Y1ih7XcEYRIHPXx79T/QUTYUhWY8APPXwyw/xUs6yaTZpUegErW7Q5U5e2PCiMwMMSGhlO4MIA0yM51LYr1pXnACqgntnEWO4AAAZmBocpO6r6hrbQ3sFkNcUkqAMzjBKmNFIXPMwPHwNstgkg9UpMSqdRchnjtWCC0Bbes6ToBBpfoxLxxXYeCrsxGQaFJ0kSMQHLKKKXFxHa25BFwtiZmELhJbCTmMTEDCJOQ1o47CcjuVFbt+w9WQRiKN6rMhXFEYuydIOVKFOFXd/YiEh3kouIQpwYWIjC+hJkbt4FLbKIxMCA0qqsfZLTLcoAOe6aB6MbF+XQTv7MFHaYdZ7gEx9ppgHkJ5xUdkv4GBBjTPgdx/PiCRVlZ2JEIuY0dIaA0LiPaQ9liThBE4hJ0gTop0iirhAaSEtgwsDNcUyTO/hVpi2S2tMDBklQ0xBIKnR1kcD8DW36PAMNfVbp1Vg0Sc4ZyIDd4jPXfWIcVkjeuY/hEE/dI8Zom37TZdblwibrhThgyrjJiGnCUIE6TnUqgZNg9mRwWQghwCgnUH17Y7sSiDp2xuisxgMHg4SDI5RjiOGEm34mh2LmK0QfXRSoM+x66j+FhA5XBwo+0vmxIzVyTw7DYz5l6IiE9qUgidSIPMocBMcTAP8VVvpb/eO+1s3/bWqsukBmCWB9WOJ7ABPmvnVb6Yj69Oez7Mf+io/CgelkyatFGN9bxVgit9YKECipc0M1NxQzTkLYdaOhpdaPbroxehzpDmy+sciezpxzHHKj9DvNsd53AagHRSRvpfYnhiSQAAZJ0AkazR+hrgKgyWE6yOXBmjjBOpOQpuPf8AyZOI91/Y7zoyzJtnOCACN3qqvn26BsqwbcmCzYZ4Eq6hvAvNOdGtBt65EGO7q2/8TSkBTaxCAt1Z7pg/5TXJ6nbxLyCzWcQfD61tLR8FRUujwMH+E0W9YtNZZralTbFoFjPbLSGkSQMxIiMqBt117N9SMni2fEoAwjeC2IGj7fefCLbWhZUnHhCkYjpOfDhuqSeg7GrehG0sWe9jPcQB81pYLlNNos2cuJHjmfxpVD2aRLQ141bH7e0KiLmGzUhInt5lnIO8GBGhXnmEr9+cWXrYTOhkatAyzzMc6jcQqYYEEagiDnyNRYfr5ULmxixpFneH1rlSVdGKoRqoXsoB4AeffQduKm2CBAa5iYAeq3VoWAG4BiwHKKIqO0s6MrQMTmcJiBNxdVy9sZcQdaztcAGR8ww9RsDSxjcuGeeXEU2N2ZGlS7r8jFm7MWrmJmZ0LSxwIQMCrETIntQRoBORFAu9lVdIAfGCphlOBhmMQIKmQRIkZ0r9IUjtBmOnZcKIiNMBnnxrGulo9lVEKo0HHXMk7zyHAVJtUFjhK76ELzljLEk6eG4AaAchQ7meZk5R4AQPIZUQD9cazarBR2QxKmDGlKTHySQborM4dzSPCCT+HlU9htqLQuFBcdn6tVMwOyGJhSJJmAK10asEHOJcmMssI31Hoq5d0tW+sgq+HCSAy6MIIg5+NaGZWQKqGR7a4VZxbdJ9VidM88JGYnMFWG6pWTiUA6uqT/jE+K21PjQ+jnJdsRMsVYk++LitMfeHjUrJzByGVj+WyGPGfKoCtQG0JnaA3qP5lyPhSXpmIvWeP0XZ/wCXH4VYXF7Ns+6tqc/3rz6dwqv9Nh9bs/8Awmz/ACaqezJPoUH631HDUx4VPD3UtpglITQ2NFcUI05Ctwy7qOlAFMIa6ETDIb2I9vwPzFMbFcU+q5aDnJkiIEHhEb86V2NoaTpB+YpjYTlqCRllHAcAIGuVOxv/AGYuIW/2O32a7pBkkADmSjLHjIHjWdJoMN2NA0iOEmP5q+VJWnw4CNcII+0vaHyq0vWgYAyV1w+PqKT4Gy1ch6Hcw+6mb6XtdbcIX+1Us1v97C7IyCfahEcD95uNA2gv9HuNeBUvdVkBEHFn1jBTmARUbto3rKEA9YpI3yWXArD7WHqY4kHjSOyA3cTXbrkIslgDcIGIL7wgZ/A1TtjoUtxno44lYbwZ+GZ+EeNLEQWB3H4bvhU2Q2LuFiCIGYzDIwBDDiND4VLbrJBmDlr3E5Hnw8qU7o0waTs290XQodsLoMIYnssoJIBO5hOuhFaTZrizAwje2MKI+2Tp3HOlbdsNlMN7PAnhyPCpbBZUvDAkAOxUanCpbD4xHnUUmXPGtaYxsltQwKtZxg5QWVp/dcwJ8Yqw21os3Q3YYGyrqBwxBYHPKANFwCk71x1KdaLb2nAbCgWMJMHCQJVh36jfVnLqiqpm4zdQrEDM27txMRy9kBc9RlRp2qZnlHlaaKb6C4nHhVvda6ikciDnPfU32K4MwlzwAZfBly+FMLsiYSUs3riLOK7iCzHrFRhIgGePOgX7PV4WRjgcSp0MSQQ0e0CCDu86Fydhxx83V2FsWnSGf6sDMbrjfurOaji0DKczpSV+4SxZtSSx8TJqXM/GpbPbk4iJVYy95j6qDvPwBodWxygoK27Yzgw23J9lAn8TnEfFcQ8qPZsu2zL1bYQnWvcMkdpYKgkb8Ok8DQrljF2C4AQG5dfXtE7hvOcDji5Utf2dcGO2zFJCsGEMDqswSCpgx3UdmdoLeY3Ht3Bmz2yxPFxjtT3syqe9qFcvAB4HZWVWd/VgMp8SGPjU9kJ7BOSqRJ4IjC65+8VA4nKgKkBQwECGYE6gFrjz3YXXxFH9AYm9uuQsd48VtC38GdvKq/00P1mz8Tsmz/8AlTe3mSAfWyxfazuP/icD+Ck/TZpubNv/AGTZ/wDzqnsSe6KK2ct+dbxCh4qnjFA3QBTsaiRUmqBp2wthooqmhPy4D5UVK6ETBJjeyxnJiFY6Tw3UxsKkAySTiM4okaEDIkb5yO/dS2yLLREjCZESIymeVOWVUABVCiTkAAO+Bxp+KPUw8TOlR0+0ZKhXUBCO8AH51YbHdVrWE5YRIg7oIPibZ87IrnWunCue4fKmejboIKsYGhPAbjH7pz7sVctwqzt8PNOKOk2PM3Ac+sGMQY+tUhLgU7sQuBgdwZTupG8bbM4e4bLmMbBSbd0arcwqZBOsZieBmg7JeYEqTgZCASdFKzgc8VAJVuKXJ9mrPb9kS6CSpALarGO3cObWzPrKTJCnUzB7SmlN9zTVO0VO33luuq2QzhEW2OyZbDMnCBI1prYWxdhxDLkJHhhIOc7o3jLcAQIDZS4HGNbqrguWyQJWYz7zmpg9kCKbtnrtnD3D2g/VByfWBWQCSYJBynhQSaGxukVXSGyFDy+X5jgaa2PbUchbxIaRhvLkwI0LHeBlnkctasNkui5CsJOueR555wc+BBzkSSaX2/oQDO2f4SIPPsjI96k9woFJB83Rjh2G2rdY+2W7jiMJZsWHPI4cRLEagSBPGkNs21AAtkMRhKq7kSAxJuEATDuZljnByApNdjuKTAU8jhJ+6/a8hUfo9wn+zI7lgfCivsUoK9WXR6QVs+sCSqAK1tiUKrE22QgZ55NA45VWbZtAYqFBCIuFQdYkkkx7RJJNaGxtvwr3sPlM/Cj2ej9+bDiZVB3scyO4Co7ZaUYitq1izmFGrHQfmeApp7wtgZQYOBTmRORd+Z4eHdq7fAICdt9FgQqk+6u9ufdzqNzolzixXE62CTbxS5gSRllMbqiQM5LqH2XZYRxccA3VDKs/WEqcamIjONDrNV9i+zi4MpuYYAEDFjU5AaCMVNbP0iLroBbCsWts90mSAgGa5dkQs68eVRXCTduEGCzZDI9tiVtjgzZyRoqtxplNGdNtm5BVQPUkk8CluInk1xmPh+7WNBMmTGZHEAr2f4m6tO/HRTOhwgxnA7KgAnCB7okznnLZnGDS+2PgWBOI5CdQYMTzUMST79yfZqNjUhFpZiZmMp4mZZvFiT40H0zT6zZv+D2f53RTiCAAKX9NV7ezf8HY/wA96qYubtnMt41rLlU4qOVA0nuUVZqBNTNRanoSwttoB5iPkfwoqGhqPlU1Fb47GGW45sHrjuNG2G8WUE6yR6sacpNLbMsmNJDD4UxsJMZ7jGYichJ1/LQ0/HdmLOlTf0LWeyvcPlQ7LlWBFEK9le4UGKwPU6WBtRRfbLdViCPWgBTxjRTxIzEasuWqgF8AhhA7QAAWezdQjK0TvlfUbeMvWUTy2z7QUblv/wBdx57qvrN4PqZBkaazmRhHmVEZ9pc8qxzg4s6mOSmh3Z1uSXs3cJJgk+rcPsi6sdi9ukghuZzIr73estnacZCsIUgYYDDEOxkVIkSMwRvzFNLEy8HEsYyZW4mQi4RrGUXRmCBiAIknUOsqHuAkSFIXERG4NNu8I7mgZQKXdMuS7Erb3DfFm5hu2m9V1QDBlMoVGUUtY2t3xAsMKZG45ATXCpLNkZ3DOipcvMhC3bboQZCKqEgzMqE+MxrSdnZGGLA9tVZSrAXLZVpyBZWbCCOIkyTnxGirJ7btLoBjW06nRgcSnuwmB5UpY2zEwVNnVm3BVn4BZoe17HaRYDJcc+2CYtjLIQYZm8QAKlsu0omzuhZ0uMZBT2gAQqsdQsy3iNaNLswtNqCP0m4JCoiajJc5GR13g8qgbT3ENy7dCiSFDljiYRMKoMATqBRtqvMNmVbhZmZ8dsMZKoBBOeYDHQb4NQ2O/ea21pcItHNnIjCDBILcDAy1o1EFz7Ax+zXbbyLiRiDLvBBGU6MNYPKi7Pdt4+ttK6rbQ5uZZ7jgqsxvJOg4E1HabVuRim3aVQAYAe5GrYdQWPtEZCBRJyEIUUZogMMQci5Y+oDpizJ0GWlpUBq3qK7Hb6sNJgiAY9ngsaG4SNNwUzvFM44GfZAkwTJBORZjqX3ctBBJKzW3EABRhmAs4V4mSZLaSSZH7gg0IoIlhkMwCdRoCY0XhGZyCgZmhsNJIhZ2kHFMgDPP4ExzzCjU4dAohN3xGT3Dfl+syd5JNZtW2FjrlPdy0GQyyAGSjIbzULRoorQjYQjnQ/TH1tk/4S1/MvUyy5nzpf01H9zP/wDMg8rl2h7iZ7o51VreGhg1PrKifYhSE8qi1TNDM03cXQZTp4UVTQUOQ8KOlb4GCS1GNlYBgeR0E7juGZo3R69j2hmT2pkTBzlV/HvNA2YnEI1gxPcad2SyVEEAHXIn3Rlmd2ncBlT8e5jz1y0XN6z2F7h8qQI1rpBZGBfsj5Uk2yAzXNi9zrQh5UUbiiWdoKHXI7joaavdHncaUu7Mw1BoqUhiuOqL7o3pMDKZBjsnPOIkbyeYhvtVd2LowgWyCC2Vt81xT7DCIYfuww1KTXAZin7HSjD1s5ABz1HAz6w5MCKRLC70NUcql7x2O0uky6qjTJ6xWiePW2iCve4Boe07E7gMIZTuujrPuXUUsV78J79aprHSisQcWmQBJgDgATAH2WTupxdtU9oJE+0krzzzH8w0hwaDoxdiCnKzauH3bd24CP4GOPyFbe6V9W1asvux3rOIc8N4Yh8KIOkmLYFEggScUkfw4rmfianD/wC0vZGclf5fR4q0pdShazstwktdUEnMtcctPctol38JFOujMAOsuqq7ltJbA7gLmIDnhoN7agg7TOwOkgDPwwsO+KK11Y0mN7MWgxuIGX3xRqwXvZG2cMdWSoJ9g+sed4kF/sqV5LUQplsWUZkLme92MYe9ip+1S17b1EnFJgAxllwJQyw77h7qq7/SmgBgDQCAB3QAB3gTzo1BvYFtLcub+0KFIMRwGnjIEnmwCjcpqj2naixgaD/SeJ7zQGulqPsuxMxyFGsQLyXsatiac2a2ZFObL0bBzqzTZABU5aBlkK8WjJ+FIengj6H/ALiPK4/510XUndxqk/8AkRYGyH/8mHk/9aCUaBvVHIhcprI/WdaVoqXWCk0MspWrVbisNaKEk13URKGgyHdRFNboGGXUa2MS6+PyNObG0rvgHfroMsyT4Unsh7QjXOPI0z0W4K5aAwBwyGXrNppHIiKdj3MfELyv7HoduyMCzIOFflS9ywAa5/G0Dt3Pvt8pqLSfac/xt+dKXAPewl6UjFVRe9QpNSOyA7prnGTmfvH86iRzP3j+dF7Pl3LXpePws6S50WjHMfD86VvdCW+B/Xcaps/eb7x/Os13k+Jq/UJfET2xF/tZYnoBNxYd39a3a6GAOTvPHKflVdB4nzNaK9/nU9Ql8RPbC+Evh0czA/WXCB7zCB34sqg+xoPbYnkiR5wD+tap2cwASTAyknLuE5UNl8Kr2e+5ftldmXqbPcOS3cAO5Uj44pPnQW6GOpuz/D+bVTYangFEuAfcH2x8mWqej4ntOT4UwnQFse8e/wDpFUZQa1ooOVF6k/i/AD9Kp/tOt2Xou2NB8PLfTY2dRXDFB5VprYOoE9wqvUn8X4J7V/id8LI5/Cp4QOGeWorzwWV90eQrf0dfdXyH5VT4D+X4J7V/j+T0ayQOHDXlNcx/8kEE7L/u30+3H4Vz/wBHX3V8hVl6QJ+z7Du+ru/zmrJxXC+FDmuzXwfG+PPlqjnMOVTqZTjpW+rHCufZ1SiVa04ooqAXMd4rQrboVJ0GuWcMDkJ74zFYq0S5nPnUa6FVoc/mvUNsxhgeEn4Gm+jlgTiZpMglsWRjeCcqV2QSw136ZHQ767PYPQt+qRrTWwHVXg4h6wDawZOepooyUXchGaDmqihADKpWLDOwVFLMdANTTfSXR7WGCPGKAcjIg0f0YIG12STliOv2WrXz+RyRyvD/APRQl3E7/RN5GVXtOpYgKCvrE5QNxPKjdOdD/Ryv9oQwJl7eDMagAsZgESeeU11L3OqGC7dR2ubXbe2ofFgQXVJJ90QCI0z74B6R9Fm/dC2+qUsXbEb5bEBhHqQQhzmBwPCs8OJk5K9jZPg4KL5d9Pqcte6IvLjxW2HVgF5jshvVJ760vRN7rOq6p+sicMZxx7q7Dpjakf8A+ywuplbCjMZkAyBxg5Huq2XpKydswMVDoAbbyIZWUY1niNY5cjM9byV7v9ov1HFfvf22edJ0TeJtgW2JuDFbiO0sSSPD50oyEEg6gkHvGRrqegOl2TYLwkY7QAtE+sBcyaN+Rz8q5UCtOLJOUmpdDFmxQhFOLephFaepTWqeZhXbcYWbYllghfe4r5Z94FQtm4pCxjGIDEcuzgQE5cWxHwNOVi0txt3Y2OXlVNJidtrsMYznIHSMK8DOs76mhuSJAGefCJbPXWAv3qaFRmooNdWG8yf7UKfWB3iSpwxMQBkCAuLPeZy1OuVaVr3ZGEEYsyT7OXPXXPkMqf4d1aqcmujZXjaVyorl64lZGGNQDkc7UkkGI/tIB3UxsjXTHWBRkZA4zlv4d/hTQip5cKihTuy5ZuZVyoGRTnT3932L7F4eV9qWJB0o3pAf2fYvs7R/PNYvSP6S+pu9EfrNfIpTUM+NbqHia4mh6MqYraLnRm2RvfX7v/tRdnsOob1GJA5Edxkjw+VPxzjzK2Jmm4ugBOdSIg1GTPMa8aJhJiujakc/bRhNj9da9n6MtxasD3Ut6H/848RXjWzJDAzXsuwNC2gdcCga7lAz1G/fxpGXVDMa8xznpoZ2k8lQf4Z/GqCKuvSx52m5PBP8i1U7NYZ2VEEsxgDnXQwOsaONxOuV13AkVAKOFXm0dAYWROvsNcZ1tlFYllLTqI0EZ0s3Q7RtJxL+zkBtc5YrllxG+KNZ4PqLfD5E9iuw1gWr+16Lv2Ve7YS84lbTP2yOYjI906UPZPR93V2Z7VrBc6s9axXtwMpAI3xV+PDuRcNl7FGVrAtXVn0dum5ctuUt9UMTs7dkKdDMaHXwMxUbXQFxw5tvbfDdFrsknExjNThgrnmeRq/Gx9wfV8r6FPhrIrpdi9HwGv8AWPYZbRwFnuOiC4QIJYJJAOREjOqbo7YGvXlsqyyxIDEnDkCZyBMZcKkc8JXXQqXDzjVrcRitRV4PRu59VLoGuuyIpLScMy+S+rl39oZZ1tPRtmvGyt7Z2YKzMVckJgIVg0LIaTpG41Xj4+5a4bL2KRqwpVh0n0RctOinC+MBkNs4lcHIQYH6I401t/o3etXEtMUlygDAnDLNhjMAyDrANH4sNNdwfAya6bFIKwCr616KXztBsHCGAxYs8OD3gQJictNcqLsvorcY2wGUdY11ROLLqyQSctDGVD4+Otwlw2Z9DnxbyzNYaubXQRP0cPcVGvyVVg0qPZLRpiygc6F0j0I9i2HukKxdkVIMnCc2n3cvivGos0G6vct8PNJuttypFM+kC/s+xfZ2j+efzqFsDf8A6c/6Uf0i2cnZ9iwtlG0ezqetBjPh+NY/SP6X3Nvon9b7M53SpQOHwFT+iN78eH9al9Cb3/gv51w9D0gtgmtqM9NaYNvxqDLP61oIy1I4sBctAkHeN/D8+6hzBwsBLHIj1eIzOnCDThsZafH5VFtmJ1BPLX9CtWPK47GeeJS3AWRnXsNlc04AYfGFYfAHzryKzbNtswShDDIEkSCAYGcTuGcV6JY9M+jyZa69sjc6lYbDh9oAxGUEU9zUloJUHFlR6Tmdqu96/BFFLdEbd1N5LsThOY4ggqfGDQunOltme87pftMrHEIuLMcxOVIrtltpwupjga6OOcORRb6HGy4siyuST3Ola5siXrd63edvrlcobZ7K4izZxmQY0+NMbb6TC5b2tGb1ivUdiOyHk4iBwA1rketU6EHuo6YMMloaQAoUmRnJkabsudVy4dLl+UEnxCvlhX2Z1d7btjvXl2q5cuI4wM1oITLoBGFtIyH9K0Oldnv2r6X3a11t7rIVCxwhEUCQIns1y3WqOJ45N+ArR21Af/Un5iiUMPxbbarQFy4j4N99Hr01OusekFttre8bj2UwoijBjxqpkhwJg6xGk67ifo/0is2zea2hAe+rBAh/syiI7ZCAcmaPCuJPSXAx9lSPkKi+1Hfiz5H8qp4+Hf7vluWsnFR2h89mdx0Vt+z2fpCLeKq7hkZrTMYiSCpGZGknvql6F2hLe2LdduwHclgpzBDAHCMxqMt1c99NAMHI8wamOkbcSXEzEQZ84gRzNHGOGN+bfToLn6zLl8m2q0Z297pjZ7l3Z77MyvbYqy4Wg25OFhAyOmWufKjHpywNo6zrAy9XeA+pKwWZCqnKWmNTw51wY2xSDDoO9h+NCvbYoMFpOmWfyoPC4fZS+W43xOK35PnszubnTOzHaLV4ucFu1laCHs3B6qAgYYkzPFeEVDavSDZ7q2yQ6PavK4xyxKlwz9pRAG8D90CuIt7UDx8m/KiLcHEVfh4VXm2+YPicS78m++h3A9MZvhSfqOsJxwZ6vDkuGJ9bOeGVD6P6dsIbGJmhH2ktCnS4Wwd+RHdXFJtKkxDZ78LR5xUvpA3Bvut+VV4PDfF+S/G4u/d/Be9PbdbvrZugsNoCBbigHDKyQynQZyY5jhWelHSI2i5bZWJC21UyI7ckv55Z8q519vAnJzG8K0fKpDbxE4Wjjhbny5HypqeCNeba617iZR4mfN5d6vTsNhKd6XcLs+xyAf7xn/zEP41WDac8ww/5b/gtWPSl8PZ2e1blmQ3S2JGX1ykRiAOUGf6Vl9IZscsVRaNnovhssM1zi1oypulszEg6jfQOtXhR+rYYgTvy3kHdFZiPE+Qrgtpbno/oBK/qa1WVlUgq0GVUTunhNGVAuoPf+FZWUxCmhjZwBoDJ4/hNXI2W2dVBkVlZRUmCxW7ZUFgFA50MNwGURWVlMikLbZiHIDzojbRvy3aceFZWVaSbKvQxjvgRuyyJ8da2CVEmOQgfI/OsrKtFA+rnUDPurLtnujSf9KysqSpNETdGfRgW566Ct/RAVgZmeWgE7z3eVbrKioq2DubMQI+XlUTs2Ykef+lZWUXRFOyRs5mt27eEZamRr+vOsrKJlWzMFSe3y0rKyhsgNreRyEE1oqYwweIy0rKyj3WpLZo7pEZa91S2syqTrnrwOWcVlZS8iuIUHqKW5jcIyP8A4nmB+FMfR/3U+9/St1lZmjQ2f//Z">
            <a:extLst>
              <a:ext uri="{FF2B5EF4-FFF2-40B4-BE49-F238E27FC236}">
                <a16:creationId xmlns:a16="http://schemas.microsoft.com/office/drawing/2014/main" id="{2C48FC83-1862-D98D-5052-9096771707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8197" name="AutoShape 8" descr="data:image/jpeg;base64,/9j/4AAQSkZJRgABAQAAAQABAAD/2wCEAAkGBxQTEhQUEhQVFhQXGRcYGBgXGBwfGxoYHBgaGBgaHBoYHCggHholIBwdITEhJSkrLi8uGB8zODMsNygtLisBCgoKDg0OGxAQGywlICQ3LCwsLCwsNCwsLywsLzQsLCwsLCwsLCwsLCwsLCwsLCwsLCwsLCwsLCwsLCwsLCwsLP/AABEIAOgA2QMBIgACEQEDEQH/xAAbAAACAgMBAAAAAAAAAAAAAAADBAIFAAEGB//EAEgQAAIBAgMEBgYHBQUIAwEAAAECEQADEiExBEFRYQUTInGBkQYyQlKhsRQjcpLB0fAkYoKz4TM0orLxU3N0g6O0wuIHFWNk/8QAGgEAAgMBAQAAAAAAAAAAAAAAAgMAAQQFBv/EADERAAICAQIEAgkEAwEAAAAAAAABAhEDITEEEkFREyIFFBUyUmFxgaEzQmLwkcHRI//aAAwDAQACEQMRAD8A5Bqiw51jCsU86wmwiKlircc/hUAc/wAqshMrWCK6X0ZsWlFxr9pbmQhX9jPXMgSeGuVPbPesIww2rQJkzhV8/KB51ox8NKaMmbjIY3W5xYccuGtYHHvDzr2DbLqiDbwHsLAwADODilfWPjA4b6rbm13Tq2Q0H+gpEoofHJfQ80LrxHmKklwRqPOvRW2tiDiaeVa/+0eMgOcop+MTQOgrZ55jHGiIa79ukXnRPuig7R0iWGduxB1HUrn55+RFVoXqcSr8xU1fnXVvt7HTCNMkRVHAQAMqxdqaM8Piq/lVpIs5cOOPxqDMK6t9uaco/hUD5Vu3tjbmPkKp0Wos5FyOIoQccRXZNtZ1xn5VprxPtsf4qrQjTRxrMORqKuOI+Fdr9Jb3iTzM1Nb7cT5mrKOFdhxHnW0dYyPxrv32oihttTe83nU0Kuzh2YRrUA4413A2oiYZpPOsba3OZY+ZHyqaBUcJjHEedDGtdveutIIdgRn6xIPIgmCtUvpetv6VcW1bW2qwuFdJAAJAAyotKI7ToozrU55VgXhWR+v0ailWxT1IvnQ1y7qmai5q0ywuzW8bBRGe86DmabVghyOcRP5UrcODJT3nj/ShE1sw4lFW9zDnyOWi2LTZr2R7vxyoqNSWytqO78abtiuhhXlONxT852YudlQfcX/KKHjqb6W4/wBms/d/RoIriy0Z38fuolcyFDUnhU3zodxwozyFLdDUTxeFQfWBJJzgZnyFFt2SxmIG/jpOeRg74ALchrQ7m0ooIQYzv0CeJkz44jwYVSiMoiVLbx3DP4yFnlinlWuptj12A+03ww9g/E0ptD3Ce25WfZWQSOernxy51BNiAALKEG43AQT3IAznvECmUWOddYGQCHuVj/mRvnQzttndb8ra/ihrLagqe2ojghP81gPjWNs4AlkYL7xaz5hSgkcsXjQ0grJL0ha0KBfBh/kC0SbTeqc+Rk/d7R/xCl0sLuDv9kW1+KO5rbbGraDPerHC3+MnF4MDyFUkimM/RJEqwPiB8zhnlinlQ3QqcLAg6wQZjjBzjnpUTstxFGEuo0GIHyEnLuVieVGtbaMluAATvzSe7LCfuni9SuxX1NKcq0ADTjbLiEoZPCZPEQcsXcYY7iwg0uF/XPx+VLsnLQDq86j1flTDDjUH5VLZaQs41ql9Kv73f+38wD+NXbk57qpfSn++X+9fii8KOOqByKmilOVQxGjVqRwq0gQDVE1O9cg0qGJOdGkVYxdeakgoBbOmErpLRHOm7G9k1NWFj8KQ2A5tPAUXo68W1gHkZ5jTTKMpOutacL8pzOKj5r+h21xsk+yn+QT8aAlSDSqfZX/KKg7CK48lud/F7qCXGjKOXjWrP+0cwoGXfy55RIzOcQAWGktzLXDCjMyTug7jO8TvzVRm0gLEuwMazgUxwzJ3CBmTooAA0AAchoSonevFgcX1doZBd53wY11nCOIJ1xVEWSMpKAAMQsY1U6FnYhLU95bvyrE2hVh/WzIR47TEHPqbZ7KLPttiMmfWkUh0xdOPq8Q7OZQHsi4Zxa5u40LmTOLdFXyWRyHPpRRMcsLclURGZA5GpLCHYCRLtGeQA3Vi7a91wBEsYwqYEnLPeTzYmrK5sbXltG1hYLbCMMQBVgWLHtEZGZmo9J7SZtAsrXUxSyRC5rgUFRBw4SeWKpVESsy9dwM1uyoDLINwkBmKgzDNkiyMognjnQ9j2bE7m6GGFMbkkFyIBEczI14zRm28OZ6m2bhzJ7RBO84JifhO6o2V2gObircxGZOAmZ1BEQQeBqkmXy2Y20MVLWrSKoMTAdtCSSWzyAkkAAcqhsxv3ZhjhXUsQEA54uz4VLa9pcAg2ktA+sVtlSw1gk7pEwI0ouzXUez1TP1ZDlwxBKNIAho0IjWKqqI11N2kC547MxBCsYYbwysoUjuIqRtKIzwqcgxYOndjGaDkwYfOg7eloKgQq1wTiZCxQiB7/tT7uVTs9HssM1y3aLCQrEyynioU9k/va1OUoiENsnAMgcLIdxnMQZiTuzUzvOQeS4twYpgnUmdwmH1OXvagb2WSIOkAMVDACCyMD2eTZhgB7DjEANY0FdtFWJQ9oQIkww1TPXOQVbUEwZMYhavQJMMwIkEEQYIOoPA/rOgXMqMLwuKpG7LSMsuyRpkTlGQkAdkqABmmluFOmH0tA7jTuqg9LW/a7v8Ayz/0UNXZmqP0t/vd7utfGxbpkFoxWTdFWpqGAfqK1NRmrfyKSsHtF3OlsWdbuCopTAA850e21LTRbddOHunNluO7IuJisxIjWNeYOVE6LIwgrkCSfPM6k/Og7Ce2e6i9FnsarE5YQYiBGRz8DTcS2+5i4h6P7HZKeyn2V+QqVlcTRuHzzInkACx7o3igq8Ip4KPkKYsubdsto8lR9snM+Y/6I41y3udvB7pG/dxEz2UQkmYJldSY1wz4vc55SiWZD2LS9m4R6zsAXa3i91QGJj3WJkkUNOyowqC82woOmNsTW54hVVrke9cWfVqKZtfQGRbsXQp3ljh61z+80tPIAbqlIc3ewPojaes2pWYBfcHsqQrdUo5Ax4576J0f1tm3c61MNuGxB1hrjlGVUBIk5nEY0wzQ+jQhtuAuao7tcOobIWQpGgmQRvk0BAbhm87lF4sST+6szE7zuHgCLYaiK2dkL5iABEsdBy4kngATTwuWU4O37wMfdUx5luYFK7btmKAsBRkANBxA7+Op3zuBsyDQmBVIZqywbpl4hQV+yQojuUAGlfpb8Bnqd5786iyAToaaboxha6yD7LEYchbbJHmd7AiOU1EU1RCz0pcXQkdxI+Rpgbdbf+0QT7whTP2lEeanvpDDUStSkVyjt3Y8iUbEN40YDiQCQR+8pI4xpT3XWbrrcuNBgC4hxwSFwhlZATuBwmKqdmvMhBBIjMQYIPEEaGnHsh1Lp6wksAIkb2AGhG9fEZUNdiP5gTtWC4zW2KAscM5ys5BuPMGm7e0LcgkKp9WfYAOisNeqMxIzTmMMM9HO5sAWDhcP9aR62E+o3HAOVB2i8OsZL+EuOybgGTKd1yBmCPbjEpg5xUAbIpdwNiOhMPi3EErLRvGaPykjVYNtq+0MjowOu8AmN8go37yg+1Ubq9p5zJjGN5YgdsbitwQeT4d0VCy4wFWPqyCRnKGAW59kK/fs5O+qatBReorduZ1S+lp/a7hO9LB89ntVa3DrpIkGNJGRiqz0tH7S/wDu9m/7a1VLQHItUUrDdWo51upYRxNTUG0itLVFda3dPGgMaYkA2NUZDS4o1s10orQ50t2O7G8MSTkBRejD2NXOZ9fXdw/R130LYm7WXD8aPsFxmWWKkyc108/15zTsX/TBxGz+x1inspyUHvgTHiYHjR9oIlVJlEBxc8jiPiqlu+4ajs2QU8FTLu+tPmLceNC2hD21XMlurWN+YVfMIR4muW9zu4V5RnF7J9dnhju6y7AYDkiSv2rp5Uhs6XRfd7eqs+ujGSSon1iRJw6wDR+lroW4hXOGuPI3nGAD4hFPjTqtbS713Wg2sbXltgnHjOcFdBBMTwFDegxala+2PdC2wERJnDbUKs+8Y1ih7XcEYRIHPXx79T/QUTYUhWY8APPXwyw/xUs6yaTZpUegErW7Q5U5e2PCiMwMMSGhlO4MIA0yM51LYr1pXnACqgntnEWO4AAAZmBocpO6r6hrbQ3sFkNcUkqAMzjBKmNFIXPMwPHwNstgkg9UpMSqdRchnjtWCC0Bbes6ToBBpfoxLxxXYeCrsxGQaFJ0kSMQHLKKKXFxHa25BFwtiZmELhJbCTmMTEDCJOQ1o47CcjuVFbt+w9WQRiKN6rMhXFEYuydIOVKFOFXd/YiEh3kouIQpwYWIjC+hJkbt4FLbKIxMCA0qqsfZLTLcoAOe6aB6MbF+XQTv7MFHaYdZ7gEx9ppgHkJ5xUdkv4GBBjTPgdx/PiCRVlZ2JEIuY0dIaA0LiPaQ9liThBE4hJ0gTop0iirhAaSEtgwsDNcUyTO/hVpi2S2tMDBklQ0xBIKnR1kcD8DW36PAMNfVbp1Vg0Sc4ZyIDd4jPXfWIcVkjeuY/hEE/dI8Zom37TZdblwibrhThgyrjJiGnCUIE6TnUqgZNg9mRwWQghwCgnUH17Y7sSiDp2xuisxgMHg4SDI5RjiOGEm34mh2LmK0QfXRSoM+x66j+FhA5XBwo+0vmxIzVyTw7DYz5l6IiE9qUgidSIPMocBMcTAP8VVvpb/eO+1s3/bWqsukBmCWB9WOJ7ABPmvnVb6Yj69Oez7Mf+io/CgelkyatFGN9bxVgit9YKECipc0M1NxQzTkLYdaOhpdaPbroxehzpDmy+sciezpxzHHKj9DvNsd53AagHRSRvpfYnhiSQAAZJ0AkazR+hrgKgyWE6yOXBmjjBOpOQpuPf8AyZOI91/Y7zoyzJtnOCACN3qqvn26BsqwbcmCzYZ4Eq6hvAvNOdGtBt65EGO7q2/8TSkBTaxCAt1Z7pg/5TXJ6nbxLyCzWcQfD61tLR8FRUujwMH+E0W9YtNZZralTbFoFjPbLSGkSQMxIiMqBt117N9SMni2fEoAwjeC2IGj7fefCLbWhZUnHhCkYjpOfDhuqSeg7GrehG0sWe9jPcQB81pYLlNNos2cuJHjmfxpVD2aRLQ141bH7e0KiLmGzUhInt5lnIO8GBGhXnmEr9+cWXrYTOhkatAyzzMc6jcQqYYEEagiDnyNRYfr5ULmxixpFneH1rlSVdGKoRqoXsoB4AeffQduKm2CBAa5iYAeq3VoWAG4BiwHKKIqO0s6MrQMTmcJiBNxdVy9sZcQdaztcAGR8ww9RsDSxjcuGeeXEU2N2ZGlS7r8jFm7MWrmJmZ0LSxwIQMCrETIntQRoBORFAu9lVdIAfGCphlOBhmMQIKmQRIkZ0r9IUjtBmOnZcKIiNMBnnxrGulo9lVEKo0HHXMk7zyHAVJtUFjhK76ELzljLEk6eG4AaAchQ7meZk5R4AQPIZUQD9cazarBR2QxKmDGlKTHySQborM4dzSPCCT+HlU9htqLQuFBcdn6tVMwOyGJhSJJmAK10asEHOJcmMssI31Hoq5d0tW+sgq+HCSAy6MIIg5+NaGZWQKqGR7a4VZxbdJ9VidM88JGYnMFWG6pWTiUA6uqT/jE+K21PjQ+jnJdsRMsVYk++LitMfeHjUrJzByGVj+WyGPGfKoCtQG0JnaA3qP5lyPhSXpmIvWeP0XZ/wCXH4VYXF7Ns+6tqc/3rz6dwqv9Nh9bs/8Awmz/ACaqezJPoUH631HDUx4VPD3UtpglITQ2NFcUI05Ctwy7qOlAFMIa6ETDIb2I9vwPzFMbFcU+q5aDnJkiIEHhEb86V2NoaTpB+YpjYTlqCRllHAcAIGuVOxv/AGYuIW/2O32a7pBkkADmSjLHjIHjWdJoMN2NA0iOEmP5q+VJWnw4CNcII+0vaHyq0vWgYAyV1w+PqKT4Gy1ch6Hcw+6mb6XtdbcIX+1Us1v97C7IyCfahEcD95uNA2gv9HuNeBUvdVkBEHFn1jBTmARUbto3rKEA9YpI3yWXArD7WHqY4kHjSOyA3cTXbrkIslgDcIGIL7wgZ/A1TtjoUtxno44lYbwZ+GZ+EeNLEQWB3H4bvhU2Q2LuFiCIGYzDIwBDDiND4VLbrJBmDlr3E5Hnw8qU7o0waTs290XQodsLoMIYnssoJIBO5hOuhFaTZrizAwje2MKI+2Tp3HOlbdsNlMN7PAnhyPCpbBZUvDAkAOxUanCpbD4xHnUUmXPGtaYxsltQwKtZxg5QWVp/dcwJ8Yqw21os3Q3YYGyrqBwxBYHPKANFwCk71x1KdaLb2nAbCgWMJMHCQJVh36jfVnLqiqpm4zdQrEDM27txMRy9kBc9RlRp2qZnlHlaaKb6C4nHhVvda6ikciDnPfU32K4MwlzwAZfBly+FMLsiYSUs3riLOK7iCzHrFRhIgGePOgX7PV4WRjgcSp0MSQQ0e0CCDu86Fydhxx83V2FsWnSGf6sDMbrjfurOaji0DKczpSV+4SxZtSSx8TJqXM/GpbPbk4iJVYy95j6qDvPwBodWxygoK27Yzgw23J9lAn8TnEfFcQ8qPZsu2zL1bYQnWvcMkdpYKgkb8Ok8DQrljF2C4AQG5dfXtE7hvOcDji5Utf2dcGO2zFJCsGEMDqswSCpgx3UdmdoLeY3Ht3Bmz2yxPFxjtT3syqe9qFcvAB4HZWVWd/VgMp8SGPjU9kJ7BOSqRJ4IjC65+8VA4nKgKkBQwECGYE6gFrjz3YXXxFH9AYm9uuQsd48VtC38GdvKq/00P1mz8Tsmz/8AlTe3mSAfWyxfazuP/icD+Ck/TZpubNv/AGTZ/wDzqnsSe6KK2ct+dbxCh4qnjFA3QBTsaiRUmqBp2wthooqmhPy4D5UVK6ETBJjeyxnJiFY6Tw3UxsKkAySTiM4okaEDIkb5yO/dS2yLLREjCZESIymeVOWVUABVCiTkAAO+Bxp+KPUw8TOlR0+0ZKhXUBCO8AH51YbHdVrWE5YRIg7oIPibZ87IrnWunCue4fKmejboIKsYGhPAbjH7pz7sVctwqzt8PNOKOk2PM3Ac+sGMQY+tUhLgU7sQuBgdwZTupG8bbM4e4bLmMbBSbd0arcwqZBOsZieBmg7JeYEqTgZCASdFKzgc8VAJVuKXJ9mrPb9kS6CSpALarGO3cObWzPrKTJCnUzB7SmlN9zTVO0VO33luuq2QzhEW2OyZbDMnCBI1prYWxdhxDLkJHhhIOc7o3jLcAQIDZS4HGNbqrguWyQJWYz7zmpg9kCKbtnrtnD3D2g/VByfWBWQCSYJBynhQSaGxukVXSGyFDy+X5jgaa2PbUchbxIaRhvLkwI0LHeBlnkctasNkui5CsJOueR555wc+BBzkSSaX2/oQDO2f4SIPPsjI96k9woFJB83Rjh2G2rdY+2W7jiMJZsWHPI4cRLEagSBPGkNs21AAtkMRhKq7kSAxJuEATDuZljnByApNdjuKTAU8jhJ+6/a8hUfo9wn+zI7lgfCivsUoK9WXR6QVs+sCSqAK1tiUKrE22QgZ55NA45VWbZtAYqFBCIuFQdYkkkx7RJJNaGxtvwr3sPlM/Cj2ej9+bDiZVB3scyO4Co7ZaUYitq1izmFGrHQfmeApp7wtgZQYOBTmRORd+Z4eHdq7fAICdt9FgQqk+6u9ufdzqNzolzixXE62CTbxS5gSRllMbqiQM5LqH2XZYRxccA3VDKs/WEqcamIjONDrNV9i+zi4MpuYYAEDFjU5AaCMVNbP0iLroBbCsWts90mSAgGa5dkQs68eVRXCTduEGCzZDI9tiVtjgzZyRoqtxplNGdNtm5BVQPUkk8CluInk1xmPh+7WNBMmTGZHEAr2f4m6tO/HRTOhwgxnA7KgAnCB7okznnLZnGDS+2PgWBOI5CdQYMTzUMST79yfZqNjUhFpZiZmMp4mZZvFiT40H0zT6zZv+D2f53RTiCAAKX9NV7ezf8HY/wA96qYubtnMt41rLlU4qOVA0nuUVZqBNTNRanoSwttoB5iPkfwoqGhqPlU1Fb47GGW45sHrjuNG2G8WUE6yR6sacpNLbMsmNJDD4UxsJMZ7jGYichJ1/LQ0/HdmLOlTf0LWeyvcPlQ7LlWBFEK9le4UGKwPU6WBtRRfbLdViCPWgBTxjRTxIzEasuWqgF8AhhA7QAAWezdQjK0TvlfUbeMvWUTy2z7QUblv/wBdx57qvrN4PqZBkaazmRhHmVEZ9pc8qxzg4s6mOSmh3Z1uSXs3cJJgk+rcPsi6sdi9ukghuZzIr73estnacZCsIUgYYDDEOxkVIkSMwRvzFNLEy8HEsYyZW4mQi4RrGUXRmCBiAIknUOsqHuAkSFIXERG4NNu8I7mgZQKXdMuS7Erb3DfFm5hu2m9V1QDBlMoVGUUtY2t3xAsMKZG45ATXCpLNkZ3DOipcvMhC3bboQZCKqEgzMqE+MxrSdnZGGLA9tVZSrAXLZVpyBZWbCCOIkyTnxGirJ7btLoBjW06nRgcSnuwmB5UpY2zEwVNnVm3BVn4BZoe17HaRYDJcc+2CYtjLIQYZm8QAKlsu0omzuhZ0uMZBT2gAQqsdQsy3iNaNLswtNqCP0m4JCoiajJc5GR13g8qgbT3ENy7dCiSFDljiYRMKoMATqBRtqvMNmVbhZmZ8dsMZKoBBOeYDHQb4NQ2O/ea21pcItHNnIjCDBILcDAy1o1EFz7Ax+zXbbyLiRiDLvBBGU6MNYPKi7Pdt4+ttK6rbQ5uZZ7jgqsxvJOg4E1HabVuRim3aVQAYAe5GrYdQWPtEZCBRJyEIUUZogMMQci5Y+oDpizJ0GWlpUBq3qK7Hb6sNJgiAY9ngsaG4SNNwUzvFM44GfZAkwTJBORZjqX3ctBBJKzW3EABRhmAs4V4mSZLaSSZH7gg0IoIlhkMwCdRoCY0XhGZyCgZmhsNJIhZ2kHFMgDPP4ExzzCjU4dAohN3xGT3Dfl+syd5JNZtW2FjrlPdy0GQyyAGSjIbzULRoorQjYQjnQ/TH1tk/4S1/MvUyy5nzpf01H9zP/wDMg8rl2h7iZ7o51VreGhg1PrKifYhSE8qi1TNDM03cXQZTp4UVTQUOQ8KOlb4GCS1GNlYBgeR0E7juGZo3R69j2hmT2pkTBzlV/HvNA2YnEI1gxPcad2SyVEEAHXIn3Rlmd2ncBlT8e5jz1y0XN6z2F7h8qQI1rpBZGBfsj5Uk2yAzXNi9zrQh5UUbiiWdoKHXI7joaavdHncaUu7Mw1BoqUhiuOqL7o3pMDKZBjsnPOIkbyeYhvtVd2LowgWyCC2Vt81xT7DCIYfuww1KTXAZin7HSjD1s5ABz1HAz6w5MCKRLC70NUcql7x2O0uky6qjTJ6xWiePW2iCve4Boe07E7gMIZTuujrPuXUUsV78J79aprHSisQcWmQBJgDgATAH2WTupxdtU9oJE+0krzzzH8w0hwaDoxdiCnKzauH3bd24CP4GOPyFbe6V9W1asvux3rOIc8N4Yh8KIOkmLYFEggScUkfw4rmfianD/wC0vZGclf5fR4q0pdShazstwktdUEnMtcctPctol38JFOujMAOsuqq7ltJbA7gLmIDnhoN7agg7TOwOkgDPwwsO+KK11Y0mN7MWgxuIGX3xRqwXvZG2cMdWSoJ9g+sed4kF/sqV5LUQplsWUZkLme92MYe9ip+1S17b1EnFJgAxllwJQyw77h7qq7/SmgBgDQCAB3QAB3gTzo1BvYFtLcub+0KFIMRwGnjIEnmwCjcpqj2naixgaD/SeJ7zQGulqPsuxMxyFGsQLyXsatiac2a2ZFObL0bBzqzTZABU5aBlkK8WjJ+FIengj6H/ALiPK4/510XUndxqk/8AkRYGyH/8mHk/9aCUaBvVHIhcprI/WdaVoqXWCk0MspWrVbisNaKEk13URKGgyHdRFNboGGXUa2MS6+PyNObG0rvgHfroMsyT4Unsh7QjXOPI0z0W4K5aAwBwyGXrNppHIiKdj3MfELyv7HoduyMCzIOFflS9ywAa5/G0Dt3Pvt8pqLSfac/xt+dKXAPewl6UjFVRe9QpNSOyA7prnGTmfvH86iRzP3j+dF7Pl3LXpePws6S50WjHMfD86VvdCW+B/Xcaps/eb7x/Os13k+Jq/UJfET2xF/tZYnoBNxYd39a3a6GAOTvPHKflVdB4nzNaK9/nU9Ql8RPbC+Evh0czA/WXCB7zCB34sqg+xoPbYnkiR5wD+tap2cwASTAyknLuE5UNl8Kr2e+5ftldmXqbPcOS3cAO5Uj44pPnQW6GOpuz/D+bVTYangFEuAfcH2x8mWqej4ntOT4UwnQFse8e/wDpFUZQa1ooOVF6k/i/AD9Kp/tOt2Xou2NB8PLfTY2dRXDFB5VprYOoE9wqvUn8X4J7V/id8LI5/Cp4QOGeWorzwWV90eQrf0dfdXyH5VT4D+X4J7V/j+T0ayQOHDXlNcx/8kEE7L/u30+3H4Vz/wBHX3V8hVl6QJ+z7Du+ru/zmrJxXC+FDmuzXwfG+PPlqjnMOVTqZTjpW+rHCufZ1SiVa04ooqAXMd4rQrboVJ0GuWcMDkJ74zFYq0S5nPnUa6FVoc/mvUNsxhgeEn4Gm+jlgTiZpMglsWRjeCcqV2QSw136ZHQ767PYPQt+qRrTWwHVXg4h6wDawZOepooyUXchGaDmqihADKpWLDOwVFLMdANTTfSXR7WGCPGKAcjIg0f0YIG12STliOv2WrXz+RyRyvD/APRQl3E7/RN5GVXtOpYgKCvrE5QNxPKjdOdD/Ryv9oQwJl7eDMagAsZgESeeU11L3OqGC7dR2ubXbe2ofFgQXVJJ90QCI0z74B6R9Fm/dC2+qUsXbEb5bEBhHqQQhzmBwPCs8OJk5K9jZPg4KL5d9Pqcte6IvLjxW2HVgF5jshvVJ760vRN7rOq6p+sicMZxx7q7Dpjakf8A+ywuplbCjMZkAyBxg5Huq2XpKydswMVDoAbbyIZWUY1niNY5cjM9byV7v9ov1HFfvf22edJ0TeJtgW2JuDFbiO0sSSPD50oyEEg6gkHvGRrqegOl2TYLwkY7QAtE+sBcyaN+Rz8q5UCtOLJOUmpdDFmxQhFOLephFaepTWqeZhXbcYWbYllghfe4r5Z94FQtm4pCxjGIDEcuzgQE5cWxHwNOVi0txt3Y2OXlVNJidtrsMYznIHSMK8DOs76mhuSJAGefCJbPXWAv3qaFRmooNdWG8yf7UKfWB3iSpwxMQBkCAuLPeZy1OuVaVr3ZGEEYsyT7OXPXXPkMqf4d1aqcmujZXjaVyorl64lZGGNQDkc7UkkGI/tIB3UxsjXTHWBRkZA4zlv4d/hTQip5cKihTuy5ZuZVyoGRTnT3932L7F4eV9qWJB0o3pAf2fYvs7R/PNYvSP6S+pu9EfrNfIpTUM+NbqHia4mh6MqYraLnRm2RvfX7v/tRdnsOob1GJA5Edxkjw+VPxzjzK2Jmm4ugBOdSIg1GTPMa8aJhJiujakc/bRhNj9da9n6MtxasD3Ut6H/848RXjWzJDAzXsuwNC2gdcCga7lAz1G/fxpGXVDMa8xznpoZ2k8lQf4Z/GqCKuvSx52m5PBP8i1U7NYZ2VEEsxgDnXQwOsaONxOuV13AkVAKOFXm0dAYWROvsNcZ1tlFYllLTqI0EZ0s3Q7RtJxL+zkBtc5YrllxG+KNZ4PqLfD5E9iuw1gWr+16Lv2Ve7YS84lbTP2yOYjI906UPZPR93V2Z7VrBc6s9axXtwMpAI3xV+PDuRcNl7FGVrAtXVn0dum5ctuUt9UMTs7dkKdDMaHXwMxUbXQFxw5tvbfDdFrsknExjNThgrnmeRq/Gx9wfV8r6FPhrIrpdi9HwGv8AWPYZbRwFnuOiC4QIJYJJAOREjOqbo7YGvXlsqyyxIDEnDkCZyBMZcKkc8JXXQqXDzjVrcRitRV4PRu59VLoGuuyIpLScMy+S+rl39oZZ1tPRtmvGyt7Z2YKzMVckJgIVg0LIaTpG41Xj4+5a4bL2KRqwpVh0n0RctOinC+MBkNs4lcHIQYH6I401t/o3etXEtMUlygDAnDLNhjMAyDrANH4sNNdwfAya6bFIKwCr616KXztBsHCGAxYs8OD3gQJictNcqLsvorcY2wGUdY11ROLLqyQSctDGVD4+Otwlw2Z9DnxbyzNYaubXQRP0cPcVGvyVVg0qPZLRpiygc6F0j0I9i2HukKxdkVIMnCc2n3cvivGos0G6vct8PNJuttypFM+kC/s+xfZ2j+efzqFsDf8A6c/6Uf0i2cnZ9iwtlG0ezqetBjPh+NY/SP6X3Nvon9b7M53SpQOHwFT+iN78eH9al9Cb3/gv51w9D0gtgmtqM9NaYNvxqDLP61oIy1I4sBctAkHeN/D8+6hzBwsBLHIj1eIzOnCDThsZafH5VFtmJ1BPLX9CtWPK47GeeJS3AWRnXsNlc04AYfGFYfAHzryKzbNtswShDDIEkSCAYGcTuGcV6JY9M+jyZa69sjc6lYbDh9oAxGUEU9zUloJUHFlR6Tmdqu96/BFFLdEbd1N5LsThOY4ggqfGDQunOltme87pftMrHEIuLMcxOVIrtltpwupjga6OOcORRb6HGy4siyuST3Ola5siXrd63edvrlcobZ7K4izZxmQY0+NMbb6TC5b2tGb1ivUdiOyHk4iBwA1rketU6EHuo6YMMloaQAoUmRnJkabsudVy4dLl+UEnxCvlhX2Z1d7btjvXl2q5cuI4wM1oITLoBGFtIyH9K0Oldnv2r6X3a11t7rIVCxwhEUCQIns1y3WqOJ45N+ArR21Af/Un5iiUMPxbbarQFy4j4N99Hr01OusekFttre8bj2UwoijBjxqpkhwJg6xGk67ifo/0is2zea2hAe+rBAh/syiI7ZCAcmaPCuJPSXAx9lSPkKi+1Hfiz5H8qp4+Hf7vluWsnFR2h89mdx0Vt+z2fpCLeKq7hkZrTMYiSCpGZGknvql6F2hLe2LdduwHclgpzBDAHCMxqMt1c99NAMHI8wamOkbcSXEzEQZ84gRzNHGOGN+bfToLn6zLl8m2q0Z297pjZ7l3Z77MyvbYqy4Wg25OFhAyOmWufKjHpywNo6zrAy9XeA+pKwWZCqnKWmNTw51wY2xSDDoO9h+NCvbYoMFpOmWfyoPC4fZS+W43xOK35PnszubnTOzHaLV4ucFu1laCHs3B6qAgYYkzPFeEVDavSDZ7q2yQ6PavK4xyxKlwz9pRAG8D90CuIt7UDx8m/KiLcHEVfh4VXm2+YPicS78m++h3A9MZvhSfqOsJxwZ6vDkuGJ9bOeGVD6P6dsIbGJmhH2ktCnS4Wwd+RHdXFJtKkxDZ78LR5xUvpA3Bvut+VV4PDfF+S/G4u/d/Be9PbdbvrZugsNoCBbigHDKyQynQZyY5jhWelHSI2i5bZWJC21UyI7ckv55Z8q519vAnJzG8K0fKpDbxE4Wjjhbny5HypqeCNeba617iZR4mfN5d6vTsNhKd6XcLs+xyAf7xn/zEP41WDac8ww/5b/gtWPSl8PZ2e1blmQ3S2JGX1ykRiAOUGf6Vl9IZscsVRaNnovhssM1zi1oypulszEg6jfQOtXhR+rYYgTvy3kHdFZiPE+Qrgtpbno/oBK/qa1WVlUgq0GVUTunhNGVAuoPf+FZWUxCmhjZwBoDJ4/hNXI2W2dVBkVlZRUmCxW7ZUFgFA50MNwGURWVlMikLbZiHIDzojbRvy3aceFZWVaSbKvQxjvgRuyyJ8da2CVEmOQgfI/OsrKtFA+rnUDPurLtnujSf9KysqSpNETdGfRgW566Ct/RAVgZmeWgE7z3eVbrKioq2DubMQI+XlUTs2Ykef+lZWUXRFOyRs5mt27eEZamRr+vOsrKJlWzMFSe3y0rKyhsgNreRyEE1oqYwweIy0rKyj3WpLZo7pEZa91S2syqTrnrwOWcVlZS8iuIUHqKW5jcIyP8A4nmB+FMfR/3U+9/St1lZmjQ2f//Z">
            <a:extLst>
              <a:ext uri="{FF2B5EF4-FFF2-40B4-BE49-F238E27FC236}">
                <a16:creationId xmlns:a16="http://schemas.microsoft.com/office/drawing/2014/main" id="{3DBB2A03-D2C2-4333-2E72-AFC8E07190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8198" name="Obrázek 1">
            <a:extLst>
              <a:ext uri="{FF2B5EF4-FFF2-40B4-BE49-F238E27FC236}">
                <a16:creationId xmlns:a16="http://schemas.microsoft.com/office/drawing/2014/main" id="{6D3E14C7-2C6D-E3C2-31F6-564F51952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6" y="46038"/>
            <a:ext cx="3294064" cy="465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g.denik.cz/66/c3/straznice_historik_pajer_kniha_fajans_denik-1024.jpg">
            <a:extLst>
              <a:ext uri="{FF2B5EF4-FFF2-40B4-BE49-F238E27FC236}">
                <a16:creationId xmlns:a16="http://schemas.microsoft.com/office/drawing/2014/main" id="{D865C10A-AD7B-BB80-0F41-64CCDD985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628" y="-110072"/>
            <a:ext cx="3829050" cy="510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" descr="ilustra&amp;ccaron;ní foto">
            <a:extLst>
              <a:ext uri="{FF2B5EF4-FFF2-40B4-BE49-F238E27FC236}">
                <a16:creationId xmlns:a16="http://schemas.microsoft.com/office/drawing/2014/main" id="{14FB5150-A2E4-4748-D777-9B74620B5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071" y="-73026"/>
            <a:ext cx="4903929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6" descr="http://www.masaryk.info/masarykovo-muzeum-hodonin/154/element/1486/download">
            <a:extLst>
              <a:ext uri="{FF2B5EF4-FFF2-40B4-BE49-F238E27FC236}">
                <a16:creationId xmlns:a16="http://schemas.microsoft.com/office/drawing/2014/main" id="{CF958D99-A621-95F4-5F8C-D57C4AB35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" y="-73026"/>
            <a:ext cx="3407539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8">
            <a:extLst>
              <a:ext uri="{FF2B5EF4-FFF2-40B4-BE49-F238E27FC236}">
                <a16:creationId xmlns:a16="http://schemas.microsoft.com/office/drawing/2014/main" id="{A7A811AD-7D2C-E8BE-921F-6482179CF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" y="5262563"/>
            <a:ext cx="864076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Počátky novověké keramiky ve Strážnici. Strážnice 1983.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Nové výzkumy novokřtěneckých </a:t>
            </a:r>
            <a:r>
              <a:rPr lang="cs-CZ" altLang="cs-CZ" sz="1600" dirty="0" err="1"/>
              <a:t>fajánsí</a:t>
            </a:r>
            <a:r>
              <a:rPr lang="cs-CZ" altLang="cs-CZ" sz="1600" dirty="0"/>
              <a:t> na Moravě. In:  </a:t>
            </a:r>
            <a:r>
              <a:rPr lang="cs-CZ" altLang="cs-CZ" sz="1600" dirty="0" err="1"/>
              <a:t>tředověké</a:t>
            </a:r>
            <a:r>
              <a:rPr lang="cs-CZ" altLang="cs-CZ" sz="1600" dirty="0"/>
              <a:t> a novověké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zdroje tradiční kultury. Brno 2006, 121–139.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Novokřtěnecké fajánse z Moravy 1593–1620. Soupis dokladů z institucionálních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a privátních sbírek. Strážnice 2011.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392F3857-B82F-B6E2-8716-C0ED45E19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26988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Dambořice u Slavkova</a:t>
            </a: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20483" name="Zástupný symbol pro obsah 2">
            <a:extLst>
              <a:ext uri="{FF2B5EF4-FFF2-40B4-BE49-F238E27FC236}">
                <a16:creationId xmlns:a16="http://schemas.microsoft.com/office/drawing/2014/main" id="{F131C4A4-7CC1-3FBA-71A0-1870FB568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75" y="1276350"/>
            <a:ext cx="11287125" cy="54292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1800" dirty="0"/>
              <a:t>Kol. r. </a:t>
            </a:r>
            <a:r>
              <a:rPr lang="cs-CZ" altLang="cs-CZ" sz="1800" b="1" dirty="0"/>
              <a:t>1500  </a:t>
            </a:r>
            <a:r>
              <a:rPr lang="cs-CZ" altLang="cs-CZ" sz="1800" dirty="0"/>
              <a:t>–   hrnčíři se usadili na ulici Nové na rozhraní č. p. 31 a 32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(pozemky ve střední části ulice)</a:t>
            </a:r>
          </a:p>
          <a:p>
            <a:pPr>
              <a:buFontTx/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dirty="0"/>
              <a:t>Hrnčířskou výroba:  </a:t>
            </a:r>
            <a:r>
              <a:rPr lang="cs-CZ" altLang="cs-CZ" sz="1800" b="1" u="sng" dirty="0">
                <a:solidFill>
                  <a:srgbClr val="FF0000"/>
                </a:solidFill>
              </a:rPr>
              <a:t>2 časové horizonty:</a:t>
            </a:r>
          </a:p>
          <a:p>
            <a:pPr>
              <a:buFontTx/>
              <a:buNone/>
              <a:defRPr/>
            </a:pPr>
            <a:endParaRPr lang="cs-CZ" altLang="cs-CZ" sz="1800" b="1" u="sng" dirty="0">
              <a:solidFill>
                <a:srgbClr val="FF0000"/>
              </a:solidFill>
            </a:endParaRPr>
          </a:p>
          <a:p>
            <a:pPr>
              <a:buFontTx/>
              <a:buNone/>
              <a:defRPr/>
            </a:pPr>
            <a:r>
              <a:rPr lang="cs-CZ" altLang="cs-CZ" sz="1800" dirty="0"/>
              <a:t>      </a:t>
            </a:r>
            <a:r>
              <a:rPr lang="cs-CZ" altLang="cs-CZ" sz="1800" dirty="0">
                <a:solidFill>
                  <a:srgbClr val="FF0000"/>
                </a:solidFill>
              </a:rPr>
              <a:t>a)  </a:t>
            </a:r>
            <a:r>
              <a:rPr lang="cs-CZ" altLang="cs-CZ" sz="1800" b="1" dirty="0" err="1">
                <a:solidFill>
                  <a:srgbClr val="FF0000"/>
                </a:solidFill>
              </a:rPr>
              <a:t>předhabánská</a:t>
            </a:r>
            <a:r>
              <a:rPr lang="cs-CZ" altLang="cs-CZ" sz="1800" b="1" dirty="0">
                <a:solidFill>
                  <a:srgbClr val="FF0000"/>
                </a:solidFill>
              </a:rPr>
              <a:t> produkce:  1500 – 1550</a:t>
            </a:r>
          </a:p>
          <a:p>
            <a:pPr>
              <a:buFontTx/>
              <a:buNone/>
              <a:defRPr/>
            </a:pPr>
            <a:r>
              <a:rPr lang="cs-CZ" altLang="cs-CZ" sz="1800" dirty="0">
                <a:solidFill>
                  <a:srgbClr val="FF0000"/>
                </a:solidFill>
              </a:rPr>
              <a:t>           </a:t>
            </a:r>
            <a:r>
              <a:rPr lang="cs-CZ" altLang="cs-CZ" sz="1800" dirty="0"/>
              <a:t>-   domácí pozdně gotická tvorba:   1500 – 1530   -  náboženské motivy     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   1530 – panství koupil Jan Kuna z Kunštátu, pán na Rožnově a Lukově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     -   domácí renesanční tvorba:           1530 – 1550  -  antické motivy (portrétní, fantaskní)</a:t>
            </a:r>
          </a:p>
          <a:p>
            <a:pPr>
              <a:buFontTx/>
              <a:buNone/>
              <a:defRPr/>
            </a:pPr>
            <a:endParaRPr lang="cs-CZ" altLang="cs-CZ" sz="1800" dirty="0">
              <a:solidFill>
                <a:srgbClr val="FF0000"/>
              </a:solidFill>
            </a:endParaRPr>
          </a:p>
          <a:p>
            <a:pPr>
              <a:buFontTx/>
              <a:buNone/>
              <a:defRPr/>
            </a:pPr>
            <a:r>
              <a:rPr lang="cs-CZ" altLang="cs-CZ" sz="1800" dirty="0">
                <a:solidFill>
                  <a:srgbClr val="FF0000"/>
                </a:solidFill>
              </a:rPr>
              <a:t>      b)  </a:t>
            </a:r>
            <a:r>
              <a:rPr lang="cs-CZ" altLang="cs-CZ" sz="1800" b="1" dirty="0">
                <a:solidFill>
                  <a:srgbClr val="FF0000"/>
                </a:solidFill>
              </a:rPr>
              <a:t>habánská produkce:  </a:t>
            </a:r>
            <a:r>
              <a:rPr lang="cs-CZ" altLang="cs-CZ" sz="1800" dirty="0"/>
              <a:t> </a:t>
            </a:r>
            <a:r>
              <a:rPr lang="cs-CZ" altLang="cs-CZ" sz="1800" b="1" dirty="0">
                <a:solidFill>
                  <a:srgbClr val="FF0000"/>
                </a:solidFill>
              </a:rPr>
              <a:t>1550</a:t>
            </a:r>
            <a:r>
              <a:rPr lang="cs-CZ" altLang="cs-CZ" sz="1800" dirty="0"/>
              <a:t>  příchodem habánů      1549  –  pozval je Petr z Kounic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                                               domácí tvorba zaniká  </a:t>
            </a:r>
          </a:p>
          <a:p>
            <a:pPr>
              <a:buFontTx/>
              <a:buNone/>
              <a:defRPr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BDA4E74D-68E7-7B30-191B-39E6C36AE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2" y="676818"/>
            <a:ext cx="3432175" cy="531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Obdélník 3">
            <a:extLst>
              <a:ext uri="{FF2B5EF4-FFF2-40B4-BE49-F238E27FC236}">
                <a16:creationId xmlns:a16="http://schemas.microsoft.com/office/drawing/2014/main" id="{016E51F5-B5EF-9FFE-4776-51EF7EE84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4932" y="427390"/>
            <a:ext cx="25923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/>
              <a:t>Habánský komorový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/>
              <a:t>kachel základní s mozaikovým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/>
              <a:t>kružnicovým vzorem</a:t>
            </a:r>
            <a:r>
              <a:rPr lang="cs-CZ" altLang="cs-CZ" sz="1400" dirty="0"/>
              <a:t>. Brno,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/>
              <a:t>Panská 6-8, 1607-1617.</a:t>
            </a:r>
          </a:p>
        </p:txBody>
      </p:sp>
      <p:pic>
        <p:nvPicPr>
          <p:cNvPr id="17412" name="Picture 3">
            <a:extLst>
              <a:ext uri="{FF2B5EF4-FFF2-40B4-BE49-F238E27FC236}">
                <a16:creationId xmlns:a16="http://schemas.microsoft.com/office/drawing/2014/main" id="{240D97CA-5F20-7E9F-AC6D-245E068F1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8" y="150247"/>
            <a:ext cx="2265282" cy="157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>
            <a:extLst>
              <a:ext uri="{FF2B5EF4-FFF2-40B4-BE49-F238E27FC236}">
                <a16:creationId xmlns:a16="http://schemas.microsoft.com/office/drawing/2014/main" id="{E169278A-881C-5DCA-7275-1CA38BF11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472" y="1723347"/>
            <a:ext cx="1551778" cy="1586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ovéPole 6">
            <a:extLst>
              <a:ext uri="{FF2B5EF4-FFF2-40B4-BE49-F238E27FC236}">
                <a16:creationId xmlns:a16="http://schemas.microsoft.com/office/drawing/2014/main" id="{6EAEC916-612D-114A-7566-33953EF94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056" y="2030055"/>
            <a:ext cx="273526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/>
              <a:t>Napodobenina habánského komorové kachle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/>
              <a:t>s mozaikovým </a:t>
            </a:r>
            <a:r>
              <a:rPr lang="cs-CZ" altLang="cs-CZ" sz="1400" b="1" dirty="0"/>
              <a:t>srdéčkovým vzorem.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 b="1" dirty="0"/>
          </a:p>
        </p:txBody>
      </p:sp>
      <p:pic>
        <p:nvPicPr>
          <p:cNvPr id="17415" name="Picture 6">
            <a:extLst>
              <a:ext uri="{FF2B5EF4-FFF2-40B4-BE49-F238E27FC236}">
                <a16:creationId xmlns:a16="http://schemas.microsoft.com/office/drawing/2014/main" id="{C82EBEA1-0207-F905-E0C2-AD0D3F550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859" y="3312519"/>
            <a:ext cx="2314575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ovéPole 7">
            <a:extLst>
              <a:ext uri="{FF2B5EF4-FFF2-40B4-BE49-F238E27FC236}">
                <a16:creationId xmlns:a16="http://schemas.microsoft.com/office/drawing/2014/main" id="{93F182A6-6EA6-31D8-6D2D-69653EEA4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9051" y="3573403"/>
            <a:ext cx="25812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/>
              <a:t>Komorový kachel s mozaikovým </a:t>
            </a:r>
            <a:r>
              <a:rPr lang="cs-CZ" altLang="cs-CZ" sz="1400" b="1" dirty="0"/>
              <a:t>přibíjeným vzorem. </a:t>
            </a:r>
          </a:p>
        </p:txBody>
      </p:sp>
      <p:sp>
        <p:nvSpPr>
          <p:cNvPr id="17417" name="TextovéPole 13">
            <a:extLst>
              <a:ext uri="{FF2B5EF4-FFF2-40B4-BE49-F238E27FC236}">
                <a16:creationId xmlns:a16="http://schemas.microsoft.com/office/drawing/2014/main" id="{E0108B75-CE4E-95C2-A04A-C3DA6829B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153988"/>
            <a:ext cx="59245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FF0000"/>
                </a:solidFill>
              </a:rPr>
              <a:t>Habánská kamna</a:t>
            </a:r>
            <a:r>
              <a:rPr lang="cs-CZ" altLang="cs-CZ" sz="1600" b="1" dirty="0"/>
              <a:t> – rekonstrukce raně novověkých kamen z mozaikových (tapetových) kachlů, Strážnice, 3/3 16. stol.</a:t>
            </a:r>
          </a:p>
        </p:txBody>
      </p:sp>
      <p:pic>
        <p:nvPicPr>
          <p:cNvPr id="17418" name="Picture 7">
            <a:extLst>
              <a:ext uri="{FF2B5EF4-FFF2-40B4-BE49-F238E27FC236}">
                <a16:creationId xmlns:a16="http://schemas.microsoft.com/office/drawing/2014/main" id="{DF5D5158-7958-9B2C-48EB-F81881EE5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701" y="5173127"/>
            <a:ext cx="1785938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9" name="Obdélník 8">
            <a:extLst>
              <a:ext uri="{FF2B5EF4-FFF2-40B4-BE49-F238E27FC236}">
                <a16:creationId xmlns:a16="http://schemas.microsoft.com/office/drawing/2014/main" id="{02F94254-7EBB-E448-CBD0-260900871A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2264" y="5160296"/>
            <a:ext cx="16557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/>
              <a:t>Komorový kachel  s mozaikovým </a:t>
            </a:r>
            <a:r>
              <a:rPr lang="cs-CZ" altLang="cs-CZ" sz="1400" b="1" dirty="0"/>
              <a:t>oválovým vzorem.</a:t>
            </a:r>
            <a:r>
              <a:rPr lang="cs-CZ" altLang="cs-CZ" sz="1400" dirty="0"/>
              <a:t> </a:t>
            </a:r>
          </a:p>
        </p:txBody>
      </p:sp>
      <p:pic>
        <p:nvPicPr>
          <p:cNvPr id="17420" name="Picture 8">
            <a:extLst>
              <a:ext uri="{FF2B5EF4-FFF2-40B4-BE49-F238E27FC236}">
                <a16:creationId xmlns:a16="http://schemas.microsoft.com/office/drawing/2014/main" id="{BC24081E-A7D7-FF57-B0C0-58175C4FB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434" y="4998244"/>
            <a:ext cx="1674017" cy="178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1" name="Obdélník 10">
            <a:extLst>
              <a:ext uri="{FF2B5EF4-FFF2-40B4-BE49-F238E27FC236}">
                <a16:creationId xmlns:a16="http://schemas.microsoft.com/office/drawing/2014/main" id="{E499B9AC-D78D-E669-548C-1684D49585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6702" y="5149851"/>
            <a:ext cx="17938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/>
              <a:t>Habánský komorový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/>
              <a:t>kachel základní s </a:t>
            </a:r>
            <a:r>
              <a:rPr lang="cs-CZ" altLang="cs-CZ" sz="1400" b="1" dirty="0"/>
              <a:t>pěti kruhovými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/>
              <a:t>prohlubněmi.</a:t>
            </a:r>
          </a:p>
        </p:txBody>
      </p:sp>
      <p:sp>
        <p:nvSpPr>
          <p:cNvPr id="17422" name="TextovéPole 12">
            <a:extLst>
              <a:ext uri="{FF2B5EF4-FFF2-40B4-BE49-F238E27FC236}">
                <a16:creationId xmlns:a16="http://schemas.microsoft.com/office/drawing/2014/main" id="{AD7B0021-9D9E-EF41-7962-8EBD6F4C9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6046312"/>
            <a:ext cx="528161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cs-CZ" sz="1400" b="1" dirty="0"/>
              <a:t>Brno-Panská 6-8:</a:t>
            </a:r>
            <a:r>
              <a:rPr lang="pl-PL" altLang="cs-CZ" sz="1400" dirty="0"/>
              <a:t>  Od roku 1607 byl dům </a:t>
            </a:r>
            <a:r>
              <a:rPr lang="cs-CZ" altLang="cs-CZ" sz="1400" dirty="0"/>
              <a:t>v rukou ochránců novokřtěnců, Oldřicha V. z Kounic (1569-1617) a jeho syna Fridricha z Kounic (1597-1639).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C6B540B-DF8F-1DBD-F31D-2E37BF90C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5" y="828674"/>
            <a:ext cx="11687175" cy="60293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Maxmilián II.  </a:t>
            </a:r>
            <a:r>
              <a:rPr lang="cs-CZ" sz="1800" dirty="0"/>
              <a:t>–</a:t>
            </a:r>
            <a:r>
              <a:rPr lang="cs-CZ" sz="1800" b="1" dirty="0"/>
              <a:t>  1567:  </a:t>
            </a:r>
            <a:r>
              <a:rPr lang="cs-CZ" sz="1800" dirty="0"/>
              <a:t>zrušení basilejských kompaktát umožnilo šíření luterství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–  </a:t>
            </a:r>
            <a:r>
              <a:rPr lang="cs-CZ" sz="1800" b="1" dirty="0"/>
              <a:t>1575:  </a:t>
            </a:r>
            <a:r>
              <a:rPr lang="cs-CZ" sz="1800" dirty="0"/>
              <a:t>ústně schválil tzv. </a:t>
            </a:r>
            <a:r>
              <a:rPr lang="cs-CZ" sz="1800" b="1" dirty="0"/>
              <a:t>Českou konfesi:  </a:t>
            </a:r>
            <a:r>
              <a:rPr lang="cs-CZ" sz="1800" dirty="0"/>
              <a:t>vyznání víry nekatolických církví: luteránů a Českých bratří </a:t>
            </a:r>
          </a:p>
          <a:p>
            <a:pPr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/>
              <a:t>Rudolf II.  </a:t>
            </a:r>
            <a:r>
              <a:rPr lang="cs-CZ" sz="1800" dirty="0"/>
              <a:t>–  </a:t>
            </a:r>
            <a:r>
              <a:rPr lang="cs-CZ" sz="1800" b="1" dirty="0"/>
              <a:t>1583:</a:t>
            </a:r>
            <a:r>
              <a:rPr lang="cs-CZ" sz="1800" dirty="0"/>
              <a:t>  císařský dvůr přestěhován z Vídně do Prahy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               protireformace  </a:t>
            </a:r>
            <a:r>
              <a:rPr lang="cs-CZ" sz="1800" dirty="0"/>
              <a:t>–</a:t>
            </a:r>
            <a:r>
              <a:rPr lang="cs-CZ" sz="1800" b="1" dirty="0"/>
              <a:t>  </a:t>
            </a:r>
            <a:r>
              <a:rPr lang="cs-CZ" sz="1800" dirty="0"/>
              <a:t>papežský nuncius přesvědčil císaře, aby do úřadů jmenoval katolíky: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kancléř:  </a:t>
            </a:r>
            <a:r>
              <a:rPr lang="cs-CZ" sz="1800" b="1" dirty="0"/>
              <a:t>Zdeněk Vojtěch Popel z Lobkovic  (horlivý katolík)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místodržící:   </a:t>
            </a:r>
            <a:r>
              <a:rPr lang="cs-CZ" sz="1800" b="1" dirty="0"/>
              <a:t>Vilém Slavata z Chlumu a </a:t>
            </a:r>
            <a:r>
              <a:rPr lang="cs-CZ" sz="1800" b="1" dirty="0" err="1"/>
              <a:t>Košumberka</a:t>
            </a:r>
            <a:r>
              <a:rPr lang="cs-CZ" sz="1800" b="1" dirty="0"/>
              <a:t> 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                                       Jaroslav </a:t>
            </a:r>
            <a:r>
              <a:rPr lang="cs-CZ" sz="1800" b="1" dirty="0" err="1"/>
              <a:t>Bořita</a:t>
            </a:r>
            <a:r>
              <a:rPr lang="cs-CZ" sz="1800" b="1" dirty="0"/>
              <a:t> z Martinic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protestantská strana:  jediný nekatolík u císařského dvora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prezident dvorské komory:   </a:t>
            </a:r>
            <a:r>
              <a:rPr lang="cs-CZ" sz="1800" b="1" dirty="0"/>
              <a:t>Ferdinand Hofman z </a:t>
            </a:r>
            <a:r>
              <a:rPr lang="cs-CZ" sz="1800" b="1" dirty="0" err="1"/>
              <a:t>Grünbüchlu</a:t>
            </a:r>
            <a:endParaRPr lang="cs-CZ" sz="1800" b="1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 </a:t>
            </a:r>
            <a:r>
              <a:rPr lang="cs-CZ" sz="1800" b="1" dirty="0"/>
              <a:t>1600:</a:t>
            </a:r>
            <a:r>
              <a:rPr lang="cs-CZ" sz="1800" dirty="0"/>
              <a:t>  odvolán a nahrazen Jakubem </a:t>
            </a:r>
            <a:r>
              <a:rPr lang="cs-CZ" sz="1800" dirty="0" err="1"/>
              <a:t>Breunerem</a:t>
            </a:r>
            <a:r>
              <a:rPr lang="cs-CZ" sz="1800" dirty="0"/>
              <a:t>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–  </a:t>
            </a:r>
            <a:r>
              <a:rPr lang="cs-CZ" sz="1800" b="1" dirty="0"/>
              <a:t>1609:  </a:t>
            </a:r>
            <a:r>
              <a:rPr lang="cs-CZ" sz="1800" dirty="0"/>
              <a:t>Rudolf II. vydal </a:t>
            </a:r>
            <a:r>
              <a:rPr lang="cs-CZ" sz="1800" b="1" dirty="0"/>
              <a:t>Majestát na náboženskou svobodu</a:t>
            </a:r>
            <a:r>
              <a:rPr lang="cs-CZ" sz="1800" dirty="0"/>
              <a:t>:   náboženská práva přiznána všem vrstvám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–  </a:t>
            </a:r>
            <a:r>
              <a:rPr lang="cs-CZ" sz="1800" b="1" dirty="0"/>
              <a:t>1612:  </a:t>
            </a:r>
            <a:r>
              <a:rPr lang="cs-CZ" sz="1800" dirty="0"/>
              <a:t>spory o výstavbu protestantských kostelů na katolických panstvích (v Hrobech)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391BE174-B822-569B-6E4B-EDC395A8A27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15585" y="0"/>
            <a:ext cx="10352415" cy="6781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1583</a:t>
            </a:r>
            <a:r>
              <a:rPr lang="cs-CZ" altLang="cs-CZ" sz="1800" dirty="0"/>
              <a:t>  –  </a:t>
            </a:r>
            <a:r>
              <a:rPr lang="cs-CZ" altLang="cs-CZ" sz="1800" b="1" dirty="0"/>
              <a:t>Ferdinand Hoffmann z </a:t>
            </a:r>
            <a:r>
              <a:rPr lang="cs-CZ" altLang="cs-CZ" sz="1800" b="1" dirty="0" err="1"/>
              <a:t>Grünbüchlu</a:t>
            </a:r>
            <a:r>
              <a:rPr lang="cs-CZ" altLang="cs-CZ" sz="1800" b="1" dirty="0"/>
              <a:t> </a:t>
            </a:r>
            <a:r>
              <a:rPr lang="cs-CZ" altLang="cs-CZ" sz="1800" dirty="0"/>
              <a:t>získal rabštejnské zboží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–  1586:  přestavba janovického zámku, založil knihovnu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–   vybudoval železárny:  propojil těžbou, hutnictvím a užíváním dřeva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–   zaměstnal přední evropské odborníky: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železář:  Izák </a:t>
            </a:r>
            <a:r>
              <a:rPr lang="cs-CZ" altLang="cs-CZ" sz="1800" dirty="0" err="1"/>
              <a:t>Pfändler</a:t>
            </a:r>
            <a:r>
              <a:rPr lang="cs-CZ" altLang="cs-CZ" sz="1800" dirty="0"/>
              <a:t> z </a:t>
            </a:r>
            <a:r>
              <a:rPr lang="cs-CZ" altLang="cs-CZ" sz="1800" dirty="0" err="1"/>
              <a:t>Losbergu</a:t>
            </a:r>
            <a:r>
              <a:rPr lang="cs-CZ" altLang="cs-CZ" sz="1800" dirty="0"/>
              <a:t> 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montanista:  Hans </a:t>
            </a:r>
            <a:r>
              <a:rPr lang="cs-CZ" altLang="cs-CZ" sz="1800" dirty="0" err="1"/>
              <a:t>Steinberger</a:t>
            </a:r>
            <a:r>
              <a:rPr lang="cs-CZ" altLang="cs-CZ" sz="1800" dirty="0"/>
              <a:t>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–   zmodernizovali vrácené panské doly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–   správa panství zajistila přísun technických prostředků i zařízení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–   zastaralé hutě nahradily produktivnější korutanské pece (první u nás)</a:t>
            </a:r>
          </a:p>
        </p:txBody>
      </p:sp>
      <p:pic>
        <p:nvPicPr>
          <p:cNvPr id="20483" name="Picture 6" descr="hofm">
            <a:extLst>
              <a:ext uri="{FF2B5EF4-FFF2-40B4-BE49-F238E27FC236}">
                <a16:creationId xmlns:a16="http://schemas.microsoft.com/office/drawing/2014/main" id="{63D96C84-E553-3136-C6D7-9692AADFC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4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039" y="76200"/>
            <a:ext cx="2447935" cy="23690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5" descr="zamek_janovice_01">
            <a:extLst>
              <a:ext uri="{FF2B5EF4-FFF2-40B4-BE49-F238E27FC236}">
                <a16:creationId xmlns:a16="http://schemas.microsoft.com/office/drawing/2014/main" id="{A9AD7929-7334-5C6C-325E-D40978DE6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9" y="3796650"/>
            <a:ext cx="4166143" cy="306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0" descr="Snímek 028">
            <a:extLst>
              <a:ext uri="{FF2B5EF4-FFF2-40B4-BE49-F238E27FC236}">
                <a16:creationId xmlns:a16="http://schemas.microsoft.com/office/drawing/2014/main" id="{FCFAC9E6-E7D5-0089-1A11-AD3ECF003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8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660" y="3786523"/>
            <a:ext cx="2024380" cy="2944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img096">
            <a:extLst>
              <a:ext uri="{FF2B5EF4-FFF2-40B4-BE49-F238E27FC236}">
                <a16:creationId xmlns:a16="http://schemas.microsoft.com/office/drawing/2014/main" id="{18A5E687-7B55-344E-5057-ABDDFD9D0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545" y="2602404"/>
            <a:ext cx="2783840" cy="404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Snímek 026">
            <a:extLst>
              <a:ext uri="{FF2B5EF4-FFF2-40B4-BE49-F238E27FC236}">
                <a16:creationId xmlns:a16="http://schemas.microsoft.com/office/drawing/2014/main" id="{08F7F50C-79E1-3158-CDA7-52799DCA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12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901" y="3796650"/>
            <a:ext cx="1913344" cy="306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9" descr="img137">
            <a:extLst>
              <a:ext uri="{FF2B5EF4-FFF2-40B4-BE49-F238E27FC236}">
                <a16:creationId xmlns:a16="http://schemas.microsoft.com/office/drawing/2014/main" id="{F5ED1C11-217D-AA5C-5115-5EB4C30E4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464" y="5223618"/>
            <a:ext cx="2080123" cy="1634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obsah 2">
            <a:extLst>
              <a:ext uri="{FF2B5EF4-FFF2-40B4-BE49-F238E27FC236}">
                <a16:creationId xmlns:a16="http://schemas.microsoft.com/office/drawing/2014/main" id="{5E6EFBC1-B8B8-371E-91D9-A29FD5541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923925"/>
            <a:ext cx="11363324" cy="59340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1800" b="1" dirty="0" err="1"/>
              <a:t>Ferdinad</a:t>
            </a:r>
            <a:r>
              <a:rPr lang="cs-CZ" sz="1800" b="1" dirty="0"/>
              <a:t> Štýrský  </a:t>
            </a:r>
            <a:r>
              <a:rPr lang="cs-CZ" sz="1800" dirty="0"/>
              <a:t>–  </a:t>
            </a:r>
            <a:r>
              <a:rPr lang="cs-CZ" sz="1800" b="1" dirty="0"/>
              <a:t>1617</a:t>
            </a:r>
            <a:r>
              <a:rPr lang="cs-CZ" sz="1800" dirty="0"/>
              <a:t>:  českým králem zvolen radikální katolík   (posílení katolické šlechty)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–  </a:t>
            </a:r>
            <a:r>
              <a:rPr lang="cs-CZ" sz="1800" b="1" dirty="0"/>
              <a:t>1619:  </a:t>
            </a:r>
            <a:r>
              <a:rPr lang="cs-CZ" sz="1800" dirty="0"/>
              <a:t>nastupuje vládu v rakouských zemích jako Ferdinand II.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–  </a:t>
            </a:r>
            <a:r>
              <a:rPr lang="cs-CZ" sz="1800" b="1" dirty="0"/>
              <a:t>23. května 1618</a:t>
            </a:r>
            <a:r>
              <a:rPr lang="cs-CZ" sz="1800" dirty="0"/>
              <a:t>  –  stavovská opozice vedená s Jindřichem Matyášem Thurnem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–   císařští místodržící s písařem Fabriciem vyhozeni do hradního příkopu</a:t>
            </a:r>
            <a:endParaRPr lang="cs-CZ" altLang="cs-CZ" sz="1800" b="1" dirty="0">
              <a:solidFill>
                <a:srgbClr val="FF0000"/>
              </a:solidFill>
            </a:endParaRPr>
          </a:p>
          <a:p>
            <a:pPr>
              <a:defRPr/>
            </a:pPr>
            <a:endParaRPr lang="cs-CZ" altLang="cs-CZ" sz="18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Třicetiletá válka  </a:t>
            </a:r>
            <a:r>
              <a:rPr lang="cs-CZ" altLang="cs-CZ" sz="1800" dirty="0"/>
              <a:t>–   </a:t>
            </a:r>
            <a:r>
              <a:rPr lang="cs-CZ" altLang="cs-CZ" sz="1800" b="1" dirty="0"/>
              <a:t>protestantská unie</a:t>
            </a:r>
            <a:r>
              <a:rPr lang="cs-CZ" altLang="cs-CZ" sz="1800" dirty="0"/>
              <a:t>:  1619 zvolen Fridrich Falcký</a:t>
            </a:r>
          </a:p>
          <a:p>
            <a:pPr marL="1371600" lvl="3" indent="0">
              <a:buNone/>
              <a:defRPr/>
            </a:pPr>
            <a:r>
              <a:rPr lang="cs-CZ" altLang="cs-CZ" dirty="0"/>
              <a:t>                                                   Anglie, Francie, Nizozemí, Dánsko, Švédsko, Sasko, Braniborsko </a:t>
            </a:r>
          </a:p>
          <a:p>
            <a:pPr marL="1371600" lvl="3" indent="0">
              <a:buNone/>
              <a:defRPr/>
            </a:pPr>
            <a:endParaRPr lang="cs-CZ" altLang="cs-CZ" dirty="0"/>
          </a:p>
          <a:p>
            <a:pPr marL="1371600" lvl="3" indent="0">
              <a:buNone/>
              <a:defRPr/>
            </a:pPr>
            <a:r>
              <a:rPr lang="cs-CZ" altLang="cs-CZ" dirty="0"/>
              <a:t>        –  </a:t>
            </a:r>
            <a:r>
              <a:rPr lang="cs-CZ" altLang="cs-CZ" b="1" dirty="0"/>
              <a:t>katolická liga:</a:t>
            </a:r>
            <a:r>
              <a:rPr lang="cs-CZ" altLang="cs-CZ" dirty="0"/>
              <a:t>  Maxmilián Bavorský</a:t>
            </a:r>
          </a:p>
          <a:p>
            <a:pPr marL="1371600" lvl="3" indent="0">
              <a:buNone/>
              <a:defRPr/>
            </a:pPr>
            <a:r>
              <a:rPr lang="cs-CZ" altLang="cs-CZ" dirty="0"/>
              <a:t>                                       Rakousko, Polsko, Uhry, Litva, papežský dvůr</a:t>
            </a:r>
          </a:p>
          <a:p>
            <a:pPr marL="1371600" lvl="3" indent="0">
              <a:buNone/>
              <a:defRPr/>
            </a:pPr>
            <a:endParaRPr lang="cs-CZ" altLang="cs-CZ" dirty="0"/>
          </a:p>
          <a:p>
            <a:pPr>
              <a:defRPr/>
            </a:pPr>
            <a:r>
              <a:rPr lang="cs-CZ" altLang="cs-CZ" sz="1800" dirty="0"/>
              <a:t> </a:t>
            </a:r>
            <a:r>
              <a:rPr lang="cs-CZ" altLang="cs-CZ" sz="1800" b="1" dirty="0"/>
              <a:t>1618 – 1620:  </a:t>
            </a:r>
            <a:r>
              <a:rPr lang="cs-CZ" altLang="cs-CZ" sz="1800" dirty="0"/>
              <a:t>válka česká  –  první fáze českého stavovského povstání, porážka na Bílé hoře (8. listopadu)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–  </a:t>
            </a:r>
            <a:r>
              <a:rPr lang="cs-CZ" sz="1800" dirty="0">
                <a:effectLst/>
              </a:rPr>
              <a:t>21.6.1621 staroměstská exekuce:  poprava 27 účastníků odboje</a:t>
            </a:r>
            <a:endParaRPr lang="cs-CZ" altLang="cs-CZ" sz="1800" dirty="0"/>
          </a:p>
          <a:p>
            <a:pPr>
              <a:defRPr/>
            </a:pPr>
            <a:r>
              <a:rPr lang="cs-CZ" sz="1800" dirty="0">
                <a:effectLst/>
              </a:rPr>
              <a:t> </a:t>
            </a:r>
            <a:r>
              <a:rPr lang="cs-CZ" sz="1800" b="1" dirty="0">
                <a:effectLst/>
              </a:rPr>
              <a:t>1621 – 1623:</a:t>
            </a:r>
            <a:r>
              <a:rPr lang="cs-CZ" sz="1800" dirty="0">
                <a:effectLst/>
              </a:rPr>
              <a:t>   válka falcká  –  porážka Fridricha Falckého </a:t>
            </a:r>
          </a:p>
          <a:p>
            <a:pPr>
              <a:defRPr/>
            </a:pPr>
            <a:r>
              <a:rPr lang="cs-CZ" sz="1800" dirty="0">
                <a:effectLst/>
              </a:rPr>
              <a:t> </a:t>
            </a:r>
            <a:r>
              <a:rPr lang="cs-CZ" sz="1800" b="1" dirty="0">
                <a:effectLst/>
              </a:rPr>
              <a:t>1625 – 1629: </a:t>
            </a:r>
            <a:r>
              <a:rPr lang="cs-CZ" sz="1800" dirty="0">
                <a:effectLst/>
              </a:rPr>
              <a:t> válka dánská  –  r. 1629:  mír v Lübecku, Albrecht z Valdštejna (velitel habsburského vojska) </a:t>
            </a:r>
          </a:p>
          <a:p>
            <a:pPr marL="0" indent="0">
              <a:buNone/>
              <a:defRPr/>
            </a:pPr>
            <a:endParaRPr lang="cs-CZ" sz="1800" dirty="0">
              <a:effectLst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816ABC3-7349-FC2B-7C7F-DC4943E5D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925" y="609600"/>
            <a:ext cx="11249025" cy="62484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altLang="cs-CZ" sz="1800" b="1" dirty="0"/>
              <a:t>Rekatolizace </a:t>
            </a:r>
            <a:r>
              <a:rPr lang="cs-CZ" altLang="cs-CZ" sz="1800" dirty="0"/>
              <a:t> –  probíhala po celou dobu třicetileté války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–  cíl:  sjednocení země z náboženského hlediska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–  1624:  ustaveny rekatolizační komise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– 1629:  zpovědní seznamy (doklad:  zpovědní cedulky)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restituční edikt: vrácení majetků katolické církvi, o která přišla od r. 1552 (zrušen 1635)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1627</a:t>
            </a:r>
            <a:r>
              <a:rPr lang="cs-CZ" altLang="cs-CZ" sz="1800" dirty="0"/>
              <a:t>  –  zrušen Rudolfův majestát a </a:t>
            </a:r>
            <a:r>
              <a:rPr lang="cs-CZ" sz="1800" dirty="0"/>
              <a:t>veškerá privilegia nekatolických náboženství</a:t>
            </a: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    –  vydáno Obnovené zřízení zemské (pro Čechy)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1628</a:t>
            </a:r>
            <a:r>
              <a:rPr lang="cs-CZ" altLang="cs-CZ" sz="1800" dirty="0"/>
              <a:t>  –  vydáno Obnovené zřízení zemské (pro Moravu)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sz="1800" dirty="0"/>
              <a:t>1629 – 1635:  </a:t>
            </a:r>
            <a:r>
              <a:rPr lang="cs-CZ" sz="1800" dirty="0">
                <a:effectLst/>
              </a:rPr>
              <a:t>válka švédská  –  švédská vojska pronikla do Čech, po smrti Gustava II. Adolfa zatlačena na sever  </a:t>
            </a:r>
          </a:p>
          <a:p>
            <a:pPr>
              <a:defRPr/>
            </a:pPr>
            <a:r>
              <a:rPr lang="cs-CZ" sz="1800" dirty="0"/>
              <a:t>1635 – 1648:  </a:t>
            </a:r>
            <a:r>
              <a:rPr lang="cs-CZ" sz="1800" dirty="0">
                <a:effectLst/>
              </a:rPr>
              <a:t>válka švédsko-francouzská  –  24. 10. uzavřen Vestfálský mír</a:t>
            </a:r>
            <a:endParaRPr lang="cs-CZ" altLang="cs-CZ" sz="1800" dirty="0"/>
          </a:p>
          <a:p>
            <a:pPr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Důsledky </a:t>
            </a:r>
            <a:r>
              <a:rPr lang="cs-CZ" altLang="cs-CZ" sz="1800" dirty="0"/>
              <a:t> –   změna mocenských poměrů v Evropě:  pokles významu Rakouské monarchie ve prospěch Francie a Švédska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–   ú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bytek obyvatel:   Čechy:  z 1 700 000  kol. pol. 17. stol. 950 000;  Morava:  z 900 000 cca 600 000 </a:t>
            </a:r>
          </a:p>
          <a:p>
            <a:pPr marL="0" indent="0">
              <a:buNone/>
              <a:defRPr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–   h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ospodářský úpadek:  zánik vesnic, vypalování měst, utlumení obchodu </a:t>
            </a:r>
          </a:p>
          <a:p>
            <a:pPr marL="0" indent="0">
              <a:buNone/>
              <a:defRPr/>
            </a:pP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–   konfiskace majetků nekatolíků </a:t>
            </a:r>
          </a:p>
          <a:p>
            <a:pPr marL="0" indent="0">
              <a:buNone/>
              <a:defRPr/>
            </a:pP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–   utužení nevolnictví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endParaRPr lang="cs-CZ" altLang="cs-CZ" sz="1800" dirty="0"/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3">
            <a:extLst>
              <a:ext uri="{FF2B5EF4-FFF2-40B4-BE49-F238E27FC236}">
                <a16:creationId xmlns:a16="http://schemas.microsoft.com/office/drawing/2014/main" id="{F8B98E5E-4F79-FFB0-D9C5-ECCB3FB52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00" y="0"/>
            <a:ext cx="8229600" cy="1143000"/>
          </a:xfrm>
        </p:spPr>
        <p:txBody>
          <a:bodyPr/>
          <a:lstStyle/>
          <a:p>
            <a:r>
              <a:rPr lang="cs-CZ" altLang="cs-CZ" sz="2800" b="1" dirty="0">
                <a:solidFill>
                  <a:srgbClr val="FF0000"/>
                </a:solidFill>
              </a:rPr>
              <a:t>                                        Literatura</a:t>
            </a:r>
          </a:p>
        </p:txBody>
      </p:sp>
      <p:sp>
        <p:nvSpPr>
          <p:cNvPr id="23555" name="Zástupný symbol pro obsah 4">
            <a:extLst>
              <a:ext uri="{FF2B5EF4-FFF2-40B4-BE49-F238E27FC236}">
                <a16:creationId xmlns:a16="http://schemas.microsoft.com/office/drawing/2014/main" id="{1B08696A-45B8-A939-3922-D0306FE12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1600201"/>
            <a:ext cx="11582400" cy="4525963"/>
          </a:xfrm>
        </p:spPr>
        <p:txBody>
          <a:bodyPr/>
          <a:lstStyle/>
          <a:p>
            <a:r>
              <a:rPr lang="cs-CZ" altLang="cs-CZ" sz="2000" dirty="0"/>
              <a:t>JUST, J. – MATÉJKA, O. – NEŠPOR, Z.: Luteráni v českých zemích v proměnách staletí. Praha 2009.</a:t>
            </a:r>
          </a:p>
          <a:p>
            <a:r>
              <a:rPr lang="cs-CZ" altLang="cs-CZ" sz="2000" dirty="0"/>
              <a:t>JUST, J.: 9. 7. 1609 - Rudolfův Majestát: Světla a stíny náboženské svobody. Praha 2009.</a:t>
            </a:r>
          </a:p>
          <a:p>
            <a:r>
              <a:rPr lang="cs-CZ" altLang="cs-CZ" sz="2000" dirty="0"/>
              <a:t>MEUSEL, Alfred. Tomáš </a:t>
            </a:r>
            <a:r>
              <a:rPr lang="cs-CZ" altLang="cs-CZ" sz="2000" dirty="0" err="1"/>
              <a:t>Müntzer</a:t>
            </a:r>
            <a:r>
              <a:rPr lang="cs-CZ" altLang="cs-CZ" sz="2000" dirty="0"/>
              <a:t> a jeho doba. Praha 1957.</a:t>
            </a:r>
          </a:p>
          <a:p>
            <a:r>
              <a:rPr lang="cs-CZ" altLang="cs-CZ" sz="2000" dirty="0"/>
              <a:t>NODL, M.: Utrakvismus a Jednota bratrská na rozcestí. Dobový kontext náboženské konverze Jana Augusty. </a:t>
            </a:r>
            <a:r>
              <a:rPr lang="cs-CZ" altLang="cs-CZ" sz="2000" dirty="0" err="1"/>
              <a:t>Marginalia</a:t>
            </a:r>
            <a:r>
              <a:rPr lang="cs-CZ" altLang="cs-CZ" sz="2000" dirty="0"/>
              <a:t> </a:t>
            </a:r>
            <a:r>
              <a:rPr lang="cs-CZ" altLang="cs-CZ" sz="2000" dirty="0" err="1"/>
              <a:t>Historica</a:t>
            </a:r>
            <a:r>
              <a:rPr lang="cs-CZ" altLang="cs-CZ" sz="2000" dirty="0"/>
              <a:t> IV, 1999.</a:t>
            </a:r>
          </a:p>
          <a:p>
            <a:r>
              <a:rPr lang="cs-CZ" altLang="cs-CZ" sz="2000" dirty="0"/>
              <a:t>ŘÍČAN, R.: Dějiny Jednoty bratrské. Praha 1957.</a:t>
            </a:r>
          </a:p>
          <a:p>
            <a:r>
              <a:rPr lang="cs-CZ" altLang="cs-CZ" sz="2000" dirty="0"/>
              <a:t>PÁNEK, J.: Stavovská opozice a její zápas s Habsburky 1547‒1577, Praha 1982.</a:t>
            </a:r>
          </a:p>
          <a:p>
            <a:endParaRPr lang="cs-CZ" altLang="cs-CZ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E4811C-6065-4294-C920-8C8A774A3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33450"/>
            <a:ext cx="11563350" cy="5924549"/>
          </a:xfrm>
        </p:spPr>
        <p:txBody>
          <a:bodyPr>
            <a:normAutofit fontScale="92500" lnSpcReduction="20000"/>
          </a:bodyPr>
          <a:lstStyle/>
          <a:p>
            <a:r>
              <a:rPr lang="cs-CZ" sz="1800" b="1" dirty="0"/>
              <a:t>1952  </a:t>
            </a:r>
            <a:r>
              <a:rPr lang="cs-CZ" sz="1800" dirty="0"/>
              <a:t>– </a:t>
            </a:r>
            <a:r>
              <a:rPr lang="cs-CZ" sz="1800" b="1" dirty="0"/>
              <a:t> Historicko-archeologické oddělení Národního muzea:  </a:t>
            </a:r>
            <a:r>
              <a:rPr lang="cs-CZ" sz="1800" dirty="0"/>
              <a:t>výzkum husitských lokalit </a:t>
            </a:r>
          </a:p>
          <a:p>
            <a:pPr marL="0" indent="0">
              <a:buNone/>
            </a:pPr>
            <a:r>
              <a:rPr lang="cs-CZ" sz="1800" dirty="0"/>
              <a:t>               –   </a:t>
            </a:r>
            <a:r>
              <a:rPr lang="cs-CZ" sz="1800" b="1" dirty="0"/>
              <a:t>Nový Hrad u Kunratic:  </a:t>
            </a:r>
            <a:r>
              <a:rPr lang="cs-CZ" sz="1800" dirty="0"/>
              <a:t>polní tábor, </a:t>
            </a:r>
            <a:r>
              <a:rPr lang="pl-PL" sz="1900" dirty="0"/>
              <a:t>obléhán husity na přelomu let 1420 a 1421  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(ve filmu Proti všem Otakara Vávry)</a:t>
            </a:r>
          </a:p>
          <a:p>
            <a:pPr marL="0" indent="0">
              <a:buNone/>
            </a:pPr>
            <a:r>
              <a:rPr lang="cs-CZ" sz="1800" dirty="0"/>
              <a:t>               –   </a:t>
            </a:r>
            <a:r>
              <a:rPr lang="cs-CZ" sz="1800" b="1" dirty="0" err="1"/>
              <a:t>Příběnice</a:t>
            </a:r>
            <a:r>
              <a:rPr lang="cs-CZ" sz="1800" dirty="0"/>
              <a:t>  –  hrad Petra z Rožmberka, kde byl vězněn Václav IV., 1420 dobyt  (ve filmu Jan Žižka)</a:t>
            </a:r>
          </a:p>
          <a:p>
            <a:pPr marL="0" indent="0">
              <a:buNone/>
            </a:pPr>
            <a:r>
              <a:rPr lang="cs-CZ" sz="1800" dirty="0"/>
              <a:t>                                      –  1954:  Antonín Hejna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/>
              <a:t>Sion  </a:t>
            </a:r>
            <a:r>
              <a:rPr lang="cs-CZ" sz="1800" dirty="0"/>
              <a:t>–</a:t>
            </a:r>
            <a:r>
              <a:rPr lang="cs-CZ" sz="1800" b="1" dirty="0"/>
              <a:t>   </a:t>
            </a:r>
            <a:r>
              <a:rPr lang="cs-CZ" sz="1800" dirty="0"/>
              <a:t>útočiště </a:t>
            </a:r>
            <a:r>
              <a:rPr lang="cs-CZ" sz="1800" dirty="0">
                <a:effectLst/>
              </a:rPr>
              <a:t>hejtmana táborské strany Jana Roháče z Dubé proti </a:t>
            </a:r>
            <a:r>
              <a:rPr lang="cs-CZ" sz="1800" dirty="0" err="1">
                <a:effectLst/>
              </a:rPr>
              <a:t>Zikmundoviv</a:t>
            </a:r>
            <a:r>
              <a:rPr lang="cs-CZ" sz="1800" dirty="0">
                <a:effectLst/>
              </a:rPr>
              <a:t> r. 1437  (</a:t>
            </a:r>
            <a:r>
              <a:rPr lang="cs-CZ" sz="1800" dirty="0" err="1">
                <a:effectLst/>
              </a:rPr>
              <a:t>zal</a:t>
            </a:r>
            <a:r>
              <a:rPr lang="cs-CZ" sz="1800" dirty="0">
                <a:effectLst/>
              </a:rPr>
              <a:t>. 1426)</a:t>
            </a:r>
          </a:p>
          <a:p>
            <a:pPr marL="0" indent="0">
              <a:buNone/>
            </a:pPr>
            <a:r>
              <a:rPr lang="cs-CZ" sz="1800" dirty="0"/>
              <a:t>                   </a:t>
            </a:r>
            <a:r>
              <a:rPr lang="cs-CZ" sz="1800" b="1" dirty="0"/>
              <a:t>1961 – 1964:  Eva Jánská </a:t>
            </a:r>
            <a:r>
              <a:rPr lang="cs-CZ" sz="1800" dirty="0"/>
              <a:t>–  Vojenské muzeum a Oblastní muzeum v Kutné Hoře  </a:t>
            </a:r>
          </a:p>
          <a:p>
            <a:pPr marL="0" indent="0">
              <a:buNone/>
            </a:pPr>
            <a:r>
              <a:rPr lang="cs-CZ" sz="1800" dirty="0"/>
              <a:t>                               </a:t>
            </a:r>
            <a:r>
              <a:rPr lang="cs-CZ" sz="1800" b="1" dirty="0"/>
              <a:t>2011:</a:t>
            </a:r>
            <a:r>
              <a:rPr lang="cs-CZ" sz="1800" dirty="0"/>
              <a:t>   Petr </a:t>
            </a:r>
            <a:r>
              <a:rPr lang="cs-CZ" sz="1800" dirty="0" err="1"/>
              <a:t>Koscelník</a:t>
            </a:r>
            <a:r>
              <a:rPr lang="cs-CZ" sz="1800" dirty="0"/>
              <a:t> ze Západočeské univerzity v Plzni, revize starších poznatků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/>
              <a:t>Sezimovo Ústí</a:t>
            </a:r>
            <a:r>
              <a:rPr lang="cs-CZ" sz="1800" b="1" dirty="0">
                <a:solidFill>
                  <a:srgbClr val="FF0000"/>
                </a:solidFill>
              </a:rPr>
              <a:t>  </a:t>
            </a:r>
            <a:r>
              <a:rPr lang="cs-CZ" sz="1800" dirty="0"/>
              <a:t>–  </a:t>
            </a:r>
            <a:r>
              <a:rPr lang="cs-CZ" sz="1800" b="1" dirty="0"/>
              <a:t>Konec 19. stol.  </a:t>
            </a:r>
            <a:r>
              <a:rPr lang="cs-CZ" sz="1800" dirty="0"/>
              <a:t>–  </a:t>
            </a:r>
            <a:r>
              <a:rPr lang="cs-CZ" sz="1800" b="1" dirty="0"/>
              <a:t>Fr. </a:t>
            </a:r>
            <a:r>
              <a:rPr lang="cs-CZ" sz="1800" b="1" dirty="0" err="1"/>
              <a:t>Mášek</a:t>
            </a:r>
            <a:r>
              <a:rPr lang="cs-CZ" sz="1800" b="1" dirty="0"/>
              <a:t>:  </a:t>
            </a:r>
            <a:r>
              <a:rPr lang="cs-CZ" sz="1800" dirty="0"/>
              <a:t>výkopy v okolí Klášterní ulice:  pozůstatky klášterního kostela</a:t>
            </a:r>
            <a:endParaRPr lang="cs-CZ" sz="1800" b="1" dirty="0"/>
          </a:p>
          <a:p>
            <a:pPr marL="0" indent="0">
              <a:buNone/>
            </a:pPr>
            <a:r>
              <a:rPr lang="cs-CZ" sz="1800" b="1" dirty="0"/>
              <a:t>                                </a:t>
            </a:r>
            <a:r>
              <a:rPr lang="cs-CZ" sz="1800" dirty="0"/>
              <a:t>–  </a:t>
            </a:r>
            <a:r>
              <a:rPr lang="cs-CZ" sz="1800" b="1" dirty="0"/>
              <a:t>Martin Kolář</a:t>
            </a:r>
            <a:r>
              <a:rPr lang="cs-CZ" sz="1800" dirty="0"/>
              <a:t>:  místní profesor, zájem o středověké dějiny Ústí </a:t>
            </a:r>
          </a:p>
          <a:p>
            <a:pPr marL="0" indent="0">
              <a:buNone/>
            </a:pPr>
            <a:r>
              <a:rPr lang="cs-CZ" sz="1800" dirty="0"/>
              <a:t>                                –   </a:t>
            </a:r>
            <a:r>
              <a:rPr lang="cs-CZ" sz="1800" b="1" dirty="0"/>
              <a:t>Josef Švehla:</a:t>
            </a:r>
            <a:r>
              <a:rPr lang="cs-CZ" sz="1800" dirty="0"/>
              <a:t>   učitel a průkopník archeologie, odkryvy ve městě i na předměstích </a:t>
            </a:r>
          </a:p>
          <a:p>
            <a:pPr marL="0" indent="0">
              <a:buNone/>
            </a:pPr>
            <a:r>
              <a:rPr lang="cs-CZ" sz="1800" dirty="0"/>
              <a:t>                                –   </a:t>
            </a:r>
            <a:r>
              <a:rPr lang="cs-CZ" sz="1800" b="1" dirty="0"/>
              <a:t>1947 – 1948:  </a:t>
            </a:r>
            <a:r>
              <a:rPr lang="cs-CZ" sz="1800" dirty="0"/>
              <a:t>F. </a:t>
            </a:r>
            <a:r>
              <a:rPr lang="cs-CZ" sz="1800" dirty="0" err="1"/>
              <a:t>Mášek</a:t>
            </a:r>
            <a:r>
              <a:rPr lang="cs-CZ" sz="1800" dirty="0"/>
              <a:t> a J. Švehla  – výzkumy v prostoru hřbitova a farního kostela </a:t>
            </a:r>
          </a:p>
          <a:p>
            <a:pPr marL="0" indent="0">
              <a:buNone/>
            </a:pPr>
            <a:r>
              <a:rPr lang="cs-CZ" sz="1800" dirty="0"/>
              <a:t>                                –   </a:t>
            </a:r>
            <a:r>
              <a:rPr lang="cs-CZ" sz="1800" b="1" dirty="0"/>
              <a:t>1950:  </a:t>
            </a:r>
            <a:r>
              <a:rPr lang="cs-CZ" sz="1800" dirty="0"/>
              <a:t>výzkum zaniklého města zařazen do plánu ARUP:  program výzkumu husitských památek </a:t>
            </a:r>
          </a:p>
          <a:p>
            <a:pPr marL="0" indent="0">
              <a:buNone/>
            </a:pPr>
            <a:r>
              <a:rPr lang="cs-CZ" sz="1800" dirty="0"/>
              <a:t>                                –   </a:t>
            </a:r>
            <a:r>
              <a:rPr lang="cs-CZ" sz="1800" b="1" dirty="0"/>
              <a:t>1962 – 1985:   </a:t>
            </a:r>
            <a:r>
              <a:rPr lang="cs-CZ" sz="1800" dirty="0"/>
              <a:t>výzkum levobřežního předměstí:  ARUP </a:t>
            </a:r>
          </a:p>
          <a:p>
            <a:pPr marL="0" indent="0">
              <a:buNone/>
            </a:pPr>
            <a:r>
              <a:rPr lang="cs-CZ" sz="1800" dirty="0"/>
              <a:t>                                –   </a:t>
            </a:r>
            <a:r>
              <a:rPr lang="cs-CZ" sz="1800" b="1" dirty="0"/>
              <a:t>od 1973:   </a:t>
            </a:r>
            <a:r>
              <a:rPr lang="cs-CZ" sz="1800" dirty="0"/>
              <a:t>participovalo Husitské muzeum v Táboře:  Miloš Drda, Rudolf Krajíc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20 usedlostí:     2. pol. 13./2. pol. 14. až 1420</a:t>
            </a:r>
          </a:p>
          <a:p>
            <a:endParaRPr lang="cs-CZ" sz="1800" dirty="0"/>
          </a:p>
          <a:p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4042450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Zánik Sezimova Ústí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1706" y="1204538"/>
            <a:ext cx="11990295" cy="5653462"/>
          </a:xfrm>
        </p:spPr>
        <p:txBody>
          <a:bodyPr>
            <a:noAutofit/>
          </a:bodyPr>
          <a:lstStyle/>
          <a:p>
            <a:r>
              <a:rPr lang="cs-CZ" sz="1800" b="1" dirty="0"/>
              <a:t>Poloha</a:t>
            </a:r>
            <a:r>
              <a:rPr lang="cs-CZ" sz="1800" dirty="0"/>
              <a:t>   –   na soutoku Lužnice a </a:t>
            </a:r>
            <a:r>
              <a:rPr lang="cs-CZ" sz="1800" dirty="0" err="1"/>
              <a:t>Kozského</a:t>
            </a:r>
            <a:r>
              <a:rPr lang="cs-CZ" sz="1800" dirty="0"/>
              <a:t> potoka:  jádro + 3 předměstí  </a:t>
            </a:r>
          </a:p>
          <a:p>
            <a:pPr marL="0" indent="0">
              <a:buNone/>
            </a:pPr>
            <a:endParaRPr lang="cs-CZ" sz="1800" b="1" dirty="0"/>
          </a:p>
          <a:p>
            <a:r>
              <a:rPr lang="cs-CZ" sz="1800" b="1" dirty="0"/>
              <a:t>1419</a:t>
            </a:r>
            <a:r>
              <a:rPr lang="cs-CZ" sz="1800" dirty="0"/>
              <a:t>   –   </a:t>
            </a:r>
            <a:r>
              <a:rPr lang="cs-CZ" sz="1800" b="1" dirty="0"/>
              <a:t>husité:  </a:t>
            </a:r>
            <a:r>
              <a:rPr lang="cs-CZ" sz="1800" dirty="0"/>
              <a:t> vytlačeni ze Sezimova Ústí </a:t>
            </a:r>
          </a:p>
          <a:p>
            <a:pPr marL="0" indent="0">
              <a:buNone/>
            </a:pPr>
            <a:r>
              <a:rPr lang="cs-CZ" sz="1800" dirty="0"/>
              <a:t>                      –   část přežívala v okolních lesích:   chiliastické vize o příchodu Spasitele, který vymýtí zlo </a:t>
            </a:r>
          </a:p>
          <a:p>
            <a:pPr marL="0" indent="0">
              <a:buNone/>
            </a:pPr>
            <a:r>
              <a:rPr lang="cs-CZ" sz="1800" dirty="0"/>
              <a:t>                      –   představa, že když zlo odstraní sami, Kristus se nakonec ukáže</a:t>
            </a:r>
          </a:p>
          <a:p>
            <a:pPr marL="0" indent="0">
              <a:buNone/>
            </a:pPr>
            <a:r>
              <a:rPr lang="cs-CZ" sz="1800" dirty="0"/>
              <a:t>                           10. – 14. 2.  1420:   vypočítán příchod Krista, který měl nastolit nový věk tisícileté spravedlivé říše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/>
              <a:t>21. 2. 1420</a:t>
            </a:r>
            <a:r>
              <a:rPr lang="cs-CZ" sz="1800" dirty="0"/>
              <a:t>   –  na popeleční středu husité město dobyli, ale ze strategických důvodů se přesunuli na nedaleký ostroh </a:t>
            </a:r>
          </a:p>
          <a:p>
            <a:pPr marL="0" indent="0">
              <a:buNone/>
            </a:pPr>
            <a:r>
              <a:rPr lang="cs-CZ" sz="1800" dirty="0"/>
              <a:t>                                nad Lužnicí a </a:t>
            </a:r>
            <a:r>
              <a:rPr lang="cs-CZ" sz="1800" dirty="0" err="1"/>
              <a:t>Tismenickým</a:t>
            </a:r>
            <a:r>
              <a:rPr lang="cs-CZ" sz="1800" dirty="0"/>
              <a:t> potokem, zvaný Hradiště, kde založili Obec hory Tábor – </a:t>
            </a:r>
            <a:r>
              <a:rPr lang="cs-CZ" sz="1800" b="1" dirty="0"/>
              <a:t>dnešní Tábor </a:t>
            </a:r>
          </a:p>
          <a:p>
            <a:pPr marL="0" indent="0">
              <a:buNone/>
            </a:pPr>
            <a:r>
              <a:rPr lang="cs-CZ" sz="1800" b="1" dirty="0"/>
              <a:t>                                Vavřinec z Březové:  </a:t>
            </a:r>
            <a:r>
              <a:rPr lang="cs-CZ" sz="1800" dirty="0"/>
              <a:t>Husitská kronika:  „…sami se po jistém času, město Ústí ohněm spálivše, s  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ženami, </a:t>
            </a:r>
            <a:r>
              <a:rPr lang="pl-PL" sz="1800" dirty="0"/>
              <a:t>s dětmi na horu Tábor přestěhovali…“</a:t>
            </a:r>
            <a:endParaRPr lang="cs-CZ" sz="1800" dirty="0"/>
          </a:p>
          <a:p>
            <a:r>
              <a:rPr lang="pt-BR" sz="1800" b="1" dirty="0"/>
              <a:t>30. 3. 1420</a:t>
            </a:r>
            <a:r>
              <a:rPr lang="cs-CZ" sz="1800" b="1" dirty="0"/>
              <a:t>   </a:t>
            </a:r>
            <a:r>
              <a:rPr lang="cs-CZ" sz="1800" dirty="0"/>
              <a:t>– </a:t>
            </a:r>
            <a:r>
              <a:rPr lang="pt-BR" sz="1800" dirty="0"/>
              <a:t> </a:t>
            </a:r>
            <a:r>
              <a:rPr lang="cs-CZ" sz="1800" dirty="0"/>
              <a:t> Ústí </a:t>
            </a:r>
            <a:r>
              <a:rPr lang="pt-BR" sz="1800" dirty="0"/>
              <a:t>srovnáno se zemí a vypáleno do základů</a:t>
            </a:r>
            <a:endParaRPr lang="cs-CZ" sz="1800" dirty="0"/>
          </a:p>
          <a:p>
            <a:endParaRPr lang="cs-CZ" sz="1800" dirty="0"/>
          </a:p>
          <a:p>
            <a:r>
              <a:rPr lang="cs-CZ" sz="1800" b="1" dirty="0"/>
              <a:t>20. léta 19. stol. </a:t>
            </a:r>
            <a:r>
              <a:rPr lang="cs-CZ" sz="1800" dirty="0"/>
              <a:t>  –   </a:t>
            </a:r>
            <a:r>
              <a:rPr lang="cs-CZ" sz="1800" b="1" dirty="0"/>
              <a:t>město: </a:t>
            </a:r>
            <a:r>
              <a:rPr lang="cs-CZ" sz="1800" dirty="0"/>
              <a:t>  obnoveno středověké centrum a znovu zastavěno </a:t>
            </a:r>
          </a:p>
          <a:p>
            <a:pPr marL="0" indent="0">
              <a:buNone/>
            </a:pPr>
            <a:r>
              <a:rPr lang="cs-CZ" sz="1800" dirty="0"/>
              <a:t>                                    –   </a:t>
            </a:r>
            <a:r>
              <a:rPr lang="cs-CZ" sz="1800" b="1" dirty="0"/>
              <a:t>Předměstí:  </a:t>
            </a:r>
            <a:r>
              <a:rPr lang="cs-CZ" sz="1800" dirty="0" err="1"/>
              <a:t>levobřeží</a:t>
            </a:r>
            <a:r>
              <a:rPr lang="cs-CZ" sz="1800" dirty="0"/>
              <a:t> od  60. let archeologicky zkoumáno 25 let („české </a:t>
            </a:r>
            <a:r>
              <a:rPr lang="cs-CZ" sz="1800" dirty="0" err="1"/>
              <a:t>pompeje</a:t>
            </a:r>
            <a:r>
              <a:rPr lang="cs-CZ" sz="1800" dirty="0"/>
              <a:t>“)</a:t>
            </a:r>
          </a:p>
        </p:txBody>
      </p:sp>
    </p:spTree>
    <p:extLst>
      <p:ext uri="{BB962C8B-B14F-4D97-AF65-F5344CB8AC3E}">
        <p14:creationId xmlns:p14="http://schemas.microsoft.com/office/powerpoint/2010/main" val="4003030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4262718" y="604319"/>
            <a:ext cx="7404847" cy="602966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282388" y="604319"/>
            <a:ext cx="3778625" cy="579885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dirty="0"/>
              <a:t>     </a:t>
            </a:r>
            <a:r>
              <a:rPr lang="cs-CZ" sz="3200" b="1" dirty="0">
                <a:solidFill>
                  <a:srgbClr val="FF0000"/>
                </a:solidFill>
              </a:rPr>
              <a:t>Sezimovo Ústí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/>
              <a:t>Středověké poddanské město řemeslnicko-zemědělského charakteru se třemi  předměstími, jejichž vývoj a sídelně-provozní poměry vycházely z potřeb města. </a:t>
            </a:r>
          </a:p>
          <a:p>
            <a:endParaRPr lang="cs-CZ" sz="2000" dirty="0"/>
          </a:p>
          <a:p>
            <a:r>
              <a:rPr lang="cs-CZ" sz="2000" dirty="0"/>
              <a:t>Levobřežní předměstí (zaniklé) mělo charakter výrobní příměstské oblasti.</a:t>
            </a:r>
          </a:p>
          <a:p>
            <a:endParaRPr lang="cs-CZ" sz="2000" dirty="0"/>
          </a:p>
          <a:p>
            <a:r>
              <a:rPr lang="cs-CZ" sz="2000" dirty="0"/>
              <a:t>Ostatní ústecké aglomerace se zaměřily na zásobování městského trhu potřebnými produkty a na služby.</a:t>
            </a:r>
          </a:p>
        </p:txBody>
      </p:sp>
    </p:spTree>
    <p:extLst>
      <p:ext uri="{BB962C8B-B14F-4D97-AF65-F5344CB8AC3E}">
        <p14:creationId xmlns:p14="http://schemas.microsoft.com/office/powerpoint/2010/main" val="3654134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3011" y="0"/>
            <a:ext cx="4527176" cy="1325563"/>
          </a:xfrm>
        </p:spPr>
        <p:txBody>
          <a:bodyPr/>
          <a:lstStyle/>
          <a:p>
            <a:r>
              <a:rPr lang="cs-CZ" dirty="0"/>
              <a:t>    </a:t>
            </a:r>
            <a:r>
              <a:rPr lang="cs-CZ" sz="3200" b="1" dirty="0">
                <a:solidFill>
                  <a:srgbClr val="FF0000"/>
                </a:solidFill>
              </a:rPr>
              <a:t>Levobřežní předměstí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6176" y="1177644"/>
            <a:ext cx="6944086" cy="568035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cs-CZ" sz="2000" b="1" dirty="0"/>
              <a:t>Poloha:  </a:t>
            </a:r>
            <a:r>
              <a:rPr lang="cs-CZ" sz="2000" dirty="0"/>
              <a:t>řemeslnické předměstí mezi svahem a Lužnicí,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2000" dirty="0"/>
              <a:t>                    od jihu </a:t>
            </a:r>
            <a:r>
              <a:rPr lang="cs-CZ" sz="2000" dirty="0" err="1"/>
              <a:t>Pracovský</a:t>
            </a:r>
            <a:r>
              <a:rPr lang="cs-CZ" sz="2000" dirty="0"/>
              <a:t> potok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2000" dirty="0"/>
              <a:t>                    20 usedlostí (16 zkoumáno archeologicky)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cs-CZ" sz="20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cs-CZ" sz="2000" b="1" dirty="0"/>
              <a:t>Vodní systém:  </a:t>
            </a:r>
            <a:r>
              <a:rPr lang="cs-CZ" sz="2000" dirty="0"/>
              <a:t> S – J:  umělé koryto potoka vedené středem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2000" dirty="0"/>
              <a:t>                                 Z svah:  soustava vodních nádrží a kanál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2000" dirty="0"/>
              <a:t>                                                kolem severního kanálu 6 usedlostí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cs-CZ" sz="2000" b="1" dirty="0"/>
              <a:t>Parcely </a:t>
            </a:r>
            <a:r>
              <a:rPr lang="cs-CZ" sz="2000" dirty="0"/>
              <a:t> –  šířka:   18 a 30 m (60–90 stop)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2000" dirty="0"/>
              <a:t>                   –  délka:  podle vzdálenosti od svahu nebo břehu řeky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cs-CZ" sz="20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cs-CZ" sz="2000" b="1" dirty="0"/>
              <a:t>Řemesla</a:t>
            </a:r>
            <a:r>
              <a:rPr lang="cs-CZ" sz="2000" dirty="0"/>
              <a:t>  –  2 cihelny, sladovna, 5 hrnčíren, kovárna, řeznictví,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2000" dirty="0"/>
              <a:t>                           pekařství, koželužství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7280262" y="416859"/>
            <a:ext cx="4311104" cy="525779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Obdélník 4"/>
          <p:cNvSpPr/>
          <p:nvPr/>
        </p:nvSpPr>
        <p:spPr>
          <a:xfrm>
            <a:off x="7379635" y="567465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/>
              <a:t>Řemeslnické předměstí kolem r. 1420: </a:t>
            </a:r>
          </a:p>
          <a:p>
            <a:r>
              <a:rPr lang="cs-CZ" dirty="0"/>
              <a:t>šikmé šrafování – osídlená plocha</a:t>
            </a:r>
          </a:p>
          <a:p>
            <a:r>
              <a:rPr lang="cs-CZ" dirty="0"/>
              <a:t>čárkovaně – předpokládaná cesta</a:t>
            </a:r>
          </a:p>
          <a:p>
            <a:r>
              <a:rPr lang="cs-CZ" dirty="0"/>
              <a:t> (Richter &amp; Krajíc 2001)</a:t>
            </a:r>
          </a:p>
        </p:txBody>
      </p:sp>
    </p:spTree>
    <p:extLst>
      <p:ext uri="{BB962C8B-B14F-4D97-AF65-F5344CB8AC3E}">
        <p14:creationId xmlns:p14="http://schemas.microsoft.com/office/powerpoint/2010/main" val="3658782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2012" y="349624"/>
            <a:ext cx="9184341" cy="6508376"/>
          </a:xfrm>
        </p:spPr>
        <p:txBody>
          <a:bodyPr>
            <a:normAutofit/>
          </a:bodyPr>
          <a:lstStyle/>
          <a:p>
            <a:endParaRPr lang="cs-CZ" sz="1800" b="1" dirty="0"/>
          </a:p>
          <a:p>
            <a:r>
              <a:rPr lang="cs-CZ" sz="1800" b="1" dirty="0"/>
              <a:t>KRAJÍC, R. – RICHTER, M.:</a:t>
            </a:r>
          </a:p>
          <a:p>
            <a:pPr marL="0" indent="0">
              <a:buNone/>
            </a:pPr>
            <a:r>
              <a:rPr lang="cs-CZ" sz="1800" dirty="0"/>
              <a:t>     –</a:t>
            </a:r>
            <a:r>
              <a:rPr lang="cs-CZ" sz="1800" b="1" dirty="0"/>
              <a:t>  </a:t>
            </a:r>
            <a:r>
              <a:rPr lang="cs-CZ" sz="1800" dirty="0"/>
              <a:t>nedat.:</a:t>
            </a:r>
            <a:r>
              <a:rPr lang="cs-CZ" sz="1800" b="1" dirty="0"/>
              <a:t> </a:t>
            </a:r>
            <a:r>
              <a:rPr lang="cs-CZ" sz="1800" dirty="0"/>
              <a:t>Sezimovo Ústí – archeologie středověkého poddanského města I. </a:t>
            </a:r>
          </a:p>
          <a:p>
            <a:pPr marL="0" indent="0">
              <a:buNone/>
            </a:pPr>
            <a:r>
              <a:rPr lang="cs-CZ" sz="1800" dirty="0"/>
              <a:t>         Topografie a dějiny bádání. Rukopis.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– 2001:  Sezimovo Ústí. Archeologie středověkého poddanského města 2.</a:t>
            </a:r>
          </a:p>
          <a:p>
            <a:pPr marL="0" indent="0">
              <a:buNone/>
            </a:pPr>
            <a:r>
              <a:rPr lang="cs-CZ" sz="1800" dirty="0"/>
              <a:t>        Levobřežní předměstí – archeologický výzkum 1962–1988. Praha.</a:t>
            </a:r>
          </a:p>
          <a:p>
            <a:endParaRPr lang="cs-CZ" sz="1800" dirty="0"/>
          </a:p>
          <a:p>
            <a:r>
              <a:rPr lang="cs-CZ" sz="1800" b="1" dirty="0"/>
              <a:t>KRAJÍC, R.:</a:t>
            </a:r>
          </a:p>
          <a:p>
            <a:pPr marL="0" indent="0">
              <a:buNone/>
            </a:pPr>
            <a:r>
              <a:rPr lang="cs-CZ" sz="1800" dirty="0"/>
              <a:t>    – 2003: Sezimovo Ústí. Archeologie středověkého poddanského města 3. </a:t>
            </a:r>
          </a:p>
          <a:p>
            <a:pPr marL="0" indent="0">
              <a:buNone/>
            </a:pPr>
            <a:r>
              <a:rPr lang="cs-CZ" sz="1800" dirty="0"/>
              <a:t>       Kovárna v Sezimově Ústí a analýza výrobků ze železa. Díl I–II.</a:t>
            </a:r>
          </a:p>
          <a:p>
            <a:pPr marL="0" indent="0">
              <a:buNone/>
            </a:pPr>
            <a:r>
              <a:rPr lang="cs-CZ" sz="1800" dirty="0"/>
              <a:t>       Praha–Sezimovo Ústí–Tábor.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– 2008: Středověké cihlářství. Sezimovo Ústí – archeologie středověkého poddanského města 4. </a:t>
            </a:r>
          </a:p>
          <a:p>
            <a:pPr marL="0" indent="0">
              <a:buNone/>
            </a:pPr>
            <a:r>
              <a:rPr lang="cs-CZ" sz="1800" dirty="0"/>
              <a:t>      Praha – Sezimovo Ústí – Tábor.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140" y="321301"/>
            <a:ext cx="1761564" cy="248691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054" y="4103185"/>
            <a:ext cx="1788829" cy="253734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484" y="2931459"/>
            <a:ext cx="1813220" cy="255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4018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2434</TotalTime>
  <Words>5582</Words>
  <Application>Microsoft Office PowerPoint</Application>
  <PresentationFormat>Širokoúhlá obrazovka</PresentationFormat>
  <Paragraphs>598</Paragraphs>
  <Slides>48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4" baseType="lpstr">
      <vt:lpstr>Arial</vt:lpstr>
      <vt:lpstr>Calibri</vt:lpstr>
      <vt:lpstr>Calibri Light</vt:lpstr>
      <vt:lpstr>HiddenHorzOCR</vt:lpstr>
      <vt:lpstr>Times New Roman</vt:lpstr>
      <vt:lpstr>Motiv Office</vt:lpstr>
      <vt:lpstr>Archeologie českých zemí pozdní středověk, novověk </vt:lpstr>
      <vt:lpstr>Prezentace aplikace PowerPoint</vt:lpstr>
      <vt:lpstr>Prezentace aplikace PowerPoint</vt:lpstr>
      <vt:lpstr>                        Archeologické výzkumy</vt:lpstr>
      <vt:lpstr>Prezentace aplikace PowerPoint</vt:lpstr>
      <vt:lpstr>                            Zánik Sezimova Ústí</vt:lpstr>
      <vt:lpstr>Prezentace aplikace PowerPoint</vt:lpstr>
      <vt:lpstr>    Levobřežní předměstí</vt:lpstr>
      <vt:lpstr>Prezentace aplikace PowerPoint</vt:lpstr>
      <vt:lpstr>Prezentace aplikace PowerPoint</vt:lpstr>
      <vt:lpstr>                         Vesnice na Táborsku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Kartuziánský klášter         v Dolanech u Šternberka</vt:lpstr>
      <vt:lpstr>          Hrad Hluboký    Hlubočky – Hrubá Voda</vt:lpstr>
      <vt:lpstr>Prezentace aplikace PowerPoint</vt:lpstr>
      <vt:lpstr>     Martin Luther          (1483 – 1546)</vt:lpstr>
      <vt:lpstr>Prezentace aplikace PowerPoint</vt:lpstr>
      <vt:lpstr>Prezentace aplikace PowerPoint</vt:lpstr>
      <vt:lpstr>Prezentace aplikace PowerPoint</vt:lpstr>
      <vt:lpstr>                         Reformace ve Slezsku</vt:lpstr>
      <vt:lpstr>Prezentace aplikace PowerPoint</vt:lpstr>
      <vt:lpstr>                            Kralická tiskárna                                                                                    1578 – 1628 </vt:lpstr>
      <vt:lpstr>Prezentace aplikace PowerPoint</vt:lpstr>
      <vt:lpstr>Prezentace aplikace PowerPoint</vt:lpstr>
      <vt:lpstr>Prezentace aplikace PowerPoint</vt:lpstr>
      <vt:lpstr>                 Novokřtěnci – Toufaři - Habáni</vt:lpstr>
      <vt:lpstr>Prezentace aplikace PowerPoint</vt:lpstr>
      <vt:lpstr>Prezentace aplikace PowerPoint</vt:lpstr>
      <vt:lpstr>   Karel Černohorský                 (1896 – 1982) </vt:lpstr>
      <vt:lpstr>Vladimír Scheufler      1922 –1995</vt:lpstr>
      <vt:lpstr>Prezentace aplikace PowerPoint</vt:lpstr>
      <vt:lpstr>                        Dambořice u Slavkova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          Literatura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Zaniklé vesnice</dc:title>
  <dc:creator>Kuklova</dc:creator>
  <cp:lastModifiedBy>Katedra m5</cp:lastModifiedBy>
  <cp:revision>83</cp:revision>
  <dcterms:created xsi:type="dcterms:W3CDTF">2017-01-31T16:06:48Z</dcterms:created>
  <dcterms:modified xsi:type="dcterms:W3CDTF">2024-05-14T11:06:50Z</dcterms:modified>
</cp:coreProperties>
</file>