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83" r:id="rId5"/>
    <p:sldId id="381" r:id="rId6"/>
    <p:sldId id="260" r:id="rId7"/>
    <p:sldId id="261" r:id="rId8"/>
    <p:sldId id="264" r:id="rId9"/>
    <p:sldId id="265" r:id="rId10"/>
    <p:sldId id="266" r:id="rId11"/>
    <p:sldId id="287" r:id="rId12"/>
    <p:sldId id="269" r:id="rId13"/>
    <p:sldId id="275" r:id="rId14"/>
    <p:sldId id="276" r:id="rId15"/>
    <p:sldId id="380" r:id="rId16"/>
    <p:sldId id="368" r:id="rId17"/>
    <p:sldId id="270" r:id="rId18"/>
    <p:sldId id="271" r:id="rId19"/>
    <p:sldId id="272" r:id="rId20"/>
    <p:sldId id="274" r:id="rId21"/>
    <p:sldId id="273" r:id="rId22"/>
    <p:sldId id="362" r:id="rId23"/>
    <p:sldId id="385" r:id="rId24"/>
    <p:sldId id="363" r:id="rId25"/>
    <p:sldId id="364" r:id="rId26"/>
    <p:sldId id="366" r:id="rId27"/>
    <p:sldId id="365" r:id="rId28"/>
    <p:sldId id="277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Archeologie středověkého a novověkého města</a:t>
            </a:r>
            <a:b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Archeologie historických urbánních sídel - terminologie, metody studia, prameny a literatura.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8962" y="-78105"/>
            <a:ext cx="10294076" cy="12192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Vznik měst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4" y="790575"/>
            <a:ext cx="11090366" cy="60674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200" b="1" dirty="0"/>
          </a:p>
          <a:p>
            <a:pPr eaLnBrk="1" hangingPunct="1"/>
            <a:r>
              <a:rPr lang="cs-CZ" altLang="cs-CZ" sz="1800" b="1" dirty="0"/>
              <a:t>Dvě koncepce vzniku města:     1. kontinuitní  </a:t>
            </a:r>
            <a:r>
              <a:rPr lang="cs-CZ" altLang="cs-CZ" sz="1800" dirty="0"/>
              <a:t>–  </a:t>
            </a:r>
            <a:r>
              <a:rPr lang="cs-CZ" altLang="cs-CZ" sz="1800" b="1" dirty="0"/>
              <a:t> </a:t>
            </a:r>
            <a:r>
              <a:rPr lang="cs-CZ" altLang="cs-CZ" sz="1800" dirty="0"/>
              <a:t>F. Hoffmann, J. </a:t>
            </a:r>
            <a:r>
              <a:rPr lang="cs-CZ" altLang="cs-CZ" sz="1800" dirty="0" err="1"/>
              <a:t>Piekalski</a:t>
            </a:r>
            <a:r>
              <a:rPr lang="cs-CZ" altLang="cs-CZ" sz="1800" dirty="0"/>
              <a:t> aj.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          –  důraz na vývojovou souvislost VS měst s „městy“ staršího období (RS)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              </a:t>
            </a:r>
            <a:r>
              <a:rPr lang="cs-CZ" altLang="cs-CZ" sz="1800" dirty="0" err="1"/>
              <a:t>Piekalski</a:t>
            </a:r>
            <a:r>
              <a:rPr lang="cs-CZ" altLang="cs-CZ" sz="1800" dirty="0"/>
              <a:t>:   pro RS město pojem „časné město“</a:t>
            </a:r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                                                       2. diskontinuitní  –  </a:t>
            </a:r>
            <a:r>
              <a:rPr lang="cs-CZ" altLang="cs-CZ" sz="1800" dirty="0"/>
              <a:t>J. Kejř, J. Žemlička:  město 13. stol. považují za úplně nový fenomén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1.  Přerodem ze starších sídlištních aglomerací:   tzv. rostlá města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      </a:t>
            </a:r>
            <a:r>
              <a:rPr lang="cs-CZ" altLang="cs-CZ" sz="1800" dirty="0"/>
              <a:t>– </a:t>
            </a:r>
            <a:r>
              <a:rPr lang="cs-CZ" altLang="cs-CZ" sz="1800" b="1" dirty="0"/>
              <a:t> </a:t>
            </a:r>
            <a:r>
              <a:rPr lang="cs-CZ" altLang="cs-CZ" sz="1800" dirty="0"/>
              <a:t>přeměna starších raně středověkých hradských center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–  tři typy prostorového vztahu: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a)  superpozice (z hradisek 9/10. stol.:   Praha, Žatec, Litoměřice, Chrudim, Hradec, Olomouc)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b)  lokace v těsné blízkosti:  v prostoru </a:t>
            </a:r>
            <a:r>
              <a:rPr lang="cs-CZ" altLang="cs-CZ" sz="1800" dirty="0" err="1"/>
              <a:t>suburbia</a:t>
            </a:r>
            <a:r>
              <a:rPr lang="cs-CZ" altLang="cs-CZ" sz="1800" dirty="0"/>
              <a:t> (Bílina) nebo v zázemí satelitních osad (Čáslav, Litoměřice)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c)  translace (St. a Nová Plzeň; Č: 13. stol. 18 případů, různé příčiny, Morava – např. Litovel).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2.  </a:t>
            </a:r>
            <a:r>
              <a:rPr lang="cs-CZ" altLang="cs-CZ" sz="1800" b="1" dirty="0"/>
              <a:t>Novým vysazením:  tzv. na zeleném drnu: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– </a:t>
            </a:r>
            <a:r>
              <a:rPr lang="cs-CZ" altLang="cs-CZ" sz="1800" b="1" dirty="0"/>
              <a:t> </a:t>
            </a:r>
            <a:r>
              <a:rPr lang="cs-CZ" altLang="cs-CZ" sz="1800" dirty="0"/>
              <a:t>lokace ve 13. stol. podléhaly výlučnému souhlasu panovníka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–  klíčová úloha lokátora, problémy s majetkovými vztahy, nedostatkem kapitálu, osídlenců, nevhodná poloha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–  </a:t>
            </a:r>
            <a:r>
              <a:rPr lang="cs-CZ" altLang="cs-CZ" sz="1800" b="1" dirty="0"/>
              <a:t>nezda</a:t>
            </a:r>
            <a:r>
              <a:rPr lang="cs-CZ" altLang="cs-CZ" sz="1800" dirty="0"/>
              <a:t>ř</a:t>
            </a:r>
            <a:r>
              <a:rPr lang="cs-CZ" altLang="cs-CZ" sz="1800" b="1" dirty="0"/>
              <a:t>ené lokace</a:t>
            </a:r>
            <a:r>
              <a:rPr lang="cs-CZ" altLang="cs-CZ" sz="1800" b="1" i="1" dirty="0"/>
              <a:t>  </a:t>
            </a:r>
            <a:r>
              <a:rPr lang="cs-CZ" altLang="cs-CZ" sz="1800" dirty="0"/>
              <a:t>–  Čechy:  zaniklé město v podhradí Bezdězu, Hradišťko – </a:t>
            </a:r>
            <a:r>
              <a:rPr lang="cs-CZ" altLang="cs-CZ" sz="1800" dirty="0" err="1"/>
              <a:t>Sekanka</a:t>
            </a:r>
            <a:r>
              <a:rPr lang="cs-CZ" altLang="cs-CZ" sz="1800" dirty="0"/>
              <a:t>, Tisová – Staré Mýto,                                                         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                                             –   Morava: </a:t>
            </a:r>
            <a:r>
              <a:rPr lang="cs-CZ" altLang="cs-CZ" sz="1800" dirty="0" err="1"/>
              <a:t>Městisko</a:t>
            </a:r>
            <a:r>
              <a:rPr lang="cs-CZ" altLang="cs-CZ" sz="1800" dirty="0"/>
              <a:t> na Drahanské vrchovině, Žďár n. S. – Staré město, Litovel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43590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692331" y="182880"/>
            <a:ext cx="10807338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Nejstarší města</a:t>
            </a:r>
            <a:r>
              <a:rPr lang="cs-CZ" altLang="cs-CZ" sz="3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idx="1"/>
          </p:nvPr>
        </p:nvSpPr>
        <p:spPr>
          <a:xfrm>
            <a:off x="692331" y="1325879"/>
            <a:ext cx="11390812" cy="533617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dirty="0"/>
              <a:t>Přechod od předměstských forem neprobíhal vždy plynule a měl různé formy.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dirty="0"/>
              <a:t>Města vznikala v sousedství:   a)  centrálních hradů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b)  klášterů – </a:t>
            </a:r>
            <a:r>
              <a:rPr lang="cs-CZ" altLang="cs-CZ" sz="1800" dirty="0" err="1"/>
              <a:t>předkláštěří</a:t>
            </a: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c)   biskupských sídel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Sídelní aglomerace</a:t>
            </a:r>
            <a:r>
              <a:rPr lang="cs-CZ" altLang="cs-CZ" sz="1800" dirty="0"/>
              <a:t>  –  městské rysy:  tržiště, sídla kupců, čtvrti řemeslníků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–   některé nezískaly od panovníka právo k městské organizaci 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Prvotní město</a:t>
            </a:r>
            <a:r>
              <a:rPr lang="cs-CZ" altLang="cs-CZ" sz="1800" dirty="0"/>
              <a:t>  –  u nás není vazba na pozdně antická města:  domácí vývoj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–   raně feudální předměstské aglomerace 11. a 12. stol., přerůstající ve vrcholně středověká města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–  zárodečná města s různě vyvinutými funkcemi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–  F. Hofmann je nazývá „lokační města“ nebo „</a:t>
            </a:r>
            <a:r>
              <a:rPr lang="cs-CZ" altLang="cs-CZ" sz="1800" dirty="0" err="1"/>
              <a:t>protoměsta</a:t>
            </a:r>
            <a:r>
              <a:rPr lang="cs-CZ" altLang="cs-CZ" sz="1800" dirty="0"/>
              <a:t>“</a:t>
            </a: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930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939834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Funkce: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907324" y="1143000"/>
            <a:ext cx="11170376" cy="613083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/>
              <a:t>Vznik a vývoj města  </a:t>
            </a:r>
            <a:r>
              <a:rPr lang="cs-CZ" altLang="cs-CZ" sz="1800" dirty="0"/>
              <a:t>–  velice složitý a dlouhodobý proces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–   město mělo složitější sociální a ekonomickou strukturu než vesnice (diferencovanější)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–   funkce se vytvářely v dobové a prostorové závislosti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dříve</a:t>
            </a:r>
            <a:r>
              <a:rPr lang="cs-CZ" altLang="cs-CZ" sz="1800" dirty="0"/>
              <a:t>  –  funkce se omezovaly hlavně na ekonomiku (podmínka vzniku města) </a:t>
            </a:r>
          </a:p>
          <a:p>
            <a:pPr eaLnBrk="1" hangingPunct="1"/>
            <a:r>
              <a:rPr lang="cs-CZ" altLang="cs-CZ" sz="1800" b="1" dirty="0"/>
              <a:t>dnes</a:t>
            </a:r>
            <a:r>
              <a:rPr lang="cs-CZ" altLang="cs-CZ" sz="1800" dirty="0"/>
              <a:t>   –   městskost (institucionální charakter) zahrnuje další funkce:</a:t>
            </a:r>
          </a:p>
          <a:p>
            <a:pPr marL="0" indent="0" eaLnBrk="1" hangingPunct="1">
              <a:buNone/>
            </a:pPr>
            <a:endParaRPr lang="cs-CZ" altLang="cs-CZ" sz="1800" b="1" dirty="0"/>
          </a:p>
          <a:p>
            <a:pPr eaLnBrk="1" hangingPunct="1"/>
            <a:r>
              <a:rPr lang="cs-CZ" altLang="cs-CZ" sz="1800" b="1" dirty="0"/>
              <a:t>bezpečnostní a vojenská</a:t>
            </a:r>
            <a:r>
              <a:rPr lang="cs-CZ" altLang="cs-CZ" sz="1800" dirty="0"/>
              <a:t>  –  ochrana obyvatel:   pevnostní charakter</a:t>
            </a:r>
          </a:p>
          <a:p>
            <a:pPr eaLnBrk="1" hangingPunct="1"/>
            <a:r>
              <a:rPr lang="cs-CZ" altLang="cs-CZ" sz="1800" b="1" dirty="0"/>
              <a:t>Rezidenční  –  </a:t>
            </a:r>
            <a:r>
              <a:rPr lang="cs-CZ" altLang="cs-CZ" sz="1800" dirty="0"/>
              <a:t>sídlo panovníka, církevní instituce nebo šlechty</a:t>
            </a:r>
          </a:p>
          <a:p>
            <a:pPr eaLnBrk="1" hangingPunct="1"/>
            <a:r>
              <a:rPr lang="cs-CZ" altLang="cs-CZ" sz="1800" b="1" dirty="0"/>
              <a:t>Administrativní  –</a:t>
            </a:r>
            <a:r>
              <a:rPr lang="cs-CZ" altLang="cs-CZ" sz="1800" dirty="0"/>
              <a:t>  samosprávné orgány měly i funkcí politickou </a:t>
            </a:r>
          </a:p>
          <a:p>
            <a:pPr eaLnBrk="1" hangingPunct="1"/>
            <a:r>
              <a:rPr lang="cs-CZ" altLang="cs-CZ" sz="1800" b="1" dirty="0"/>
              <a:t>Sociální  – </a:t>
            </a:r>
            <a:r>
              <a:rPr lang="cs-CZ" altLang="cs-CZ" sz="1800" dirty="0"/>
              <a:t> různorodá skladba obyvatelstva:  měšťané (řemeslníci a kupci), nejbohatší (patriciát), chudina, cizinci </a:t>
            </a:r>
          </a:p>
          <a:p>
            <a:pPr eaLnBrk="1" hangingPunct="1"/>
            <a:r>
              <a:rPr lang="cs-CZ" altLang="cs-CZ" sz="1800" b="1" dirty="0"/>
              <a:t>Hospodářská  –  </a:t>
            </a:r>
            <a:r>
              <a:rPr lang="cs-CZ" altLang="cs-CZ" sz="1800" dirty="0"/>
              <a:t>řemeslná odvětví (cechy) zajišťující hmotné potřeby měšťanů</a:t>
            </a:r>
          </a:p>
          <a:p>
            <a:pPr eaLnBrk="1" hangingPunct="1"/>
            <a:r>
              <a:rPr lang="cs-CZ" altLang="cs-CZ" sz="1800" b="1" dirty="0"/>
              <a:t>Soudní  – </a:t>
            </a:r>
            <a:r>
              <a:rPr lang="cs-CZ" altLang="cs-CZ" sz="1800" dirty="0"/>
              <a:t> správa města vycházela z  ustanovení městského práva (spory mezi měšťany řešil tzv. smírčí soud)</a:t>
            </a:r>
          </a:p>
          <a:p>
            <a:pPr eaLnBrk="1" hangingPunct="1"/>
            <a:r>
              <a:rPr lang="cs-CZ" altLang="cs-CZ" sz="1800" b="1" dirty="0"/>
              <a:t>Kulturní  – </a:t>
            </a:r>
            <a:r>
              <a:rPr lang="cs-CZ" altLang="cs-CZ" sz="1800" dirty="0"/>
              <a:t> architektura, užitné umění, školy (městské, církevní)</a:t>
            </a:r>
          </a:p>
        </p:txBody>
      </p:sp>
    </p:spTree>
    <p:extLst>
      <p:ext uri="{BB962C8B-B14F-4D97-AF65-F5344CB8AC3E}">
        <p14:creationId xmlns:p14="http://schemas.microsoft.com/office/powerpoint/2010/main" val="212445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Dělení měst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1031965" y="990599"/>
            <a:ext cx="10826659" cy="58007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1800" b="1" dirty="0"/>
              <a:t>dle vrchnosti</a:t>
            </a:r>
            <a:r>
              <a:rPr lang="cs-CZ" altLang="cs-CZ" sz="1800" dirty="0"/>
              <a:t>:    a) města královská:   komorní (v přímém majetku králem, kterého zastupoval podkomoří)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              horní  (krále zastupoval mincmistr)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b) města věnná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c) poddanská   –  církevní (biskupská, klášterní)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–   šlechtická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</a:t>
            </a:r>
          </a:p>
          <a:p>
            <a:pPr eaLnBrk="1" hangingPunct="1"/>
            <a:r>
              <a:rPr lang="cs-CZ" altLang="cs-CZ" sz="1800" b="1" dirty="0"/>
              <a:t>dle velikosti</a:t>
            </a:r>
            <a:r>
              <a:rPr lang="cs-CZ" altLang="cs-CZ" sz="1800" dirty="0"/>
              <a:t>:    1. velká:  </a:t>
            </a:r>
            <a:r>
              <a:rPr lang="cs-CZ" altLang="cs-CZ" sz="1800" dirty="0" err="1"/>
              <a:t>civitates</a:t>
            </a:r>
            <a:r>
              <a:rPr lang="cs-CZ" altLang="cs-CZ" sz="1800" dirty="0"/>
              <a:t>      (rozdíl je především právní:  rozsah práv)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2. malá:  městečka – oppida           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dle opevnění</a:t>
            </a:r>
            <a:r>
              <a:rPr lang="cs-CZ" altLang="cs-CZ" sz="1800" dirty="0"/>
              <a:t>:   1. hrazená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2. nehrazená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dle funkce nebo významu</a:t>
            </a:r>
            <a:r>
              <a:rPr lang="cs-CZ" altLang="cs-CZ" sz="1800" dirty="0"/>
              <a:t>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1. </a:t>
            </a:r>
            <a:r>
              <a:rPr lang="cs-CZ" altLang="cs-CZ" sz="1800" b="1" dirty="0"/>
              <a:t>hlavní města</a:t>
            </a:r>
            <a:r>
              <a:rPr lang="cs-CZ" altLang="cs-CZ" sz="1800" dirty="0"/>
              <a:t>  –   všechny hlavní funkce včetně rezidenční:  Praha,  Brno, Olomouc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2. </a:t>
            </a:r>
            <a:r>
              <a:rPr lang="cs-CZ" altLang="cs-CZ" sz="1800" b="1" dirty="0"/>
              <a:t>poddanská města </a:t>
            </a:r>
            <a:r>
              <a:rPr lang="cs-CZ" altLang="cs-CZ" sz="1800" dirty="0"/>
              <a:t> –  hlavní funkce méně rozvinuté, někdy nejsou všechny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3. </a:t>
            </a:r>
            <a:r>
              <a:rPr lang="cs-CZ" altLang="cs-CZ" sz="1800" b="1" dirty="0"/>
              <a:t>městečka  </a:t>
            </a:r>
            <a:r>
              <a:rPr lang="cs-CZ" altLang="cs-CZ" sz="1800" dirty="0"/>
              <a:t>–  značná redukce městských funkcí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4. </a:t>
            </a:r>
            <a:r>
              <a:rPr lang="cs-CZ" altLang="cs-CZ" sz="1800" b="1" dirty="0"/>
              <a:t>města s dominantní funkcí</a:t>
            </a:r>
            <a:r>
              <a:rPr lang="cs-CZ" altLang="cs-CZ" sz="1800" dirty="0"/>
              <a:t>  –  horní (Kutná Hora), lázeňská (Poděbrady)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5. </a:t>
            </a:r>
            <a:r>
              <a:rPr lang="cs-CZ" altLang="cs-CZ" sz="1800" b="1" dirty="0"/>
              <a:t>města revoluční</a:t>
            </a:r>
            <a:r>
              <a:rPr lang="cs-CZ" altLang="cs-CZ" sz="1800" dirty="0"/>
              <a:t>  –  vznikala za husitské revoluce – Tábor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15271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744583" y="0"/>
            <a:ext cx="9542417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Typologie měst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96388" y="1066801"/>
            <a:ext cx="11695611" cy="579119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Třídění podle sociálně-ekonomické struktury (15. – 16. stol.): </a:t>
            </a:r>
            <a:r>
              <a:rPr lang="cs-CZ" altLang="cs-CZ" sz="1800" b="1" dirty="0"/>
              <a:t>   </a:t>
            </a:r>
            <a:r>
              <a:rPr lang="cs-CZ" altLang="cs-CZ" sz="1800" dirty="0"/>
              <a:t>Č + M kol. r. </a:t>
            </a:r>
            <a:r>
              <a:rPr lang="cs-CZ" sz="1800" i="0" u="none" strike="noStrike" baseline="0" dirty="0"/>
              <a:t>1400:  </a:t>
            </a:r>
            <a:r>
              <a:rPr lang="pl-PL" sz="1800" b="0" i="0" u="none" strike="noStrike" baseline="0" dirty="0"/>
              <a:t>556 z toho 55 královských</a:t>
            </a:r>
            <a:endParaRPr lang="cs-CZ" sz="1800" i="0" u="none" strike="noStrike" baseline="0" dirty="0"/>
          </a:p>
          <a:p>
            <a:pPr marL="0" indent="0" eaLnBrk="1" hangingPunct="1">
              <a:buNone/>
            </a:pPr>
            <a:r>
              <a:rPr lang="cs-CZ" sz="1800" b="0" i="0" u="none" strike="noStrike" baseline="0" dirty="0"/>
              <a:t>                                                                                                                      (podle F. Hoffmana)</a:t>
            </a:r>
            <a:endParaRPr lang="cs-CZ" altLang="cs-CZ" sz="1800" b="1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1. řemeslnicko-zemědělská</a:t>
            </a:r>
            <a:r>
              <a:rPr lang="cs-CZ" altLang="cs-CZ" sz="1800" dirty="0"/>
              <a:t>  –  nízká úroveň řemeslné výroby a živností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–  nízká řemeslnická specializace a cechovní organizace (poddanská městečka) 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2. řemeslnická</a:t>
            </a:r>
            <a:r>
              <a:rPr lang="cs-CZ" altLang="cs-CZ" sz="1800" dirty="0"/>
              <a:t>  –  pokrývaly poptávku po vlastních produktech z místního trhu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–  specializace:   dominují potravinářská a oděvní odvětví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–  výroba pro vzdálenější trhy:  regionální, zemský, zahraniční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–   většina královských a vrchnostenských měst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3. exportní  </a:t>
            </a:r>
            <a:r>
              <a:rPr lang="cs-CZ" altLang="cs-CZ" sz="1800" dirty="0"/>
              <a:t>–  nejvyspělejší ekonomický typ, typickým rysem je rozvoj určitého odvětví, jehož výrobky získaly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mimořádné odbytové možnosti na vzdálenějších trzích (Brumov, Český brod, Jihlava)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4.</a:t>
            </a:r>
            <a:r>
              <a:rPr lang="cs-CZ" altLang="cs-CZ" sz="1800" dirty="0"/>
              <a:t> </a:t>
            </a:r>
            <a:r>
              <a:rPr lang="cs-CZ" altLang="cs-CZ" sz="1800" b="1" dirty="0"/>
              <a:t>spotřební </a:t>
            </a:r>
            <a:r>
              <a:rPr lang="cs-CZ" altLang="cs-CZ" sz="1800" dirty="0"/>
              <a:t> –  výroba zaměřena na spotřebu v rámci místního trhu:  specializace výroby a rozvoj obchodních živností 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5.</a:t>
            </a:r>
            <a:r>
              <a:rPr lang="cs-CZ" altLang="cs-CZ" sz="1800" dirty="0"/>
              <a:t> </a:t>
            </a:r>
            <a:r>
              <a:rPr lang="cs-CZ" altLang="cs-CZ" sz="1800" b="1" dirty="0"/>
              <a:t>velkoobchodní  </a:t>
            </a:r>
            <a:r>
              <a:rPr lang="cs-CZ" altLang="cs-CZ" sz="1800" dirty="0"/>
              <a:t>–  sídla cechovních korporací:   Praha, Brno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 6. hornická  </a:t>
            </a:r>
            <a:r>
              <a:rPr lang="cs-CZ" altLang="cs-CZ" sz="1800" dirty="0"/>
              <a:t>–  specializovaná na těžbu rud:  Jihlava, Stříbro, Zlaté hory, Kurná Hora</a:t>
            </a:r>
          </a:p>
        </p:txBody>
      </p:sp>
    </p:spTree>
    <p:extLst>
      <p:ext uri="{BB962C8B-B14F-4D97-AF65-F5344CB8AC3E}">
        <p14:creationId xmlns:p14="http://schemas.microsoft.com/office/powerpoint/2010/main" val="3179430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067420A0-37AE-413D-7F07-51A22D1E1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6425" y="142876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Horní (báňská) města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DD029362-39E3-4E58-E06A-4A69203D29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219199"/>
            <a:ext cx="11544300" cy="5495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2000" dirty="0"/>
              <a:t>Specifická varianta měst s nalezišti kovových rud, která se od ostatních lišila větší mírou svobod obyvatel,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jimž patřila část zisků z horního podnikání.</a:t>
            </a:r>
          </a:p>
          <a:p>
            <a:pPr marL="0" indent="0" eaLnBrk="1" hangingPunct="1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a) </a:t>
            </a:r>
            <a:r>
              <a:rPr lang="cs-CZ" altLang="cs-CZ" sz="2000" b="1" dirty="0"/>
              <a:t>královská</a:t>
            </a:r>
            <a:r>
              <a:rPr lang="cs-CZ" altLang="cs-CZ" sz="2000" dirty="0"/>
              <a:t>  –  podřízena přímo králi skrze královskou komoru a horní úřady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b) </a:t>
            </a:r>
            <a:r>
              <a:rPr lang="cs-CZ" altLang="cs-CZ" sz="2000" b="1" dirty="0"/>
              <a:t>svobodná  </a:t>
            </a:r>
            <a:r>
              <a:rPr lang="cs-CZ" altLang="cs-CZ" sz="2000" dirty="0"/>
              <a:t>–  podléhala částečně králi a částečně vrchnosti, jestliže se nacházela na jejích pozemcích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nebo byla propůjčena na základě horního regálu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Horní správa  </a:t>
            </a:r>
            <a:r>
              <a:rPr lang="cs-CZ" altLang="cs-CZ" sz="2000" dirty="0"/>
              <a:t>–</a:t>
            </a:r>
            <a:r>
              <a:rPr lang="cs-CZ" altLang="cs-CZ" sz="2000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úřednický systém, který vyměřoval a rozděloval důlní podíly, zaznamenával příjmy z urbury,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(jmenovaní úředníci prováděli prohlídky stavu dolů a dohlíželi na jejich řádný provoz)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Nejvyšší mincmistr  –</a:t>
            </a:r>
            <a:r>
              <a:rPr lang="cs-CZ" altLang="cs-CZ" sz="2000" dirty="0"/>
              <a:t>  zastupoval krále a dosazoval městskou radu a konšely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>
            <a:extLst>
              <a:ext uri="{FF2B5EF4-FFF2-40B4-BE49-F238E27FC236}">
                <a16:creationId xmlns:a16="http://schemas.microsoft.com/office/drawing/2014/main" id="{E79D93C7-A9AE-00FA-BE0A-12243EF014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8674" y="723900"/>
            <a:ext cx="11077575" cy="61341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/>
              <a:t>Horní právo</a:t>
            </a:r>
            <a:r>
              <a:rPr lang="cs-CZ" altLang="cs-CZ" sz="1800" dirty="0"/>
              <a:t>  –  souhrn právních norem upravujících hornickou činnost, tj. vyhledávání, těžbu a zpracování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nerostných surovin mezi králem, majiteli pozemků a horníky </a:t>
            </a:r>
            <a:endParaRPr lang="cs-CZ" altLang="cs-CZ" sz="1800" b="1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vycházelo ze dvou základních principů: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a) horního regálu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b) horní svobody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/>
              <a:t>Horní regál</a:t>
            </a:r>
            <a:r>
              <a:rPr lang="cs-CZ" altLang="cs-CZ" sz="1800" dirty="0"/>
              <a:t>  –   právo panovníka na nerostné bohatství země:  rozhodoval komu přenechá právo těžby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(církev, šlechta, města), stanovil podmínky  –  podíl z výtěžku (urbura:  1/8 vytěženého kovu)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                              –  předkupní právo na vytěženou rudu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                              –  právní předpisy (horních řádů) správy hor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                              –  vykonávání soudnictví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/>
              <a:t>Horní svoboda </a:t>
            </a:r>
            <a:r>
              <a:rPr lang="cs-CZ" altLang="cs-CZ" sz="1800" dirty="0"/>
              <a:t> –  svobodné vyhledávání nerostů bez souhlasu vlastníka pozemku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–  právo každého svobodně nalézat kovy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(vlastnictví nerostů odděleno od vlastnictví půdy)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0492" y="248335"/>
            <a:ext cx="1014330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Terminologie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571501" y="1391335"/>
            <a:ext cx="11620499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Pro středověké latinské texty je přízračná terminologická nejednotnost</a:t>
            </a:r>
          </a:p>
          <a:p>
            <a:pPr eaLnBrk="1" hangingPunct="1"/>
            <a:endParaRPr lang="cs-CZ" altLang="cs-CZ" sz="2000" b="1" i="1" dirty="0"/>
          </a:p>
          <a:p>
            <a:pPr eaLnBrk="1" hangingPunct="1"/>
            <a:r>
              <a:rPr lang="cs-CZ" altLang="cs-CZ" sz="2000" b="1" dirty="0" err="1"/>
              <a:t>Villa</a:t>
            </a:r>
            <a:r>
              <a:rPr lang="cs-CZ" altLang="cs-CZ" sz="2000" b="1" dirty="0"/>
              <a:t>  –  </a:t>
            </a:r>
            <a:r>
              <a:rPr lang="cs-CZ" altLang="cs-CZ" sz="2000" dirty="0"/>
              <a:t>obecné označení města ve Francii, německém příhraničí a Uhrách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</a:t>
            </a:r>
            <a:r>
              <a:rPr lang="cs-CZ" altLang="cs-CZ" sz="2000" b="1" dirty="0"/>
              <a:t>–</a:t>
            </a:r>
            <a:r>
              <a:rPr lang="cs-CZ" altLang="cs-CZ" sz="2000" dirty="0"/>
              <a:t>   </a:t>
            </a:r>
            <a:r>
              <a:rPr lang="cs-CZ" altLang="cs-CZ" sz="2000" u="sng" dirty="0"/>
              <a:t>v Čechách</a:t>
            </a:r>
            <a:r>
              <a:rPr lang="cs-CZ" altLang="cs-CZ" sz="2000" dirty="0"/>
              <a:t>: označení menších sídlišť, vsí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1244:  Kladruby  –  listina o přeložení špitálu z Kladrub do Stříbra: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</a:t>
            </a:r>
            <a:r>
              <a:rPr lang="cs-CZ" altLang="cs-CZ" sz="2000" dirty="0" err="1"/>
              <a:t>villa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Cladrubensi</a:t>
            </a:r>
            <a:r>
              <a:rPr lang="cs-CZ" altLang="cs-CZ" sz="2000" dirty="0"/>
              <a:t>:  ve dvou starších listinách jsou Kladruby jmenovány jako město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</a:t>
            </a:r>
            <a:r>
              <a:rPr lang="cs-CZ" altLang="cs-CZ" sz="2000" b="1" dirty="0"/>
              <a:t>–</a:t>
            </a:r>
            <a:r>
              <a:rPr lang="cs-CZ" altLang="cs-CZ" sz="2000" dirty="0"/>
              <a:t>   </a:t>
            </a:r>
            <a:r>
              <a:rPr lang="cs-CZ" altLang="cs-CZ" sz="2000" u="sng" dirty="0"/>
              <a:t>na Moravě</a:t>
            </a:r>
            <a:r>
              <a:rPr lang="cs-CZ" altLang="cs-CZ" sz="2000" dirty="0"/>
              <a:t>:  termín se vykytuje v nejstarší české listině – privilegiu pro Uničov z r. 1223, v níž Přemysl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Otakar I. povolil měšťanům práva, které jim před 10 lety udělil Vladislav Jindřich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Uničov  –  označen jako nova </a:t>
            </a:r>
            <a:r>
              <a:rPr lang="cs-CZ" altLang="cs-CZ" sz="2000" dirty="0" err="1"/>
              <a:t>villa</a:t>
            </a:r>
            <a:r>
              <a:rPr lang="cs-CZ" altLang="cs-CZ" sz="2000" dirty="0"/>
              <a:t>, později:  Nova </a:t>
            </a:r>
            <a:r>
              <a:rPr lang="cs-CZ" altLang="cs-CZ" sz="2000" dirty="0" err="1"/>
              <a:t>civitas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Mährish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Neustadt</a:t>
            </a: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 err="1"/>
              <a:t>Villa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forensis</a:t>
            </a:r>
            <a:r>
              <a:rPr lang="cs-CZ" altLang="cs-CZ" sz="2000" b="1" dirty="0"/>
              <a:t>  – </a:t>
            </a:r>
            <a:r>
              <a:rPr lang="cs-CZ" altLang="cs-CZ" sz="2000" dirty="0"/>
              <a:t> trhová ves, většinou náležela klášterům</a:t>
            </a:r>
            <a:endParaRPr lang="cs-CZ" altLang="cs-CZ" sz="2000" b="1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  <p:sp>
        <p:nvSpPr>
          <p:cNvPr id="2" name="Obdélník 1"/>
          <p:cNvSpPr/>
          <p:nvPr/>
        </p:nvSpPr>
        <p:spPr>
          <a:xfrm>
            <a:off x="-1415597" y="248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cs-CZ" altLang="cs-CZ" b="1" i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52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42975"/>
            <a:ext cx="11763375" cy="60864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 err="1"/>
              <a:t>Vicus</a:t>
            </a:r>
            <a:r>
              <a:rPr lang="cs-CZ" altLang="cs-CZ" sz="1800" dirty="0"/>
              <a:t>   –   staré označení sídelního útvaru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–   nejčastěji označuje kupeckou (tržní) osadu v místě dálkových cest, kde bylo možno obchodovat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–   </a:t>
            </a:r>
            <a:r>
              <a:rPr lang="cs-CZ" altLang="cs-CZ" sz="1800" b="1" dirty="0"/>
              <a:t>Vyšehrad</a:t>
            </a:r>
            <a:r>
              <a:rPr lang="cs-CZ" altLang="cs-CZ" sz="1800" dirty="0"/>
              <a:t>:  1091:  Kosmas zmiňuje vyšehradský </a:t>
            </a:r>
            <a:r>
              <a:rPr lang="cs-CZ" altLang="cs-CZ" sz="1800" dirty="0" err="1"/>
              <a:t>vicus</a:t>
            </a:r>
            <a:r>
              <a:rPr lang="cs-CZ" altLang="cs-CZ" sz="1800" dirty="0"/>
              <a:t> za sídlo kupců (</a:t>
            </a:r>
            <a:r>
              <a:rPr lang="cs-CZ" altLang="cs-CZ" sz="1800" dirty="0" err="1"/>
              <a:t>suburbio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Pragensi</a:t>
            </a:r>
            <a:r>
              <a:rPr lang="cs-CZ" altLang="cs-CZ" sz="1800" dirty="0"/>
              <a:t> et </a:t>
            </a:r>
            <a:r>
              <a:rPr lang="cs-CZ" altLang="cs-CZ" sz="1800" dirty="0" err="1"/>
              <a:t>vico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Wissegradensi</a:t>
            </a:r>
            <a:r>
              <a:rPr lang="cs-CZ" altLang="cs-CZ" sz="1800" dirty="0"/>
              <a:t>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–   </a:t>
            </a:r>
            <a:r>
              <a:rPr lang="cs-CZ" altLang="cs-CZ" sz="1800" b="1" dirty="0"/>
              <a:t>Znojmo</a:t>
            </a:r>
            <a:r>
              <a:rPr lang="en-US" altLang="cs-CZ" sz="1800" dirty="0"/>
              <a:t>:</a:t>
            </a:r>
            <a:r>
              <a:rPr lang="cs-CZ" altLang="cs-CZ" sz="1800" dirty="0"/>
              <a:t> 1226    –</a:t>
            </a:r>
            <a:r>
              <a:rPr lang="en-US" altLang="cs-CZ" sz="1800" dirty="0"/>
              <a:t> </a:t>
            </a:r>
            <a:r>
              <a:rPr lang="cs-CZ" altLang="cs-CZ" sz="1800" dirty="0"/>
              <a:t> </a:t>
            </a:r>
            <a:r>
              <a:rPr lang="en-US" altLang="cs-CZ" sz="1800" dirty="0"/>
              <a:t>u</a:t>
            </a:r>
            <a:r>
              <a:rPr lang="cs-CZ" altLang="cs-CZ" sz="1800" dirty="0"/>
              <a:t>  kostela sv. Mikuláše</a:t>
            </a:r>
            <a:r>
              <a:rPr lang="en-US" altLang="cs-CZ" sz="1800" dirty="0"/>
              <a:t>: </a:t>
            </a:r>
            <a:r>
              <a:rPr lang="cs-CZ" altLang="cs-CZ" sz="1800" dirty="0"/>
              <a:t> </a:t>
            </a:r>
            <a:r>
              <a:rPr lang="cs-CZ" altLang="cs-CZ" sz="1800" dirty="0" err="1"/>
              <a:t>vicus</a:t>
            </a:r>
            <a:r>
              <a:rPr lang="cs-CZ" altLang="cs-CZ" sz="1800" dirty="0"/>
              <a:t> Újezdec</a:t>
            </a:r>
          </a:p>
          <a:p>
            <a:pPr eaLnBrk="1" hangingPunct="1">
              <a:buFontTx/>
              <a:buNone/>
            </a:pPr>
            <a:r>
              <a:rPr lang="en-US" altLang="cs-CZ" sz="1800" dirty="0"/>
              <a:t>                                     </a:t>
            </a:r>
            <a:r>
              <a:rPr lang="cs-CZ" altLang="cs-CZ" sz="1800" dirty="0"/>
              <a:t>12. st. </a:t>
            </a:r>
            <a:r>
              <a:rPr lang="en-US" altLang="cs-CZ" sz="1800" dirty="0"/>
              <a:t> </a:t>
            </a:r>
            <a:r>
              <a:rPr lang="cs-CZ" altLang="cs-CZ" sz="1800" dirty="0"/>
              <a:t>–  u  kostela sv. Michala pod znojemským hradem</a:t>
            </a:r>
            <a:r>
              <a:rPr lang="en-US" altLang="cs-CZ" sz="1800" dirty="0"/>
              <a:t>: </a:t>
            </a:r>
            <a:r>
              <a:rPr lang="cs-CZ" altLang="cs-CZ" sz="1800" dirty="0"/>
              <a:t> </a:t>
            </a:r>
            <a:r>
              <a:rPr lang="cs-CZ" altLang="cs-CZ" sz="1800" dirty="0" err="1"/>
              <a:t>vicus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Bala</a:t>
            </a:r>
            <a:r>
              <a:rPr lang="cs-CZ" altLang="cs-CZ" sz="1800" dirty="0"/>
              <a:t> 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–   u východní brány: “</a:t>
            </a:r>
            <a:r>
              <a:rPr lang="cs-CZ" altLang="cs-CZ" sz="1800" dirty="0" err="1"/>
              <a:t>vicus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Ungarorum</a:t>
            </a:r>
            <a:r>
              <a:rPr lang="cs-CZ" altLang="cs-CZ" sz="1800" dirty="0"/>
              <a:t>“</a:t>
            </a:r>
          </a:p>
          <a:p>
            <a:pPr>
              <a:buNone/>
            </a:pPr>
            <a:r>
              <a:rPr lang="cs-CZ" altLang="cs-CZ" sz="1800" dirty="0"/>
              <a:t>¨</a:t>
            </a:r>
          </a:p>
          <a:p>
            <a:pPr eaLnBrk="1" hangingPunct="1">
              <a:buFontTx/>
              <a:buNone/>
            </a:pPr>
            <a:r>
              <a:rPr lang="en-US" altLang="cs-CZ" sz="1800" dirty="0"/>
              <a:t>                </a:t>
            </a:r>
            <a:r>
              <a:rPr lang="cs-CZ" altLang="cs-CZ" sz="1800" dirty="0"/>
              <a:t>– </a:t>
            </a:r>
            <a:r>
              <a:rPr lang="en-US" altLang="cs-CZ" sz="1800" dirty="0"/>
              <a:t> </a:t>
            </a:r>
            <a:r>
              <a:rPr lang="cs-CZ" altLang="cs-CZ" sz="1800" b="1" dirty="0"/>
              <a:t>Staré Brno</a:t>
            </a:r>
            <a:r>
              <a:rPr lang="en-US" altLang="cs-CZ" sz="1800" dirty="0"/>
              <a:t>:</a:t>
            </a:r>
            <a:r>
              <a:rPr lang="cs-CZ" altLang="cs-CZ" sz="1800" dirty="0"/>
              <a:t>  1238 – listina pro špitál sv. Ducha,  </a:t>
            </a:r>
            <a:r>
              <a:rPr lang="cs-CZ" altLang="cs-CZ" sz="1800" dirty="0" err="1"/>
              <a:t>vicus</a:t>
            </a:r>
            <a:r>
              <a:rPr lang="cs-CZ" altLang="cs-CZ" sz="1800" dirty="0"/>
              <a:t> označ</a:t>
            </a:r>
            <a:r>
              <a:rPr lang="en-US" altLang="cs-CZ" sz="1800" dirty="0"/>
              <a:t>oval</a:t>
            </a:r>
            <a:r>
              <a:rPr lang="cs-CZ" altLang="cs-CZ" sz="1800" dirty="0"/>
              <a:t> pouhou vesnici,  </a:t>
            </a:r>
            <a:r>
              <a:rPr lang="cs-CZ" altLang="cs-CZ" sz="1800" dirty="0" err="1"/>
              <a:t>vicus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judeorum</a:t>
            </a:r>
            <a:r>
              <a:rPr lang="cs-CZ" altLang="cs-CZ" sz="1800" dirty="0"/>
              <a:t> </a:t>
            </a:r>
          </a:p>
          <a:p>
            <a:pPr>
              <a:buNone/>
            </a:pPr>
            <a:r>
              <a:rPr lang="cs-CZ" altLang="cs-CZ" sz="1800" dirty="0"/>
              <a:t>                                           –  ústředí aglomerace, snad hrad na ostrově mezi rameny řeky Svratky </a:t>
            </a:r>
          </a:p>
          <a:p>
            <a:pPr>
              <a:buNone/>
            </a:pPr>
            <a:r>
              <a:rPr lang="cs-CZ" altLang="cs-CZ" sz="1800" dirty="0"/>
              <a:t>                                           –  církevní areál s rotundou P. Marie asi z 10./11. stol  na </a:t>
            </a:r>
            <a:r>
              <a:rPr lang="cs-CZ" altLang="cs-CZ" sz="1800" dirty="0" err="1"/>
              <a:t>sev</a:t>
            </a:r>
            <a:r>
              <a:rPr lang="cs-CZ" altLang="cs-CZ" sz="1800" dirty="0"/>
              <a:t>. břehu </a:t>
            </a:r>
          </a:p>
          <a:p>
            <a:pPr>
              <a:buNone/>
            </a:pPr>
            <a:r>
              <a:rPr lang="cs-CZ" altLang="cs-CZ" sz="1800" dirty="0"/>
              <a:t>                                           –  další podhradní osídlení při </a:t>
            </a:r>
            <a:r>
              <a:rPr lang="cs-CZ" altLang="cs-CZ" sz="1800" dirty="0" err="1"/>
              <a:t>Vídeńské</a:t>
            </a:r>
            <a:r>
              <a:rPr lang="cs-CZ" altLang="cs-CZ" sz="1800" dirty="0"/>
              <a:t> a Vojtově a Polní ulici </a:t>
            </a:r>
          </a:p>
          <a:p>
            <a:pPr>
              <a:buNone/>
            </a:pPr>
            <a:r>
              <a:rPr lang="cs-CZ" altLang="cs-CZ" sz="1800" dirty="0"/>
              <a:t>                                           –  přesun  do areálu pozdějšího města v průběhu 12. stol., výstavba kostela sv. Petra</a:t>
            </a:r>
          </a:p>
          <a:p>
            <a:pPr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en-US" altLang="cs-CZ" sz="1800" dirty="0"/>
              <a:t>                </a:t>
            </a:r>
            <a:r>
              <a:rPr lang="cs-CZ" altLang="cs-CZ" sz="1800" dirty="0"/>
              <a:t>– </a:t>
            </a:r>
            <a:r>
              <a:rPr lang="en-US" altLang="cs-CZ" sz="1800" dirty="0"/>
              <a:t> </a:t>
            </a:r>
            <a:r>
              <a:rPr lang="cs-CZ" altLang="cs-CZ" sz="1800" b="1" dirty="0"/>
              <a:t>Litoměřice</a:t>
            </a:r>
            <a:r>
              <a:rPr lang="en-US" altLang="cs-CZ" sz="1800" dirty="0"/>
              <a:t>: </a:t>
            </a:r>
            <a:r>
              <a:rPr lang="cs-CZ" altLang="cs-CZ" sz="1800" dirty="0"/>
              <a:t> 1252 –  </a:t>
            </a:r>
            <a:r>
              <a:rPr lang="cs-CZ" altLang="cs-CZ" sz="1800" dirty="0" err="1"/>
              <a:t>vicus</a:t>
            </a:r>
            <a:r>
              <a:rPr lang="cs-CZ" altLang="cs-CZ" sz="1800" dirty="0"/>
              <a:t> označ</a:t>
            </a:r>
            <a:r>
              <a:rPr lang="en-US" altLang="cs-CZ" sz="1800" dirty="0"/>
              <a:t>oval</a:t>
            </a:r>
            <a:r>
              <a:rPr lang="cs-CZ" altLang="cs-CZ" sz="1800" dirty="0"/>
              <a:t> uzavřenou osadu s řemeslníky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en-US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7028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248194" y="876300"/>
            <a:ext cx="11877131" cy="59817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1800" b="1" dirty="0" err="1"/>
              <a:t>Burgus</a:t>
            </a:r>
            <a:r>
              <a:rPr lang="cs-CZ" altLang="cs-CZ" sz="1800" b="1" dirty="0"/>
              <a:t>   </a:t>
            </a:r>
            <a:r>
              <a:rPr lang="cs-CZ" altLang="cs-CZ" sz="1800" dirty="0"/>
              <a:t>–  označení uzavřeného opevněného místa </a:t>
            </a:r>
          </a:p>
          <a:p>
            <a:pPr marL="0" indent="0">
              <a:buNone/>
            </a:pPr>
            <a:r>
              <a:rPr lang="cs-CZ" altLang="cs-CZ" sz="1800" dirty="0"/>
              <a:t>                    –  někdy šlo o tržní sídliště s vyšším právním postavením než okolní vesnice </a:t>
            </a:r>
            <a:endParaRPr lang="cs-CZ" altLang="cs-CZ" sz="1800" b="1" dirty="0"/>
          </a:p>
          <a:p>
            <a:pPr>
              <a:buNone/>
            </a:pPr>
            <a:r>
              <a:rPr lang="cs-CZ" altLang="cs-CZ" sz="1800" dirty="0"/>
              <a:t>                         </a:t>
            </a:r>
            <a:r>
              <a:rPr lang="cs-CZ" altLang="cs-CZ" sz="1800" b="1" dirty="0" err="1"/>
              <a:t>Veligrad</a:t>
            </a:r>
            <a:r>
              <a:rPr lang="cs-CZ" altLang="cs-CZ" sz="1800" b="1" dirty="0"/>
              <a:t>:</a:t>
            </a:r>
            <a:r>
              <a:rPr lang="cs-CZ" altLang="cs-CZ" sz="1800" dirty="0"/>
              <a:t>  1228:  klášterní trhová ves (dnes Staré Město u UH), listině olomouckého biskupa Roberta   </a:t>
            </a:r>
          </a:p>
          <a:p>
            <a:pPr>
              <a:buNone/>
            </a:pPr>
            <a:r>
              <a:rPr lang="cs-CZ" altLang="cs-CZ" sz="1800" dirty="0"/>
              <a:t>                         </a:t>
            </a:r>
            <a:r>
              <a:rPr lang="cs-CZ" altLang="cs-CZ" sz="1800" b="1" dirty="0"/>
              <a:t>Brno:  </a:t>
            </a:r>
            <a:r>
              <a:rPr lang="cs-CZ" altLang="cs-CZ" sz="1800" dirty="0"/>
              <a:t>1231:  </a:t>
            </a:r>
            <a:r>
              <a:rPr lang="cs-CZ" altLang="cs-CZ" sz="1800" dirty="0" err="1"/>
              <a:t>burgus</a:t>
            </a:r>
            <a:r>
              <a:rPr lang="cs-CZ" altLang="cs-CZ" sz="1800" dirty="0"/>
              <a:t> u sv. Jakuba (předstupeň institucionálního města)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</a:t>
            </a:r>
            <a:r>
              <a:rPr lang="cs-CZ" altLang="cs-CZ" sz="1800" b="1" dirty="0"/>
              <a:t>Olomouc</a:t>
            </a:r>
            <a:r>
              <a:rPr lang="cs-CZ" altLang="cs-CZ" sz="1800" dirty="0"/>
              <a:t>  –  </a:t>
            </a:r>
            <a:r>
              <a:rPr lang="cs-CZ" altLang="cs-CZ" sz="1800" dirty="0" err="1"/>
              <a:t>burgus</a:t>
            </a:r>
            <a:r>
              <a:rPr lang="cs-CZ" altLang="cs-CZ" sz="1800" dirty="0"/>
              <a:t> u kostela sv. Petra (20. léta 11. stol. hradní, 1063 biskupský, 3/3 13. stol. farní)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–   Předhradí:  od 11. stol. hospodářská činnost, trh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osady – sv. Michala, Mořice, Blažeje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–  Čechy:  jen jednou:  1186:  Kadaň (donace johanitům)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>
              <a:buNone/>
            </a:pPr>
            <a:r>
              <a:rPr lang="cs-CZ" altLang="cs-CZ" sz="1800" dirty="0"/>
              <a:t>                    –  3 významy: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a) </a:t>
            </a:r>
            <a:r>
              <a:rPr lang="cs-CZ" altLang="cs-CZ" sz="1800" b="1" dirty="0"/>
              <a:t>Jiří. Kejř</a:t>
            </a:r>
            <a:r>
              <a:rPr lang="cs-CZ" altLang="cs-CZ" sz="1800" dirty="0"/>
              <a:t>:  neopevněné skupiny domů, které ležely v dosahu hradu a postupně se včlenily do města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b) </a:t>
            </a:r>
            <a:r>
              <a:rPr lang="cs-CZ" altLang="cs-CZ" sz="1800" b="1" dirty="0"/>
              <a:t>Jindřich Tomas</a:t>
            </a:r>
            <a:r>
              <a:rPr lang="cs-CZ" altLang="cs-CZ" sz="1800" dirty="0"/>
              <a:t>:  termín je synonymem lat. </a:t>
            </a:r>
            <a:r>
              <a:rPr lang="cs-CZ" altLang="cs-CZ" sz="1800" dirty="0" err="1"/>
              <a:t>civitas</a:t>
            </a:r>
            <a:r>
              <a:rPr lang="cs-CZ" altLang="cs-CZ" sz="1800" dirty="0"/>
              <a:t>  (Brno - jako právní město existovalo již ve 20. l. 13. stol.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1999: Od raně středověké aglomerace k právnímu městu (výbor studií). Litoměřice.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c) </a:t>
            </a:r>
            <a:r>
              <a:rPr lang="cs-CZ" altLang="cs-CZ" sz="1800" b="1" dirty="0"/>
              <a:t>Rudolf Procházka</a:t>
            </a:r>
            <a:r>
              <a:rPr lang="cs-CZ" altLang="cs-CZ" sz="1800" dirty="0"/>
              <a:t>:  rané stadium města, jež mělo alespoň základní stupně samosprávy, tj. zvýhodnění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obyvatel ve srovnání s běžnými podhradskými sídlišti</a:t>
            </a:r>
          </a:p>
        </p:txBody>
      </p:sp>
    </p:spTree>
    <p:extLst>
      <p:ext uri="{BB962C8B-B14F-4D97-AF65-F5344CB8AC3E}">
        <p14:creationId xmlns:p14="http://schemas.microsoft.com/office/powerpoint/2010/main" val="383187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151708" y="-85724"/>
            <a:ext cx="10163991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Urbanizace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581026" y="828675"/>
            <a:ext cx="11744324" cy="602932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endParaRPr lang="cs-CZ" altLang="cs-CZ" sz="1800" b="1" dirty="0"/>
          </a:p>
          <a:p>
            <a:pPr eaLnBrk="1" hangingPunct="1"/>
            <a:r>
              <a:rPr lang="cs-CZ" altLang="cs-CZ" sz="1800" b="1" dirty="0"/>
              <a:t>Středověké město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</a:t>
            </a:r>
            <a:r>
              <a:rPr lang="cs-CZ" altLang="cs-CZ" sz="1800" dirty="0"/>
              <a:t> specifický typ sídelního útvaru, který se vyvinul během kolonizace: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1)  vysoká koncentrace obyvatelstva uvnitř hradeb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2)  funkce  –  hospodářská:  řemesla, obchod (trh – směna)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       –  administrativní:   městská samospráva (rychtář, městská rada, jíž předsedal purkmistr)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       –  sociální:  měšťanstvo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       –  kultovní:  vzdělání (městské školy), církevní instituce (fary, kostely) 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/>
              <a:t>Geografické hledisko  –</a:t>
            </a:r>
            <a:r>
              <a:rPr lang="cs-CZ" altLang="cs-CZ" sz="1800" dirty="0"/>
              <a:t>   prostorová koncentrace obyvatelstva a jeho aktivit do měst:  terénní podmínky, dálkové komunikace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–   </a:t>
            </a:r>
            <a:r>
              <a:rPr lang="cs-CZ" altLang="cs-CZ" sz="1900" dirty="0"/>
              <a:t>1 ha  =  </a:t>
            </a:r>
            <a:r>
              <a:rPr lang="pl-PL" sz="1900" dirty="0">
                <a:effectLst/>
              </a:rPr>
              <a:t>60 až 150 osob (i 100 – 200), 1 rodina = 4 až 6 osob</a:t>
            </a:r>
            <a:endParaRPr lang="cs-CZ" altLang="cs-CZ" sz="1900" dirty="0"/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Sociologické hledisko  –</a:t>
            </a:r>
            <a:r>
              <a:rPr lang="cs-CZ" altLang="cs-CZ" sz="1800" dirty="0"/>
              <a:t>  změny chování a společenská diferenciace, nové kulturní vzore a formy organizace společnosti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r>
              <a:rPr lang="cs-CZ" altLang="cs-CZ" sz="1800" b="1" dirty="0"/>
              <a:t>Urbanizace  –  </a:t>
            </a:r>
            <a:r>
              <a:rPr lang="cs-CZ" sz="1900" dirty="0">
                <a:effectLst/>
              </a:rPr>
              <a:t>proces přeměny rurálního (venkovského) prostředí na urbánní (městské) spojený s </a:t>
            </a:r>
            <a:r>
              <a:rPr lang="cs-CZ" altLang="cs-CZ" sz="1800" dirty="0"/>
              <a:t>přesunem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obyvatelstva ze zemědělského zázemí do měst:  </a:t>
            </a:r>
            <a:r>
              <a:rPr lang="cs-CZ" sz="1900" dirty="0">
                <a:effectLst/>
              </a:rPr>
              <a:t>ekonomické, demografické a sociální</a:t>
            </a:r>
            <a:r>
              <a:rPr lang="cs-CZ" altLang="cs-CZ" sz="1900" dirty="0"/>
              <a:t> důsledky </a:t>
            </a:r>
          </a:p>
          <a:p>
            <a:pPr marL="0" indent="0">
              <a:buNone/>
            </a:pPr>
            <a:r>
              <a:rPr lang="cs-CZ" altLang="cs-CZ" sz="1900" dirty="0"/>
              <a:t>                         –  </a:t>
            </a:r>
            <a:r>
              <a:rPr lang="cs-CZ" sz="1900" b="1" dirty="0">
                <a:effectLst/>
              </a:rPr>
              <a:t>Suburbanizace:  </a:t>
            </a:r>
            <a:r>
              <a:rPr lang="cs-CZ" sz="1900" dirty="0">
                <a:effectLst/>
              </a:rPr>
              <a:t>decentralizace některých městských funkcí do zázemí měst:  proměna příměstské krajiny</a:t>
            </a:r>
          </a:p>
          <a:p>
            <a:pPr marL="0" indent="0">
              <a:buNone/>
            </a:pPr>
            <a:endParaRPr lang="cs-CZ" altLang="cs-CZ" sz="1900" dirty="0"/>
          </a:p>
          <a:p>
            <a:r>
              <a:rPr lang="cs-CZ" altLang="cs-CZ" sz="1800" b="1" dirty="0"/>
              <a:t>Urbanistika</a:t>
            </a:r>
            <a:r>
              <a:rPr lang="cs-CZ" altLang="cs-CZ" sz="1800" dirty="0"/>
              <a:t>  –  komplexní studium problematiky měst:  multidisciplinární přístup:  historie, dějiny umění, památková péče</a:t>
            </a:r>
          </a:p>
          <a:p>
            <a:pPr eaLnBrk="1" hangingPunct="1">
              <a:buFontTx/>
              <a:buNone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42755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371475" y="790574"/>
            <a:ext cx="11820525" cy="6143626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1800" b="1" dirty="0" err="1"/>
              <a:t>Civitas</a:t>
            </a:r>
            <a:r>
              <a:rPr lang="cs-CZ" altLang="cs-CZ" sz="1800" b="1" dirty="0"/>
              <a:t>  </a:t>
            </a:r>
            <a:r>
              <a:rPr lang="cs-CZ" altLang="cs-CZ" sz="1800" dirty="0"/>
              <a:t>  –  označení města a jeho obyvatel (měšťané:  </a:t>
            </a:r>
            <a:r>
              <a:rPr lang="cs-CZ" altLang="cs-CZ" sz="1800" dirty="0" err="1"/>
              <a:t>cives</a:t>
            </a:r>
            <a:r>
              <a:rPr lang="cs-CZ" altLang="cs-CZ" sz="1800" dirty="0"/>
              <a:t>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–  termín původně označoval hrad:  po r. 1200 </a:t>
            </a:r>
            <a:r>
              <a:rPr lang="cs-CZ" altLang="cs-CZ" sz="1800" dirty="0" err="1"/>
              <a:t>lokované</a:t>
            </a:r>
            <a:r>
              <a:rPr lang="cs-CZ" altLang="cs-CZ" sz="1800" dirty="0"/>
              <a:t> právní (institucionální) město (Opava 1224</a:t>
            </a:r>
            <a:r>
              <a:rPr lang="cs-CZ" altLang="cs-CZ" sz="1800" u="sng" dirty="0"/>
              <a:t>)</a:t>
            </a:r>
            <a:r>
              <a:rPr lang="cs-CZ" altLang="cs-CZ" sz="1800" dirty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–  lokace města:  akt,  jímž určitá skupina obyvatel usazená na ohrazené ploše obdržela městské právo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–  městské právo platilo v obvodu hradeb (příkop), na předměstích byla situace složitější </a:t>
            </a:r>
          </a:p>
          <a:p>
            <a:endParaRPr lang="cs-CZ" altLang="cs-CZ" sz="1800" dirty="0"/>
          </a:p>
          <a:p>
            <a:pPr marL="0" indent="0">
              <a:buNone/>
            </a:pPr>
            <a:r>
              <a:rPr lang="cs-CZ" altLang="cs-CZ" sz="1800" dirty="0"/>
              <a:t>                         Označení:  a)  biskupských sídel (papežské listiny pro Prahu a Olomouc)</a:t>
            </a:r>
          </a:p>
          <a:p>
            <a:pPr>
              <a:buNone/>
            </a:pPr>
            <a:r>
              <a:rPr lang="cs-CZ" altLang="cs-CZ" sz="1800" dirty="0"/>
              <a:t>                                            b)   12. stol.:   panské sídlo – hrad nebo hradský obvod</a:t>
            </a:r>
          </a:p>
          <a:p>
            <a:pPr>
              <a:buNone/>
            </a:pPr>
            <a:r>
              <a:rPr lang="cs-CZ" altLang="cs-CZ" sz="1800" dirty="0"/>
              <a:t>                                            c)    pol. 13. stol.:  přísně se rozlišuje:    </a:t>
            </a:r>
            <a:r>
              <a:rPr lang="cs-CZ" altLang="cs-CZ" sz="1800" dirty="0" err="1"/>
              <a:t>civitas</a:t>
            </a:r>
            <a:r>
              <a:rPr lang="cs-CZ" altLang="cs-CZ" sz="1800" dirty="0"/>
              <a:t> – město  a  hrad – </a:t>
            </a:r>
            <a:r>
              <a:rPr lang="cs-CZ" altLang="cs-CZ" sz="1800" dirty="0" err="1"/>
              <a:t>castrum</a:t>
            </a:r>
            <a:endParaRPr lang="cs-CZ" altLang="cs-CZ" sz="1800" dirty="0"/>
          </a:p>
          <a:p>
            <a:pPr>
              <a:buNone/>
            </a:pPr>
            <a:r>
              <a:rPr lang="cs-CZ" altLang="cs-CZ" sz="1800" dirty="0"/>
              <a:t>                                            e)   2. pol. 13. stol.:   označuje pouze město:   Opava, Hradec Králové, Znojmo 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Město a městečko </a:t>
            </a:r>
            <a:r>
              <a:rPr lang="cs-CZ" altLang="cs-CZ" sz="1800" dirty="0"/>
              <a:t> –  rozdíl nejen ve velikosti, ale i právní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1243:  Brno mělo nejúplnější privilegium v českých zemích (od rakouských měst Enže (</a:t>
            </a:r>
            <a:r>
              <a:rPr lang="cs-CZ" altLang="cs-CZ" sz="1800" dirty="0" err="1"/>
              <a:t>Enns</a:t>
            </a:r>
            <a:r>
              <a:rPr lang="cs-CZ" altLang="cs-CZ" sz="1800" dirty="0"/>
              <a:t>) a Vídně)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–  městečka měla nižší právní vybavení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–  obvykle pod svrchovaností duchovní či světské vrchnosti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–  v závěru vrcholného středověku dostávají právo odúmrti.</a:t>
            </a:r>
          </a:p>
        </p:txBody>
      </p:sp>
    </p:spTree>
    <p:extLst>
      <p:ext uri="{BB962C8B-B14F-4D97-AF65-F5344CB8AC3E}">
        <p14:creationId xmlns:p14="http://schemas.microsoft.com/office/powerpoint/2010/main" val="1592921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770709" y="866776"/>
            <a:ext cx="10593977" cy="576262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Oppidum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ve starších pramenech označuje opevněné místo nebo hrad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–  později s rozšířením </a:t>
            </a:r>
            <a:r>
              <a:rPr lang="cs-CZ" altLang="cs-CZ" sz="2000" dirty="0" err="1"/>
              <a:t>civitas</a:t>
            </a:r>
            <a:r>
              <a:rPr lang="cs-CZ" altLang="cs-CZ" sz="2000" dirty="0"/>
              <a:t> (vyšší význam) označuje menší venkovské město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nadané městskými právy </a:t>
            </a:r>
          </a:p>
          <a:p>
            <a:pPr eaLnBrk="1" hangingPunct="1">
              <a:buFontTx/>
              <a:buNone/>
            </a:pPr>
            <a:endParaRPr lang="cs-CZ" altLang="cs-CZ" sz="2000" b="1" i="1" dirty="0"/>
          </a:p>
          <a:p>
            <a:pPr eaLnBrk="1" hangingPunct="1"/>
            <a:r>
              <a:rPr lang="cs-CZ" altLang="cs-CZ" sz="2000" b="1" dirty="0"/>
              <a:t>Oppidum </a:t>
            </a:r>
            <a:r>
              <a:rPr lang="cs-CZ" altLang="cs-CZ" sz="2000" b="1" dirty="0" err="1"/>
              <a:t>forense</a:t>
            </a:r>
            <a:r>
              <a:rPr lang="cs-CZ" altLang="cs-CZ" sz="2000" b="1" dirty="0"/>
              <a:t>   –  </a:t>
            </a:r>
            <a:r>
              <a:rPr lang="cs-CZ" altLang="cs-CZ" sz="2000" dirty="0"/>
              <a:t>tržní místo  (ne město!)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</a:t>
            </a:r>
          </a:p>
          <a:p>
            <a:pPr eaLnBrk="1" hangingPunct="1"/>
            <a:r>
              <a:rPr lang="cs-CZ" altLang="cs-CZ" sz="2000" b="1" dirty="0" err="1"/>
              <a:t>Forum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</a:t>
            </a:r>
            <a:r>
              <a:rPr lang="cs-CZ" altLang="cs-CZ" sz="2000" b="1" dirty="0"/>
              <a:t> </a:t>
            </a:r>
            <a:r>
              <a:rPr lang="cs-CZ" altLang="cs-CZ" sz="2000" dirty="0"/>
              <a:t>tržiště nebo trhový poplatek (někdy i statut celého trhového sídliště)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–  ve Slezsku často označuje sídliště městského typu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 err="1"/>
              <a:t>Urbs</a:t>
            </a:r>
            <a:r>
              <a:rPr lang="cs-CZ" altLang="cs-CZ" sz="2000" b="1" dirty="0"/>
              <a:t>  –   </a:t>
            </a:r>
            <a:r>
              <a:rPr lang="cs-CZ" altLang="cs-CZ" sz="2000" dirty="0"/>
              <a:t>v předměstském období označuje hrad jako sídlo správy se střediskovou funkcí</a:t>
            </a:r>
          </a:p>
          <a:p>
            <a:pPr marL="0" indent="0">
              <a:buNone/>
            </a:pPr>
            <a:r>
              <a:rPr lang="cs-CZ" altLang="cs-CZ" sz="2000" dirty="0"/>
              <a:t>                    Praha:  jako </a:t>
            </a:r>
            <a:r>
              <a:rPr lang="cs-CZ" altLang="cs-CZ" sz="2000" dirty="0" err="1"/>
              <a:t>urbs</a:t>
            </a:r>
            <a:r>
              <a:rPr lang="cs-CZ" altLang="cs-CZ" sz="2000" dirty="0"/>
              <a:t> znamená vždy Pražský hrad </a:t>
            </a:r>
          </a:p>
          <a:p>
            <a:pPr marL="0" indent="0">
              <a:buNone/>
            </a:pPr>
            <a:endParaRPr lang="cs-CZ" altLang="cs-CZ" sz="2000" dirty="0"/>
          </a:p>
          <a:p>
            <a:r>
              <a:rPr lang="cs-CZ" altLang="cs-CZ" sz="2000" b="1" dirty="0"/>
              <a:t>Municipium</a:t>
            </a:r>
            <a:r>
              <a:rPr lang="cs-CZ" altLang="cs-CZ" sz="2000" dirty="0"/>
              <a:t>  –  pevnost, např.:  1279 - Čáslav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64038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3B066E8B-3514-4AC6-4ED3-342B939D9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38100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rgbClr val="FF0000"/>
                </a:solidFill>
              </a:rPr>
              <a:t>                     Dějiny bádání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2200" b="1" dirty="0">
                <a:solidFill>
                  <a:srgbClr val="FF0000"/>
                </a:solidFill>
              </a:rPr>
              <a:t>                                     Morava a Slezsko</a:t>
            </a:r>
            <a:br>
              <a:rPr lang="cs-CZ" altLang="cs-CZ" sz="1500" b="1" dirty="0">
                <a:solidFill>
                  <a:srgbClr val="FF0000"/>
                </a:solidFill>
              </a:rPr>
            </a:br>
            <a:endParaRPr lang="cs-CZ" altLang="cs-CZ" sz="1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1E4720-3FE4-ACF3-93B8-DFC2F402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1" y="1028700"/>
            <a:ext cx="11715750" cy="58293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cs-CZ" sz="1350" b="1" dirty="0"/>
          </a:p>
          <a:p>
            <a:pPr marL="0" indent="0">
              <a:buNone/>
              <a:defRPr/>
            </a:pPr>
            <a:r>
              <a:rPr lang="cs-CZ" sz="8000" b="1" dirty="0">
                <a:solidFill>
                  <a:srgbClr val="FF0000"/>
                </a:solidFill>
              </a:rPr>
              <a:t>       1.   pol. 19. – pol. 20. stol.:</a:t>
            </a:r>
          </a:p>
          <a:p>
            <a:pPr marL="0" indent="0">
              <a:buNone/>
              <a:defRPr/>
            </a:pPr>
            <a:r>
              <a:rPr lang="cs-CZ" sz="8000" b="1" dirty="0">
                <a:solidFill>
                  <a:srgbClr val="FF0000"/>
                </a:solidFill>
              </a:rPr>
              <a:t>            </a:t>
            </a:r>
            <a:r>
              <a:rPr lang="cs-CZ" sz="8000" dirty="0"/>
              <a:t>–</a:t>
            </a:r>
            <a:r>
              <a:rPr lang="cs-CZ" sz="8000" b="1" dirty="0">
                <a:solidFill>
                  <a:srgbClr val="FF0000"/>
                </a:solidFill>
              </a:rPr>
              <a:t>  </a:t>
            </a:r>
            <a:r>
              <a:rPr lang="cs-CZ" sz="8000" dirty="0"/>
              <a:t>ojedinělá</a:t>
            </a:r>
            <a:r>
              <a:rPr lang="cs-CZ" sz="8000" b="1" dirty="0"/>
              <a:t> </a:t>
            </a:r>
            <a:r>
              <a:rPr lang="cs-CZ" sz="8000" dirty="0"/>
              <a:t>záchrana nálezů a první výzkumy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–   neprofesionální archeologové: vlastivědci, učitelé 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–   spolková muzejní činnost: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     1883:  Vlastenecký muzejní spolek v Olomouci 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     1888:  Muzejní spolek v Brně     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     1906:  Moravský archeologický klub (MAK) 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     1919:  Státní archeologický ústav v Praze (SAÚ)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cs-CZ" sz="8000" dirty="0"/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–  </a:t>
            </a:r>
            <a:r>
              <a:rPr lang="cs-CZ" sz="8000" b="1" dirty="0"/>
              <a:t>1. pol. 19. stol:   </a:t>
            </a:r>
            <a:r>
              <a:rPr lang="cs-CZ" sz="8000" dirty="0"/>
              <a:t>výzkumy slov. pohřebišť, hradisek a středověkých hřbitovů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                                  1845</a:t>
            </a:r>
            <a:r>
              <a:rPr lang="cs-CZ" sz="8000" b="1" dirty="0"/>
              <a:t>:    Jan Eder </a:t>
            </a:r>
            <a:r>
              <a:rPr lang="cs-CZ" sz="8000" dirty="0"/>
              <a:t>prozkoumal středověké pohřebiště ve Farní ul. v Židlochovicích 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                                  1846:    </a:t>
            </a:r>
            <a:r>
              <a:rPr lang="cs-CZ" sz="8000" b="1" dirty="0"/>
              <a:t>Gustav </a:t>
            </a:r>
            <a:r>
              <a:rPr lang="cs-CZ" sz="8000" b="1" dirty="0" err="1"/>
              <a:t>Wolny</a:t>
            </a:r>
            <a:r>
              <a:rPr lang="cs-CZ" sz="8000" b="1" dirty="0"/>
              <a:t> </a:t>
            </a:r>
            <a:r>
              <a:rPr lang="cs-CZ" sz="8000" dirty="0"/>
              <a:t>velkomoravské pohřebiště u Rajhradu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cs-CZ" sz="80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b="1" dirty="0">
                <a:solidFill>
                  <a:srgbClr val="FF0000"/>
                </a:solidFill>
              </a:rPr>
              <a:t>                 </a:t>
            </a:r>
            <a:r>
              <a:rPr lang="cs-CZ" sz="8000" b="1" dirty="0"/>
              <a:t>Mořic Vilém Trapp   </a:t>
            </a:r>
            <a:r>
              <a:rPr lang="cs-CZ" sz="8000" dirty="0"/>
              <a:t>–  brněnský historik a archeolog, konzervátor památkové péče  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           (1825–1895)        –  od 1854:  budoval archeologickou sbírku Františkova muzea (MZM)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                                          –  1864:  kustod 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                                          –  zdokumentoval fresky tzv. přemyslovského cyklu v rotundě 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8000" dirty="0"/>
              <a:t>                                                           sv. Kateřiny v areálu přemyslovského hradu ve Znojmě   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cs-CZ" sz="8000" dirty="0"/>
          </a:p>
          <a:p>
            <a:pPr algn="just">
              <a:spcBef>
                <a:spcPts val="600"/>
              </a:spcBef>
              <a:defRPr/>
            </a:pPr>
            <a:endParaRPr lang="cs-CZ" sz="8000" b="1" dirty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defRPr/>
            </a:pPr>
            <a:endParaRPr lang="cs-CZ" sz="8000" b="1" dirty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defRPr/>
            </a:pPr>
            <a:endParaRPr lang="cs-CZ" sz="8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cs-CZ" sz="8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cs-CZ" sz="80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sz="8000" dirty="0"/>
              <a:t>      </a:t>
            </a:r>
          </a:p>
          <a:p>
            <a:pPr marL="0" indent="0">
              <a:buNone/>
              <a:defRPr/>
            </a:pPr>
            <a:r>
              <a:rPr lang="cs-CZ" sz="8000" dirty="0"/>
              <a:t>      </a:t>
            </a:r>
          </a:p>
          <a:p>
            <a:pPr marL="0" indent="0">
              <a:buNone/>
              <a:defRPr/>
            </a:pPr>
            <a:r>
              <a:rPr lang="cs-CZ" sz="8000" dirty="0"/>
              <a:t> </a:t>
            </a:r>
          </a:p>
          <a:p>
            <a:pPr>
              <a:defRPr/>
            </a:pPr>
            <a:endParaRPr lang="cs-CZ" sz="8000" dirty="0"/>
          </a:p>
          <a:p>
            <a:pPr>
              <a:defRPr/>
            </a:pPr>
            <a:endParaRPr lang="cs-CZ" sz="8000" dirty="0"/>
          </a:p>
          <a:p>
            <a:pPr marL="0" indent="0">
              <a:buNone/>
              <a:defRPr/>
            </a:pPr>
            <a:endParaRPr lang="cs-CZ" sz="13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B3D5306-E259-4D1F-BEDF-64C8F6DB8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637563"/>
            <a:ext cx="5624512" cy="35828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33E2C86-A5C8-4712-A267-1FFD352FF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9" y="2490050"/>
            <a:ext cx="5795610" cy="372574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1A0C20D-989C-4244-A304-755480E05A79}"/>
              </a:ext>
            </a:extLst>
          </p:cNvPr>
          <p:cNvSpPr txBox="1"/>
          <p:nvPr/>
        </p:nvSpPr>
        <p:spPr>
          <a:xfrm>
            <a:off x="2192248" y="642201"/>
            <a:ext cx="795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Rotunda sv. Kateřiny </a:t>
            </a:r>
            <a:r>
              <a:rPr lang="cs-CZ" sz="2000" dirty="0"/>
              <a:t>zbudovaná knížetem Konrádem I. a jeho syn </a:t>
            </a:r>
            <a:r>
              <a:rPr lang="cs-CZ" sz="2000" dirty="0" err="1"/>
              <a:t>Litoldem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08149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264B0D-00C3-0977-DAEC-4F611526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1" y="457200"/>
            <a:ext cx="11830050" cy="64008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cs-CZ" sz="1350" dirty="0"/>
              <a:t>                                         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dirty="0"/>
              <a:t>       </a:t>
            </a:r>
            <a:r>
              <a:rPr lang="de-DE" sz="1800" b="1" dirty="0"/>
              <a:t>Ludwig Heinrich </a:t>
            </a:r>
            <a:r>
              <a:rPr lang="de-DE" sz="1800" b="1" dirty="0" err="1"/>
              <a:t>Jeitteles</a:t>
            </a:r>
            <a:r>
              <a:rPr lang="cs-CZ" sz="1800" b="1" dirty="0"/>
              <a:t>  </a:t>
            </a:r>
            <a:r>
              <a:rPr lang="de-DE" sz="1800" dirty="0"/>
              <a:t> </a:t>
            </a:r>
            <a:r>
              <a:rPr lang="cs-CZ" sz="1800" dirty="0"/>
              <a:t> –   přírodovědec (zoolog, antropolog)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dirty="0"/>
              <a:t>             </a:t>
            </a:r>
            <a:r>
              <a:rPr lang="de-DE" sz="1800" dirty="0"/>
              <a:t>(1830–1883)</a:t>
            </a:r>
            <a:r>
              <a:rPr lang="cs-CZ" sz="1800" dirty="0"/>
              <a:t>                    –   od 1858:  učil na něm. gymnáziu a reálce v Opavě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dirty="0"/>
              <a:t>                                                       –   od 1862:  v Olomouci, 1874: ve Vídni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dirty="0"/>
              <a:t>                                                       –   olomoucká „nákolí“:  torza střed. staveb považoval za laténské (podle objevů ve Švýcarsku)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cs-CZ" sz="1800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dirty="0"/>
              <a:t>        </a:t>
            </a:r>
            <a:r>
              <a:rPr lang="cs-CZ" sz="1800" b="1" dirty="0"/>
              <a:t>Anton </a:t>
            </a:r>
            <a:r>
              <a:rPr lang="cs-CZ" sz="1800" b="1" dirty="0" err="1"/>
              <a:t>Rzehak</a:t>
            </a:r>
            <a:r>
              <a:rPr lang="cs-CZ" sz="1800" b="1" dirty="0"/>
              <a:t>   </a:t>
            </a:r>
            <a:r>
              <a:rPr lang="cs-CZ" sz="1800" dirty="0"/>
              <a:t>–   od 1905: prof. přírodovědy na něm. technice </a:t>
            </a:r>
            <a:endParaRPr lang="cs-CZ" sz="1800" b="1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b="1" dirty="0"/>
              <a:t>         </a:t>
            </a:r>
            <a:r>
              <a:rPr lang="cs-CZ" sz="1800" dirty="0"/>
              <a:t>(1855–1923)    –   dokumentoval nálezy ze středověkých jímek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cs-CZ" sz="1800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dirty="0"/>
              <a:t>        </a:t>
            </a:r>
            <a:r>
              <a:rPr lang="cs-CZ" sz="1800" b="1" dirty="0"/>
              <a:t>Inocenc Ladislav Červinka   </a:t>
            </a:r>
            <a:r>
              <a:rPr lang="cs-CZ" sz="1800" dirty="0"/>
              <a:t>–  1920:  státní konzervátor v SAÚ, 1924:  v MZM </a:t>
            </a:r>
            <a:endParaRPr lang="cs-CZ" sz="1800" b="1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b="1" dirty="0"/>
              <a:t>               </a:t>
            </a:r>
            <a:r>
              <a:rPr lang="cs-CZ" sz="1800" dirty="0"/>
              <a:t>(1869–1952)                   –  1933:  </a:t>
            </a:r>
            <a:r>
              <a:rPr lang="cs-CZ" sz="1800" dirty="0" err="1"/>
              <a:t>ved</a:t>
            </a:r>
            <a:r>
              <a:rPr lang="cs-CZ" sz="1800" dirty="0"/>
              <a:t>. prehistorického odd., zakladatel MAK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dirty="0"/>
              <a:t>                                                        –   soupisy lokalit, výzkumy pohřebišť a mohylníků 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cs-CZ" sz="1800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dirty="0"/>
              <a:t>        </a:t>
            </a:r>
            <a:r>
              <a:rPr lang="cs-CZ" sz="1800" b="1" dirty="0"/>
              <a:t>80. léta  </a:t>
            </a:r>
            <a:r>
              <a:rPr lang="cs-CZ" sz="1800" dirty="0"/>
              <a:t>–  systematičtější provádění výzkumů:  K. J. Maška, J. </a:t>
            </a:r>
            <a:r>
              <a:rPr lang="cs-CZ" sz="1800" dirty="0" err="1"/>
              <a:t>Palliardi</a:t>
            </a:r>
            <a:r>
              <a:rPr lang="cs-CZ" sz="1800" dirty="0"/>
              <a:t>, J. </a:t>
            </a:r>
            <a:r>
              <a:rPr lang="cs-CZ" sz="1800" dirty="0" err="1"/>
              <a:t>Wankel</a:t>
            </a:r>
            <a:r>
              <a:rPr lang="cs-CZ" sz="1800" dirty="0"/>
              <a:t>, F. Přikryl, M. Kříž,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dirty="0"/>
              <a:t>                           </a:t>
            </a:r>
            <a:r>
              <a:rPr lang="cs-CZ" sz="1800" b="1" dirty="0"/>
              <a:t>Jan </a:t>
            </a:r>
            <a:r>
              <a:rPr lang="cs-CZ" sz="1800" b="1" dirty="0" err="1"/>
              <a:t>Knies</a:t>
            </a:r>
            <a:r>
              <a:rPr lang="cs-CZ" sz="1800" b="1" dirty="0"/>
              <a:t> </a:t>
            </a:r>
            <a:r>
              <a:rPr lang="cs-CZ" sz="1800" dirty="0"/>
              <a:t>(1894:  první soupis slov. nálezů z Moravy)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dirty="0"/>
              <a:t>                      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b="1" dirty="0"/>
              <a:t>       1926:  Jaroslav Böhm  </a:t>
            </a:r>
            <a:r>
              <a:rPr lang="cs-CZ" sz="1800" dirty="0"/>
              <a:t>–   kladl důraz na výzkum raně středověkých lokalit (hradiska):  soupis známých lokalit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cs-CZ" sz="1800" dirty="0"/>
              <a:t>                                                    Slezsko v době předhistorické, Vlastivědný sborník slezský 2, 15–31. 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1800" dirty="0"/>
              <a:t>        </a:t>
            </a:r>
            <a:r>
              <a:rPr lang="cs-CZ" sz="1800" b="1" dirty="0"/>
              <a:t>1933-41:</a:t>
            </a:r>
            <a:r>
              <a:rPr lang="cs-CZ" sz="1800" dirty="0"/>
              <a:t>  výzkum hradu </a:t>
            </a:r>
            <a:r>
              <a:rPr lang="cs-CZ" sz="1800" dirty="0" err="1"/>
              <a:t>Cvilína</a:t>
            </a:r>
            <a:r>
              <a:rPr lang="cs-CZ" sz="1800" dirty="0"/>
              <a:t> u Krnova  –  krnovský stavitel </a:t>
            </a:r>
            <a:r>
              <a:rPr lang="cs-CZ" sz="1800" b="1" dirty="0"/>
              <a:t>Gustav A. Horny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1800" dirty="0"/>
              <a:t>        </a:t>
            </a:r>
            <a:r>
              <a:rPr lang="cs-CZ" sz="1800" b="1" dirty="0"/>
              <a:t>1941-42:  </a:t>
            </a:r>
            <a:r>
              <a:rPr lang="cs-CZ" sz="1800" dirty="0"/>
              <a:t> rotunda sv. Mikuláše v Těšíně – G. </a:t>
            </a:r>
            <a:r>
              <a:rPr lang="cs-CZ" sz="1800" dirty="0" err="1"/>
              <a:t>Raschke</a:t>
            </a:r>
            <a:r>
              <a:rPr lang="cs-CZ" sz="1800" dirty="0"/>
              <a:t>, 1947-55:  </a:t>
            </a:r>
            <a:r>
              <a:rPr lang="cs-CZ" sz="1800" b="1" dirty="0"/>
              <a:t>Alina </a:t>
            </a:r>
            <a:r>
              <a:rPr lang="cs-CZ" sz="1800" b="1" dirty="0" err="1"/>
              <a:t>Kietlińska</a:t>
            </a:r>
            <a:r>
              <a:rPr lang="cs-CZ" sz="1800" b="1" dirty="0"/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1800" dirty="0"/>
              <a:t>  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1800" dirty="0"/>
              <a:t>    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>
            <a:extLst>
              <a:ext uri="{FF2B5EF4-FFF2-40B4-BE49-F238E27FC236}">
                <a16:creationId xmlns:a16="http://schemas.microsoft.com/office/drawing/2014/main" id="{F4A69702-E9F0-70A3-8B0D-F84C1E004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49" y="457200"/>
            <a:ext cx="11344275" cy="640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altLang="cs-CZ" dirty="0"/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2.   pol. 20. stol. až 1990:</a:t>
            </a:r>
            <a:r>
              <a:rPr lang="cs-CZ" altLang="cs-CZ" sz="2000" b="1" dirty="0"/>
              <a:t>   2 etapy:</a:t>
            </a:r>
          </a:p>
          <a:p>
            <a:pPr marL="0" indent="0">
              <a:buNone/>
              <a:defRPr/>
            </a:pPr>
            <a:endParaRPr lang="cs-CZ" altLang="cs-CZ" sz="1350" b="1" dirty="0"/>
          </a:p>
          <a:p>
            <a:pPr marL="0" indent="0">
              <a:buNone/>
              <a:defRPr/>
            </a:pPr>
            <a:r>
              <a:rPr lang="cs-CZ" altLang="cs-CZ" sz="1350" b="1" dirty="0"/>
              <a:t>       </a:t>
            </a:r>
            <a:r>
              <a:rPr lang="cs-CZ" altLang="cs-CZ" sz="1600" b="1" dirty="0"/>
              <a:t>a)  po 1945:</a:t>
            </a:r>
            <a:r>
              <a:rPr lang="cs-CZ" altLang="cs-CZ" sz="1600" dirty="0"/>
              <a:t>  základy moderního výzkumu: školení archeologové výzkumy hradisek a záchranné akce v intravilánech měst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</a:t>
            </a:r>
            <a:r>
              <a:rPr lang="cs-CZ" altLang="cs-CZ" sz="1600" b="1" dirty="0"/>
              <a:t>Hradiska:</a:t>
            </a:r>
            <a:r>
              <a:rPr lang="cs-CZ" altLang="cs-CZ" sz="1600" dirty="0"/>
              <a:t>   Kylešovice:   1946-47  J. </a:t>
            </a:r>
            <a:r>
              <a:rPr lang="cs-CZ" altLang="cs-CZ" sz="1600" dirty="0" err="1"/>
              <a:t>Poulík</a:t>
            </a: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     Na </a:t>
            </a:r>
            <a:r>
              <a:rPr lang="cs-CZ" altLang="cs-CZ" sz="1600" dirty="0" err="1"/>
              <a:t>valách</a:t>
            </a:r>
            <a:r>
              <a:rPr lang="cs-CZ" altLang="cs-CZ" sz="1600" dirty="0"/>
              <a:t> ve St Městě:    1948 V. Hrubý, 1985 L. Galuška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     Staré zámky v Líšni:   1948-55  J. </a:t>
            </a:r>
            <a:r>
              <a:rPr lang="cs-CZ" altLang="cs-CZ" sz="1600" dirty="0" err="1"/>
              <a:t>Poulík</a:t>
            </a:r>
            <a:r>
              <a:rPr lang="cs-CZ" altLang="cs-CZ" sz="1600" dirty="0"/>
              <a:t>, do 1965 Č. </a:t>
            </a:r>
            <a:r>
              <a:rPr lang="cs-CZ" altLang="cs-CZ" sz="1600" dirty="0" err="1"/>
              <a:t>Staňa</a:t>
            </a: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     sv. </a:t>
            </a:r>
            <a:r>
              <a:rPr lang="cs-CZ" altLang="cs-CZ" sz="1600" dirty="0" err="1"/>
              <a:t>Hypolit</a:t>
            </a:r>
            <a:r>
              <a:rPr lang="cs-CZ" altLang="cs-CZ" sz="1600" dirty="0"/>
              <a:t> ve Znojmě:   1950-57   B. Dostál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     Chotěbuz-</a:t>
            </a:r>
            <a:r>
              <a:rPr lang="cs-CZ" altLang="cs-CZ" sz="1600" dirty="0" err="1"/>
              <a:t>Podobora</a:t>
            </a:r>
            <a:r>
              <a:rPr lang="cs-CZ" altLang="cs-CZ" sz="1600" dirty="0"/>
              <a:t>:   1952-54   L. </a:t>
            </a:r>
            <a:r>
              <a:rPr lang="cs-CZ" altLang="cs-CZ" sz="1600" dirty="0" err="1"/>
              <a:t>Jisl</a:t>
            </a: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     Valy u Mikulčic:   od 1954:  J. </a:t>
            </a:r>
            <a:r>
              <a:rPr lang="cs-CZ" altLang="cs-CZ" sz="1600" dirty="0" err="1"/>
              <a:t>Poulík</a:t>
            </a:r>
            <a:r>
              <a:rPr lang="cs-CZ" altLang="cs-CZ" sz="1600" dirty="0"/>
              <a:t>,   1975-90 Z. </a:t>
            </a:r>
            <a:r>
              <a:rPr lang="cs-CZ" altLang="cs-CZ" sz="1600" dirty="0" err="1"/>
              <a:t>Klanica</a:t>
            </a: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     Pohanskou Břeclavi:   1959-70   F. Kalousek, pak B. Dostál</a:t>
            </a:r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</a:t>
            </a:r>
            <a:r>
              <a:rPr lang="cs-CZ" altLang="cs-CZ" sz="1600" b="1" dirty="0"/>
              <a:t>Mohylníky:</a:t>
            </a:r>
            <a:r>
              <a:rPr lang="cs-CZ" altLang="cs-CZ" sz="1600" dirty="0"/>
              <a:t>  Stěbořice: </a:t>
            </a:r>
            <a:r>
              <a:rPr lang="pl-PL" sz="1600" dirty="0"/>
              <a:t>1952-53, 55, 61 L. Jisl</a:t>
            </a:r>
          </a:p>
          <a:p>
            <a:pPr marL="0" indent="0">
              <a:buNone/>
              <a:defRPr/>
            </a:pPr>
            <a:r>
              <a:rPr lang="pl-PL" sz="1600" dirty="0"/>
              <a:t>                                                  Hněvošice: </a:t>
            </a:r>
            <a:r>
              <a:rPr lang="cs-CZ" sz="1600" dirty="0"/>
              <a:t>1959-60 J. Král</a:t>
            </a:r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</a:t>
            </a:r>
            <a:r>
              <a:rPr lang="cs-CZ" altLang="cs-CZ" sz="1600" b="1" dirty="0"/>
              <a:t>Církevní objekty:  </a:t>
            </a:r>
            <a:r>
              <a:rPr lang="cs-CZ" altLang="cs-CZ" sz="1600" dirty="0"/>
              <a:t>Holasovice – církevní stavba a hřbitov: 1959 Vlasta Šikulová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                  Dolany – kartuziánský klášter: 1962-75:  </a:t>
            </a:r>
            <a:r>
              <a:rPr lang="cs-CZ" altLang="cs-CZ" sz="1600" dirty="0" err="1"/>
              <a:t>Vaáclav</a:t>
            </a:r>
            <a:r>
              <a:rPr lang="cs-CZ" altLang="cs-CZ" sz="1600" dirty="0"/>
              <a:t> Burian</a:t>
            </a:r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</a:t>
            </a:r>
            <a:r>
              <a:rPr lang="cs-CZ" altLang="cs-CZ" sz="1600" b="1" dirty="0"/>
              <a:t>Hrady:  </a:t>
            </a:r>
            <a:r>
              <a:rPr lang="cs-CZ" altLang="cs-CZ" sz="1600" dirty="0" err="1"/>
              <a:t>Tepenec</a:t>
            </a:r>
            <a:r>
              <a:rPr lang="cs-CZ" altLang="cs-CZ" sz="1600" dirty="0"/>
              <a:t>: 1968-71:  B. Novotný a V. Burian, od 1971: V. Dohnal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                     60. léta:  Brno:  B. Novotný, V. Hrubý, V. Nekuda, K. </a:t>
            </a:r>
            <a:r>
              <a:rPr lang="cs-CZ" altLang="cs-CZ" sz="1600" dirty="0" err="1"/>
              <a:t>Reichertová</a:t>
            </a:r>
            <a:r>
              <a:rPr lang="cs-CZ" altLang="cs-CZ" sz="1600" dirty="0"/>
              <a:t>  </a:t>
            </a:r>
          </a:p>
          <a:p>
            <a:pPr marL="0" indent="0">
              <a:buNone/>
              <a:defRPr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EA938A-D5C3-E0AE-70F7-F1BA4BB61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533400"/>
            <a:ext cx="11239500" cy="63246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po 1970:</a:t>
            </a:r>
            <a:r>
              <a:rPr lang="cs-CZ" altLang="cs-CZ" sz="2000" dirty="0">
                <a:solidFill>
                  <a:srgbClr val="FF0000"/>
                </a:solidFill>
              </a:rPr>
              <a:t>   </a:t>
            </a:r>
            <a:r>
              <a:rPr lang="cs-CZ" altLang="cs-CZ" sz="2000" dirty="0"/>
              <a:t>soustavné sledování historických jader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1800" b="1" dirty="0"/>
              <a:t>                    3 centra:   </a:t>
            </a:r>
            <a:r>
              <a:rPr lang="cs-CZ" altLang="cs-CZ" sz="1800" dirty="0"/>
              <a:t>AÚ ČSAV v Brně + Expozitura v Opavě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OSSPOP (Okr. středisko památkové peče a ochrany přírody v Olomouci)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archeologická oddělení v okresních muzeích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</a:t>
            </a:r>
            <a:r>
              <a:rPr lang="cs-CZ" altLang="cs-CZ" sz="1800" b="1" dirty="0"/>
              <a:t>Olomouc:</a:t>
            </a:r>
            <a:r>
              <a:rPr lang="cs-CZ" altLang="cs-CZ" sz="1800" dirty="0"/>
              <a:t>  V. Dohnal (Přemysl. hrad), J. Bláha (Prior), P. Michna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</a:t>
            </a:r>
            <a:r>
              <a:rPr lang="cs-CZ" altLang="cs-CZ" sz="1800" b="1" dirty="0"/>
              <a:t>Opava:</a:t>
            </a:r>
            <a:r>
              <a:rPr lang="cs-CZ" altLang="cs-CZ" sz="1800" dirty="0"/>
              <a:t> dominikánský klášter – V. Šikulová (do 2001 SZM)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</a:t>
            </a:r>
            <a:r>
              <a:rPr lang="cs-CZ" altLang="cs-CZ" sz="1800" b="1" dirty="0"/>
              <a:t>Ostrava:  </a:t>
            </a:r>
            <a:r>
              <a:rPr lang="cs-CZ" altLang="cs-CZ" sz="1800" dirty="0"/>
              <a:t>kostel sv. Václava –  V. Šikulová, J. Král;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</a:t>
            </a:r>
            <a:r>
              <a:rPr lang="cs-CZ" altLang="cs-CZ" sz="1800" b="1" dirty="0"/>
              <a:t>Rýmařov, Loštice, Mohelnice, Šumperk</a:t>
            </a:r>
            <a:r>
              <a:rPr lang="cs-CZ" altLang="cs-CZ" sz="1800" dirty="0"/>
              <a:t>:  V. </a:t>
            </a:r>
            <a:r>
              <a:rPr lang="cs-CZ" altLang="cs-CZ" sz="1800" dirty="0" err="1"/>
              <a:t>Goš</a:t>
            </a:r>
            <a:r>
              <a:rPr lang="cs-CZ" altLang="cs-CZ" sz="1800" dirty="0"/>
              <a:t>., J. Karel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</a:t>
            </a:r>
            <a:r>
              <a:rPr lang="cs-CZ" altLang="cs-CZ" sz="1800" b="1" dirty="0"/>
              <a:t>Bruntál, Uničov</a:t>
            </a:r>
            <a:r>
              <a:rPr lang="cs-CZ" altLang="cs-CZ" sz="1800" dirty="0"/>
              <a:t>  –  Pavel Michna    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</a:t>
            </a:r>
            <a:r>
              <a:rPr lang="cs-CZ" altLang="cs-CZ" sz="1800" b="1" dirty="0"/>
              <a:t>Brno, Jihlava </a:t>
            </a:r>
            <a:r>
              <a:rPr lang="cs-CZ" altLang="cs-CZ" sz="1800" dirty="0"/>
              <a:t>–  Bohuslav Novotný, Vladimír Nekuda, Zdeněk Měřínský, Rudolf Procházka,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</a:t>
            </a:r>
            <a:r>
              <a:rPr lang="cs-CZ" altLang="cs-CZ" sz="1800" b="1" dirty="0"/>
              <a:t>Uherský Brod </a:t>
            </a:r>
            <a:r>
              <a:rPr lang="cs-CZ" altLang="cs-CZ" sz="1800" dirty="0"/>
              <a:t>–  Jiří </a:t>
            </a:r>
            <a:r>
              <a:rPr lang="cs-CZ" altLang="cs-CZ" sz="1800" dirty="0" err="1"/>
              <a:t>Pavelčík</a:t>
            </a:r>
            <a:r>
              <a:rPr lang="cs-CZ" altLang="cs-CZ" sz="1800" dirty="0"/>
              <a:t>, Rudolf Procházka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</a:t>
            </a:r>
            <a:r>
              <a:rPr lang="cs-CZ" altLang="cs-CZ" sz="1800" b="1" dirty="0"/>
              <a:t>Přerov</a:t>
            </a:r>
            <a:r>
              <a:rPr lang="cs-CZ" altLang="cs-CZ" sz="1800" dirty="0"/>
              <a:t> –  Čestmír </a:t>
            </a:r>
            <a:r>
              <a:rPr lang="cs-CZ" altLang="cs-CZ" sz="1800" dirty="0" err="1"/>
              <a:t>Staňa</a:t>
            </a: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</a:t>
            </a:r>
            <a:r>
              <a:rPr lang="cs-CZ" altLang="cs-CZ" sz="1800" b="1" dirty="0"/>
              <a:t>Uh. Hradiště </a:t>
            </a:r>
            <a:r>
              <a:rPr lang="cs-CZ" altLang="cs-CZ" sz="1800" dirty="0"/>
              <a:t>–  Rudolf </a:t>
            </a:r>
            <a:r>
              <a:rPr lang="cs-CZ" altLang="cs-CZ" sz="1800" dirty="0" err="1"/>
              <a:t>Snášil</a:t>
            </a:r>
            <a:r>
              <a:rPr lang="cs-CZ" altLang="cs-CZ" sz="1800" dirty="0"/>
              <a:t>, Rudolf Procházka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</a:t>
            </a:r>
            <a:r>
              <a:rPr lang="cs-CZ" altLang="cs-CZ" sz="1800" b="1" dirty="0"/>
              <a:t>Ivančice</a:t>
            </a:r>
            <a:r>
              <a:rPr lang="cs-CZ" altLang="cs-CZ" sz="1800" dirty="0"/>
              <a:t>  –  Luboš Šebela                       </a:t>
            </a:r>
            <a:r>
              <a:rPr lang="cs-CZ" altLang="cs-CZ" sz="1800" b="1" dirty="0"/>
              <a:t>Blansko</a:t>
            </a:r>
            <a:r>
              <a:rPr lang="cs-CZ" altLang="cs-CZ" sz="1800" dirty="0"/>
              <a:t> – Jiří Doležel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</a:t>
            </a:r>
            <a:r>
              <a:rPr lang="cs-CZ" altLang="cs-CZ" sz="1800" b="1" dirty="0"/>
              <a:t>Znojmo</a:t>
            </a:r>
            <a:r>
              <a:rPr lang="cs-CZ" altLang="cs-CZ" sz="1800" dirty="0"/>
              <a:t>  –  Jaromír Kovárník                  </a:t>
            </a:r>
            <a:r>
              <a:rPr lang="cs-CZ" altLang="cs-CZ" sz="1800" b="1" dirty="0"/>
              <a:t>Žďár n. </a:t>
            </a:r>
            <a:r>
              <a:rPr lang="cs-CZ" altLang="cs-CZ" sz="1800" b="1" dirty="0" err="1"/>
              <a:t>Sáz</a:t>
            </a:r>
            <a:r>
              <a:rPr lang="cs-CZ" altLang="cs-CZ" sz="1800" dirty="0"/>
              <a:t> – Jaroslav Král, Václav Richter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</a:t>
            </a:r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1">
            <a:extLst>
              <a:ext uri="{FF2B5EF4-FFF2-40B4-BE49-F238E27FC236}">
                <a16:creationId xmlns:a16="http://schemas.microsoft.com/office/drawing/2014/main" id="{2F7A6034-8DCF-7A61-2FF1-A7821FC1A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46" y="409575"/>
            <a:ext cx="7607429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>
            <a:extLst>
              <a:ext uri="{FF2B5EF4-FFF2-40B4-BE49-F238E27FC236}">
                <a16:creationId xmlns:a16="http://schemas.microsoft.com/office/drawing/2014/main" id="{338D60B5-0D7B-E694-97D0-A493DE49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4" y="6000750"/>
            <a:ext cx="11820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Brno – kostel sv. Mikuláše (</a:t>
            </a:r>
            <a:r>
              <a:rPr lang="es-ES" altLang="cs-CZ" sz="1800" dirty="0"/>
              <a:t>1963 nebo 1964</a:t>
            </a:r>
            <a:r>
              <a:rPr lang="cs-CZ" altLang="cs-CZ" sz="1800" dirty="0"/>
              <a:t>):</a:t>
            </a:r>
            <a:r>
              <a:rPr lang="es-ES" altLang="cs-CZ" sz="1800" dirty="0"/>
              <a:t> Ve druhé řadě</a:t>
            </a:r>
            <a:r>
              <a:rPr lang="cs-CZ" altLang="cs-CZ" sz="1800" dirty="0"/>
              <a:t> </a:t>
            </a:r>
            <a:r>
              <a:rPr lang="cs-CZ" altLang="cs-CZ" sz="1800" dirty="0" err="1"/>
              <a:t>ved</a:t>
            </a:r>
            <a:r>
              <a:rPr lang="cs-CZ" altLang="cs-CZ" sz="1800" dirty="0"/>
              <a:t>. výzkumu B. Novotný, vpravo sedící J. Unger, za ním vlevo T. </a:t>
            </a:r>
            <a:r>
              <a:rPr lang="cs-CZ" altLang="cs-CZ" sz="1800" dirty="0" err="1"/>
              <a:t>Velímský</a:t>
            </a:r>
            <a:r>
              <a:rPr lang="cs-CZ" altLang="cs-CZ" sz="1800" dirty="0"/>
              <a:t>, uprostřed M. </a:t>
            </a:r>
            <a:r>
              <a:rPr lang="cs-CZ" altLang="cs-CZ" sz="1800" dirty="0" err="1"/>
              <a:t>Čižmář</a:t>
            </a:r>
            <a:r>
              <a:rPr lang="cs-CZ" altLang="cs-CZ" sz="1800" dirty="0"/>
              <a:t>, vzadu vpravo P. Michna.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90501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Zakládací listiny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581025" y="1762125"/>
            <a:ext cx="11430000" cy="5095875"/>
          </a:xfrm>
        </p:spPr>
        <p:txBody>
          <a:bodyPr>
            <a:normAutofit/>
          </a:bodyPr>
          <a:lstStyle/>
          <a:p>
            <a:r>
              <a:rPr lang="cs-CZ" altLang="cs-CZ" sz="2000" b="1" dirty="0"/>
              <a:t>1. období vzniku měst  </a:t>
            </a:r>
            <a:r>
              <a:rPr lang="cs-CZ" altLang="cs-CZ" sz="2000" dirty="0"/>
              <a:t>–  převažují ústní (tradiční) akty, převaha obyčejových ustanovení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–  královské listiny:   Německo:   </a:t>
            </a:r>
            <a:r>
              <a:rPr lang="cs-CZ" altLang="cs-CZ" sz="2000" dirty="0" err="1"/>
              <a:t>Špýr</a:t>
            </a:r>
            <a:r>
              <a:rPr lang="cs-CZ" altLang="cs-CZ" sz="2000" dirty="0"/>
              <a:t> (1111), </a:t>
            </a:r>
            <a:r>
              <a:rPr lang="cs-CZ" altLang="cs-CZ" sz="2000" dirty="0" err="1"/>
              <a:t>Worms</a:t>
            </a:r>
            <a:r>
              <a:rPr lang="cs-CZ" altLang="cs-CZ" sz="2000" dirty="0"/>
              <a:t> (1114)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                      České země  –  o století později než v Německu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                                            –   na Moravě dříve než v Čechách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                                                 1223:  Uničov a Bruntál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                                                 1224:  Opava,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                                                 1262:  Litoměřice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2. v průběhu výstavby  </a:t>
            </a:r>
            <a:r>
              <a:rPr lang="cs-CZ" altLang="cs-CZ" sz="2000" dirty="0"/>
              <a:t>–  zakládací listina mohla být vydána i dodatečně nebo nebyla vydána vůbec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–   královská města:   ústní založení (Olomouc)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–  města </a:t>
            </a:r>
            <a:r>
              <a:rPr lang="cs-CZ" altLang="cs-CZ" sz="2000" dirty="0" err="1"/>
              <a:t>nekrálovská</a:t>
            </a:r>
            <a:r>
              <a:rPr lang="cs-CZ" altLang="cs-CZ" sz="2000" dirty="0"/>
              <a:t>:  listiny vydává vrchnost  </a:t>
            </a:r>
          </a:p>
        </p:txBody>
      </p:sp>
    </p:spTree>
    <p:extLst>
      <p:ext uri="{BB962C8B-B14F-4D97-AF65-F5344CB8AC3E}">
        <p14:creationId xmlns:p14="http://schemas.microsoft.com/office/powerpoint/2010/main" val="31318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33994" y="1"/>
            <a:ext cx="10172155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  Definice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438151" y="990601"/>
            <a:ext cx="11753849" cy="586739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1800" b="1" dirty="0"/>
              <a:t>Města  </a:t>
            </a:r>
            <a:r>
              <a:rPr lang="cs-CZ" altLang="cs-CZ" sz="1800" dirty="0"/>
              <a:t>–  samosprávná střediska opevněná hradbami a nadaná výsadami, která se vyvinula: </a:t>
            </a:r>
          </a:p>
          <a:p>
            <a:pPr eaLnBrk="1" hangingPunct="1"/>
            <a:endParaRPr lang="cs-CZ" altLang="cs-CZ" sz="1800" dirty="0"/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</a:t>
            </a:r>
            <a:r>
              <a:rPr lang="cs-CZ" altLang="cs-CZ" sz="1800" b="1" dirty="0"/>
              <a:t>1)  přerodem ze starších sídlišť  (tzv. rostlá města): 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a)  řemeslnicko-kupecká podhradí centrálních hradisek (</a:t>
            </a:r>
            <a:r>
              <a:rPr lang="cs-CZ" sz="1900" dirty="0"/>
              <a:t>10. stol.):  Praha, Litoměřice, Žatec, Hradec Králové,</a:t>
            </a:r>
          </a:p>
          <a:p>
            <a:pPr marL="0" indent="0" eaLnBrk="1" hangingPunct="1">
              <a:buNone/>
            </a:pPr>
            <a:r>
              <a:rPr lang="cs-CZ" sz="1900" dirty="0"/>
              <a:t>                                                                                                                                           Chrudim, Čáslav, Brno, Olomouc, Znojmo</a:t>
            </a:r>
          </a:p>
          <a:p>
            <a:pPr marL="0" indent="0" eaLnBrk="1" hangingPunct="1">
              <a:buNone/>
            </a:pPr>
            <a:r>
              <a:rPr lang="cs-CZ" sz="1900" dirty="0"/>
              <a:t>                                                                                                                                          </a:t>
            </a:r>
            <a:endParaRPr lang="cs-CZ" altLang="cs-CZ" sz="1800" dirty="0"/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b)  ze sídliště střediskové funkce s trhem (tržního centra):  Kroměříž, Opava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</a:t>
            </a:r>
            <a:r>
              <a:rPr lang="cs-CZ" altLang="cs-CZ" sz="1800" b="1" dirty="0"/>
              <a:t>2)  novým založením </a:t>
            </a:r>
            <a:r>
              <a:rPr lang="cs-CZ" altLang="cs-CZ" sz="1800" dirty="0"/>
              <a:t>(„na zeleném drnu“):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Moravská Třebová, Jevíčko, Třebíč, Uherský Brod, Litovel, Frenštát, Příbor</a:t>
            </a:r>
          </a:p>
          <a:p>
            <a:pPr marL="0" indent="0" eaLnBrk="1" hangingPunct="1">
              <a:buNone/>
            </a:pPr>
            <a:r>
              <a:rPr lang="cs-CZ" sz="1800" dirty="0">
                <a:ea typeface="Times New Roman" panose="02020603050405020304" pitchFamily="18" charset="0"/>
              </a:rPr>
              <a:t>                                                                                                     Bruntál,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Uničov, Horní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benešov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 (rudonosná ložiska v Jeseníkách)</a:t>
            </a:r>
            <a:endParaRPr lang="cs-CZ" altLang="cs-CZ" sz="1800" dirty="0"/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/>
              <a:t>Institucionální město</a:t>
            </a:r>
            <a:r>
              <a:rPr lang="cs-CZ" altLang="cs-CZ" sz="1800" dirty="0"/>
              <a:t>  –  základní typ evropského sídliště, jehož existenci zajišťují privilegia (výsady) v podobě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městských práv udělených panovníkem (církevní institucí, šlechtou)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</a:t>
            </a:r>
            <a:r>
              <a:rPr lang="cs-CZ" altLang="cs-CZ" sz="1800" b="1" dirty="0"/>
              <a:t>německy mluvící země</a:t>
            </a:r>
            <a:r>
              <a:rPr lang="cs-CZ" altLang="cs-CZ" sz="1800" dirty="0"/>
              <a:t>  – návaznost na pozdně antická města (10. – 12. stol.)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</a:t>
            </a:r>
            <a:r>
              <a:rPr lang="cs-CZ" altLang="cs-CZ" sz="1800" b="1" dirty="0"/>
              <a:t>Polsko, Uhry  </a:t>
            </a:r>
            <a:r>
              <a:rPr lang="cs-CZ" altLang="cs-CZ" sz="1800" dirty="0"/>
              <a:t>–  města zakládali </a:t>
            </a:r>
            <a:r>
              <a:rPr lang="cs-CZ" altLang="cs-CZ" sz="1800" dirty="0" err="1"/>
              <a:t>Piastovci</a:t>
            </a:r>
            <a:r>
              <a:rPr lang="cs-CZ" altLang="cs-CZ" sz="1800" dirty="0"/>
              <a:t> i Arpádovci jako opory moci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</a:t>
            </a:r>
            <a:r>
              <a:rPr lang="cs-CZ" altLang="cs-CZ" sz="1800" b="1" dirty="0"/>
              <a:t>Čechy a Morava</a:t>
            </a:r>
            <a:r>
              <a:rPr lang="cs-CZ" altLang="cs-CZ" sz="1800" dirty="0"/>
              <a:t>  –  během kolonizace za přispění cizích osídlenců povolaných Přemyslovci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                             –  recepce (přebírání) </a:t>
            </a:r>
            <a:r>
              <a:rPr lang="cs-CZ" sz="1800" dirty="0"/>
              <a:t>technologických a kulturních impulsů, norem a vzorců chování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</a:t>
            </a:r>
            <a:endParaRPr lang="cs-CZ" altLang="cs-CZ" sz="1800" dirty="0"/>
          </a:p>
          <a:p>
            <a:pPr marL="0" indent="0" eaLnBrk="1" hangingPunct="1"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8623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9F9C5-FC7B-46CB-B7C0-7DB5798CC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657225"/>
            <a:ext cx="11744325" cy="6200775"/>
          </a:xfrm>
        </p:spPr>
        <p:txBody>
          <a:bodyPr>
            <a:noAutofit/>
          </a:bodyPr>
          <a:lstStyle/>
          <a:p>
            <a:r>
              <a:rPr lang="cs-CZ" altLang="cs-CZ" sz="1600" b="1" dirty="0"/>
              <a:t>Poloha měst  –  </a:t>
            </a:r>
            <a:r>
              <a:rPr lang="cs-CZ" sz="1600" dirty="0"/>
              <a:t>na dálkových komunikacích a při celnicích:   obchodní kontakty (nucené cesty a právo nuceného skladu)</a:t>
            </a:r>
          </a:p>
          <a:p>
            <a:pPr marL="0" indent="0">
              <a:buNone/>
            </a:pPr>
            <a:r>
              <a:rPr lang="cs-CZ" sz="1600" dirty="0"/>
              <a:t>                                  </a:t>
            </a:r>
            <a:r>
              <a:rPr lang="cs-CZ" sz="1600" b="1" dirty="0"/>
              <a:t>Čechy:</a:t>
            </a:r>
            <a:r>
              <a:rPr lang="cs-CZ" sz="1600" dirty="0"/>
              <a:t>  na hlavních cestách směřujících do Prahy</a:t>
            </a:r>
          </a:p>
          <a:p>
            <a:pPr marL="0" indent="0">
              <a:buNone/>
            </a:pPr>
            <a:r>
              <a:rPr lang="cs-CZ" sz="1600" dirty="0"/>
              <a:t>                                  </a:t>
            </a:r>
            <a:r>
              <a:rPr lang="cs-CZ" sz="1600" b="1" dirty="0"/>
              <a:t>Morava:</a:t>
            </a:r>
            <a:r>
              <a:rPr lang="cs-CZ" sz="1600" dirty="0"/>
              <a:t>  do Brna 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                     –    </a:t>
            </a:r>
            <a:r>
              <a:rPr lang="cs-CZ" sz="1600" b="1" dirty="0"/>
              <a:t>Prachatice:</a:t>
            </a:r>
            <a:r>
              <a:rPr lang="cs-CZ" sz="1600" dirty="0"/>
              <a:t>  na tzv. zlaté stezce po níž se vozila </a:t>
            </a:r>
            <a:r>
              <a:rPr lang="pl-PL" sz="1600" dirty="0"/>
              <a:t>sůl ze Solné komory v Salcburku  (z okolí Hallu) </a:t>
            </a:r>
          </a:p>
          <a:p>
            <a:pPr marL="0" indent="0">
              <a:buNone/>
            </a:pPr>
            <a:r>
              <a:rPr lang="pl-PL" sz="1600" dirty="0"/>
              <a:t>                            –    </a:t>
            </a:r>
            <a:r>
              <a:rPr lang="pl-PL" sz="1600" b="1" dirty="0"/>
              <a:t>Most, Kadaň:  </a:t>
            </a:r>
            <a:r>
              <a:rPr lang="pl-PL" sz="1600" dirty="0"/>
              <a:t>odbyt v krušnohorské hornické oblasti (těžba stříbra)</a:t>
            </a:r>
          </a:p>
          <a:p>
            <a:pPr marL="0" indent="0">
              <a:buNone/>
            </a:pPr>
            <a:r>
              <a:rPr lang="pl-PL" sz="1600" dirty="0"/>
              <a:t>                            –   </a:t>
            </a:r>
            <a:r>
              <a:rPr lang="pl-PL" sz="1600" b="1" dirty="0"/>
              <a:t>Opava:</a:t>
            </a:r>
            <a:r>
              <a:rPr lang="pl-PL" sz="1600" dirty="0"/>
              <a:t>  vývoz olova přes Uherský Brod do Uher k zajištění tamní zlatnické výroby </a:t>
            </a:r>
          </a:p>
          <a:p>
            <a:pPr marL="0" indent="0">
              <a:buNone/>
            </a:pPr>
            <a:r>
              <a:rPr lang="pl-PL" sz="1600" dirty="0"/>
              <a:t>                            –   </a:t>
            </a:r>
            <a:r>
              <a:rPr lang="pl-PL" sz="1600" b="1" dirty="0"/>
              <a:t>Jihlava:  </a:t>
            </a:r>
            <a:r>
              <a:rPr lang="pl-PL" sz="1600" dirty="0"/>
              <a:t>vývoz stříbra do Řezna</a:t>
            </a:r>
          </a:p>
          <a:p>
            <a:pPr marL="0" indent="0">
              <a:buNone/>
            </a:pPr>
            <a:r>
              <a:rPr lang="pl-PL" sz="1600" dirty="0"/>
              <a:t>                            –   </a:t>
            </a:r>
            <a:r>
              <a:rPr lang="pl-PL" sz="1600" b="1" dirty="0"/>
              <a:t>Brno:  </a:t>
            </a:r>
            <a:r>
              <a:rPr lang="pl-PL" sz="1600" dirty="0"/>
              <a:t>kontakty s Vídní</a:t>
            </a:r>
            <a:endParaRPr lang="cs-CZ" altLang="cs-CZ" sz="1600" b="1" dirty="0"/>
          </a:p>
          <a:p>
            <a:endParaRPr lang="cs-CZ" altLang="cs-CZ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sz="1600" b="1" dirty="0">
                <a:solidFill>
                  <a:srgbClr val="FF0000"/>
                </a:solidFill>
              </a:rPr>
              <a:t>1. vlna:</a:t>
            </a:r>
            <a:r>
              <a:rPr lang="cs-CZ" altLang="cs-CZ" sz="1600" b="1" dirty="0"/>
              <a:t>  </a:t>
            </a:r>
            <a:r>
              <a:rPr lang="fi-FI" altLang="cs-CZ" sz="1600" b="1" dirty="0"/>
              <a:t>Přemysl Otakar I.</a:t>
            </a:r>
            <a:r>
              <a:rPr lang="fi-FI" altLang="cs-CZ" sz="1600" dirty="0"/>
              <a:t> (1197-1230)</a:t>
            </a:r>
            <a:r>
              <a:rPr lang="cs-CZ" altLang="cs-CZ" sz="1600" dirty="0"/>
              <a:t>  –  Č:  Staré město pražské, Cheb, Litoměřice atd.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600" dirty="0"/>
              <a:t>                                                                            –  M:  Uničov, Bruntál, Opava, Hodonín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6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600" dirty="0"/>
              <a:t>                    </a:t>
            </a:r>
            <a:r>
              <a:rPr lang="cs-CZ" altLang="cs-CZ" sz="1600" b="1" dirty="0"/>
              <a:t>olomoucký biskup Bruno ze </a:t>
            </a:r>
            <a:r>
              <a:rPr lang="cs-CZ" altLang="cs-CZ" sz="1600" b="1" dirty="0" err="1"/>
              <a:t>Schauenburgu</a:t>
            </a:r>
            <a:r>
              <a:rPr lang="cs-CZ" altLang="cs-CZ" sz="1600" b="1" dirty="0"/>
              <a:t> </a:t>
            </a:r>
            <a:r>
              <a:rPr lang="cs-CZ" altLang="cs-CZ" sz="1600" dirty="0"/>
              <a:t>(1245-1281)  –  M:  Brušperk, Vyškov, Kelč, Kroměříž, Mohelnice, Svitavy, Blansko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6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6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   2. vlna:</a:t>
            </a:r>
            <a:r>
              <a:rPr lang="cs-CZ" altLang="cs-CZ" sz="1600" b="1" dirty="0"/>
              <a:t>  Přemysl Otakar II. </a:t>
            </a:r>
            <a:r>
              <a:rPr lang="cs-CZ" altLang="cs-CZ" sz="1600" dirty="0"/>
              <a:t>(1253-1278)  –  Č:  Nové Město pražské (1257), </a:t>
            </a:r>
            <a:r>
              <a:rPr lang="cs-CZ" sz="1600" dirty="0"/>
              <a:t>Děčín, Most, Kolín, Písek, České Budějovice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/>
              <a:t>                                                                            –  </a:t>
            </a:r>
            <a:r>
              <a:rPr lang="cs-CZ" altLang="cs-CZ" sz="1600" dirty="0"/>
              <a:t>M:  Přerov, Uherské Hradiště, Uherský Brod, Litovel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6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600" b="1" dirty="0"/>
              <a:t>                  Václav II.  </a:t>
            </a:r>
            <a:r>
              <a:rPr lang="cs-CZ" altLang="cs-CZ" sz="1600" dirty="0"/>
              <a:t>(</a:t>
            </a:r>
            <a:r>
              <a:rPr lang="fi-FI" sz="1600" dirty="0"/>
              <a:t>1271</a:t>
            </a:r>
            <a:r>
              <a:rPr lang="cs-CZ" sz="1600" dirty="0"/>
              <a:t>-</a:t>
            </a:r>
            <a:r>
              <a:rPr lang="fi-FI" sz="1600" dirty="0"/>
              <a:t>1305</a:t>
            </a:r>
            <a:r>
              <a:rPr lang="cs-CZ" sz="1600" dirty="0"/>
              <a:t>)  –  Č:  </a:t>
            </a:r>
            <a:r>
              <a:rPr lang="pt-BR" sz="1600" dirty="0"/>
              <a:t>Kutná Hora, Nová Plzeň,</a:t>
            </a:r>
            <a:r>
              <a:rPr lang="cs-CZ" sz="1600" dirty="0"/>
              <a:t> </a:t>
            </a:r>
            <a:r>
              <a:rPr lang="pt-BR" sz="1600" dirty="0"/>
              <a:t>Sušice </a:t>
            </a:r>
            <a:r>
              <a:rPr lang="cs-CZ" sz="1600" dirty="0"/>
              <a:t>   (celkově 32) </a:t>
            </a:r>
          </a:p>
          <a:p>
            <a:pPr marL="0" indent="0" eaLnBrk="1" hangingPunct="1">
              <a:buNone/>
            </a:pPr>
            <a:r>
              <a:rPr lang="cs-CZ" sz="1600" dirty="0"/>
              <a:t>                                                            –  M:  </a:t>
            </a:r>
            <a:r>
              <a:rPr lang="pt-BR" sz="1600" dirty="0"/>
              <a:t>Břeclav</a:t>
            </a:r>
            <a:r>
              <a:rPr lang="cs-CZ" sz="1600" dirty="0"/>
              <a:t>                                                (celkově 18)</a:t>
            </a:r>
            <a:endParaRPr lang="cs-CZ" altLang="cs-CZ" sz="1600" dirty="0"/>
          </a:p>
          <a:p>
            <a:pPr eaLnBrk="1" hangingPunct="1"/>
            <a:endParaRPr lang="cs-CZ" altLang="cs-CZ" sz="1600" dirty="0"/>
          </a:p>
          <a:p>
            <a:pPr marL="0" indent="0" eaLnBrk="1" hangingPunct="1">
              <a:buNone/>
            </a:pPr>
            <a:r>
              <a:rPr lang="cs-CZ" altLang="cs-CZ" sz="1600" b="1" dirty="0"/>
              <a:t>                                                               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3553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C7CD67-C670-4EB4-9B62-6D1E52D05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906" t="25417" r="37969" b="11806"/>
          <a:stretch/>
        </p:blipFill>
        <p:spPr>
          <a:xfrm>
            <a:off x="588107" y="0"/>
            <a:ext cx="10375674" cy="68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542925" y="733424"/>
            <a:ext cx="11649075" cy="6257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/>
              <a:t>Založení města  </a:t>
            </a:r>
            <a:r>
              <a:rPr lang="cs-CZ" altLang="cs-CZ" sz="1800" dirty="0"/>
              <a:t>–  mělo právní povahu a znamenalo propůjčení městských práv:  </a:t>
            </a:r>
            <a:r>
              <a:rPr lang="cs-CZ" altLang="cs-CZ" sz="1800" b="1" dirty="0"/>
              <a:t>institucionární město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–  právní město:  </a:t>
            </a:r>
            <a:r>
              <a:rPr lang="cs-CZ" altLang="cs-CZ" sz="1800" b="1" dirty="0" err="1"/>
              <a:t>civitas</a:t>
            </a:r>
            <a:r>
              <a:rPr lang="cs-CZ" altLang="cs-CZ" sz="1800" dirty="0"/>
              <a:t> (před r. 1200 hrad), obyvatelé města </a:t>
            </a:r>
            <a:r>
              <a:rPr lang="cs-CZ" altLang="cs-CZ" sz="1800" b="1" dirty="0" err="1"/>
              <a:t>cives</a:t>
            </a:r>
            <a:r>
              <a:rPr lang="cs-CZ" altLang="cs-CZ" sz="1800" b="1" dirty="0"/>
              <a:t> </a:t>
            </a:r>
            <a:r>
              <a:rPr lang="cs-CZ" altLang="cs-CZ" sz="1800" dirty="0"/>
              <a:t>a městská obec </a:t>
            </a:r>
            <a:r>
              <a:rPr lang="cs-CZ" altLang="cs-CZ" sz="1800" b="1" dirty="0" err="1"/>
              <a:t>comunitas</a:t>
            </a:r>
            <a:endParaRPr lang="cs-CZ" altLang="cs-CZ" sz="1800" b="1" dirty="0"/>
          </a:p>
          <a:p>
            <a:pPr marL="0" indent="0">
              <a:buNone/>
            </a:pPr>
            <a:r>
              <a:rPr lang="cs-CZ" altLang="cs-CZ" sz="1800" b="1" dirty="0"/>
              <a:t>                                 –  </a:t>
            </a:r>
            <a:r>
              <a:rPr lang="cs-CZ" sz="1800" b="1" dirty="0">
                <a:effectLst/>
                <a:ea typeface="Times New Roman" panose="02020603050405020304" pitchFamily="18" charset="0"/>
              </a:rPr>
              <a:t>tzv. lokace: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založení města bylo podmíněno přísunem obyvatel, vyměřením parcel, z nichž se platila</a:t>
            </a:r>
          </a:p>
          <a:p>
            <a:pPr marL="0" indent="0">
              <a:buNone/>
            </a:pPr>
            <a:r>
              <a:rPr lang="cs-CZ" sz="1800" dirty="0">
                <a:ea typeface="Times New Roman" panose="02020603050405020304" pitchFamily="18" charset="0"/>
              </a:rPr>
              <a:t>                                                           daň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a vznik nejnutnějších městských institucí</a:t>
            </a:r>
          </a:p>
          <a:p>
            <a:pPr marL="0" indent="0">
              <a:buNone/>
            </a:pPr>
            <a:r>
              <a:rPr lang="cs-CZ" sz="1800" dirty="0">
                <a:ea typeface="Times New Roman" panose="02020603050405020304" pitchFamily="18" charset="0"/>
              </a:rPr>
              <a:t>                                                         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lokátor:  obvykle získal úřad městského rychtáře a pobíral </a:t>
            </a:r>
            <a:r>
              <a:rPr lang="cs-CZ" sz="1800" dirty="0"/>
              <a:t>třetinu ze soudních poplatků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(dvě třetiny náležely objednateli, tj. panovníkovi).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cs-CZ" altLang="cs-CZ" sz="1800" b="1" dirty="0"/>
          </a:p>
          <a:p>
            <a:pPr eaLnBrk="1" hangingPunct="1"/>
            <a:r>
              <a:rPr lang="cs-CZ" altLang="cs-CZ" sz="1800" b="1" dirty="0"/>
              <a:t>Městský status </a:t>
            </a:r>
            <a:r>
              <a:rPr lang="cs-CZ" altLang="cs-CZ" sz="1800" dirty="0"/>
              <a:t>– </a:t>
            </a:r>
            <a:r>
              <a:rPr lang="cs-CZ" altLang="cs-CZ" sz="1800" b="1" dirty="0"/>
              <a:t> </a:t>
            </a:r>
            <a:r>
              <a:rPr lang="cs-CZ" altLang="cs-CZ" sz="1800" dirty="0"/>
              <a:t>vyžadoval královo povolení:   tzv. </a:t>
            </a:r>
            <a:r>
              <a:rPr lang="cs-CZ" altLang="cs-CZ" sz="1800" b="1" dirty="0"/>
              <a:t>regál</a:t>
            </a:r>
            <a:r>
              <a:rPr lang="cs-CZ" altLang="cs-CZ" sz="1800" dirty="0"/>
              <a:t>, který se vztahoval na města: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a)  zeměpanská  –  královská, markraběcí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b)  </a:t>
            </a:r>
            <a:r>
              <a:rPr lang="cs-CZ" altLang="cs-CZ" sz="1800" dirty="0" err="1"/>
              <a:t>nezeměpanská</a:t>
            </a:r>
            <a:r>
              <a:rPr lang="cs-CZ" altLang="cs-CZ" sz="1800" dirty="0"/>
              <a:t>  –  církevní (biskupská, klášterní), šlechtická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Předpoklady  –  </a:t>
            </a:r>
            <a:r>
              <a:rPr lang="cs-CZ" altLang="cs-CZ" sz="1800" dirty="0"/>
              <a:t>hospodářské:  rozvinuté zemědělské zázemí a regionální trh 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–  stát s centrální mocí 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–  zemský mír a právní řád </a:t>
            </a:r>
          </a:p>
          <a:p>
            <a:pPr marL="0" indent="0" algn="l">
              <a:buNone/>
            </a:pPr>
            <a:r>
              <a:rPr lang="cs-CZ" altLang="cs-CZ" sz="1800" dirty="0"/>
              <a:t>                             –  </a:t>
            </a:r>
            <a:r>
              <a:rPr lang="cs-CZ" sz="1800" b="0" i="0" u="none" strike="noStrike" baseline="0" dirty="0"/>
              <a:t>královská privilegia zajišťovala zákonnou ochranu měst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2380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535577" y="333376"/>
            <a:ext cx="11656423" cy="6524624"/>
          </a:xfrm>
        </p:spPr>
        <p:txBody>
          <a:bodyPr>
            <a:noAutofit/>
          </a:bodyPr>
          <a:lstStyle/>
          <a:p>
            <a:pPr algn="l"/>
            <a:r>
              <a:rPr lang="cs-CZ" sz="1600" b="1" i="0" u="none" strike="noStrike" baseline="0" dirty="0"/>
              <a:t>Pavel Kristián Koldín  </a:t>
            </a:r>
            <a:r>
              <a:rPr lang="cs-CZ" sz="1600" b="0" i="0" u="none" strike="noStrike" baseline="0" dirty="0"/>
              <a:t>–  „</a:t>
            </a:r>
            <a:r>
              <a:rPr lang="cs-CZ" sz="1600" b="0" u="none" strike="noStrike" baseline="0" dirty="0"/>
              <a:t>město a obec nic jiného není, nežli nějaká společnost a shromáždění lidí, kteří se jistými</a:t>
            </a:r>
          </a:p>
          <a:p>
            <a:pPr marL="0" indent="0" algn="l">
              <a:buNone/>
            </a:pPr>
            <a:r>
              <a:rPr lang="cs-CZ" sz="1600" b="0" u="none" strike="noStrike" baseline="0" dirty="0"/>
              <a:t>                                                 právy a pořádky řídí a spravují“  (O státu a spravedlnosti)</a:t>
            </a:r>
          </a:p>
          <a:p>
            <a:pPr marL="0" indent="0" eaLnBrk="1" hangingPunct="1">
              <a:buNone/>
            </a:pPr>
            <a:endParaRPr lang="cs-CZ" altLang="cs-CZ" sz="1600" b="1" dirty="0"/>
          </a:p>
          <a:p>
            <a:pPr eaLnBrk="1" hangingPunct="1"/>
            <a:r>
              <a:rPr lang="cs-CZ" altLang="cs-CZ" sz="1600" b="1" dirty="0"/>
              <a:t>Haase, Carl</a:t>
            </a:r>
            <a:r>
              <a:rPr lang="cs-CZ" altLang="cs-CZ" sz="1600" dirty="0"/>
              <a:t>.:  Die </a:t>
            </a:r>
            <a:r>
              <a:rPr lang="cs-CZ" altLang="cs-CZ" sz="1600" dirty="0" err="1"/>
              <a:t>Entstehung</a:t>
            </a:r>
            <a:r>
              <a:rPr lang="cs-CZ" altLang="cs-CZ" sz="1600" dirty="0"/>
              <a:t> der </a:t>
            </a:r>
            <a:r>
              <a:rPr lang="cs-CZ" altLang="cs-CZ" sz="1600" dirty="0" err="1"/>
              <a:t>westfälischen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Städte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Münster</a:t>
            </a:r>
            <a:r>
              <a:rPr lang="cs-CZ" altLang="cs-CZ" sz="1600" dirty="0"/>
              <a:t> 1965. </a:t>
            </a:r>
          </a:p>
          <a:p>
            <a:pPr eaLnBrk="1" hangingPunct="1">
              <a:buFontTx/>
              <a:buNone/>
            </a:pPr>
            <a:r>
              <a:rPr lang="cs-CZ" altLang="cs-CZ" sz="1600" dirty="0"/>
              <a:t>                             –  výčet znaků, které charakterizují město:  </a:t>
            </a:r>
            <a:r>
              <a:rPr lang="cs-CZ" altLang="cs-CZ" sz="1600" b="1" dirty="0"/>
              <a:t>„svazek kritérií“ (</a:t>
            </a:r>
            <a:r>
              <a:rPr lang="cs-CZ" altLang="cs-CZ" sz="1600" b="1" dirty="0" err="1"/>
              <a:t>Kriterienbündel</a:t>
            </a:r>
            <a:r>
              <a:rPr lang="cs-CZ" altLang="cs-CZ" sz="1600" b="1" dirty="0"/>
              <a:t>“) </a:t>
            </a:r>
          </a:p>
          <a:p>
            <a:pPr eaLnBrk="1" hangingPunct="1">
              <a:buFontTx/>
              <a:buNone/>
            </a:pPr>
            <a:r>
              <a:rPr lang="cs-CZ" altLang="cs-CZ" sz="1600" b="1" dirty="0"/>
              <a:t>                         </a:t>
            </a:r>
          </a:p>
          <a:p>
            <a:pPr eaLnBrk="1" hangingPunct="1"/>
            <a:r>
              <a:rPr lang="en-US" sz="1600" b="1" dirty="0"/>
              <a:t> </a:t>
            </a:r>
            <a:r>
              <a:rPr lang="cs-CZ" altLang="cs-CZ" sz="1600" b="1" dirty="0" err="1"/>
              <a:t>Strahm</a:t>
            </a:r>
            <a:r>
              <a:rPr lang="cs-CZ" altLang="cs-CZ" sz="1600" b="1" dirty="0"/>
              <a:t>, H.:</a:t>
            </a:r>
            <a:r>
              <a:rPr lang="cs-CZ" altLang="cs-CZ" sz="1600" dirty="0"/>
              <a:t> </a:t>
            </a:r>
            <a:r>
              <a:rPr lang="cs-CZ" altLang="cs-CZ" sz="1600" dirty="0" err="1"/>
              <a:t>Zur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Verfassungstopographie</a:t>
            </a:r>
            <a:r>
              <a:rPr lang="cs-CZ" altLang="cs-CZ" sz="1600" dirty="0"/>
              <a:t> der </a:t>
            </a:r>
            <a:r>
              <a:rPr lang="cs-CZ" altLang="cs-CZ" sz="1600" dirty="0" err="1"/>
              <a:t>mittelalterlichen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Stadt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mit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besonderer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Berücksichtigung</a:t>
            </a:r>
            <a:r>
              <a:rPr lang="cs-CZ" altLang="cs-CZ" sz="1600" dirty="0"/>
              <a:t> des </a:t>
            </a:r>
          </a:p>
          <a:p>
            <a:pPr marL="0" indent="0" eaLnBrk="1" hangingPunct="1">
              <a:buNone/>
            </a:pPr>
            <a:r>
              <a:rPr lang="cs-CZ" altLang="cs-CZ" sz="1600" dirty="0"/>
              <a:t>                          </a:t>
            </a:r>
            <a:r>
              <a:rPr lang="cs-CZ" altLang="cs-CZ" sz="1600" dirty="0" err="1"/>
              <a:t>Gründungsplanes</a:t>
            </a:r>
            <a:r>
              <a:rPr lang="cs-CZ" altLang="cs-CZ" sz="1600" dirty="0"/>
              <a:t> der </a:t>
            </a:r>
            <a:r>
              <a:rPr lang="cs-CZ" altLang="cs-CZ" sz="1600" dirty="0" err="1"/>
              <a:t>Stadt</a:t>
            </a:r>
            <a:r>
              <a:rPr lang="cs-CZ" altLang="cs-CZ" sz="1600" dirty="0"/>
              <a:t> Bern </a:t>
            </a:r>
            <a:r>
              <a:rPr lang="cs-CZ" altLang="cs-CZ" sz="1600" dirty="0" err="1"/>
              <a:t>Zeitschrift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für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sweizerische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Geschichte</a:t>
            </a:r>
            <a:r>
              <a:rPr lang="cs-CZ" altLang="cs-CZ" sz="1600" dirty="0"/>
              <a:t> 30, 1950, 373-410.</a:t>
            </a:r>
          </a:p>
          <a:p>
            <a:pPr eaLnBrk="1" hangingPunct="1">
              <a:buFontTx/>
              <a:buNone/>
            </a:pPr>
            <a:endParaRPr lang="cs-CZ" altLang="cs-CZ" sz="1600" dirty="0"/>
          </a:p>
          <a:p>
            <a:pPr marL="0" indent="0" eaLnBrk="1" hangingPunct="1">
              <a:buNone/>
            </a:pPr>
            <a:r>
              <a:rPr lang="cs-CZ" altLang="cs-CZ" sz="1600" b="1" dirty="0"/>
              <a:t>                          4 metodická hlediska</a:t>
            </a:r>
            <a:r>
              <a:rPr lang="cs-CZ" altLang="cs-CZ" sz="1600" dirty="0"/>
              <a:t>:    a)  topografické </a:t>
            </a:r>
          </a:p>
          <a:p>
            <a:pPr eaLnBrk="1" hangingPunct="1">
              <a:buFontTx/>
              <a:buNone/>
            </a:pPr>
            <a:r>
              <a:rPr lang="cs-CZ" altLang="cs-CZ" sz="1600" dirty="0"/>
              <a:t>                                                                      b)  sociální a hospodářsko-historické</a:t>
            </a:r>
          </a:p>
          <a:p>
            <a:pPr eaLnBrk="1" hangingPunct="1">
              <a:buFontTx/>
              <a:buNone/>
            </a:pPr>
            <a:r>
              <a:rPr lang="cs-CZ" altLang="cs-CZ" sz="1600" dirty="0"/>
              <a:t>                                                                      c)  ústavně a právně-historické</a:t>
            </a:r>
          </a:p>
          <a:p>
            <a:pPr eaLnBrk="1" hangingPunct="1">
              <a:buFontTx/>
              <a:buNone/>
            </a:pPr>
            <a:r>
              <a:rPr lang="cs-CZ" altLang="cs-CZ" sz="1600" dirty="0"/>
              <a:t>                                                                      d)  historicko-politické</a:t>
            </a:r>
          </a:p>
          <a:p>
            <a:endParaRPr lang="cs-CZ" sz="1600" b="1" dirty="0"/>
          </a:p>
          <a:p>
            <a:r>
              <a:rPr lang="cs-CZ" sz="1600" b="1" dirty="0"/>
              <a:t>C</a:t>
            </a:r>
            <a:r>
              <a:rPr lang="en-US" sz="1600" b="1" dirty="0" err="1"/>
              <a:t>arolyn</a:t>
            </a:r>
            <a:r>
              <a:rPr lang="en-US" sz="1600" b="1" dirty="0"/>
              <a:t> M</a:t>
            </a:r>
            <a:r>
              <a:rPr lang="cs-CZ" sz="1600" b="1" dirty="0"/>
              <a:t>.</a:t>
            </a:r>
            <a:r>
              <a:rPr lang="en-US" sz="1600" b="1" dirty="0"/>
              <a:t> </a:t>
            </a:r>
            <a:r>
              <a:rPr lang="en-US" sz="1600" b="1" dirty="0" err="1"/>
              <a:t>Heighway</a:t>
            </a:r>
            <a:r>
              <a:rPr lang="en-US" sz="1600" b="1" dirty="0"/>
              <a:t> </a:t>
            </a:r>
            <a:r>
              <a:rPr lang="cs-CZ" sz="1600" b="1" dirty="0"/>
              <a:t>(</a:t>
            </a:r>
            <a:r>
              <a:rPr lang="en-US" sz="1600" b="1" dirty="0"/>
              <a:t>ed</a:t>
            </a:r>
            <a:r>
              <a:rPr lang="cs-CZ" sz="1600" b="1" dirty="0"/>
              <a:t>.):   </a:t>
            </a:r>
            <a:r>
              <a:rPr lang="cs-CZ" altLang="cs-CZ" sz="1600" dirty="0" err="1"/>
              <a:t>The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Erosion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History</a:t>
            </a:r>
            <a:r>
              <a:rPr lang="cs-CZ" altLang="cs-CZ" sz="1600" dirty="0"/>
              <a:t>. Archeology and </a:t>
            </a:r>
            <a:r>
              <a:rPr lang="cs-CZ" altLang="cs-CZ" sz="1600" dirty="0" err="1"/>
              <a:t>Plannin</a:t>
            </a:r>
            <a:r>
              <a:rPr lang="cs-CZ" altLang="cs-CZ" sz="1600" dirty="0"/>
              <a:t> in </a:t>
            </a:r>
            <a:r>
              <a:rPr lang="cs-CZ" altLang="cs-CZ" sz="1600" dirty="0" err="1"/>
              <a:t>Towns</a:t>
            </a:r>
            <a:r>
              <a:rPr lang="cs-CZ" altLang="cs-CZ" sz="1600" dirty="0"/>
              <a:t> a study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historic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towns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affected</a:t>
            </a:r>
            <a:r>
              <a:rPr lang="cs-CZ" altLang="cs-CZ" sz="1600" dirty="0"/>
              <a:t> </a:t>
            </a:r>
          </a:p>
          <a:p>
            <a:pPr marL="0" indent="0">
              <a:buNone/>
            </a:pPr>
            <a:r>
              <a:rPr lang="cs-CZ" altLang="cs-CZ" sz="1600" dirty="0"/>
              <a:t>                                                          by </a:t>
            </a:r>
            <a:r>
              <a:rPr lang="cs-CZ" altLang="cs-CZ" sz="1600" dirty="0" err="1"/>
              <a:t>modern</a:t>
            </a:r>
            <a:r>
              <a:rPr lang="cs-CZ" altLang="cs-CZ" sz="1600" dirty="0"/>
              <a:t> development in </a:t>
            </a:r>
            <a:r>
              <a:rPr lang="cs-CZ" altLang="cs-CZ" sz="1600" dirty="0" err="1"/>
              <a:t>England</a:t>
            </a:r>
            <a:r>
              <a:rPr lang="cs-CZ" altLang="cs-CZ" sz="1600" dirty="0"/>
              <a:t>, Wales and Scotland. </a:t>
            </a:r>
            <a:r>
              <a:rPr lang="cs-CZ" altLang="cs-CZ" sz="1600" dirty="0" err="1"/>
              <a:t>Council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British</a:t>
            </a:r>
            <a:r>
              <a:rPr lang="cs-CZ" altLang="cs-CZ" sz="1600" dirty="0"/>
              <a:t> Archeology. York 1972. </a:t>
            </a:r>
          </a:p>
          <a:p>
            <a:pPr eaLnBrk="1" hangingPunct="1">
              <a:buFontTx/>
              <a:buNone/>
            </a:pPr>
            <a:r>
              <a:rPr lang="cs-CZ" altLang="cs-CZ" sz="1600" dirty="0"/>
              <a:t>      – </a:t>
            </a:r>
            <a:r>
              <a:rPr lang="cs-CZ" altLang="cs-CZ" sz="1600" b="1" dirty="0"/>
              <a:t>kritéria městskosti:</a:t>
            </a:r>
            <a:r>
              <a:rPr lang="cs-CZ" altLang="cs-CZ" sz="1600" dirty="0"/>
              <a:t>  12 ukazatelů   –  městská obrana  –  vnitřní plán ulic –  trh   –  mincovna –  právní existence </a:t>
            </a:r>
          </a:p>
          <a:p>
            <a:pPr eaLnBrk="1" hangingPunct="1">
              <a:buFontTx/>
              <a:buNone/>
            </a:pPr>
            <a:r>
              <a:rPr lang="cs-CZ" altLang="cs-CZ" sz="1600" dirty="0"/>
              <a:t>                                                                        –  umístění –  obyvatelstvo  –  ekonomická základna   –  domovní parcely a typ domu</a:t>
            </a:r>
          </a:p>
          <a:p>
            <a:pPr eaLnBrk="1" hangingPunct="1">
              <a:buFontTx/>
              <a:buNone/>
            </a:pPr>
            <a:r>
              <a:rPr lang="cs-CZ" altLang="cs-CZ" sz="1600" dirty="0"/>
              <a:t>                                                                        –  sociální diferenciace –  náboženské organizace  –  soudnictví</a:t>
            </a:r>
          </a:p>
        </p:txBody>
      </p:sp>
    </p:spTree>
    <p:extLst>
      <p:ext uri="{BB962C8B-B14F-4D97-AF65-F5344CB8AC3E}">
        <p14:creationId xmlns:p14="http://schemas.microsoft.com/office/powerpoint/2010/main" val="209726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628650" y="476250"/>
            <a:ext cx="11563350" cy="661035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cs-CZ" sz="1800" b="1" dirty="0" err="1"/>
              <a:t>Dilcher</a:t>
            </a:r>
            <a:r>
              <a:rPr lang="cs-CZ" altLang="cs-CZ" sz="1800" b="1" dirty="0"/>
              <a:t>, Gerhard.:</a:t>
            </a:r>
            <a:r>
              <a:rPr lang="cs-CZ" altLang="cs-CZ" sz="1800" dirty="0"/>
              <a:t>  </a:t>
            </a:r>
            <a:r>
              <a:rPr lang="cs-CZ" altLang="cs-CZ" sz="1800" dirty="0" err="1"/>
              <a:t>Rechthistorische</a:t>
            </a:r>
            <a:r>
              <a:rPr lang="cs-CZ" altLang="cs-CZ" sz="1800" dirty="0"/>
              <a:t> Aspekte des </a:t>
            </a:r>
            <a:r>
              <a:rPr lang="cs-CZ" altLang="cs-CZ" sz="1800" dirty="0" err="1"/>
              <a:t>Stadtbegriffs</a:t>
            </a:r>
            <a:r>
              <a:rPr lang="cs-CZ" altLang="cs-CZ" sz="1800" dirty="0"/>
              <a:t>. In: Vor- </a:t>
            </a:r>
            <a:r>
              <a:rPr lang="cs-CZ" altLang="cs-CZ" sz="1800" dirty="0" err="1"/>
              <a:t>und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Frühformen</a:t>
            </a:r>
            <a:r>
              <a:rPr lang="cs-CZ" altLang="cs-CZ" sz="1800" dirty="0"/>
              <a:t> der </a:t>
            </a:r>
            <a:r>
              <a:rPr lang="cs-CZ" altLang="cs-CZ" sz="1800" dirty="0" err="1"/>
              <a:t>europäischen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Stadt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</a:t>
            </a:r>
            <a:r>
              <a:rPr lang="cs-CZ" altLang="cs-CZ" sz="1800" dirty="0"/>
              <a:t>  </a:t>
            </a:r>
            <a:r>
              <a:rPr lang="cs-CZ" altLang="cs-CZ" sz="1800" dirty="0" err="1"/>
              <a:t>ittelalter</a:t>
            </a:r>
            <a:r>
              <a:rPr lang="cs-CZ" altLang="cs-CZ" sz="1800" dirty="0"/>
              <a:t> I-II, H. </a:t>
            </a:r>
            <a:r>
              <a:rPr lang="cs-CZ" altLang="cs-CZ" sz="1800" dirty="0" err="1"/>
              <a:t>Jahnkun</a:t>
            </a:r>
            <a:r>
              <a:rPr lang="cs-CZ" altLang="cs-CZ" sz="1800" dirty="0"/>
              <a:t>, W.-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</a:t>
            </a:r>
            <a:r>
              <a:rPr lang="cs-CZ" altLang="cs-CZ" sz="1800" dirty="0" err="1"/>
              <a:t>Schlesinger</a:t>
            </a:r>
            <a:r>
              <a:rPr lang="cs-CZ" altLang="cs-CZ" sz="1800" dirty="0"/>
              <a:t> H.- </a:t>
            </a:r>
            <a:r>
              <a:rPr lang="cs-CZ" altLang="cs-CZ" sz="1800" dirty="0" err="1"/>
              <a:t>Steuer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Abhandlungen</a:t>
            </a:r>
            <a:r>
              <a:rPr lang="cs-CZ" altLang="cs-CZ" sz="1800" dirty="0"/>
              <a:t> der Akademie </a:t>
            </a:r>
            <a:r>
              <a:rPr lang="cs-CZ" altLang="cs-CZ" sz="1800" dirty="0" err="1"/>
              <a:t>Wisschenschaften</a:t>
            </a:r>
            <a:r>
              <a:rPr lang="cs-CZ" altLang="cs-CZ" sz="1800" dirty="0"/>
              <a:t> in Göttingen, </a:t>
            </a:r>
            <a:r>
              <a:rPr lang="cs-CZ" altLang="cs-CZ" sz="1800" dirty="0" err="1"/>
              <a:t>Philosophisch-Historieche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Klasse</a:t>
            </a:r>
            <a:r>
              <a:rPr lang="cs-CZ" altLang="cs-CZ" sz="1800" dirty="0"/>
              <a:t>,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3 </a:t>
            </a:r>
            <a:r>
              <a:rPr lang="cs-CZ" altLang="cs-CZ" sz="1800" dirty="0" err="1"/>
              <a:t>Folge</a:t>
            </a:r>
            <a:r>
              <a:rPr lang="cs-CZ" altLang="cs-CZ" sz="1800" dirty="0"/>
              <a:t>,  </a:t>
            </a:r>
            <a:r>
              <a:rPr lang="cs-CZ" altLang="cs-CZ" sz="1800" dirty="0" err="1"/>
              <a:t>Bd</a:t>
            </a:r>
            <a:r>
              <a:rPr lang="cs-CZ" altLang="cs-CZ" sz="1800" dirty="0"/>
              <a:t>. 83-84, </a:t>
            </a:r>
            <a:r>
              <a:rPr lang="cs-CZ" altLang="cs-CZ" sz="1800" dirty="0" err="1"/>
              <a:t>Göttigen</a:t>
            </a:r>
            <a:r>
              <a:rPr lang="cs-CZ" altLang="cs-CZ" sz="1800" dirty="0"/>
              <a:t> 1973-4,12-32. 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–  město právně tvoří </a:t>
            </a:r>
            <a:r>
              <a:rPr lang="cs-CZ" altLang="cs-CZ" sz="1800" b="1" dirty="0"/>
              <a:t>4 elementy (znaky): </a:t>
            </a:r>
            <a:r>
              <a:rPr lang="cs-CZ" altLang="cs-CZ" sz="1800" dirty="0"/>
              <a:t>     1.  městský mír, 2.  městská svoboda, 3.  městské právo, 4.   městská ústava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r>
              <a:rPr lang="cs-CZ" altLang="cs-CZ" sz="1800" b="1" dirty="0" err="1"/>
              <a:t>Hensel</a:t>
            </a:r>
            <a:r>
              <a:rPr lang="cs-CZ" altLang="cs-CZ" sz="1800" b="1" dirty="0"/>
              <a:t>, Witold</a:t>
            </a:r>
            <a:r>
              <a:rPr lang="cs-CZ" altLang="cs-CZ" sz="1800" dirty="0"/>
              <a:t>.:  Archeologie a </a:t>
            </a:r>
            <a:r>
              <a:rPr lang="cs-CZ" altLang="cs-CZ" sz="1800" dirty="0" err="1"/>
              <a:t>poczatkach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miast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slowiaňskich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Wroclaw-Warszawa-Kraków</a:t>
            </a:r>
            <a:r>
              <a:rPr lang="cs-CZ" altLang="cs-CZ" sz="1800" dirty="0"/>
              <a:t> 1963.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–  před vznikem lokačních měst ve 13. stol. rozeznává 2 stupně (předěl: 10. stol.):   a)  zárodek města (</a:t>
            </a:r>
            <a:r>
              <a:rPr lang="cs-CZ" altLang="cs-CZ" sz="1800" dirty="0" err="1"/>
              <a:t>zal</a:t>
            </a:r>
            <a:r>
              <a:rPr lang="en-US" altLang="cs-CZ" sz="1800" dirty="0">
                <a:cs typeface="Arial" panose="020B0604020202020204" pitchFamily="34" charset="0"/>
              </a:rPr>
              <a:t>ą</a:t>
            </a:r>
            <a:r>
              <a:rPr lang="cs-CZ" altLang="cs-CZ" sz="1800" dirty="0" err="1"/>
              <a:t>źek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miasta</a:t>
            </a:r>
            <a:r>
              <a:rPr lang="cs-CZ" altLang="cs-CZ" sz="1800" dirty="0"/>
              <a:t>)</a:t>
            </a:r>
          </a:p>
          <a:p>
            <a:pPr lvl="1">
              <a:buNone/>
            </a:pPr>
            <a:r>
              <a:rPr lang="cs-CZ" altLang="cs-CZ" sz="1800" dirty="0"/>
              <a:t>                                                                                                                                                                            b)  město na právu domácím (</a:t>
            </a:r>
            <a:r>
              <a:rPr lang="cs-CZ" altLang="cs-CZ" sz="1800" dirty="0" err="1"/>
              <a:t>lokalnym</a:t>
            </a:r>
            <a:r>
              <a:rPr lang="cs-CZ" altLang="cs-CZ" sz="1800" dirty="0"/>
              <a:t>) </a:t>
            </a:r>
          </a:p>
          <a:p>
            <a:pPr lvl="1">
              <a:buNone/>
            </a:pPr>
            <a:r>
              <a:rPr lang="cs-CZ" altLang="cs-CZ" sz="1800" dirty="0"/>
              <a:t>                       </a:t>
            </a:r>
          </a:p>
          <a:p>
            <a:pPr eaLnBrk="1" hangingPunct="1"/>
            <a:r>
              <a:rPr lang="cs-CZ" altLang="cs-CZ" sz="1800" b="1" dirty="0" err="1"/>
              <a:t>Moździoch</a:t>
            </a:r>
            <a:r>
              <a:rPr lang="cs-CZ" altLang="cs-CZ" sz="1800" b="1" dirty="0"/>
              <a:t>, S</a:t>
            </a:r>
            <a:r>
              <a:rPr lang="cs-CZ" altLang="cs-CZ" sz="1800" dirty="0"/>
              <a:t>.:  </a:t>
            </a:r>
            <a:r>
              <a:rPr lang="cs-CZ" altLang="cs-CZ" sz="1800" dirty="0" err="1"/>
              <a:t>Zur</a:t>
            </a:r>
            <a:r>
              <a:rPr lang="cs-CZ" altLang="cs-CZ" sz="1800" dirty="0"/>
              <a:t> Genese der </a:t>
            </a:r>
            <a:r>
              <a:rPr lang="cs-CZ" altLang="cs-CZ" sz="1800" dirty="0" err="1"/>
              <a:t>Lokationsstädte</a:t>
            </a:r>
            <a:r>
              <a:rPr lang="cs-CZ" altLang="cs-CZ" sz="1800" dirty="0"/>
              <a:t> in Polen in </a:t>
            </a:r>
            <a:r>
              <a:rPr lang="cs-CZ" altLang="cs-CZ" sz="1800" dirty="0" err="1"/>
              <a:t>stadtgeschichtlicher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Sicht</a:t>
            </a:r>
            <a:r>
              <a:rPr lang="cs-CZ" altLang="cs-CZ" sz="1800" dirty="0"/>
              <a:t>. In:  </a:t>
            </a:r>
            <a:r>
              <a:rPr lang="cs-CZ" altLang="cs-CZ" sz="1800" dirty="0" err="1"/>
              <a:t>Burg</a:t>
            </a:r>
            <a:r>
              <a:rPr lang="cs-CZ" altLang="cs-CZ" sz="1800" dirty="0"/>
              <a:t>- </a:t>
            </a:r>
            <a:r>
              <a:rPr lang="cs-CZ" altLang="cs-CZ" sz="1800" dirty="0" err="1"/>
              <a:t>Burgstadr</a:t>
            </a:r>
            <a:r>
              <a:rPr lang="cs-CZ" altLang="cs-CZ" sz="1800" dirty="0"/>
              <a:t> – </a:t>
            </a:r>
            <a:r>
              <a:rPr lang="cs-CZ" altLang="cs-CZ" sz="1800" dirty="0" err="1"/>
              <a:t>Stadt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Berlin</a:t>
            </a:r>
            <a:r>
              <a:rPr lang="cs-CZ" altLang="cs-CZ" sz="1800" dirty="0"/>
              <a:t> 1995, 149-160. </a:t>
            </a:r>
          </a:p>
          <a:p>
            <a:pPr eaLnBrk="1" hangingPunct="1"/>
            <a:endParaRPr lang="cs-CZ" altLang="cs-CZ" sz="1800" dirty="0"/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–   </a:t>
            </a:r>
            <a:r>
              <a:rPr lang="cs-CZ" altLang="cs-CZ" sz="1800" dirty="0" err="1"/>
              <a:t>snovil</a:t>
            </a:r>
            <a:r>
              <a:rPr lang="cs-CZ" altLang="cs-CZ" sz="1800" dirty="0"/>
              <a:t> </a:t>
            </a:r>
            <a:r>
              <a:rPr lang="cs-CZ" altLang="cs-CZ" sz="1800" b="1" dirty="0"/>
              <a:t>6 hlavních funkcí města</a:t>
            </a:r>
            <a:r>
              <a:rPr lang="cs-CZ" altLang="cs-CZ" sz="1800" dirty="0"/>
              <a:t>:  kritéria se hodí na  –  </a:t>
            </a:r>
            <a:r>
              <a:rPr lang="cs-CZ" altLang="cs-CZ" sz="1800" dirty="0" err="1"/>
              <a:t>mladoa</a:t>
            </a:r>
            <a:r>
              <a:rPr lang="cs-CZ" altLang="cs-CZ" sz="1800" dirty="0"/>
              <a:t> a pozdně hradištní města 11. </a:t>
            </a:r>
            <a:r>
              <a:rPr lang="cs-CZ" altLang="cs-CZ" sz="1800"/>
              <a:t>až 12./13.  </a:t>
            </a:r>
            <a:r>
              <a:rPr lang="cs-CZ" altLang="cs-CZ" sz="1800" dirty="0"/>
              <a:t>stol.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                                                                                     –   vrcholně středověká města 13. stol.:</a:t>
            </a:r>
          </a:p>
          <a:p>
            <a:pPr eaLnBrk="1" hangingPunct="1"/>
            <a:r>
              <a:rPr lang="cs-CZ" altLang="cs-CZ" sz="1800" dirty="0"/>
              <a:t>politicko-administrativní</a:t>
            </a:r>
          </a:p>
          <a:p>
            <a:pPr eaLnBrk="1" hangingPunct="1"/>
            <a:r>
              <a:rPr lang="cs-CZ" altLang="cs-CZ" sz="1800" dirty="0"/>
              <a:t>vojenská (opevnění)</a:t>
            </a:r>
          </a:p>
          <a:p>
            <a:pPr eaLnBrk="1" hangingPunct="1"/>
            <a:r>
              <a:rPr lang="cs-CZ" altLang="cs-CZ" sz="1800" dirty="0"/>
              <a:t>ideologická (kulturně-církevní)</a:t>
            </a:r>
          </a:p>
          <a:p>
            <a:pPr eaLnBrk="1" hangingPunct="1"/>
            <a:r>
              <a:rPr lang="cs-CZ" altLang="cs-CZ" sz="1800" dirty="0"/>
              <a:t>ekonomická (centrum výroby)</a:t>
            </a:r>
          </a:p>
          <a:p>
            <a:pPr eaLnBrk="1" hangingPunct="1"/>
            <a:r>
              <a:rPr lang="cs-CZ" altLang="cs-CZ" sz="1800" dirty="0"/>
              <a:t>směnná (obchod)</a:t>
            </a:r>
          </a:p>
          <a:p>
            <a:pPr eaLnBrk="1" hangingPunct="1"/>
            <a:r>
              <a:rPr lang="cs-CZ" altLang="cs-CZ" sz="1800" dirty="0"/>
              <a:t>kulturní (zprostředkování informací)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4761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581025" y="638175"/>
            <a:ext cx="11610975" cy="62198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/>
              <a:t>Hofmann, F</a:t>
            </a:r>
            <a:r>
              <a:rPr lang="cs-CZ" altLang="cs-CZ" sz="1800" dirty="0"/>
              <a:t>.: České město ve středověku, Praha 1992.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…“České středověké město bylo vývojově vyšším druhem lidského sídliště, které mělo funkce ekonomickou,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geografickou, stavební, vojenskou,  sociální, politickou, právní a kulturní, jejichž souhrn vytvářel v každém městě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specifickou strukturu a vyhraňoval skupiny měst k určitým typům“.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Města člení do 4 skupin  </a:t>
            </a:r>
            <a:r>
              <a:rPr lang="cs-CZ" altLang="cs-CZ" sz="1800" dirty="0"/>
              <a:t>–  </a:t>
            </a:r>
            <a:r>
              <a:rPr lang="cs-CZ" sz="1800" b="0" i="0" u="none" strike="noStrike" baseline="0" dirty="0"/>
              <a:t>podle hospodářského charakteru, která určuje sociální skladbu obyvatelstva:  </a:t>
            </a:r>
          </a:p>
          <a:p>
            <a:pPr eaLnBrk="1" hangingPunct="1"/>
            <a:endParaRPr lang="cs-CZ" altLang="cs-CZ" sz="1800" dirty="0"/>
          </a:p>
          <a:p>
            <a:pPr marL="0" indent="0" algn="l">
              <a:buNone/>
            </a:pPr>
            <a:r>
              <a:rPr lang="cs-CZ" altLang="cs-CZ" sz="1800" b="1" dirty="0"/>
              <a:t>     a)  </a:t>
            </a:r>
            <a:r>
              <a:rPr lang="cs-CZ" sz="1800" b="1" i="0" u="none" strike="noStrike" baseline="0" dirty="0"/>
              <a:t>řemeslnicko-zemědělská:</a:t>
            </a:r>
            <a:r>
              <a:rPr lang="cs-CZ" sz="1800" b="0" i="0" u="none" strike="noStrike" baseline="0" dirty="0"/>
              <a:t>  převaha zemědělství, několik řemesel, nízká majetková </a:t>
            </a:r>
            <a:r>
              <a:rPr lang="cs-CZ" sz="1800" dirty="0"/>
              <a:t>a </a:t>
            </a:r>
            <a:r>
              <a:rPr lang="cs-CZ" sz="1800" b="0" i="0" u="none" strike="noStrike" baseline="0" dirty="0"/>
              <a:t>sociální diferenciace obyvatel</a:t>
            </a:r>
            <a:endParaRPr lang="cs-CZ" altLang="cs-CZ" sz="1800" dirty="0"/>
          </a:p>
          <a:p>
            <a:pPr marL="0" indent="0" algn="l"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b)  </a:t>
            </a:r>
            <a:r>
              <a:rPr lang="cs-CZ" sz="1800" b="1" i="0" u="none" strike="noStrike" baseline="0" dirty="0"/>
              <a:t>řemeslnická:  </a:t>
            </a:r>
            <a:r>
              <a:rPr lang="cs-CZ" sz="1800" b="0" i="0" u="none" strike="noStrike" baseline="0" dirty="0"/>
              <a:t>rozvinutá řemesla, ale nízký počet obchodních živností zajišťujících směnu se zemědělským zázemím </a:t>
            </a:r>
          </a:p>
          <a:p>
            <a:pPr marL="0" indent="0" algn="l">
              <a:buNone/>
            </a:pPr>
            <a:r>
              <a:rPr lang="cs-CZ" sz="1800" dirty="0"/>
              <a:t>                                  </a:t>
            </a:r>
            <a:r>
              <a:rPr lang="cs-CZ" sz="1800" b="0" i="0" u="none" strike="noStrike" baseline="0" dirty="0"/>
              <a:t> rozvinutější majetková a sociální diferenciace</a:t>
            </a:r>
            <a:endParaRPr lang="cs-CZ" altLang="cs-CZ" sz="1800" dirty="0"/>
          </a:p>
          <a:p>
            <a:pPr marL="0" indent="0" algn="l"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c)</a:t>
            </a:r>
            <a:r>
              <a:rPr lang="cs-CZ" altLang="cs-CZ" sz="1800" dirty="0"/>
              <a:t>  </a:t>
            </a:r>
            <a:r>
              <a:rPr lang="cs-CZ" sz="1800" b="1" i="0" u="none" strike="noStrike" baseline="0" dirty="0"/>
              <a:t>řemeslnicko-obchodní (exportní):</a:t>
            </a:r>
            <a:r>
              <a:rPr lang="cs-CZ" sz="1800" b="0" i="0" u="none" strike="noStrike" baseline="0" dirty="0"/>
              <a:t>  rozvinutá řemeslná odvětví, více obchodních živností, podporujících vývoz </a:t>
            </a:r>
          </a:p>
          <a:p>
            <a:pPr marL="0" indent="0" algn="l">
              <a:buNone/>
            </a:pPr>
            <a:r>
              <a:rPr lang="cs-CZ" sz="1800" b="0" i="0" u="none" strike="noStrike" baseline="0" dirty="0"/>
              <a:t>                                                                        sociální skladba:  klasické „trojvrství“  –  zámožná horní vrstva  (obchodní kapitál)</a:t>
            </a:r>
          </a:p>
          <a:p>
            <a:pPr marL="0" indent="0" algn="l">
              <a:buNone/>
            </a:pPr>
            <a:r>
              <a:rPr lang="cs-CZ" sz="1800" b="0" i="0" u="none" strike="noStrike" baseline="0" dirty="0"/>
              <a:t>                                                                                                                                           –  početnější střední vrstva (řemeslnická) </a:t>
            </a:r>
          </a:p>
          <a:p>
            <a:pPr marL="0" indent="0" algn="l">
              <a:buNone/>
            </a:pPr>
            <a:r>
              <a:rPr lang="cs-CZ" sz="1800" b="0" i="0" u="none" strike="noStrike" baseline="0" dirty="0"/>
              <a:t>                                                                                                                                           –  početná chudina</a:t>
            </a:r>
            <a:endParaRPr lang="cs-CZ" altLang="cs-CZ" sz="1800" dirty="0"/>
          </a:p>
          <a:p>
            <a:pPr marL="0" indent="0" algn="l"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d)  s</a:t>
            </a:r>
            <a:r>
              <a:rPr lang="cs-CZ" sz="1800" b="1" i="0" u="none" strike="noStrike" baseline="0" dirty="0"/>
              <a:t>ídelní:</a:t>
            </a:r>
            <a:r>
              <a:rPr lang="cs-CZ" sz="1800" b="0" i="0" u="none" strike="noStrike" baseline="0" dirty="0"/>
              <a:t>  se zvláštní koncentrací obyvatel (např. horní v období konjuktury)</a:t>
            </a:r>
            <a:endParaRPr lang="cs-CZ" altLang="cs-CZ" sz="1800" dirty="0"/>
          </a:p>
          <a:p>
            <a:pPr marL="0" indent="0" eaLnBrk="1" hangingPunct="1"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2634910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6175</TotalTime>
  <Words>4311</Words>
  <Application>Microsoft Office PowerPoint</Application>
  <PresentationFormat>Širokoúhlá obrazovka</PresentationFormat>
  <Paragraphs>431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Archeologie středověkého a novověkého města </vt:lpstr>
      <vt:lpstr>                                            Urbanizace</vt:lpstr>
      <vt:lpstr>                                               Definice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             Vznik měst</vt:lpstr>
      <vt:lpstr>                                         Nejstarší města:</vt:lpstr>
      <vt:lpstr>                                      Funkce:</vt:lpstr>
      <vt:lpstr>                                 Dělení měst</vt:lpstr>
      <vt:lpstr>                                         Typologie měst</vt:lpstr>
      <vt:lpstr>                        Horní (báňská) města</vt:lpstr>
      <vt:lpstr>Prezentace aplikace PowerPoint</vt:lpstr>
      <vt:lpstr>                                         Terminologie 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Dějiny bádání                                       Morava a Slezsko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 Zakládací listiny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254</cp:revision>
  <dcterms:created xsi:type="dcterms:W3CDTF">2017-01-31T16:06:48Z</dcterms:created>
  <dcterms:modified xsi:type="dcterms:W3CDTF">2025-02-17T19:04:42Z</dcterms:modified>
</cp:coreProperties>
</file>