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00" r:id="rId3"/>
    <p:sldId id="271" r:id="rId4"/>
    <p:sldId id="273" r:id="rId5"/>
    <p:sldId id="308" r:id="rId6"/>
    <p:sldId id="277" r:id="rId7"/>
    <p:sldId id="320" r:id="rId8"/>
    <p:sldId id="316" r:id="rId9"/>
    <p:sldId id="401" r:id="rId10"/>
    <p:sldId id="375" r:id="rId11"/>
    <p:sldId id="264" r:id="rId12"/>
    <p:sldId id="265" r:id="rId13"/>
    <p:sldId id="305" r:id="rId14"/>
    <p:sldId id="360" r:id="rId15"/>
    <p:sldId id="376" r:id="rId16"/>
    <p:sldId id="296" r:id="rId17"/>
    <p:sldId id="379" r:id="rId18"/>
    <p:sldId id="285" r:id="rId19"/>
    <p:sldId id="430" r:id="rId20"/>
    <p:sldId id="281" r:id="rId21"/>
    <p:sldId id="282" r:id="rId22"/>
    <p:sldId id="394" r:id="rId23"/>
    <p:sldId id="381" r:id="rId24"/>
    <p:sldId id="279" r:id="rId25"/>
    <p:sldId id="298" r:id="rId26"/>
    <p:sldId id="383" r:id="rId27"/>
    <p:sldId id="297" r:id="rId28"/>
    <p:sldId id="269" r:id="rId29"/>
    <p:sldId id="399" r:id="rId30"/>
    <p:sldId id="402" r:id="rId31"/>
    <p:sldId id="406" r:id="rId32"/>
    <p:sldId id="408" r:id="rId33"/>
    <p:sldId id="404" r:id="rId34"/>
    <p:sldId id="396" r:id="rId35"/>
    <p:sldId id="409" r:id="rId36"/>
    <p:sldId id="413" r:id="rId37"/>
    <p:sldId id="411" r:id="rId38"/>
    <p:sldId id="289" r:id="rId39"/>
    <p:sldId id="319" r:id="rId40"/>
    <p:sldId id="427" r:id="rId41"/>
    <p:sldId id="349" r:id="rId42"/>
    <p:sldId id="432" r:id="rId43"/>
    <p:sldId id="428" r:id="rId44"/>
    <p:sldId id="355" r:id="rId45"/>
    <p:sldId id="431" r:id="rId4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EBF7B7-1A51-4C23-A7B6-40152C4EC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3A0B827-6895-46E4-A616-FB8E63DD8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EDE688-88DC-4F91-B8F8-14733C26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DA3C-36E4-4D9D-859E-540F9967FC47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F90189-9CB5-4066-B6D1-BFC3E8ACF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F5A34B-54AA-47B2-A277-CF4AD2F4B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7AFE-0458-4450-A117-D3B5CBFB88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48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E75DD7-5BB2-4035-B0F1-C4F258BC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21C6EA3-70D2-4548-ADDD-42C558ADE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AB017C-168A-4DC4-9306-81EEE94DC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DA3C-36E4-4D9D-859E-540F9967FC47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86F561-CF96-49B2-8F39-7BEFD35B6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C15E37-0170-4410-9623-D0FE1585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7AFE-0458-4450-A117-D3B5CBFB88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03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BD8791C-9054-4D76-89F6-B18FB519A9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B1170F1-D80A-474E-B7F9-901FCDFB1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52CF6D-EC5D-44F1-BF4E-14EFE8255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DA3C-36E4-4D9D-859E-540F9967FC47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307923-483B-4440-A504-C8486937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D4C066-1EF3-4E54-9BBA-EB30FBA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7AFE-0458-4450-A117-D3B5CBFB88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663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E10F1D-6A55-48C4-BF39-E9A358D7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3F41C0-7D52-4846-BEEF-9F435A44F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3BB4C8-D0AE-4685-92DF-72A4CFFF0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DA3C-36E4-4D9D-859E-540F9967FC47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B47E5D-59C1-4952-A771-3F852554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C3ECD5-7998-4C62-BA0D-227E2624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7AFE-0458-4450-A117-D3B5CBFB88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4576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1189B9-1085-4E5B-A9C9-E149E3F73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50A7888-99FD-4FA0-B623-BB991FD1F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41D036-1C0A-46B7-8A06-B38DC4D16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DA3C-36E4-4D9D-859E-540F9967FC47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2A9F76-B2EB-444C-845C-4670854EF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378099-96D2-41EA-B695-ACE4DD81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7AFE-0458-4450-A117-D3B5CBFB88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33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4427BB-AEB3-45F1-9A4D-D981B0F2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1109B5-3439-4F2A-85B4-9A1B73A850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EE609D4-BAB5-4540-A44C-8006E1EE8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A8B0FB-6928-40BD-9AF3-52623A06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DA3C-36E4-4D9D-859E-540F9967FC47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55A7019-0335-4E9A-8D82-9323CD34F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49D50A7-8DD2-49AF-A9C1-C738A24F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7AFE-0458-4450-A117-D3B5CBFB88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0465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EBEF81-7CB7-48CB-BC38-CDF22179F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1048D0-6022-4F30-A25C-5F51C2F2D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22CE815-F6DB-4C4E-AAAA-8EACBE94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7A17338-5218-4473-A1FF-291C6CD11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6D750D3-F32A-4740-A30E-38E4A19E7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A94E96B-D2E3-436B-9B54-6048F5978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DA3C-36E4-4D9D-859E-540F9967FC47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AF45CB0-5A81-49D4-A75A-4DC1DB235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FA4D03E-EDA8-4668-B556-11C7BB6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7AFE-0458-4450-A117-D3B5CBFB88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6535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0A4F0E-4E90-4200-A229-417DCA4D3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4C3ADBB-4D94-48B2-B456-B2D189D3A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DA3C-36E4-4D9D-859E-540F9967FC47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B9764F1-0D9C-4897-8504-C8A3A3F1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C3E9555-1334-42E7-ADAA-FB0A963B6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7AFE-0458-4450-A117-D3B5CBFB88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93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0102AE9-F841-4C03-A2C4-C063AC7B5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DA3C-36E4-4D9D-859E-540F9967FC47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5E65E7-F8EC-4849-A9FB-22FC0EA76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1BB6014-BBDA-4409-AC43-4C4C536DA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7AFE-0458-4450-A117-D3B5CBFB88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139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F79EB-DB6E-4615-99E9-9CC6CB6F5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FFADBC-A4C1-42BD-859E-917C8DCA1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71C28A-10AD-44F2-B278-27C1CC0F1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3064A46-BCC5-4D51-B14C-3135B1858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DA3C-36E4-4D9D-859E-540F9967FC47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6158F1-4484-48CB-A93C-781778807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DF6E54-F84B-4580-B728-3EFD8C39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7AFE-0458-4450-A117-D3B5CBFB88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060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E0E706-C3FC-487C-B7AB-A001E3FB5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9FD798E-8D2A-4C62-9A86-AF94021DD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48485C9-A795-4E75-A6FD-09510F6B4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BA2CB2-E7DE-4D07-AA5D-BFA6A50F0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6DA3C-36E4-4D9D-859E-540F9967FC47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674271-44E3-48DC-9B62-3BCAB038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96BA04-9741-4823-9795-98D8B246A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B7AFE-0458-4450-A117-D3B5CBFB88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697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0295032-D004-4E38-8B2F-9357CA383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7322198-1B9B-4D67-A819-0BFBC974C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F4A9A4-47C6-4A4A-9049-51E258B70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6DA3C-36E4-4D9D-859E-540F9967FC47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78E0503-661D-4332-8385-0341EB4D5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DEDCFB-9214-4F7C-B587-28FB0A657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B7AFE-0458-4450-A117-D3B5CBFB88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41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geologie.vsb.cz/loziska/suroviny/keramika/Stod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348CD5-5184-4322-B3D1-4D828F59D6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b="1"/>
              <a:t>Hmotná kultura v archeologii středověku a novověku</a:t>
            </a:r>
            <a:br>
              <a:rPr lang="cs-CZ" b="1"/>
            </a:b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20E26D-4973-4E59-A415-BC8B4CF41E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1800" dirty="0"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r>
              <a:rPr lang="cs-CZ" sz="3200" dirty="0">
                <a:effectLst/>
                <a:ea typeface="Times New Roman" panose="02020603050405020304" pitchFamily="18" charset="0"/>
              </a:rPr>
              <a:t>4.    Hrnčířská výroba a </a:t>
            </a:r>
            <a:r>
              <a:rPr lang="cs-CZ" sz="3200">
                <a:effectLst/>
                <a:ea typeface="Times New Roman" panose="02020603050405020304" pitchFamily="18" charset="0"/>
              </a:rPr>
              <a:t>keramická produkce</a:t>
            </a:r>
            <a:endParaRPr lang="cs-CZ" sz="3200" dirty="0">
              <a:effectLst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8921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>
            <a:extLst>
              <a:ext uri="{FF2B5EF4-FFF2-40B4-BE49-F238E27FC236}">
                <a16:creationId xmlns:a16="http://schemas.microsoft.com/office/drawing/2014/main" id="{0CE64BDE-5563-43E7-95EA-F05B43AC9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381000"/>
            <a:ext cx="78359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5">
            <a:extLst>
              <a:ext uri="{FF2B5EF4-FFF2-40B4-BE49-F238E27FC236}">
                <a16:creationId xmlns:a16="http://schemas.microsoft.com/office/drawing/2014/main" id="{CDAC8C35-D061-4350-AC4D-B63315386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889626"/>
            <a:ext cx="9158288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                              Získávání surovin metodou šachet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cs-CZ" sz="1600"/>
              <a:t>Buko, A. 1990: Ceramika Wczesnopolska. Wprowadzenia do badań. Wrocław–Warszawa–Kraków – Gdańsk – Lódź. </a:t>
            </a:r>
            <a:r>
              <a:rPr lang="cs-CZ" altLang="cs-CZ" sz="1600"/>
              <a:t>1990, 82-84)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>
            <a:extLst>
              <a:ext uri="{FF2B5EF4-FFF2-40B4-BE49-F238E27FC236}">
                <a16:creationId xmlns:a16="http://schemas.microsoft.com/office/drawing/2014/main" id="{CDE89870-B638-42A2-A448-4DB484FACC7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60288" y="647272"/>
            <a:ext cx="11431711" cy="6210727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</a:pPr>
            <a:r>
              <a:rPr lang="cs-CZ" altLang="cs-CZ" sz="2000" b="1" dirty="0"/>
              <a:t>   Hliníky</a:t>
            </a:r>
            <a:r>
              <a:rPr lang="cs-CZ" altLang="cs-CZ" sz="2000" dirty="0"/>
              <a:t>  –  poskytovaly hrnčířskou hlínu pro jednu či více dílen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–  větší mimo intravilán obcí a měst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–  jeden hliník mohl sloužit i několik desetiletí (více generací)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–  hlína převážně těžena odkopem, zřídka štolováním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–   nakopaná hlína se ukládala na dvorku, volně nebo pod přístřešek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</a:pPr>
            <a:r>
              <a:rPr lang="cs-CZ" altLang="cs-CZ" sz="2000" dirty="0"/>
              <a:t>    </a:t>
            </a:r>
            <a:r>
              <a:rPr lang="cs-CZ" altLang="cs-CZ" sz="2000" b="1" dirty="0"/>
              <a:t>Menší hrnčíři </a:t>
            </a:r>
            <a:r>
              <a:rPr lang="cs-CZ" altLang="cs-CZ" sz="2000" dirty="0"/>
              <a:t> –  pro vlastní spotřebu shromažďovali tolik surovin, kolik postačovalo na jednu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vypalovací várku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–   dílny:  bez speciálních skladovacích zařízení</a:t>
            </a:r>
          </a:p>
          <a:p>
            <a:pPr marL="0" indent="0">
              <a:lnSpc>
                <a:spcPct val="80000"/>
              </a:lnSpc>
            </a:pPr>
            <a:endParaRPr lang="cs-CZ" altLang="cs-CZ" sz="2000" dirty="0"/>
          </a:p>
          <a:p>
            <a:pPr marL="0" indent="0">
              <a:lnSpc>
                <a:spcPct val="80000"/>
              </a:lnSpc>
            </a:pPr>
            <a:r>
              <a:rPr lang="cs-CZ" altLang="cs-CZ" sz="2000" dirty="0"/>
              <a:t>     </a:t>
            </a:r>
            <a:r>
              <a:rPr lang="cs-CZ" altLang="cs-CZ" sz="2000" b="1" dirty="0"/>
              <a:t>Větší výrobci  </a:t>
            </a:r>
            <a:r>
              <a:rPr lang="cs-CZ" altLang="cs-CZ" sz="2000" dirty="0"/>
              <a:t>–  obstarávali větší množství hlín:   kvůli zrání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                                              zajištění výroby v zimním období (zásoby)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–  skladování:   v dřevěných truhlách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          ohrádkách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          v pravoúhlých vydřevených jámách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/>
          </a:p>
          <a:p>
            <a:pPr marL="0" indent="0">
              <a:lnSpc>
                <a:spcPct val="80000"/>
              </a:lnSpc>
            </a:pPr>
            <a:endParaRPr lang="cs-CZ" altLang="cs-CZ" sz="2000" dirty="0"/>
          </a:p>
          <a:p>
            <a:pPr marL="0" indent="0">
              <a:lnSpc>
                <a:spcPct val="80000"/>
              </a:lnSpc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9AFA11F4-E6F9-4040-A99E-123CC921108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470525" y="692150"/>
            <a:ext cx="5181600" cy="61658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8D60CA7D-8E90-4D3A-8D49-B6C4374B8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4" y="132651"/>
            <a:ext cx="4690920" cy="576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EE8015E5-54A5-4BAF-9565-BC266C59D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15" y="1572855"/>
            <a:ext cx="6604983" cy="269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 Box 6">
            <a:extLst>
              <a:ext uri="{FF2B5EF4-FFF2-40B4-BE49-F238E27FC236}">
                <a16:creationId xmlns:a16="http://schemas.microsoft.com/office/drawing/2014/main" id="{0F330F52-BC0B-4E51-A4B9-5C145D57F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114" y="6072982"/>
            <a:ext cx="41084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Mohelnice</a:t>
            </a:r>
            <a:r>
              <a:rPr lang="cs-CZ" altLang="cs-CZ" sz="1800" dirty="0"/>
              <a:t> - hrnčířský hliník s pecemi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(opakované kopání hlíny)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id="{0A4492CA-6A51-4505-AA69-113731EFA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22" y="4422114"/>
            <a:ext cx="4938712" cy="113877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/>
              <a:t>Těžba hrnčířské hlíny: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cs-CZ" altLang="cs-CZ" sz="1600" b="1" dirty="0" err="1"/>
              <a:t>Bengerode</a:t>
            </a:r>
            <a:r>
              <a:rPr lang="cs-CZ" altLang="cs-CZ" sz="1600" b="1" dirty="0"/>
              <a:t> – zvonovitá šachta (</a:t>
            </a:r>
            <a:r>
              <a:rPr lang="cs-CZ" altLang="cs-CZ" sz="1600" b="1" dirty="0" err="1"/>
              <a:t>Grote</a:t>
            </a:r>
            <a:r>
              <a:rPr lang="cs-CZ" altLang="cs-CZ" sz="1600" b="1" dirty="0"/>
              <a:t> 1976)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cs-CZ" altLang="cs-CZ" sz="1600" b="1" dirty="0"/>
              <a:t>Uh. Hradiště – obilnice (Hrubý 1965) 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cs-CZ" altLang="cs-CZ" sz="1600" b="1" dirty="0"/>
              <a:t>                               (některé sloužily k těžbě hlíny)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35F738AC-B6DD-4A95-858F-277E84155D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7780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rgbClr val="FF0000"/>
                </a:solidFill>
              </a:rPr>
              <a:t>                                                       Mohelnice</a:t>
            </a:r>
            <a:br>
              <a:rPr lang="cs-CZ" altLang="cs-CZ" sz="2800" b="1" dirty="0"/>
            </a:br>
            <a:r>
              <a:rPr lang="cs-CZ" altLang="cs-CZ" sz="2800" b="1" dirty="0"/>
              <a:t>   </a:t>
            </a:r>
            <a:r>
              <a:rPr lang="cs-CZ" altLang="cs-CZ" sz="2000" b="1" dirty="0"/>
              <a:t>venkovské sídliště z 10. – 2. třetiny 13. stol. s hrnčířským areálem  z 2. pol. 12. – 2/3. 13. století </a:t>
            </a:r>
            <a:br>
              <a:rPr lang="cs-CZ" altLang="cs-CZ" sz="2000" b="1" dirty="0"/>
            </a:br>
            <a:r>
              <a:rPr lang="cs-CZ" altLang="cs-CZ" sz="2000" b="1" dirty="0"/>
              <a:t>                                                                                  12 pecí</a:t>
            </a:r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id="{DF4A9E88-A96D-4C69-A326-12F1C18F3FCB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52118" y="1460690"/>
            <a:ext cx="5452172" cy="3427223"/>
          </a:xfrm>
        </p:spPr>
      </p:pic>
      <p:sp>
        <p:nvSpPr>
          <p:cNvPr id="31748" name="Text Box 5">
            <a:extLst>
              <a:ext uri="{FF2B5EF4-FFF2-40B4-BE49-F238E27FC236}">
                <a16:creationId xmlns:a16="http://schemas.microsoft.com/office/drawing/2014/main" id="{5A87146E-EB4D-45D6-B45B-10FB2563F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56" y="5013325"/>
            <a:ext cx="1133239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Z: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Obytný areál:  </a:t>
            </a:r>
            <a:r>
              <a:rPr lang="cs-CZ" altLang="cs-CZ" sz="1800" dirty="0"/>
              <a:t>oddělen podmáčeným terénem nevhodným k trvalému osídlení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V: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Hrnčířský areál: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Velký hliník:  </a:t>
            </a:r>
            <a:r>
              <a:rPr lang="cs-CZ" altLang="cs-CZ" sz="1800" dirty="0"/>
              <a:t>za ním kůlové přístřešky sloužící k sušení nádob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                       dále na východ rozptýlené jámy se stopami zpracování grafitu.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            </a:t>
            </a:r>
            <a:r>
              <a:rPr lang="cs-CZ" altLang="cs-CZ" sz="1800" b="1" dirty="0"/>
              <a:t>pece:</a:t>
            </a:r>
            <a:r>
              <a:rPr lang="cs-CZ" altLang="cs-CZ" sz="1800" dirty="0"/>
              <a:t>  8 na dně hliníku, 4 u jam na zpracování grafitu (těžen ve Svinově)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                       opravovány (až 7x) a nahrazovány novými.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                                             </a:t>
            </a:r>
            <a:r>
              <a:rPr lang="cs-CZ" altLang="cs-CZ" sz="1800" b="1" dirty="0"/>
              <a:t>lehké srubové stavby</a:t>
            </a:r>
            <a:r>
              <a:rPr lang="cs-CZ" altLang="cs-CZ" sz="1800" dirty="0"/>
              <a:t>:   kolem hliníku, považovány za dílny (dle V. </a:t>
            </a:r>
            <a:r>
              <a:rPr lang="cs-CZ" altLang="cs-CZ" sz="1800" dirty="0" err="1"/>
              <a:t>Goše</a:t>
            </a:r>
            <a:r>
              <a:rPr lang="cs-CZ" altLang="cs-CZ" sz="1800" dirty="0"/>
              <a:t>).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extLst>
              <a:ext uri="{FF2B5EF4-FFF2-40B4-BE49-F238E27FC236}">
                <a16:creationId xmlns:a16="http://schemas.microsoft.com/office/drawing/2014/main" id="{3972C43F-B386-4382-8DE2-12122FFAFC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10515600" cy="1253447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Příprava točířské hlíny</a:t>
            </a:r>
          </a:p>
        </p:txBody>
      </p:sp>
      <p:sp>
        <p:nvSpPr>
          <p:cNvPr id="21507" name="Rectangle 5">
            <a:extLst>
              <a:ext uri="{FF2B5EF4-FFF2-40B4-BE49-F238E27FC236}">
                <a16:creationId xmlns:a16="http://schemas.microsoft.com/office/drawing/2014/main" id="{3E5E1AB0-0092-4066-904B-81A85DB420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3029" y="1253448"/>
            <a:ext cx="11250202" cy="580489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Odležení</a:t>
            </a:r>
            <a:r>
              <a:rPr lang="cs-CZ" altLang="cs-CZ" sz="1800" dirty="0"/>
              <a:t>  –  čím delší, tím byla hlína kvalitnější:   přes zimu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staří hrnčíři někdy nakládali hlínu pro své potomky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–  „zrání“:   rozklad organických příměsi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rozpad shluků jílových částí a zrovnoměrnění vlhkosti materiálu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hlína získá větší soudržnost a plastičnost</a:t>
            </a:r>
          </a:p>
          <a:p>
            <a:pPr marL="0" indent="0" eaLnBrk="1" hangingPunct="1"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Plavení  </a:t>
            </a:r>
            <a:r>
              <a:rPr lang="cs-CZ" altLang="cs-CZ" sz="1800" dirty="0"/>
              <a:t>–   zbavení nečistot, aby hlína získala plastičnost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–  mísení a čištění se prováděno v tzv. </a:t>
            </a:r>
            <a:r>
              <a:rPr lang="cs-CZ" altLang="cs-CZ" sz="1800" b="1" dirty="0" err="1"/>
              <a:t>karbovnách</a:t>
            </a:r>
            <a:r>
              <a:rPr lang="cs-CZ" altLang="cs-CZ" sz="1800" b="1" dirty="0"/>
              <a:t> </a:t>
            </a:r>
            <a:r>
              <a:rPr lang="cs-CZ" altLang="cs-CZ" sz="1800" dirty="0"/>
              <a:t>(plavírnách hlíny), postavených  na mírném svahu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–  vedle </a:t>
            </a:r>
            <a:r>
              <a:rPr lang="cs-CZ" altLang="cs-CZ" sz="1800" dirty="0" err="1"/>
              <a:t>karbonovny</a:t>
            </a:r>
            <a:r>
              <a:rPr lang="cs-CZ" altLang="cs-CZ" sz="1800" dirty="0"/>
              <a:t> stála dřevěná káď, v níž se rozpouštěla hlína</a:t>
            </a:r>
          </a:p>
          <a:p>
            <a:pPr eaLnBrk="1" hangingPunct="1">
              <a:buFontTx/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Zvlhčení</a:t>
            </a:r>
            <a:r>
              <a:rPr lang="cs-CZ" altLang="cs-CZ" sz="1800" dirty="0"/>
              <a:t>  –  20 až 25% obsahu vody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Prohnětení</a:t>
            </a:r>
            <a:r>
              <a:rPr lang="cs-CZ" altLang="cs-CZ" sz="1800" dirty="0"/>
              <a:t>  –  cíl:  minimum vzduchu ve hmotě  (kvůli popraskání)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–   pomocí našlapávání a natloukání dřevěnými pálkami důkladně prohnětla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>
            <a:extLst>
              <a:ext uri="{FF2B5EF4-FFF2-40B4-BE49-F238E27FC236}">
                <a16:creationId xmlns:a16="http://schemas.microsoft.com/office/drawing/2014/main" id="{1476A34E-E4AC-4236-B0CD-FAED9A0CC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69" y="1412481"/>
            <a:ext cx="3575407" cy="4996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5">
            <a:extLst>
              <a:ext uri="{FF2B5EF4-FFF2-40B4-BE49-F238E27FC236}">
                <a16:creationId xmlns:a16="http://schemas.microsoft.com/office/drawing/2014/main" id="{6344998A-4FD2-4B82-928C-55184BC5C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735" y="89042"/>
            <a:ext cx="536311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  </a:t>
            </a:r>
            <a:r>
              <a:rPr lang="cs-CZ" altLang="cs-CZ" sz="2000" dirty="0"/>
              <a:t>I malá bublinka v keramickém   těstě mohla způsobit při výpalu popraskání či odprýsknutí</a:t>
            </a:r>
            <a:r>
              <a:rPr lang="cs-CZ" altLang="cs-CZ" sz="2000" i="1" dirty="0"/>
              <a:t>.</a:t>
            </a:r>
            <a:r>
              <a:rPr lang="cs-CZ" altLang="cs-CZ" sz="20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4" name="Picture 4" descr="plavirna_web">
            <a:extLst>
              <a:ext uri="{FF2B5EF4-FFF2-40B4-BE49-F238E27FC236}">
                <a16:creationId xmlns:a16="http://schemas.microsoft.com/office/drawing/2014/main" id="{A6D3D8BF-EAC2-4B9E-B9AB-0EFF49A21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9" y="2048459"/>
            <a:ext cx="7006974" cy="381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026803E-10EC-4890-A258-242C903E06B9}"/>
              </a:ext>
            </a:extLst>
          </p:cNvPr>
          <p:cNvSpPr txBox="1"/>
          <p:nvPr/>
        </p:nvSpPr>
        <p:spPr>
          <a:xfrm>
            <a:off x="783920" y="1094800"/>
            <a:ext cx="482234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Tx/>
              <a:buNone/>
              <a:defRPr/>
            </a:pPr>
            <a:r>
              <a:rPr lang="cs-CZ" altLang="cs-CZ" sz="2000" dirty="0"/>
              <a:t>Vzniklý kal se přes síto přeléval do </a:t>
            </a:r>
            <a:r>
              <a:rPr lang="cs-CZ" altLang="cs-CZ" sz="2000" dirty="0" err="1"/>
              <a:t>karbovny</a:t>
            </a:r>
            <a:r>
              <a:rPr lang="cs-CZ" altLang="cs-CZ" sz="2000" dirty="0"/>
              <a:t>,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kde se hlína usazovala 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2D60727C-2BA0-4913-B168-2F257D22E2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09281" y="254059"/>
            <a:ext cx="45720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Hrnčířské techniky</a:t>
            </a: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FBCBDE72-82AC-47F6-A160-96FFA7C7FBB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3852" y="1219200"/>
            <a:ext cx="9316948" cy="5638800"/>
          </a:xfrm>
        </p:spPr>
        <p:txBody>
          <a:bodyPr/>
          <a:lstStyle/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1.  </a:t>
            </a:r>
            <a:r>
              <a:rPr lang="cs-CZ" altLang="cs-CZ" sz="2000" b="1" dirty="0"/>
              <a:t>modelování</a:t>
            </a:r>
            <a:r>
              <a:rPr lang="cs-CZ" altLang="cs-CZ" sz="2000" dirty="0"/>
              <a:t>  (např. nálep válečků)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</a:t>
            </a:r>
            <a:r>
              <a:rPr lang="cs-CZ" altLang="cs-CZ" sz="2000" b="1" dirty="0"/>
              <a:t>2.  vytáčení na hrnčířském kruhu </a:t>
            </a:r>
          </a:p>
          <a:p>
            <a:pPr eaLnBrk="1" hangingPunct="1">
              <a:buFontTx/>
              <a:buNone/>
              <a:defRPr/>
            </a:pPr>
            <a:endParaRPr lang="cs-CZ" altLang="cs-CZ" sz="2000" b="1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</a:t>
            </a:r>
            <a:r>
              <a:rPr lang="cs-CZ" altLang="cs-CZ" sz="2000" b="1" dirty="0"/>
              <a:t>3.  výroba z formy</a:t>
            </a:r>
          </a:p>
        </p:txBody>
      </p:sp>
      <p:pic>
        <p:nvPicPr>
          <p:cNvPr id="36868" name="Picture 5">
            <a:extLst>
              <a:ext uri="{FF2B5EF4-FFF2-40B4-BE49-F238E27FC236}">
                <a16:creationId xmlns:a16="http://schemas.microsoft.com/office/drawing/2014/main" id="{2F9F7C4F-78B2-415E-9709-8B3D94A2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2" t="42000" r="38271" b="34000"/>
          <a:stretch>
            <a:fillRect/>
          </a:stretch>
        </p:blipFill>
        <p:spPr bwMode="auto">
          <a:xfrm>
            <a:off x="5032582" y="2771683"/>
            <a:ext cx="2126836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Obrázek 1">
            <a:extLst>
              <a:ext uri="{FF2B5EF4-FFF2-40B4-BE49-F238E27FC236}">
                <a16:creationId xmlns:a16="http://schemas.microsoft.com/office/drawing/2014/main" id="{0F2A8B16-F789-4AF4-87BE-287813647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r="5128"/>
          <a:stretch>
            <a:fillRect/>
          </a:stretch>
        </p:blipFill>
        <p:spPr bwMode="auto">
          <a:xfrm>
            <a:off x="7202415" y="274638"/>
            <a:ext cx="4469490" cy="342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Obrázek 2">
            <a:extLst>
              <a:ext uri="{FF2B5EF4-FFF2-40B4-BE49-F238E27FC236}">
                <a16:creationId xmlns:a16="http://schemas.microsoft.com/office/drawing/2014/main" id="{AD0F5D22-A922-49E8-9A5A-CF97FE0D9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188" y="4875036"/>
            <a:ext cx="2195318" cy="178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4C87DC85-9D1F-44D1-AE4D-40E97C269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1" y="114937"/>
            <a:ext cx="3770866" cy="563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5">
            <a:extLst>
              <a:ext uri="{FF2B5EF4-FFF2-40B4-BE49-F238E27FC236}">
                <a16:creationId xmlns:a16="http://schemas.microsoft.com/office/drawing/2014/main" id="{271CF7FE-2C0C-4108-BD14-CAC0EE771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157913"/>
            <a:ext cx="49657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Stopy po prstech při zahlazování válků </a:t>
            </a:r>
          </a:p>
        </p:txBody>
      </p:sp>
      <p:pic>
        <p:nvPicPr>
          <p:cNvPr id="37892" name="Picture 6">
            <a:extLst>
              <a:ext uri="{FF2B5EF4-FFF2-40B4-BE49-F238E27FC236}">
                <a16:creationId xmlns:a16="http://schemas.microsoft.com/office/drawing/2014/main" id="{94AE82BE-C9DA-482B-B915-795F1FBBE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417" y="114937"/>
            <a:ext cx="3770866" cy="566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Text Box 7">
            <a:extLst>
              <a:ext uri="{FF2B5EF4-FFF2-40B4-BE49-F238E27FC236}">
                <a16:creationId xmlns:a16="http://schemas.microsoft.com/office/drawing/2014/main" id="{2B85D79D-1E64-4EAB-8BE6-726ACCB79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201" y="6146784"/>
            <a:ext cx="457970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Stopy výroby z jednoho kusu hlíny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hrncirsky-kruh-shimpo-RK-55">
            <a:extLst>
              <a:ext uri="{FF2B5EF4-FFF2-40B4-BE49-F238E27FC236}">
                <a16:creationId xmlns:a16="http://schemas.microsoft.com/office/drawing/2014/main" id="{0F0B755E-0605-425B-8900-D2A6C342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22" y="3766717"/>
            <a:ext cx="3029219" cy="287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EF3AA891-8C24-43CD-8FA4-A0414CCD8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67" y="3856865"/>
            <a:ext cx="3753064" cy="27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 descr="Hrn&amp;ccaron;í&amp;rcaron;ský kruh">
            <a:extLst>
              <a:ext uri="{FF2B5EF4-FFF2-40B4-BE49-F238E27FC236}">
                <a16:creationId xmlns:a16="http://schemas.microsoft.com/office/drawing/2014/main" id="{C4EE0662-3617-4FF7-ABE4-13C99B2CE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500" y="151127"/>
            <a:ext cx="3169032" cy="34937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8" descr="http://www.muzeum-semanin.cz/img/strepy/kruh2_web.jpg">
            <a:extLst>
              <a:ext uri="{FF2B5EF4-FFF2-40B4-BE49-F238E27FC236}">
                <a16:creationId xmlns:a16="http://schemas.microsoft.com/office/drawing/2014/main" id="{ED40E2BF-0AAD-4B81-B171-F4E41FB51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304" y="198780"/>
            <a:ext cx="2500636" cy="33341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8" descr="Výsledek obrázku pro &amp;ccaron;erven&amp;ecaron; malovaná keramika  st&amp;rcaron;edov&amp;ecaron;k   Praha">
            <a:extLst>
              <a:ext uri="{FF2B5EF4-FFF2-40B4-BE49-F238E27FC236}">
                <a16:creationId xmlns:a16="http://schemas.microsoft.com/office/drawing/2014/main" id="{611FBEBC-C66E-40BA-A202-5BA12D01C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0" b="6543"/>
          <a:stretch>
            <a:fillRect/>
          </a:stretch>
        </p:blipFill>
        <p:spPr bwMode="auto">
          <a:xfrm>
            <a:off x="8225909" y="198780"/>
            <a:ext cx="3029219" cy="333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>
            <a:extLst>
              <a:ext uri="{FF2B5EF4-FFF2-40B4-BE49-F238E27FC236}">
                <a16:creationId xmlns:a16="http://schemas.microsoft.com/office/drawing/2014/main" id="{AA05F8E1-B9D3-4D38-9D22-76F12FC5F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008" y="829854"/>
            <a:ext cx="4230051" cy="58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9" name="Text Box 5">
            <a:extLst>
              <a:ext uri="{FF2B5EF4-FFF2-40B4-BE49-F238E27FC236}">
                <a16:creationId xmlns:a16="http://schemas.microsoft.com/office/drawing/2014/main" id="{26F0BFB9-B1CF-4410-8FE3-63F8A49EE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266700"/>
            <a:ext cx="84740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Hrnčířská dílna z Norimberské knihy řemesel z r. 1605 a z r. 1698.</a:t>
            </a:r>
          </a:p>
        </p:txBody>
      </p:sp>
      <p:pic>
        <p:nvPicPr>
          <p:cNvPr id="116740" name="Picture 4">
            <a:extLst>
              <a:ext uri="{FF2B5EF4-FFF2-40B4-BE49-F238E27FC236}">
                <a16:creationId xmlns:a16="http://schemas.microsoft.com/office/drawing/2014/main" id="{EB16E38D-BFEA-43A5-BDCB-E7C5EB13B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1000" r="38750" b="13000"/>
          <a:stretch>
            <a:fillRect/>
          </a:stretch>
        </p:blipFill>
        <p:spPr bwMode="auto">
          <a:xfrm>
            <a:off x="7861702" y="829854"/>
            <a:ext cx="3876523" cy="58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324A9D9C-688F-4FB6-ADB0-2758CDD813C1}"/>
              </a:ext>
            </a:extLst>
          </p:cNvPr>
          <p:cNvSpPr txBox="1">
            <a:spLocks noChangeArrowheads="1"/>
          </p:cNvSpPr>
          <p:nvPr/>
        </p:nvSpPr>
        <p:spPr>
          <a:xfrm>
            <a:off x="224097" y="1503355"/>
            <a:ext cx="2776590" cy="1925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400" b="1" dirty="0"/>
              <a:t>Použití nožního blokového nebo příčkového kruhu doloženo od 13./14. stol.</a:t>
            </a:r>
          </a:p>
          <a:p>
            <a:pPr>
              <a:buFontTx/>
              <a:buNone/>
            </a:pPr>
            <a:endParaRPr lang="cs-CZ" altLang="cs-CZ" sz="2000" dirty="0"/>
          </a:p>
          <a:p>
            <a:endParaRPr lang="cs-CZ" altLang="cs-CZ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52B67D3D-DF22-4CD3-868A-ECC1E5D5F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13016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Keramika</a:t>
            </a: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BD796FF2-A11E-45D2-ADF6-66B9E87DAB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1111" y="1428107"/>
            <a:ext cx="11517330" cy="542989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cs-CZ" altLang="cs-CZ" sz="1800" dirty="0"/>
              <a:t>   V</a:t>
            </a:r>
            <a:r>
              <a:rPr lang="cs-CZ" altLang="cs-CZ" sz="2000" dirty="0"/>
              <a:t>edle kamene a dřeva nejdéle používaný</a:t>
            </a:r>
            <a:r>
              <a:rPr lang="cs-CZ" altLang="cs-CZ" sz="2000" b="1" dirty="0"/>
              <a:t> </a:t>
            </a:r>
            <a:r>
              <a:rPr lang="cs-CZ" altLang="cs-CZ" sz="2000" dirty="0"/>
              <a:t>materiál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cs-CZ" altLang="cs-CZ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cs-CZ" altLang="cs-CZ" sz="2000" dirty="0"/>
              <a:t>   První záměrně vyrobený materiál se stabilními fyzikálními, mechanickými a chemickými vlastnostmi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cs-CZ" altLang="cs-CZ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cs-CZ" altLang="cs-CZ" sz="2000" dirty="0"/>
              <a:t>   Výrobky z pálené hlíny jsou soudržné a ve vodě nerozpustné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cs-CZ" altLang="cs-CZ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cs-CZ" altLang="cs-CZ" sz="2000" dirty="0"/>
              <a:t>    Polykrystalické anorganické látky, jejichž vypálením dochází ke slinutí a zpevnění hmoty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cs-CZ" altLang="cs-CZ" sz="2000" dirty="0"/>
              <a:t>      (tj. vytvoření nové mikrostruktury)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cs-CZ" altLang="cs-CZ" sz="2000" dirty="0"/>
              <a:t>                         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cs-CZ" altLang="cs-CZ" sz="2000" b="1" dirty="0"/>
              <a:t>Slinování</a:t>
            </a:r>
            <a:r>
              <a:rPr lang="cs-CZ" altLang="cs-CZ" sz="2000" dirty="0"/>
              <a:t> (tj. spékání)  –  proces, kterým se za zvýšené teploty</a:t>
            </a:r>
            <a:r>
              <a:rPr lang="cs-CZ" altLang="cs-CZ" sz="2000" b="1" dirty="0"/>
              <a:t> </a:t>
            </a:r>
            <a:r>
              <a:rPr lang="cs-CZ" altLang="cs-CZ" sz="2000" dirty="0"/>
              <a:t>zpevňuje keramická hmota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cs-CZ" altLang="cs-CZ" sz="2000" dirty="0"/>
              <a:t>                                             –  vypálením dochází k objemové kontrakci</a:t>
            </a:r>
            <a:r>
              <a:rPr lang="cs-CZ" altLang="cs-CZ" sz="2000" b="1" dirty="0"/>
              <a:t> </a:t>
            </a:r>
            <a:r>
              <a:rPr lang="cs-CZ" altLang="cs-CZ" sz="2000" dirty="0"/>
              <a:t>a zhutňování 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cs-CZ" altLang="cs-CZ" sz="2000" dirty="0"/>
              <a:t>                                             –  snížení pórovitosti:  pevné spojení/spečení původních částic)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100000"/>
              </a:lnSpc>
              <a:spcBef>
                <a:spcPts val="0"/>
              </a:spcBef>
              <a:defRPr/>
            </a:pPr>
            <a:r>
              <a:rPr lang="cs-CZ" altLang="cs-CZ" sz="2000" b="1" dirty="0"/>
              <a:t>Keramika na bázi jílových surovin  </a:t>
            </a:r>
            <a:r>
              <a:rPr lang="cs-CZ" altLang="cs-CZ" sz="2000" dirty="0"/>
              <a:t>–  pro tvarování a tepelné zpracování jsou rozhodující jílové suroviny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7AF6B125-1A84-4D18-8359-A9EF016B18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99570" y="96981"/>
            <a:ext cx="3816350" cy="1173162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Hrnčířské nástroje</a:t>
            </a:r>
          </a:p>
        </p:txBody>
      </p:sp>
      <p:sp>
        <p:nvSpPr>
          <p:cNvPr id="45059" name="Rectangle 9">
            <a:extLst>
              <a:ext uri="{FF2B5EF4-FFF2-40B4-BE49-F238E27FC236}">
                <a16:creationId xmlns:a16="http://schemas.microsoft.com/office/drawing/2014/main" id="{8BE6EA83-F2F7-49A3-90B0-9C662EC459CE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431515" y="1356189"/>
            <a:ext cx="5664485" cy="549051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1.</a:t>
            </a:r>
            <a:r>
              <a:rPr lang="cs-CZ" altLang="cs-CZ" sz="1800" dirty="0"/>
              <a:t>  </a:t>
            </a:r>
            <a:r>
              <a:rPr lang="cs-CZ" altLang="cs-CZ" sz="1800" b="1" dirty="0"/>
              <a:t>Hrnčířský kruh:   </a:t>
            </a:r>
            <a:r>
              <a:rPr lang="cs-CZ" altLang="cs-CZ" sz="1800" dirty="0"/>
              <a:t>u Slovanů od 7. – 8. stol.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2.</a:t>
            </a:r>
            <a:r>
              <a:rPr lang="cs-CZ" altLang="cs-CZ" sz="1800" dirty="0"/>
              <a:t>  </a:t>
            </a:r>
            <a:r>
              <a:rPr lang="cs-CZ" altLang="cs-CZ" sz="1800" b="1" dirty="0"/>
              <a:t>Nástroje:   </a:t>
            </a:r>
            <a:r>
              <a:rPr lang="cs-CZ" altLang="cs-CZ" sz="1800" dirty="0"/>
              <a:t>dřevěné třísky (hroty)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nože, textilie, kůže, provázky (žíně)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poříz – Loštice-Hradská ul., </a:t>
            </a:r>
            <a:r>
              <a:rPr lang="cs-CZ" altLang="cs-CZ" sz="1800" dirty="0" err="1"/>
              <a:t>Konůvky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3.</a:t>
            </a:r>
            <a:r>
              <a:rPr lang="cs-CZ" altLang="cs-CZ" sz="1800" dirty="0"/>
              <a:t> </a:t>
            </a:r>
            <a:r>
              <a:rPr lang="cs-CZ" altLang="cs-CZ" sz="1800" b="1" dirty="0"/>
              <a:t>Hrnčířské čepele:    </a:t>
            </a:r>
            <a:r>
              <a:rPr lang="cs-CZ" altLang="cs-CZ" sz="1800" dirty="0"/>
              <a:t>tvarování hrdel nádob</a:t>
            </a:r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                                     </a:t>
            </a:r>
            <a:r>
              <a:rPr lang="cs-CZ" altLang="cs-CZ" sz="1800" dirty="0"/>
              <a:t>obroušené keramické střepy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(zvlášť upravované)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kamenné úštěpy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4. </a:t>
            </a:r>
            <a:r>
              <a:rPr lang="cs-CZ" altLang="cs-CZ" sz="1800" b="1" dirty="0"/>
              <a:t>Razidla kolků:  </a:t>
            </a:r>
            <a:r>
              <a:rPr lang="cs-CZ" altLang="cs-CZ" sz="1800" dirty="0"/>
              <a:t>kříže, hvězdice, mřížky atd.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ze dřeva či kovu</a:t>
            </a:r>
          </a:p>
          <a:p>
            <a:pPr eaLnBrk="1" hangingPunct="1">
              <a:defRPr/>
            </a:pPr>
            <a:endParaRPr lang="cs-CZ" altLang="cs-CZ" sz="1800" dirty="0"/>
          </a:p>
        </p:txBody>
      </p:sp>
      <p:pic>
        <p:nvPicPr>
          <p:cNvPr id="41988" name="Picture 11">
            <a:extLst>
              <a:ext uri="{FF2B5EF4-FFF2-40B4-BE49-F238E27FC236}">
                <a16:creationId xmlns:a16="http://schemas.microsoft.com/office/drawing/2014/main" id="{30880F3C-6A94-407A-9C38-8E475C3BD25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4" y="176857"/>
            <a:ext cx="5079874" cy="5490519"/>
          </a:xfrm>
        </p:spPr>
      </p:pic>
      <p:sp>
        <p:nvSpPr>
          <p:cNvPr id="41989" name="Text Box 12">
            <a:extLst>
              <a:ext uri="{FF2B5EF4-FFF2-40B4-BE49-F238E27FC236}">
                <a16:creationId xmlns:a16="http://schemas.microsoft.com/office/drawing/2014/main" id="{168DDE2D-71F2-4EEC-A8F7-C1A465FBF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4" y="5667376"/>
            <a:ext cx="595153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Ostrów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Lednicki</a:t>
            </a:r>
            <a:r>
              <a:rPr lang="cs-CZ" altLang="cs-CZ" sz="18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A – deska hrnčířského kruhu; B – dřevěná skříň sloužící snad ke zrání hrnčířské hlíny; C – tzv. hrnčířská čepel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>
            <a:extLst>
              <a:ext uri="{FF2B5EF4-FFF2-40B4-BE49-F238E27FC236}">
                <a16:creationId xmlns:a16="http://schemas.microsoft.com/office/drawing/2014/main" id="{9245F915-7C93-44B8-AC94-9D16749BB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90" y="369582"/>
            <a:ext cx="5590891" cy="413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 Box 5">
            <a:extLst>
              <a:ext uri="{FF2B5EF4-FFF2-40B4-BE49-F238E27FC236}">
                <a16:creationId xmlns:a16="http://schemas.microsoft.com/office/drawing/2014/main" id="{7E7A5AEB-B0B8-451D-955F-9FF32D077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71" y="486389"/>
            <a:ext cx="5447014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Hrnčířské čepele:</a:t>
            </a: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1 – Krašovice, zl. tuhové keramiky; 2–6 – Chvojen, ker.; 7 – Hradec u </a:t>
            </a:r>
            <a:r>
              <a:rPr lang="cs-CZ" altLang="cs-CZ" sz="1600" b="1" dirty="0" err="1"/>
              <a:t>Stoda</a:t>
            </a:r>
            <a:r>
              <a:rPr lang="cs-CZ" altLang="cs-CZ" sz="1600" b="1" dirty="0"/>
              <a:t>, zl. ker.; 8–10 – Libice nad Cidlinou, ker. a kámen; 11 – </a:t>
            </a:r>
            <a:r>
              <a:rPr lang="cs-CZ" altLang="cs-CZ" sz="1600" b="1" dirty="0" err="1"/>
              <a:t>Ostrów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Lednicki</a:t>
            </a:r>
            <a:r>
              <a:rPr lang="cs-CZ" altLang="cs-CZ" sz="1600" b="1" dirty="0"/>
              <a:t>, zl. ker.; 12 – ukázka užití čepele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Další nálezy – hrad </a:t>
            </a:r>
            <a:r>
              <a:rPr lang="cs-CZ" altLang="cs-CZ" sz="1600" b="1" dirty="0" err="1"/>
              <a:t>Rokštejn</a:t>
            </a:r>
            <a:r>
              <a:rPr lang="cs-CZ" altLang="cs-CZ" sz="1600" b="1" dirty="0"/>
              <a:t>, Kutná Hora aj.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 </a:t>
            </a:r>
          </a:p>
        </p:txBody>
      </p:sp>
      <p:pic>
        <p:nvPicPr>
          <p:cNvPr id="43012" name="Picture 6">
            <a:extLst>
              <a:ext uri="{FF2B5EF4-FFF2-40B4-BE49-F238E27FC236}">
                <a16:creationId xmlns:a16="http://schemas.microsoft.com/office/drawing/2014/main" id="{F59C5637-72EE-4314-89A0-C556B55E0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53" y="3756000"/>
            <a:ext cx="240665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Text Box 7">
            <a:extLst>
              <a:ext uri="{FF2B5EF4-FFF2-40B4-BE49-F238E27FC236}">
                <a16:creationId xmlns:a16="http://schemas.microsoft.com/office/drawing/2014/main" id="{FEA00B53-B1F9-4616-8202-25901800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835545"/>
            <a:ext cx="4991849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Předměty z kosti či parohu k ryté výzdobě: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1 – Sobůlky; 2 – Praha-Butovice </a:t>
            </a:r>
          </a:p>
        </p:txBody>
      </p:sp>
      <p:pic>
        <p:nvPicPr>
          <p:cNvPr id="43014" name="Picture 8">
            <a:extLst>
              <a:ext uri="{FF2B5EF4-FFF2-40B4-BE49-F238E27FC236}">
                <a16:creationId xmlns:a16="http://schemas.microsoft.com/office/drawing/2014/main" id="{ADD2EB2E-757C-453D-869F-A6057181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144" y="4748815"/>
            <a:ext cx="5284005" cy="204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5" name="Text Box 9">
            <a:extLst>
              <a:ext uri="{FF2B5EF4-FFF2-40B4-BE49-F238E27FC236}">
                <a16:creationId xmlns:a16="http://schemas.microsoft.com/office/drawing/2014/main" id="{B3B2A245-F2A7-49A7-89AE-426CD6E15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71" y="5447686"/>
            <a:ext cx="43065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Kostěná a parohová razidla kolků: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1 – Budeč; 2-11 – různá naleziště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>
            <a:extLst>
              <a:ext uri="{FF2B5EF4-FFF2-40B4-BE49-F238E27FC236}">
                <a16:creationId xmlns:a16="http://schemas.microsoft.com/office/drawing/2014/main" id="{2C91A015-3135-4074-9D55-D95FD4F39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25" y="457438"/>
            <a:ext cx="4372870" cy="6049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 Box 6">
            <a:extLst>
              <a:ext uri="{FF2B5EF4-FFF2-40B4-BE49-F238E27FC236}">
                <a16:creationId xmlns:a16="http://schemas.microsoft.com/office/drawing/2014/main" id="{ED85F6EE-BFB0-4FEA-A8FB-4C0B8027B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5518" y="464234"/>
            <a:ext cx="3446070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Bílý, P. 2011: Nálezy nejstarších hracích karet v Čechách a na Moravě (od nejstarších dob do r. 1620). Nepublikovaná závěrečná práce na Rudolfínské akademii Asociace starožitníků,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o.s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. v Praze. Praha.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Málková, M. 2015: Technologie výroby středověké keramiky 13. – 15. století v Čechách a na Moravě,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Nepubl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. bakalářská práce na Katedře archeologie FF Západočeské univerzity v Plzni, Plzeň, s. 28.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Běhounková, l., 2018: Příspěvek k problematice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technolobie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výroby keramických nádob. Studia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Archaeologica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Brunensia 23.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5" name="Picture 4" descr="hrdinové+expozice 062">
            <a:extLst>
              <a:ext uri="{FF2B5EF4-FFF2-40B4-BE49-F238E27FC236}">
                <a16:creationId xmlns:a16="http://schemas.microsoft.com/office/drawing/2014/main" id="{77E55CC0-F1C0-49F4-BDA4-E68329371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4" t="24319" r="35180" b="10337"/>
          <a:stretch/>
        </p:blipFill>
        <p:spPr bwMode="auto">
          <a:xfrm>
            <a:off x="16930" y="2721909"/>
            <a:ext cx="2392009" cy="380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rdinové+expozice 065">
            <a:extLst>
              <a:ext uri="{FF2B5EF4-FFF2-40B4-BE49-F238E27FC236}">
                <a16:creationId xmlns:a16="http://schemas.microsoft.com/office/drawing/2014/main" id="{86F4ACA2-B269-4B8A-A2D2-6F1115A25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3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1" t="18183" r="44735" b="35364"/>
          <a:stretch/>
        </p:blipFill>
        <p:spPr bwMode="auto">
          <a:xfrm rot="5400000">
            <a:off x="1410539" y="-358934"/>
            <a:ext cx="1153722" cy="394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rdinové+expozice 056">
            <a:extLst>
              <a:ext uri="{FF2B5EF4-FFF2-40B4-BE49-F238E27FC236}">
                <a16:creationId xmlns:a16="http://schemas.microsoft.com/office/drawing/2014/main" id="{2E140550-1753-480C-8492-5D2867206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bright="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0" t="30004" r="39545" b="4434"/>
          <a:stretch/>
        </p:blipFill>
        <p:spPr bwMode="auto">
          <a:xfrm>
            <a:off x="2481249" y="2909407"/>
            <a:ext cx="1512776" cy="32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>
            <a:extLst>
              <a:ext uri="{FF2B5EF4-FFF2-40B4-BE49-F238E27FC236}">
                <a16:creationId xmlns:a16="http://schemas.microsoft.com/office/drawing/2014/main" id="{9D359312-D5E9-4471-9A3C-D92C13957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71" y="2812522"/>
            <a:ext cx="3389652" cy="338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1" name="Picture 6">
            <a:extLst>
              <a:ext uri="{FF2B5EF4-FFF2-40B4-BE49-F238E27FC236}">
                <a16:creationId xmlns:a16="http://schemas.microsoft.com/office/drawing/2014/main" id="{22D3FA30-5BEB-4C8D-94EB-6D699F58A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32" y="2812522"/>
            <a:ext cx="3389652" cy="335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2" name="Text Box 7">
            <a:extLst>
              <a:ext uri="{FF2B5EF4-FFF2-40B4-BE49-F238E27FC236}">
                <a16:creationId xmlns:a16="http://schemas.microsoft.com/office/drawing/2014/main" id="{CF5258B3-CC1B-4055-AC44-8B16A46FD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6823" y="6306588"/>
            <a:ext cx="45799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Odříznutí nožem či jiným nástrojem </a:t>
            </a:r>
          </a:p>
        </p:txBody>
      </p:sp>
      <p:pic>
        <p:nvPicPr>
          <p:cNvPr id="48133" name="Obrázek 5">
            <a:extLst>
              <a:ext uri="{FF2B5EF4-FFF2-40B4-BE49-F238E27FC236}">
                <a16:creationId xmlns:a16="http://schemas.microsoft.com/office/drawing/2014/main" id="{46E18602-19C8-46EB-B8B1-98D7E47BE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32292" r="34523" b="36458"/>
          <a:stretch>
            <a:fillRect/>
          </a:stretch>
        </p:blipFill>
        <p:spPr bwMode="auto">
          <a:xfrm>
            <a:off x="426371" y="266237"/>
            <a:ext cx="7183123" cy="2438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B2F1EF0-6985-4847-97B7-A852CEA6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664" y="1485437"/>
            <a:ext cx="3794655" cy="37852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44EF44D2-1094-4730-B197-06405E01E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2419" y="5505782"/>
            <a:ext cx="26247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Značka na dně nádoby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>
            <a:extLst>
              <a:ext uri="{FF2B5EF4-FFF2-40B4-BE49-F238E27FC236}">
                <a16:creationId xmlns:a16="http://schemas.microsoft.com/office/drawing/2014/main" id="{75A45F1E-81E2-4BA2-B18C-19374F50CD7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52500" y="0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       Výzdoba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33795" name="Rectangle 5">
            <a:extLst>
              <a:ext uri="{FF2B5EF4-FFF2-40B4-BE49-F238E27FC236}">
                <a16:creationId xmlns:a16="http://schemas.microsoft.com/office/drawing/2014/main" id="{76C36823-BA99-47F6-BEF5-7B51C429A34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873303" y="1325562"/>
            <a:ext cx="11318697" cy="553243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/>
              <a:t>Funkce  </a:t>
            </a:r>
            <a:r>
              <a:rPr lang="cs-CZ" altLang="cs-CZ" sz="2000" dirty="0"/>
              <a:t>–  úprava povrchu keramického předmětu za účelem zvýšení estetičnosti</a:t>
            </a:r>
          </a:p>
          <a:p>
            <a:pPr marL="0" indent="0" eaLnBrk="1" hangingPunct="1">
              <a:buNone/>
              <a:defRPr/>
            </a:pPr>
            <a:endParaRPr lang="cs-CZ" altLang="cs-CZ" sz="2000" b="1" dirty="0"/>
          </a:p>
          <a:p>
            <a:pPr eaLnBrk="1" hangingPunct="1">
              <a:defRPr/>
            </a:pPr>
            <a:r>
              <a:rPr lang="cs-CZ" altLang="cs-CZ" sz="2000" b="1" dirty="0"/>
              <a:t>Dekorování  </a:t>
            </a:r>
            <a:r>
              <a:rPr lang="cs-CZ" altLang="cs-CZ" sz="2000" dirty="0"/>
              <a:t>–  zdobení v jakékoliv fázi vzniku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–  prosté otisky do syrové hlíny i složité malby na glazuře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Dělení dekorů  –   3</a:t>
            </a:r>
            <a:r>
              <a:rPr lang="cs-CZ" altLang="cs-CZ" sz="2000" dirty="0"/>
              <a:t> základní způsoby:   1. mechanické:    ryté, vytlačované, kolkované,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                                                                           nalepované (plastické), leštěné aj.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                                            2. malované:   např. červená barva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                                            3. kombinované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A500C42B-CE84-4C86-BE43-6BF177102F3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69054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Výpal keramiky</a:t>
            </a:r>
            <a:r>
              <a:rPr lang="cs-CZ" altLang="cs-CZ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57347" name="Zástupný symbol pro obsah 2">
            <a:extLst>
              <a:ext uri="{FF2B5EF4-FFF2-40B4-BE49-F238E27FC236}">
                <a16:creationId xmlns:a16="http://schemas.microsoft.com/office/drawing/2014/main" id="{8076E116-05EB-47F1-810A-FA72FFC2C40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9609" y="1394617"/>
            <a:ext cx="10972800" cy="5394329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Základní technologická operace při výrobě keramiky, kdy vzniká nová a stabilní mikrostruktura výrobku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</a:t>
            </a:r>
          </a:p>
          <a:p>
            <a:pPr algn="just" eaLnBrk="1" hangingPunct="1"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Podle teploty keramické směsi rozlišujeme vypalování:</a:t>
            </a:r>
          </a:p>
          <a:p>
            <a:pPr algn="just" eaLnBrk="1" hangingPunct="1">
              <a:buFontTx/>
              <a:buNone/>
              <a:defRPr/>
            </a:pPr>
            <a:endParaRPr lang="cs-CZ" altLang="cs-CZ" sz="1800" dirty="0">
              <a:solidFill>
                <a:srgbClr val="000000"/>
              </a:solidFill>
            </a:endParaRPr>
          </a:p>
          <a:p>
            <a:pPr algn="just" eaLnBrk="1" hangingPunct="1"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a)  </a:t>
            </a:r>
            <a:r>
              <a:rPr lang="cs-CZ" altLang="cs-CZ" sz="1800" b="1" dirty="0">
                <a:solidFill>
                  <a:srgbClr val="000000"/>
                </a:solidFill>
              </a:rPr>
              <a:t>oxidační   –   </a:t>
            </a:r>
            <a:r>
              <a:rPr lang="cs-CZ" altLang="cs-CZ" sz="1800" dirty="0">
                <a:solidFill>
                  <a:srgbClr val="000000"/>
                </a:solidFill>
              </a:rPr>
              <a:t>za přístupu vzduchu:  světlejší odstíny</a:t>
            </a:r>
          </a:p>
          <a:p>
            <a:pPr algn="just">
              <a:buNone/>
              <a:defRPr/>
            </a:pPr>
            <a:r>
              <a:rPr lang="cs-CZ" altLang="cs-CZ" sz="1800" dirty="0"/>
              <a:t>                            –   v povrchové vrstvě dochází k vyhoření organického uhlíku, což se projeví </a:t>
            </a:r>
          </a:p>
          <a:p>
            <a:pPr algn="just">
              <a:buNone/>
              <a:defRPr/>
            </a:pPr>
            <a:r>
              <a:rPr lang="cs-CZ" altLang="cs-CZ" sz="1800" dirty="0"/>
              <a:t>                                 změnou barvy a mikrostruktury vrstvy </a:t>
            </a:r>
          </a:p>
          <a:p>
            <a:pPr algn="just">
              <a:buNone/>
              <a:defRPr/>
            </a:pPr>
            <a:r>
              <a:rPr lang="cs-CZ" altLang="cs-CZ" sz="1800" dirty="0"/>
              <a:t>                            –   čím je vyšší podíl uhlíku organického původu, tím je barva světlejší </a:t>
            </a:r>
          </a:p>
          <a:p>
            <a:pPr algn="just">
              <a:buNone/>
              <a:defRPr/>
            </a:pPr>
            <a:r>
              <a:rPr lang="cs-CZ" altLang="cs-CZ" sz="1800" dirty="0"/>
              <a:t>                            –   červené, hnědé nebo oranžové zbarvení způsobují oxidy železa </a:t>
            </a:r>
          </a:p>
          <a:p>
            <a:pPr algn="just">
              <a:buNone/>
              <a:defRPr/>
            </a:pPr>
            <a:r>
              <a:rPr lang="cs-CZ" altLang="cs-CZ" sz="1800" dirty="0"/>
              <a:t>                            – šedé zbarvení při oxidačním výpalu vzniká, pokud ve hmotě nejsou </a:t>
            </a:r>
            <a:r>
              <a:rPr lang="cs-CZ" altLang="cs-CZ" sz="1800" dirty="0" err="1"/>
              <a:t>oxihydroxidy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Fe</a:t>
            </a:r>
            <a:endParaRPr lang="cs-CZ" altLang="cs-CZ" sz="1800" dirty="0"/>
          </a:p>
          <a:p>
            <a:pPr algn="just" eaLnBrk="1" hangingPunct="1">
              <a:buFontTx/>
              <a:buNone/>
              <a:defRPr/>
            </a:pPr>
            <a:endParaRPr lang="cs-CZ" altLang="cs-CZ" sz="1800" dirty="0">
              <a:solidFill>
                <a:srgbClr val="000000"/>
              </a:solidFill>
            </a:endParaRPr>
          </a:p>
          <a:p>
            <a:pPr algn="just" eaLnBrk="1" hangingPunct="1"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b)  </a:t>
            </a:r>
            <a:r>
              <a:rPr lang="cs-CZ" altLang="cs-CZ" sz="1800" b="1" dirty="0">
                <a:solidFill>
                  <a:srgbClr val="000000"/>
                </a:solidFill>
              </a:rPr>
              <a:t>redukční  –   o</a:t>
            </a:r>
            <a:r>
              <a:rPr lang="cs-CZ" altLang="cs-CZ" sz="1800" dirty="0">
                <a:solidFill>
                  <a:srgbClr val="000000"/>
                </a:solidFill>
              </a:rPr>
              <a:t>mezení přístupu vzduchu uzavřením pece </a:t>
            </a:r>
          </a:p>
          <a:p>
            <a:pPr algn="just" eaLnBrk="1" hangingPunct="1"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      –  700</a:t>
            </a:r>
            <a:r>
              <a:rPr lang="cs-CZ" altLang="cs-CZ" sz="1800" dirty="0">
                <a:solidFill>
                  <a:srgbClr val="000000"/>
                </a:solidFill>
                <a:cs typeface="Times New Roman" panose="02020603050405020304" pitchFamily="18" charset="0"/>
              </a:rPr>
              <a:t>°C, bělavá, šedá, šedočerná barva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>
            <a:extLst>
              <a:ext uri="{FF2B5EF4-FFF2-40B4-BE49-F238E27FC236}">
                <a16:creationId xmlns:a16="http://schemas.microsoft.com/office/drawing/2014/main" id="{7B1EDEB3-491F-4948-BF5C-E73BCAEAF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7"/>
          <a:stretch>
            <a:fillRect/>
          </a:stretch>
        </p:blipFill>
        <p:spPr bwMode="auto">
          <a:xfrm>
            <a:off x="404973" y="1326356"/>
            <a:ext cx="3835400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5">
            <a:extLst>
              <a:ext uri="{FF2B5EF4-FFF2-40B4-BE49-F238E27FC236}">
                <a16:creationId xmlns:a16="http://schemas.microsoft.com/office/drawing/2014/main" id="{055A734D-D895-482C-9316-263B107FD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490" y="5730384"/>
            <a:ext cx="17974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Oxidační výpal </a:t>
            </a:r>
          </a:p>
        </p:txBody>
      </p:sp>
      <p:pic>
        <p:nvPicPr>
          <p:cNvPr id="66564" name="Picture 6">
            <a:extLst>
              <a:ext uri="{FF2B5EF4-FFF2-40B4-BE49-F238E27FC236}">
                <a16:creationId xmlns:a16="http://schemas.microsoft.com/office/drawing/2014/main" id="{836931CA-2A54-41BD-A058-9E29088F2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/>
          <a:stretch>
            <a:fillRect/>
          </a:stretch>
        </p:blipFill>
        <p:spPr bwMode="auto">
          <a:xfrm>
            <a:off x="4387850" y="1035844"/>
            <a:ext cx="34163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5" name="Text Box 7">
            <a:extLst>
              <a:ext uri="{FF2B5EF4-FFF2-40B4-BE49-F238E27FC236}">
                <a16:creationId xmlns:a16="http://schemas.microsoft.com/office/drawing/2014/main" id="{494D7455-0755-4D7C-83B6-FD3D6BEE5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772" y="5730384"/>
            <a:ext cx="18442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Redukční výpal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F8276A3-39D7-438D-9767-CA1EE4D09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5" b="10141"/>
          <a:stretch>
            <a:fillRect/>
          </a:stretch>
        </p:blipFill>
        <p:spPr bwMode="auto">
          <a:xfrm>
            <a:off x="8164392" y="1674817"/>
            <a:ext cx="3699428" cy="385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693D24BB-1F86-4830-9809-9A64D0E16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6398" y="5730384"/>
            <a:ext cx="24554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+mn-lt"/>
              </a:rPr>
              <a:t>Deformace po výpalu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8711299B-D352-484A-8FF3-488CAC29D9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69054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Sušení výrobků</a:t>
            </a:r>
          </a:p>
        </p:txBody>
      </p:sp>
      <p:sp>
        <p:nvSpPr>
          <p:cNvPr id="58371" name="Rectangle 7">
            <a:extLst>
              <a:ext uri="{FF2B5EF4-FFF2-40B4-BE49-F238E27FC236}">
                <a16:creationId xmlns:a16="http://schemas.microsoft.com/office/drawing/2014/main" id="{4D660C45-B9FA-4EA5-A48E-91757689751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93160" y="1600201"/>
            <a:ext cx="11698839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/>
              <a:t>Sušení </a:t>
            </a:r>
            <a:r>
              <a:rPr lang="cs-CZ" altLang="cs-CZ" sz="2000" dirty="0"/>
              <a:t> –  před výpalem, aby nádoby ve vypalovacím žáru nepopraskaly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–  e</a:t>
            </a:r>
            <a:r>
              <a:rPr lang="cs-CZ" altLang="cs-CZ" sz="2000" b="1" dirty="0"/>
              <a:t>tnografie:  </a:t>
            </a:r>
            <a:r>
              <a:rPr lang="cs-CZ" altLang="cs-CZ" sz="2000" dirty="0"/>
              <a:t>před hrnčířskou pecí či přímo uvnitř rozehřátých pecí zbavených hořícího paliva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v příhodném ročním období na slunci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Vysoušecí pece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</a:t>
            </a:r>
            <a:r>
              <a:rPr lang="cs-CZ" altLang="cs-CZ" sz="2000" dirty="0"/>
              <a:t> </a:t>
            </a:r>
            <a:r>
              <a:rPr lang="cs-CZ" altLang="cs-CZ" sz="2000" b="1" dirty="0"/>
              <a:t>Sezimovo Ústí:  </a:t>
            </a:r>
            <a:r>
              <a:rPr lang="cs-CZ" altLang="cs-CZ" sz="2000" dirty="0"/>
              <a:t>pro výrobu tenkostěnných nádob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uvádí M. Richter v dílnách na předměstí 14. a 15. stol. (</a:t>
            </a:r>
            <a:r>
              <a:rPr lang="cs-CZ" altLang="cs-CZ" sz="2000" dirty="0" err="1"/>
              <a:t>nepubl</a:t>
            </a:r>
            <a:r>
              <a:rPr lang="cs-CZ" altLang="cs-CZ" sz="2000" dirty="0"/>
              <a:t>.)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–  </a:t>
            </a:r>
            <a:r>
              <a:rPr lang="cs-CZ" altLang="cs-CZ" sz="2000" b="1" dirty="0"/>
              <a:t>Nitra-</a:t>
            </a:r>
            <a:r>
              <a:rPr lang="cs-CZ" altLang="cs-CZ" sz="2000" b="1" dirty="0" err="1"/>
              <a:t>Lupka</a:t>
            </a:r>
            <a:r>
              <a:rPr lang="cs-CZ" altLang="cs-CZ" sz="2000" b="1" dirty="0"/>
              <a:t>:</a:t>
            </a:r>
            <a:r>
              <a:rPr lang="cs-CZ" altLang="cs-CZ" sz="2000" dirty="0"/>
              <a:t>  předpokládal B. </a:t>
            </a:r>
            <a:r>
              <a:rPr lang="cs-CZ" altLang="cs-CZ" sz="2000" dirty="0" err="1"/>
              <a:t>Chropovský</a:t>
            </a:r>
            <a:r>
              <a:rPr lang="cs-CZ" altLang="cs-CZ" sz="2000" dirty="0"/>
              <a:t>, avšak jeho závěry nejsou přesvědčivé,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poněvadž vysoušecí objekty nelze odlišit od běžných vypalovacích pecí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5">
            <a:extLst>
              <a:ext uri="{FF2B5EF4-FFF2-40B4-BE49-F238E27FC236}">
                <a16:creationId xmlns:a16="http://schemas.microsoft.com/office/drawing/2014/main" id="{DB80FAF7-5787-47B7-B77D-FDC097B1C1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46607" y="284913"/>
            <a:ext cx="80772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Rozdělení keramiky podle M. </a:t>
            </a:r>
            <a:r>
              <a:rPr lang="cs-CZ" altLang="cs-CZ" sz="32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Gregerové</a:t>
            </a:r>
            <a:r>
              <a:rPr lang="cs-CZ" altLang="cs-CZ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 (1999)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285E4F69-AE9C-4D69-8F4C-C863051FD7E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4413" y="1438382"/>
            <a:ext cx="9003587" cy="526721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Teplota výpalu:       Suroviny:</a:t>
            </a:r>
          </a:p>
          <a:p>
            <a:pPr eaLnBrk="1" hangingPunct="1">
              <a:defRPr/>
            </a:pPr>
            <a:r>
              <a:rPr lang="cs-CZ" sz="2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Stavební keramika: </a:t>
            </a:r>
            <a:r>
              <a:rPr lang="cs-CZ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buNone/>
              <a:defRPr/>
            </a:pPr>
            <a:r>
              <a:rPr 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a)  cihlářské výrobky	     900 - 1000°C          zeminy jílové, uhličitanové</a:t>
            </a:r>
          </a:p>
          <a:p>
            <a:pPr marL="0" indent="0">
              <a:buNone/>
              <a:defRPr/>
            </a:pPr>
            <a:r>
              <a:rPr 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b)  kamenina                         nad 1200°C          kameninové jíly a hlíny</a:t>
            </a:r>
          </a:p>
          <a:p>
            <a:pPr marL="0" indent="0">
              <a:buNone/>
              <a:defRPr/>
            </a:pPr>
            <a:r>
              <a:rPr 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c)   porcelán                          900 - 940°C         směs kaolínu, křemene, živce</a:t>
            </a:r>
          </a:p>
          <a:p>
            <a:pPr marL="0" indent="0">
              <a:buNone/>
              <a:defRPr/>
            </a:pPr>
            <a:endParaRPr 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sz="2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Pórovinové výrobky: </a:t>
            </a:r>
          </a:p>
          <a:p>
            <a:pPr marL="0" indent="0">
              <a:buNone/>
              <a:defRPr/>
            </a:pPr>
            <a:r>
              <a:rPr 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a) </a:t>
            </a:r>
            <a:r>
              <a:rPr lang="cs-CZ" sz="2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hrnčina</a:t>
            </a:r>
            <a:r>
              <a:rPr 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měkká                   do 1100 °C        bělnina, fajáns, terakota, majolika</a:t>
            </a:r>
          </a:p>
          <a:p>
            <a:pPr marL="0" indent="0">
              <a:buNone/>
              <a:defRPr/>
            </a:pPr>
            <a:r>
              <a:rPr 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– tvrdá                 1100 - 1280 °C      bělnina, kachle</a:t>
            </a:r>
          </a:p>
          <a:p>
            <a:pPr marL="0" indent="0">
              <a:buNone/>
              <a:defRPr/>
            </a:pPr>
            <a:r>
              <a:rPr 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– kameninová      1200 - 1280 °C    </a:t>
            </a:r>
          </a:p>
          <a:p>
            <a:pPr marL="0" indent="0">
              <a:buNone/>
              <a:defRPr/>
            </a:pPr>
            <a:endParaRPr lang="cs-CZ" sz="20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cs-CZ" sz="2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Užitková</a:t>
            </a:r>
            <a:r>
              <a:rPr lang="cs-CZ" sz="2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keramika</a:t>
            </a:r>
            <a:r>
              <a:rPr lang="cs-CZ" sz="2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      </a:t>
            </a:r>
            <a:r>
              <a:rPr 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800 - 950°C </a:t>
            </a:r>
            <a:r>
              <a:rPr lang="cs-CZ" sz="2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jíly, kaolíny, </a:t>
            </a:r>
            <a:r>
              <a:rPr lang="cs-CZ" sz="20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přežahové</a:t>
            </a:r>
            <a:r>
              <a:rPr lang="cs-CZ" sz="2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střepy 	</a:t>
            </a:r>
          </a:p>
          <a:p>
            <a:pPr marL="0" indent="0">
              <a:buNone/>
              <a:defRPr/>
            </a:pPr>
            <a:endParaRPr lang="cs-CZ" sz="20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cs-CZ" sz="2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cs-CZ" sz="2000" kern="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endParaRPr lang="cs-CZ" sz="20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>
            <a:extLst>
              <a:ext uri="{FF2B5EF4-FFF2-40B4-BE49-F238E27FC236}">
                <a16:creationId xmlns:a16="http://schemas.microsoft.com/office/drawing/2014/main" id="{D3EC8FA8-1F58-4C4C-A69B-EFC0C7BD1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4925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Výpal keramiky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527497-1D95-4404-B335-A2CDA838B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110" y="1284270"/>
            <a:ext cx="11400889" cy="557373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b="1" dirty="0"/>
              <a:t>Konstrukčně jednodušší objekty  </a:t>
            </a:r>
            <a:r>
              <a:rPr lang="cs-CZ" sz="2000" dirty="0"/>
              <a:t>–  ohniště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–  jámy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–  milíře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Teplota výpalu  </a:t>
            </a:r>
            <a:r>
              <a:rPr lang="cs-CZ" sz="2000" dirty="0"/>
              <a:t>–  520 až 800 °C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–  nádoby při výpalu dnem vzhůru (tmavší okraj)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–  podomácká výroba:  mino specializovaná výrobní centra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Keramické pece  </a:t>
            </a:r>
            <a:r>
              <a:rPr lang="cs-CZ" sz="2000" dirty="0"/>
              <a:t>–  lepší akumulace tepla (nižší spotřeba paliva)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–  oheň oddělen od vsázky a při efektivní strategii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–  regulace horkých plynů umožnila stejnoměrný výpal                                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1800" b="1" dirty="0"/>
              <a:t>Měřínský, Z., 2002:  </a:t>
            </a:r>
            <a:r>
              <a:rPr lang="cs-CZ" sz="1800" dirty="0"/>
              <a:t>České země od příchodu Slovanů po VM I. Praha, 158. </a:t>
            </a:r>
          </a:p>
          <a:p>
            <a:pPr>
              <a:defRPr/>
            </a:pPr>
            <a:r>
              <a:rPr lang="cs-CZ" sz="1800" b="1" dirty="0"/>
              <a:t>Čapek, L – </a:t>
            </a:r>
            <a:r>
              <a:rPr lang="cs-CZ" sz="1800" b="1" dirty="0" err="1"/>
              <a:t>Preusz</a:t>
            </a:r>
            <a:r>
              <a:rPr lang="cs-CZ" sz="1800" b="1" dirty="0"/>
              <a:t>, M., 2019:  </a:t>
            </a:r>
            <a:r>
              <a:rPr lang="cs-CZ" sz="1800" dirty="0"/>
              <a:t>Středověké a novověké hrnčířské pece v Čechách – kritické zhodnocení výpovědních možností studia,  AH 44, 3013-355.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BF986B2-68E3-456A-ABEA-31F26819D4D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Keramické suroviny</a:t>
            </a:r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7A222867-28C7-4911-9649-FAF391517D7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945222" y="1295400"/>
            <a:ext cx="11246778" cy="5752672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cs-CZ" altLang="cs-CZ" sz="2100" b="1" dirty="0"/>
              <a:t>a)</a:t>
            </a:r>
            <a:r>
              <a:rPr lang="cs-CZ" altLang="cs-CZ" sz="2100" dirty="0"/>
              <a:t> </a:t>
            </a:r>
            <a:r>
              <a:rPr lang="cs-CZ" altLang="cs-CZ" sz="2100" b="1" dirty="0"/>
              <a:t>Plastické zeminy</a:t>
            </a:r>
            <a:r>
              <a:rPr lang="cs-CZ" altLang="cs-CZ" sz="2100" dirty="0"/>
              <a:t> </a:t>
            </a:r>
            <a:r>
              <a:rPr lang="cs-CZ" altLang="cs-CZ" sz="2100" dirty="0">
                <a:solidFill>
                  <a:srgbClr val="000000"/>
                </a:solidFill>
              </a:rPr>
              <a:t> –</a:t>
            </a:r>
            <a:r>
              <a:rPr lang="cs-CZ" altLang="cs-CZ" sz="2100" dirty="0"/>
              <a:t>   tvoří s vodou tvárné plastické těsto (udrží tvar)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                   </a:t>
            </a:r>
            <a:r>
              <a:rPr lang="cs-CZ" altLang="cs-CZ" sz="2100" dirty="0">
                <a:solidFill>
                  <a:srgbClr val="000000"/>
                </a:solidFill>
              </a:rPr>
              <a:t>–</a:t>
            </a:r>
            <a:r>
              <a:rPr lang="cs-CZ" altLang="cs-CZ" sz="2100" dirty="0"/>
              <a:t>   jíly a hlíny s různým stupněm znečištění (kořínky, kaménky)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                   </a:t>
            </a:r>
            <a:r>
              <a:rPr lang="cs-CZ" altLang="cs-CZ" sz="2100" dirty="0">
                <a:solidFill>
                  <a:srgbClr val="000000"/>
                </a:solidFill>
              </a:rPr>
              <a:t>–</a:t>
            </a:r>
            <a:r>
              <a:rPr lang="cs-CZ" altLang="cs-CZ" sz="2100" dirty="0"/>
              <a:t>   kaolín:  </a:t>
            </a:r>
            <a:r>
              <a:rPr lang="cs-CZ" altLang="cs-CZ" sz="2100" dirty="0">
                <a:solidFill>
                  <a:srgbClr val="000000"/>
                </a:solidFill>
              </a:rPr>
              <a:t>měkká a žáruvzdorná zemina, po vypálení má bílou barvu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                                      minerál kaolinit </a:t>
            </a:r>
            <a:r>
              <a:rPr lang="cs-CZ" altLang="cs-CZ" sz="2100" dirty="0">
                <a:solidFill>
                  <a:srgbClr val="000000"/>
                </a:solidFill>
              </a:rPr>
              <a:t>–</a:t>
            </a:r>
            <a:r>
              <a:rPr lang="cs-CZ" altLang="cs-CZ" sz="2100" dirty="0"/>
              <a:t> nositel plastičnosti  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                                                naleziště:  Karlovarsko, Znojemsko, </a:t>
            </a:r>
            <a:r>
              <a:rPr lang="cs-CZ" altLang="cs-CZ" sz="2100" dirty="0" err="1"/>
              <a:t>Vidnavsko</a:t>
            </a:r>
            <a:endParaRPr lang="cs-CZ" altLang="cs-CZ" sz="2100" dirty="0"/>
          </a:p>
          <a:p>
            <a:pPr eaLnBrk="1" hangingPunct="1">
              <a:buFontTx/>
              <a:buNone/>
              <a:defRPr/>
            </a:pPr>
            <a:endParaRPr lang="cs-CZ" altLang="cs-CZ" sz="2100" dirty="0"/>
          </a:p>
          <a:p>
            <a:pPr eaLnBrk="1" hangingPunct="1">
              <a:defRPr/>
            </a:pPr>
            <a:r>
              <a:rPr lang="cs-CZ" altLang="cs-CZ" sz="2100" b="1" dirty="0"/>
              <a:t>b)</a:t>
            </a:r>
            <a:r>
              <a:rPr lang="cs-CZ" altLang="cs-CZ" sz="2100" dirty="0"/>
              <a:t> </a:t>
            </a:r>
            <a:r>
              <a:rPr lang="cs-CZ" altLang="cs-CZ" sz="2100" b="1" dirty="0"/>
              <a:t>Ostřiva  </a:t>
            </a:r>
            <a:r>
              <a:rPr lang="cs-CZ" altLang="cs-CZ" sz="2100" dirty="0"/>
              <a:t>–</a:t>
            </a:r>
            <a:r>
              <a:rPr lang="cs-CZ" altLang="cs-CZ" sz="2100" b="1" dirty="0"/>
              <a:t>   </a:t>
            </a:r>
            <a:r>
              <a:rPr lang="cs-CZ" altLang="cs-CZ" sz="2100" dirty="0"/>
              <a:t>snižují smrštění (hrubší zrnité neplastické látky) </a:t>
            </a:r>
          </a:p>
          <a:p>
            <a:pPr marL="0" indent="0" eaLnBrk="1" hangingPunct="1">
              <a:buNone/>
              <a:defRPr/>
            </a:pPr>
            <a:r>
              <a:rPr lang="cs-CZ" altLang="cs-CZ" sz="2100" dirty="0"/>
              <a:t>                        –   omezují plasticitu (křemenný písek, aj.) </a:t>
            </a:r>
          </a:p>
          <a:p>
            <a:pPr eaLnBrk="1" hangingPunct="1">
              <a:buFontTx/>
              <a:buNone/>
              <a:defRPr/>
            </a:pPr>
            <a:endParaRPr lang="cs-CZ" altLang="cs-CZ" sz="2100" dirty="0"/>
          </a:p>
          <a:p>
            <a:pPr eaLnBrk="1" hangingPunct="1">
              <a:defRPr/>
            </a:pPr>
            <a:r>
              <a:rPr lang="cs-CZ" altLang="cs-CZ" sz="2100" b="1" dirty="0"/>
              <a:t>c) Taviva  </a:t>
            </a:r>
            <a:r>
              <a:rPr lang="cs-CZ" altLang="cs-CZ" sz="2100" dirty="0"/>
              <a:t>–</a:t>
            </a:r>
            <a:r>
              <a:rPr lang="cs-CZ" altLang="cs-CZ" sz="2100" b="1" dirty="0"/>
              <a:t>  </a:t>
            </a:r>
            <a:r>
              <a:rPr lang="cs-CZ" altLang="cs-CZ" sz="2100" dirty="0"/>
              <a:t>zhutňují keramickou hmotu </a:t>
            </a:r>
          </a:p>
          <a:p>
            <a:pPr marL="0" indent="0" eaLnBrk="1" hangingPunct="1">
              <a:buNone/>
              <a:defRPr/>
            </a:pPr>
            <a:r>
              <a:rPr lang="cs-CZ" altLang="cs-CZ" sz="2100" dirty="0"/>
              <a:t>                      –  zajišťují kompaktnost (slinutí)</a:t>
            </a:r>
          </a:p>
          <a:p>
            <a:pPr marL="0" indent="0" eaLnBrk="1" hangingPunct="1">
              <a:buNone/>
              <a:defRPr/>
            </a:pPr>
            <a:r>
              <a:rPr lang="cs-CZ" altLang="cs-CZ" sz="2100" dirty="0"/>
              <a:t>                      –  slouží k přípravě glazur  </a:t>
            </a:r>
          </a:p>
          <a:p>
            <a:pPr eaLnBrk="1" hangingPunct="1">
              <a:defRPr/>
            </a:pPr>
            <a:endParaRPr lang="cs-CZ" altLang="cs-CZ" sz="2100" b="1" dirty="0"/>
          </a:p>
          <a:p>
            <a:pPr eaLnBrk="1" hangingPunct="1">
              <a:defRPr/>
            </a:pPr>
            <a:r>
              <a:rPr lang="cs-CZ" altLang="cs-CZ" sz="2100" b="1" dirty="0"/>
              <a:t>d) Doplňkové látky  </a:t>
            </a:r>
            <a:r>
              <a:rPr lang="cs-CZ" altLang="cs-CZ" sz="2100" dirty="0"/>
              <a:t>–</a:t>
            </a:r>
            <a:r>
              <a:rPr lang="cs-CZ" altLang="cs-CZ" sz="2100" b="1" dirty="0"/>
              <a:t>  </a:t>
            </a:r>
            <a:r>
              <a:rPr lang="cs-CZ" altLang="cs-CZ" sz="2100" dirty="0"/>
              <a:t>zlepšují vlastnosti keramické hmoty </a:t>
            </a:r>
          </a:p>
          <a:p>
            <a:pPr marL="0" indent="0" eaLnBrk="1" hangingPunct="1">
              <a:buNone/>
              <a:defRPr/>
            </a:pPr>
            <a:r>
              <a:rPr lang="cs-CZ" altLang="cs-CZ" sz="2100" dirty="0"/>
              <a:t>                                         –  snižují </a:t>
            </a:r>
            <a:r>
              <a:rPr lang="cs-CZ" altLang="cs-CZ" sz="2100" dirty="0">
                <a:solidFill>
                  <a:srgbClr val="000000"/>
                </a:solidFill>
              </a:rPr>
              <a:t>tvárnost </a:t>
            </a:r>
          </a:p>
          <a:p>
            <a:pPr marL="0" indent="0" eaLnBrk="1" hangingPunct="1">
              <a:buNone/>
              <a:defRPr/>
            </a:pPr>
            <a:r>
              <a:rPr lang="cs-CZ" altLang="cs-CZ" sz="2100" dirty="0">
                <a:solidFill>
                  <a:srgbClr val="000000"/>
                </a:solidFill>
              </a:rPr>
              <a:t>                                         –  </a:t>
            </a:r>
            <a:r>
              <a:rPr lang="cs-CZ" altLang="cs-CZ" sz="2100" dirty="0" err="1">
                <a:solidFill>
                  <a:srgbClr val="000000"/>
                </a:solidFill>
              </a:rPr>
              <a:t>zvýšují</a:t>
            </a:r>
            <a:r>
              <a:rPr lang="cs-CZ" altLang="cs-CZ" sz="2100" dirty="0">
                <a:solidFill>
                  <a:srgbClr val="000000"/>
                </a:solidFill>
              </a:rPr>
              <a:t> vypalovací teplotu</a:t>
            </a:r>
          </a:p>
          <a:p>
            <a:pPr marL="0" indent="0">
              <a:buNone/>
              <a:defRPr/>
            </a:pPr>
            <a:endParaRPr lang="cs-CZ" altLang="cs-CZ" sz="2100" dirty="0"/>
          </a:p>
          <a:p>
            <a:pPr eaLnBrk="1" hangingPunct="1">
              <a:buFontTx/>
              <a:buNone/>
              <a:defRPr/>
            </a:pPr>
            <a:r>
              <a:rPr lang="cs-CZ" altLang="cs-CZ" sz="2100" dirty="0"/>
              <a:t>            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44ACD69-52C3-460B-842E-069613C82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546" y="3893906"/>
            <a:ext cx="11947454" cy="296409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Hrnčířské pece  </a:t>
            </a:r>
            <a:r>
              <a:rPr lang="cs-CZ" sz="2000" dirty="0"/>
              <a:t>–  objekty z trvanlivějších konstrukčních materiálů:  mazanice, kámen, cihly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–   uzavřená nebo částečně otevřená kupole nebo klenba s otvorem pro odvod kouře</a:t>
            </a:r>
          </a:p>
          <a:p>
            <a:pPr>
              <a:defRPr/>
            </a:pPr>
            <a:r>
              <a:rPr lang="cs-CZ" sz="2000" b="1" dirty="0"/>
              <a:t>Konstrukce</a:t>
            </a:r>
            <a:r>
              <a:rPr lang="cs-CZ" sz="2000" dirty="0"/>
              <a:t>  –  </a:t>
            </a:r>
            <a:r>
              <a:rPr lang="cs-CZ" sz="2000" b="1" dirty="0"/>
              <a:t>topný otvor</a:t>
            </a:r>
            <a:r>
              <a:rPr lang="cs-CZ" sz="2000" dirty="0"/>
              <a:t>:  v čele pece, případně z boku (nakládací)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–   </a:t>
            </a:r>
            <a:r>
              <a:rPr lang="cs-CZ" sz="2000" b="1" dirty="0"/>
              <a:t>vyhřívací prostor</a:t>
            </a:r>
            <a:r>
              <a:rPr lang="cs-CZ" sz="2000" dirty="0"/>
              <a:t>:  vypalovací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–   </a:t>
            </a:r>
            <a:r>
              <a:rPr lang="cs-CZ" sz="2000" b="1" dirty="0"/>
              <a:t>vnitřní úpravy</a:t>
            </a:r>
            <a:r>
              <a:rPr lang="cs-CZ" sz="2000" dirty="0"/>
              <a:t>:  tahové kanály, sokly, středové sloupy,  přepážky, horizontální a vertikální rošty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–   </a:t>
            </a:r>
            <a:r>
              <a:rPr lang="cs-CZ" sz="2000" b="1" dirty="0"/>
              <a:t>regulace tahu plamene</a:t>
            </a:r>
            <a:r>
              <a:rPr lang="cs-CZ" sz="2000" dirty="0"/>
              <a:t>:  za přístupu vzduchu – oxidační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nepřístupu vzduchu – redukční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06B6A1-D8C3-4671-948D-310994981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t="18750" r="53148" b="39584"/>
          <a:stretch>
            <a:fillRect/>
          </a:stretch>
        </p:blipFill>
        <p:spPr bwMode="auto">
          <a:xfrm>
            <a:off x="3061699" y="290608"/>
            <a:ext cx="5866544" cy="33050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>
            <a:extLst>
              <a:ext uri="{FF2B5EF4-FFF2-40B4-BE49-F238E27FC236}">
                <a16:creationId xmlns:a16="http://schemas.microsoft.com/office/drawing/2014/main" id="{25D703CC-0891-41F9-B7BF-DFB70756D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-762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Vypalovací pece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2D0A06-261F-4465-8C93-9C0A3EE92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04" y="838200"/>
            <a:ext cx="11637195" cy="7848600"/>
          </a:xfrm>
        </p:spPr>
        <p:txBody>
          <a:bodyPr/>
          <a:lstStyle/>
          <a:p>
            <a:pPr>
              <a:defRPr/>
            </a:pPr>
            <a:r>
              <a:rPr lang="cs-CZ" sz="1800" b="1" dirty="0"/>
              <a:t>10. až  12. stol.  </a:t>
            </a:r>
            <a:r>
              <a:rPr lang="cs-CZ" sz="1800" dirty="0"/>
              <a:t>–  povrchová ohniště:  tzv. polní pece nebo chlebové pece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–  povrchové či mírně zahloubené :  tzv. milířové pece</a:t>
            </a:r>
          </a:p>
          <a:p>
            <a:pPr>
              <a:defRPr/>
            </a:pPr>
            <a:r>
              <a:rPr lang="cs-CZ" sz="1800" b="1" dirty="0"/>
              <a:t>13. stol.</a:t>
            </a:r>
            <a:r>
              <a:rPr lang="cs-CZ" sz="1800" dirty="0"/>
              <a:t> –  modelovány z hlíny bez ztužujících konstrukcí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konec 14. stol. </a:t>
            </a:r>
            <a:r>
              <a:rPr lang="cs-CZ" sz="1800" dirty="0"/>
              <a:t>– </a:t>
            </a:r>
            <a:r>
              <a:rPr lang="cs-CZ" sz="1800" b="1" dirty="0"/>
              <a:t>základy:  </a:t>
            </a:r>
            <a:r>
              <a:rPr lang="cs-CZ" sz="1800" dirty="0"/>
              <a:t>trvanlivé materiály (kamen, kámen x cihla)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 </a:t>
            </a:r>
            <a:r>
              <a:rPr lang="cs-CZ" sz="1800" b="1" dirty="0"/>
              <a:t>dno: </a:t>
            </a:r>
            <a:r>
              <a:rPr lang="cs-CZ" sz="1800" dirty="0"/>
              <a:t> zahloubeno, udusaná hlína, propálený výmaz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vyrovnávky:  písek, kameny (opuka, čedič, břidlice, střepy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 </a:t>
            </a:r>
            <a:r>
              <a:rPr lang="cs-CZ" sz="1800" b="1" dirty="0"/>
              <a:t>stěny:</a:t>
            </a:r>
            <a:r>
              <a:rPr lang="cs-CZ" sz="1800" dirty="0"/>
              <a:t>   hliněné, vyztužené dřevěným proutěným výpletem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kůlové jamky v mazanici kolem dna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konstrukce omazána hlínou (cca 10 cm)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později zpevňování stěn na bocích kameny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</a:t>
            </a:r>
            <a:r>
              <a:rPr lang="cs-CZ" sz="1800" b="1" dirty="0"/>
              <a:t>kopule: </a:t>
            </a:r>
            <a:r>
              <a:rPr lang="cs-CZ" sz="1800" dirty="0"/>
              <a:t> hliněná, keramická z nádob omazaných hlínou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v klenbě kopule otvor (kouřovod)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</a:t>
            </a:r>
            <a:r>
              <a:rPr lang="cs-CZ" sz="1800" b="1" dirty="0"/>
              <a:t>topný otvor:  </a:t>
            </a:r>
            <a:r>
              <a:rPr lang="cs-CZ" sz="1800" dirty="0"/>
              <a:t>zpevňován ostěním z kamenů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</a:t>
            </a:r>
            <a:r>
              <a:rPr lang="cs-CZ" sz="1800" b="1" dirty="0"/>
              <a:t>přepážka</a:t>
            </a:r>
            <a:r>
              <a:rPr lang="cs-CZ" sz="1800" dirty="0"/>
              <a:t> </a:t>
            </a:r>
            <a:r>
              <a:rPr lang="cs-CZ" sz="1800" b="1" dirty="0"/>
              <a:t>mezi topným a vypalovacím prostorem:</a:t>
            </a:r>
            <a:r>
              <a:rPr lang="cs-CZ" sz="1800" dirty="0"/>
              <a:t>  bránila poškození prvních řad vsádky před ohněm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–  </a:t>
            </a:r>
            <a:r>
              <a:rPr lang="cs-CZ" sz="1800" b="1" dirty="0"/>
              <a:t>předpecní jáma</a:t>
            </a:r>
            <a:r>
              <a:rPr lang="cs-CZ" sz="1800" dirty="0"/>
              <a:t>:  přístup k topeništi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C070A9-899E-4FFA-B890-DC709BE99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142" y="609599"/>
            <a:ext cx="11174858" cy="6356279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800" b="1" dirty="0"/>
              <a:t>konec 15. stol.  </a:t>
            </a:r>
            <a:r>
              <a:rPr lang="cs-CZ" sz="1800" dirty="0"/>
              <a:t>–  základy pecí z cihel (Praha– NM., nám. </a:t>
            </a:r>
            <a:r>
              <a:rPr lang="cs-CZ" sz="1800" dirty="0" err="1"/>
              <a:t>Rep</a:t>
            </a:r>
            <a:r>
              <a:rPr lang="cs-CZ" sz="1800" dirty="0"/>
              <a:t>., Tábor, Beroun)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–  cihlové vyzdívky vnitřního prostoru (vně hliněná </a:t>
            </a:r>
            <a:r>
              <a:rPr lang="cs-CZ" sz="1800" dirty="0" err="1"/>
              <a:t>omazávka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–  z</a:t>
            </a:r>
            <a:r>
              <a:rPr lang="cs-CZ" altLang="cs-CZ" sz="1800" dirty="0"/>
              <a:t>většení kubatury vypalovacích komor 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16. stol.  </a:t>
            </a:r>
            <a:r>
              <a:rPr lang="cs-CZ" sz="1800" dirty="0"/>
              <a:t>–  hliněné dno nahradila podlaha z cihel na plocho (opravy – reparace)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–  od druhé poloviny rozšířeny cihlové klenby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–  Chomutov-Farská ul.:  nejmladší archeologicky zkoumaná pec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smíšené zdivo, dělicí pilíř, 2 </a:t>
            </a:r>
            <a:r>
              <a:rPr lang="cs-CZ" sz="2000" dirty="0" err="1"/>
              <a:t>kamály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do 16. až první pol. 17. stol.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</a:t>
            </a:r>
          </a:p>
          <a:p>
            <a:pPr>
              <a:defRPr/>
            </a:pPr>
            <a:r>
              <a:rPr lang="cs-CZ" sz="1800" b="1" dirty="0"/>
              <a:t>Pece typu </a:t>
            </a:r>
            <a:r>
              <a:rPr lang="cs-CZ" sz="1800" b="1" dirty="0" err="1"/>
              <a:t>Piccolpasso</a:t>
            </a:r>
            <a:r>
              <a:rPr lang="cs-CZ" sz="1800" b="1" dirty="0"/>
              <a:t> </a:t>
            </a:r>
            <a:r>
              <a:rPr lang="cs-CZ" sz="1800" dirty="0"/>
              <a:t>–  vertikální pec obdélníkovitého půdorysu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nálezy:  Itálie, Španělsko a jižní Francie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název:  podle Cypriana </a:t>
            </a:r>
            <a:r>
              <a:rPr lang="cs-CZ" sz="1800" dirty="0" err="1"/>
              <a:t>Durantina</a:t>
            </a:r>
            <a:r>
              <a:rPr lang="cs-CZ" sz="1800" dirty="0"/>
              <a:t>: pec popsal a nakreslil v práci </a:t>
            </a:r>
          </a:p>
          <a:p>
            <a:pPr marL="0" indent="0">
              <a:buNone/>
              <a:defRPr/>
            </a:pPr>
            <a:r>
              <a:rPr lang="cs-CZ" sz="1800" i="1" dirty="0"/>
              <a:t>                                                              </a:t>
            </a:r>
            <a:r>
              <a:rPr lang="cs-CZ" sz="1800" dirty="0"/>
              <a:t>I </a:t>
            </a:r>
            <a:r>
              <a:rPr lang="cs-CZ" sz="1800" dirty="0" err="1"/>
              <a:t>tre</a:t>
            </a:r>
            <a:r>
              <a:rPr lang="cs-CZ" sz="1800" dirty="0"/>
              <a:t> </a:t>
            </a:r>
            <a:r>
              <a:rPr lang="cs-CZ" sz="1800" dirty="0" err="1"/>
              <a:t>libri</a:t>
            </a:r>
            <a:r>
              <a:rPr lang="cs-CZ" sz="1800" dirty="0"/>
              <a:t> dell’arte </a:t>
            </a:r>
            <a:r>
              <a:rPr lang="cs-CZ" sz="1800" dirty="0" err="1"/>
              <a:t>del</a:t>
            </a:r>
            <a:r>
              <a:rPr lang="cs-CZ" sz="1800" dirty="0"/>
              <a:t> </a:t>
            </a:r>
            <a:r>
              <a:rPr lang="cs-CZ" sz="1800" dirty="0" err="1"/>
              <a:t>vasajo</a:t>
            </a:r>
            <a:r>
              <a:rPr lang="cs-CZ" sz="1800" i="1" dirty="0"/>
              <a:t> </a:t>
            </a:r>
            <a:r>
              <a:rPr lang="cs-CZ" sz="1800" dirty="0"/>
              <a:t>(Tři knihy o hrnčířském umění, 1558)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–  kol. 1500:  rozšíření </a:t>
            </a:r>
            <a:r>
              <a:rPr lang="cs-CZ" sz="1800" dirty="0" err="1"/>
              <a:t>sev</a:t>
            </a:r>
            <a:r>
              <a:rPr lang="cs-CZ" sz="1800" dirty="0"/>
              <a:t>. od Alp s migrací italských výrobců majolik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–  pol. 16. stol.: již. Německo, Rakousko a Švýcarsko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–  do 19. stol: po konstrukčních úpravách k výrobě </a:t>
            </a:r>
            <a:r>
              <a:rPr lang="cs-CZ" sz="1800" dirty="0" err="1"/>
              <a:t>fajánsí</a:t>
            </a:r>
            <a:endParaRPr lang="cs-CZ" sz="1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349754-6F04-4168-AD41-D6054FB76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481" y="893852"/>
            <a:ext cx="11349519" cy="596414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Umístění pecí v sídelním areálu </a:t>
            </a:r>
            <a:r>
              <a:rPr lang="cs-CZ" sz="1800" dirty="0"/>
              <a:t>–  </a:t>
            </a:r>
            <a:r>
              <a:rPr lang="cs-CZ" sz="1800" b="1" dirty="0"/>
              <a:t>vnitřní město </a:t>
            </a:r>
            <a:r>
              <a:rPr lang="cs-CZ" sz="1800" dirty="0"/>
              <a:t>(uvnitř hradeb):   Praha, Kutná Hora</a:t>
            </a:r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–  </a:t>
            </a:r>
            <a:r>
              <a:rPr lang="cs-CZ" sz="1800" b="1" dirty="0"/>
              <a:t>předměstí</a:t>
            </a:r>
            <a:r>
              <a:rPr lang="cs-CZ" sz="1800" dirty="0"/>
              <a:t> (protipožární opatření, dostupnost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vody či surovin): Sezimovo Ústí – levobřežní předměstí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Beroun – Hrnčířské předměstí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Domažlice – Hořejší předměstí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Opava – </a:t>
            </a:r>
            <a:r>
              <a:rPr lang="cs-CZ" sz="1800" dirty="0" err="1"/>
              <a:t>Jaktařské</a:t>
            </a:r>
            <a:r>
              <a:rPr lang="cs-CZ" sz="1800" dirty="0"/>
              <a:t> předměstí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–   </a:t>
            </a:r>
            <a:r>
              <a:rPr lang="cs-CZ" sz="1800" b="1" dirty="0"/>
              <a:t>církevní stavby</a:t>
            </a:r>
            <a:r>
              <a:rPr lang="cs-CZ" sz="1800" dirty="0"/>
              <a:t>:  Č. Lípa  –  sv. Máří Magdaleny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Most  –  sv. Václav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Staré Mýto  –  zaniklá lokace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–  </a:t>
            </a:r>
            <a:r>
              <a:rPr lang="cs-CZ" sz="1800" b="1" dirty="0"/>
              <a:t>vesnice</a:t>
            </a:r>
            <a:r>
              <a:rPr lang="cs-CZ" sz="1800" dirty="0"/>
              <a:t>:  Kostelec nad O., Vícov, Heřmaň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Bakov nad Jizerou (</a:t>
            </a:r>
            <a:r>
              <a:rPr lang="cs-CZ" sz="1800" dirty="0" err="1"/>
              <a:t>pův</a:t>
            </a:r>
            <a:r>
              <a:rPr lang="cs-CZ" sz="1800" dirty="0"/>
              <a:t>. ves)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Obrázek 1">
            <a:extLst>
              <a:ext uri="{FF2B5EF4-FFF2-40B4-BE49-F238E27FC236}">
                <a16:creationId xmlns:a16="http://schemas.microsoft.com/office/drawing/2014/main" id="{B483B2F8-8454-4086-9159-1C919E83F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12500" r="50586" b="34375"/>
          <a:stretch>
            <a:fillRect/>
          </a:stretch>
        </p:blipFill>
        <p:spPr bwMode="auto">
          <a:xfrm>
            <a:off x="1650175" y="347181"/>
            <a:ext cx="9185422" cy="6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>
            <a:extLst>
              <a:ext uri="{FF2B5EF4-FFF2-40B4-BE49-F238E27FC236}">
                <a16:creationId xmlns:a16="http://schemas.microsoft.com/office/drawing/2014/main" id="{511E9C80-7678-4C49-94A6-D2F13A564A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Typologie hrnčířských pecí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A2A61B-7965-421F-8D80-ABF24415F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43" y="1143000"/>
            <a:ext cx="11493357" cy="594360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Dělení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 –  Andreas </a:t>
            </a:r>
            <a:r>
              <a:rPr lang="cs-CZ" sz="1800" dirty="0" err="1"/>
              <a:t>Heege</a:t>
            </a:r>
            <a:r>
              <a:rPr lang="cs-CZ" sz="1800" dirty="0"/>
              <a:t> (2007):   pro německé země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–  Rudolf Procházka (2015):  převzal pro moravské nálezy: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</a:t>
            </a:r>
            <a:r>
              <a:rPr lang="cs-CZ" sz="1800" b="1" dirty="0">
                <a:solidFill>
                  <a:srgbClr val="FF0000"/>
                </a:solidFill>
              </a:rPr>
              <a:t>1. podle členění vnitřního prostoru</a:t>
            </a:r>
            <a:r>
              <a:rPr lang="cs-CZ" sz="1800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(topeniště a vypalovací komora)</a:t>
            </a:r>
          </a:p>
          <a:p>
            <a:pPr marL="0" indent="0">
              <a:buNone/>
              <a:defRPr/>
            </a:pPr>
            <a:r>
              <a:rPr lang="cs-CZ" sz="1800" dirty="0"/>
              <a:t>         a)  </a:t>
            </a:r>
            <a:r>
              <a:rPr lang="cs-CZ" sz="1800" b="1" dirty="0"/>
              <a:t>jednokomorové</a:t>
            </a:r>
            <a:r>
              <a:rPr lang="cs-CZ" sz="1800" b="1" i="1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Einkammeröfen</a:t>
            </a:r>
            <a:r>
              <a:rPr lang="cs-CZ" sz="1800" dirty="0"/>
              <a:t>):   vsázka v přímém kontaktu s palivem </a:t>
            </a:r>
          </a:p>
          <a:p>
            <a:pPr marL="0" indent="0">
              <a:buNone/>
              <a:defRPr/>
            </a:pPr>
            <a:r>
              <a:rPr lang="cs-CZ" sz="1800" dirty="0"/>
              <a:t>         b)  </a:t>
            </a:r>
            <a:r>
              <a:rPr lang="cs-CZ" sz="1800" b="1" dirty="0"/>
              <a:t>dvoukomorové</a:t>
            </a:r>
            <a:r>
              <a:rPr lang="cs-CZ" sz="1800" b="1" i="1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Zweikammeröfen</a:t>
            </a:r>
            <a:r>
              <a:rPr lang="cs-CZ" sz="1800" dirty="0"/>
              <a:t>):  vsázka od paliva oddělena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</a:t>
            </a:r>
            <a:r>
              <a:rPr lang="cs-CZ" sz="1800" b="1" dirty="0">
                <a:solidFill>
                  <a:srgbClr val="FF0000"/>
                </a:solidFill>
              </a:rPr>
              <a:t>2. vedení plamene: </a:t>
            </a:r>
          </a:p>
          <a:p>
            <a:pPr marL="0" indent="0">
              <a:buNone/>
              <a:defRPr/>
            </a:pPr>
            <a:r>
              <a:rPr lang="cs-CZ" sz="1800" dirty="0"/>
              <a:t>         a)  </a:t>
            </a:r>
            <a:r>
              <a:rPr lang="cs-CZ" sz="1800" b="1" dirty="0"/>
              <a:t>horizontální</a:t>
            </a:r>
            <a:r>
              <a:rPr lang="cs-CZ" sz="1800" dirty="0"/>
              <a:t> (stojaté - </a:t>
            </a:r>
            <a:r>
              <a:rPr lang="cs-CZ" sz="1800" dirty="0" err="1"/>
              <a:t>stehende</a:t>
            </a:r>
            <a:r>
              <a:rPr lang="cs-CZ" sz="1800" dirty="0"/>
              <a:t> </a:t>
            </a:r>
            <a:r>
              <a:rPr lang="cs-CZ" sz="1800" dirty="0" err="1"/>
              <a:t>Öfen</a:t>
            </a:r>
            <a:r>
              <a:rPr lang="cs-CZ" sz="1800" dirty="0"/>
              <a:t>) – vodorovně z topeniště</a:t>
            </a:r>
          </a:p>
          <a:p>
            <a:pPr marL="0" indent="0">
              <a:buNone/>
              <a:defRPr/>
            </a:pPr>
            <a:r>
              <a:rPr lang="cs-CZ" sz="1800" dirty="0"/>
              <a:t>         b)  </a:t>
            </a:r>
            <a:r>
              <a:rPr lang="cs-CZ" sz="1800" b="1" dirty="0"/>
              <a:t>vertikální </a:t>
            </a:r>
            <a:r>
              <a:rPr lang="cs-CZ" sz="1800" dirty="0"/>
              <a:t>(ležaté - </a:t>
            </a:r>
            <a:r>
              <a:rPr lang="cs-CZ" sz="1800" dirty="0" err="1"/>
              <a:t>liegende</a:t>
            </a:r>
            <a:r>
              <a:rPr lang="cs-CZ" sz="1800" dirty="0"/>
              <a:t> </a:t>
            </a:r>
            <a:r>
              <a:rPr lang="cs-CZ" sz="1800" dirty="0" err="1"/>
              <a:t>Öfen</a:t>
            </a:r>
            <a:r>
              <a:rPr lang="cs-CZ" sz="1800" dirty="0"/>
              <a:t>):  teplý vzduch stoupá vzhůru z topeniště do komory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–  </a:t>
            </a:r>
            <a:r>
              <a:rPr lang="cs-CZ" sz="1800" u="sng" dirty="0"/>
              <a:t>podle vnitřní přepážky</a:t>
            </a:r>
            <a:r>
              <a:rPr lang="cs-CZ" sz="1800" dirty="0"/>
              <a:t>: </a:t>
            </a:r>
            <a:r>
              <a:rPr lang="cs-CZ" sz="1800" i="1" dirty="0"/>
              <a:t> </a:t>
            </a:r>
            <a:r>
              <a:rPr lang="cs-CZ" sz="1800" dirty="0"/>
              <a:t>typ se štěrbinovitými průduchy roštu (</a:t>
            </a:r>
            <a:r>
              <a:rPr lang="cs-CZ" sz="1800" dirty="0" err="1"/>
              <a:t>Lochtenne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800" i="1" dirty="0"/>
              <a:t>                                                                                                                           </a:t>
            </a:r>
            <a:r>
              <a:rPr lang="cs-CZ" sz="1800" dirty="0"/>
              <a:t>typ s paprsčitě uspořádaným roštem (</a:t>
            </a:r>
            <a:r>
              <a:rPr lang="cs-CZ" sz="1800" dirty="0" err="1"/>
              <a:t>Schlitztenne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–  </a:t>
            </a:r>
            <a:r>
              <a:rPr lang="cs-CZ" sz="1800" u="sng" dirty="0"/>
              <a:t>podle upevnění roštu</a:t>
            </a:r>
            <a:r>
              <a:rPr lang="cs-CZ" sz="1800" dirty="0"/>
              <a:t>:   na středovém sloupu (</a:t>
            </a:r>
            <a:r>
              <a:rPr lang="cs-CZ" sz="1800" dirty="0" err="1"/>
              <a:t>Mittelsäule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            na hliněném jazyku (</a:t>
            </a:r>
            <a:r>
              <a:rPr lang="cs-CZ" sz="1800" dirty="0" err="1"/>
              <a:t>Ofenzunge</a:t>
            </a:r>
            <a:r>
              <a:rPr lang="cs-CZ" sz="1800" dirty="0"/>
              <a:t>) z kamenů či cihel</a:t>
            </a:r>
          </a:p>
          <a:p>
            <a:pPr marL="0" indent="0">
              <a:buNone/>
              <a:defRPr/>
            </a:pPr>
            <a:r>
              <a:rPr lang="cs-CZ" sz="1800" dirty="0"/>
              <a:t>         c) </a:t>
            </a:r>
            <a:r>
              <a:rPr lang="cs-CZ" sz="1800" b="1" dirty="0"/>
              <a:t>diagonální</a:t>
            </a:r>
            <a:r>
              <a:rPr lang="cs-CZ" sz="1800" i="1" dirty="0"/>
              <a:t>  –  </a:t>
            </a:r>
            <a:r>
              <a:rPr lang="cs-CZ" sz="1800" dirty="0"/>
              <a:t>plamen stoupá šikmo (v peci do svahu)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se zahloubeným topeništěm:  předstupeň tzv. kasselských pecí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(rozšířeny v 19. stol. k výpalu stavební keramiky v okolí </a:t>
            </a:r>
            <a:r>
              <a:rPr lang="cs-CZ" sz="1800" dirty="0" err="1"/>
              <a:t>Kasselu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dpis 1">
            <a:extLst>
              <a:ext uri="{FF2B5EF4-FFF2-40B4-BE49-F238E27FC236}">
                <a16:creationId xmlns:a16="http://schemas.microsoft.com/office/drawing/2014/main" id="{B1ED912C-05D3-4803-8AE4-694F05F8E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428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Typologie dochovaných pecí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E709AA-FBE5-43DE-BA4E-1D4DB9BC7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609" y="1157288"/>
            <a:ext cx="10808413" cy="56133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typ 1a:  </a:t>
            </a:r>
            <a:r>
              <a:rPr lang="cs-CZ" sz="2000" dirty="0"/>
              <a:t>jednoprostorová vertikální pec</a:t>
            </a:r>
          </a:p>
          <a:p>
            <a:pPr>
              <a:defRPr/>
            </a:pPr>
            <a:r>
              <a:rPr lang="cs-CZ" sz="2000" b="1" dirty="0"/>
              <a:t>typ 1b:  </a:t>
            </a:r>
            <a:r>
              <a:rPr lang="cs-CZ" sz="2000" dirty="0"/>
              <a:t>jednoprostorová se středovým sloupem/dělicí přepážkou</a:t>
            </a:r>
          </a:p>
          <a:p>
            <a:pPr>
              <a:defRPr/>
            </a:pPr>
            <a:r>
              <a:rPr lang="cs-CZ" sz="2000" b="1" dirty="0"/>
              <a:t>typ 1c: </a:t>
            </a:r>
            <a:r>
              <a:rPr lang="cs-CZ" sz="2000" dirty="0"/>
              <a:t>dvouprostorová vertikální s dělicím roštem s průduchy (jen Morava)</a:t>
            </a:r>
          </a:p>
          <a:p>
            <a:pPr>
              <a:defRPr/>
            </a:pPr>
            <a:r>
              <a:rPr lang="cs-CZ" sz="2000" b="1" dirty="0"/>
              <a:t>typ 1d: </a:t>
            </a:r>
            <a:r>
              <a:rPr lang="cs-CZ" sz="2000" dirty="0"/>
              <a:t>dvouprostorová vertikální s paprsčitým dělicím roštem (jen Morava)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typ 2a:  </a:t>
            </a:r>
            <a:r>
              <a:rPr lang="cs-CZ" sz="2000" dirty="0"/>
              <a:t>jednoprostorová horizontální s nečleněným vypalovacím prostorem</a:t>
            </a:r>
          </a:p>
          <a:p>
            <a:pPr>
              <a:defRPr/>
            </a:pPr>
            <a:r>
              <a:rPr lang="cs-CZ" sz="2000" b="1" dirty="0"/>
              <a:t>typ 2b:</a:t>
            </a:r>
            <a:r>
              <a:rPr lang="cs-CZ" sz="2000" dirty="0"/>
              <a:t>  jednoprostorová horizontální pec s dělicí přepážkou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jednoprostorová horizontální pec se středovým soklem (?)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–  v Čechách pece rozdělující vypalovací prostor do dvou kanálů nejsou (jen Vícov u Přeštic?)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–  rozšířeny v 11. až 14. stol. </a:t>
            </a:r>
            <a:r>
              <a:rPr lang="cs-CZ" sz="2000" dirty="0" err="1"/>
              <a:t>záp</a:t>
            </a:r>
            <a:r>
              <a:rPr lang="cs-CZ" sz="2000" dirty="0"/>
              <a:t>. E (F, Ň, Belgie, Nizozemí)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–  v Německu a Rakousku:  </a:t>
            </a:r>
            <a:r>
              <a:rPr lang="cs-CZ" sz="2000" dirty="0" err="1"/>
              <a:t>liegender</a:t>
            </a:r>
            <a:r>
              <a:rPr lang="cs-CZ" sz="2000" dirty="0"/>
              <a:t> </a:t>
            </a:r>
            <a:r>
              <a:rPr lang="cs-CZ" sz="2000" dirty="0" err="1"/>
              <a:t>Ofen</a:t>
            </a:r>
            <a:r>
              <a:rPr lang="cs-CZ" sz="2000" dirty="0"/>
              <a:t> </a:t>
            </a:r>
            <a:r>
              <a:rPr lang="cs-CZ" sz="2000" dirty="0" err="1"/>
              <a:t>mit</a:t>
            </a:r>
            <a:r>
              <a:rPr lang="cs-CZ" sz="2000" dirty="0"/>
              <a:t> Mittelzunge4</a:t>
            </a:r>
          </a:p>
          <a:p>
            <a:pPr>
              <a:defRPr/>
            </a:pPr>
            <a:r>
              <a:rPr lang="cs-CZ" sz="2000" b="1" dirty="0"/>
              <a:t>typ 2c: </a:t>
            </a:r>
            <a:r>
              <a:rPr lang="cs-CZ" sz="2000" dirty="0"/>
              <a:t>jednoprostorová diagonální se členěným dnem soklem (jen Čechy) </a:t>
            </a:r>
          </a:p>
          <a:p>
            <a:pPr>
              <a:defRPr/>
            </a:pPr>
            <a:r>
              <a:rPr lang="cs-CZ" sz="2000" b="1" dirty="0"/>
              <a:t>typ 2d: </a:t>
            </a:r>
            <a:r>
              <a:rPr lang="cs-CZ" sz="2000" dirty="0"/>
              <a:t>jednoprostorová horizontální pec s dělicími sloupky (jen Čechy)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Obrázek 1">
            <a:extLst>
              <a:ext uri="{FF2B5EF4-FFF2-40B4-BE49-F238E27FC236}">
                <a16:creationId xmlns:a16="http://schemas.microsoft.com/office/drawing/2014/main" id="{F6285041-4850-409A-AA20-578E13373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3" t="18750" r="37923" b="8711"/>
          <a:stretch>
            <a:fillRect/>
          </a:stretch>
        </p:blipFill>
        <p:spPr bwMode="auto">
          <a:xfrm>
            <a:off x="1558925" y="0"/>
            <a:ext cx="724535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Obrázek 2">
            <a:extLst>
              <a:ext uri="{FF2B5EF4-FFF2-40B4-BE49-F238E27FC236}">
                <a16:creationId xmlns:a16="http://schemas.microsoft.com/office/drawing/2014/main" id="{A24F0E14-187C-4523-9ED2-CF6FD5A8C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9" t="71877" r="37923" b="22836"/>
          <a:stretch>
            <a:fillRect/>
          </a:stretch>
        </p:blipFill>
        <p:spPr bwMode="auto">
          <a:xfrm>
            <a:off x="1524000" y="6392864"/>
            <a:ext cx="7259638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ovéPole 1">
            <a:extLst>
              <a:ext uri="{FF2B5EF4-FFF2-40B4-BE49-F238E27FC236}">
                <a16:creationId xmlns:a16="http://schemas.microsoft.com/office/drawing/2014/main" id="{124ACA87-772E-4601-887D-E8554E5D7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4877" y="650697"/>
            <a:ext cx="253848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Srovnávací tabulka typologie hrnčířských pecí z Čech, doplněna o pece z Moravy.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Procházka 2015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hornicky-klub.info/foto/pece.jpg">
            <a:extLst>
              <a:ext uri="{FF2B5EF4-FFF2-40B4-BE49-F238E27FC236}">
                <a16:creationId xmlns:a16="http://schemas.microsoft.com/office/drawing/2014/main" id="{2C5DC3F0-0675-4A94-B0A0-E0BB21DF1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6" y="1379538"/>
            <a:ext cx="7040563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ovéPole 2">
            <a:extLst>
              <a:ext uri="{FF2B5EF4-FFF2-40B4-BE49-F238E27FC236}">
                <a16:creationId xmlns:a16="http://schemas.microsoft.com/office/drawing/2014/main" id="{7BEE4B9D-0701-4E00-9DCD-DFAA0FF0F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15888"/>
            <a:ext cx="838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Vertikální pece </a:t>
            </a:r>
            <a:r>
              <a:rPr lang="cs-CZ" altLang="cs-CZ" sz="1800"/>
              <a:t>– a)  komora s topnými kanály (vypalovací prostor)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b)  rošt s topeništěm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c)  předpecní jáma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d)  výklenky na uložení paliva (někdy)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>
            <a:extLst>
              <a:ext uri="{FF2B5EF4-FFF2-40B4-BE49-F238E27FC236}">
                <a16:creationId xmlns:a16="http://schemas.microsoft.com/office/drawing/2014/main" id="{D47A1282-BC34-413A-B0C7-7D157DE80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 r="5055"/>
          <a:stretch>
            <a:fillRect/>
          </a:stretch>
        </p:blipFill>
        <p:spPr bwMode="auto">
          <a:xfrm>
            <a:off x="5791200" y="533400"/>
            <a:ext cx="4876800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Text Box 5">
            <a:extLst>
              <a:ext uri="{FF2B5EF4-FFF2-40B4-BE49-F238E27FC236}">
                <a16:creationId xmlns:a16="http://schemas.microsoft.com/office/drawing/2014/main" id="{D4601361-D140-4064-B249-54AD9FC45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715000"/>
            <a:ext cx="7467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Stoob, Burgenland, Rakousko</a:t>
            </a:r>
            <a:r>
              <a:rPr lang="cs-CZ" altLang="cs-CZ" sz="1800"/>
              <a:t>. Hrnčířská pec s keramickou klenbou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                    z počátku 20. stol.</a:t>
            </a:r>
          </a:p>
        </p:txBody>
      </p:sp>
      <p:pic>
        <p:nvPicPr>
          <p:cNvPr id="90116" name="Picture 6">
            <a:extLst>
              <a:ext uri="{FF2B5EF4-FFF2-40B4-BE49-F238E27FC236}">
                <a16:creationId xmlns:a16="http://schemas.microsoft.com/office/drawing/2014/main" id="{9EF7C0F8-DABD-4F3F-B5A8-BA6784CD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0" b="4118"/>
          <a:stretch>
            <a:fillRect/>
          </a:stretch>
        </p:blipFill>
        <p:spPr bwMode="auto">
          <a:xfrm>
            <a:off x="1524000" y="533400"/>
            <a:ext cx="427513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A9E3D83F-2F0D-4D52-A204-5F0C5A488D6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Neplastické suroviny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904C64A8-8A9E-4C55-B40C-F23DAA619D8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7272" y="965771"/>
            <a:ext cx="11352944" cy="598983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Ostřiva </a:t>
            </a:r>
            <a:r>
              <a:rPr lang="cs-CZ" altLang="cs-CZ" sz="1800" dirty="0">
                <a:solidFill>
                  <a:srgbClr val="000000"/>
                </a:solidFill>
              </a:rPr>
              <a:t> –  nejsou tvárné, upravují plasticitu při tváření, sušení a pálení a tím ovlivňují výsledné vlastnosti výrobků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 </a:t>
            </a:r>
            <a:r>
              <a:rPr lang="cs-CZ" altLang="cs-CZ" sz="1800" b="1" dirty="0">
                <a:solidFill>
                  <a:srgbClr val="000000"/>
                </a:solidFill>
              </a:rPr>
              <a:t>1. Přírodní:  </a:t>
            </a:r>
            <a:r>
              <a:rPr lang="cs-CZ" altLang="cs-CZ" sz="1800" dirty="0">
                <a:solidFill>
                  <a:srgbClr val="000000"/>
                </a:solidFill>
              </a:rPr>
              <a:t>a)  křemenný písek (taví se při teplotě nad 1000°C)</a:t>
            </a:r>
          </a:p>
          <a:p>
            <a:pPr algn="just" eaLnBrk="1" hangingPunct="1"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                       b)  kalcinovaný jíl (šamot)</a:t>
            </a:r>
          </a:p>
          <a:p>
            <a:pPr algn="just" eaLnBrk="1" hangingPunct="1"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                       c)  živce (sodnovápenaté-albit, andezit, alkalické-ortoklas)</a:t>
            </a:r>
          </a:p>
          <a:p>
            <a:pPr algn="just" eaLnBrk="1" hangingPunct="1"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                       d)  slídy (biotit, muskovit) a pyroxeny </a:t>
            </a:r>
          </a:p>
          <a:p>
            <a:pPr algn="just" eaLnBrk="1" hangingPunct="1"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                       e)  grafit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>
                <a:solidFill>
                  <a:srgbClr val="000000"/>
                </a:solidFill>
              </a:rPr>
              <a:t>                      2.  Druhotné suroviny:  </a:t>
            </a:r>
            <a:r>
              <a:rPr lang="cs-CZ" altLang="cs-CZ" sz="1800" dirty="0">
                <a:solidFill>
                  <a:srgbClr val="000000"/>
                </a:solidFill>
              </a:rPr>
              <a:t>popílek, piliny, kaly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>
              <a:solidFill>
                <a:srgbClr val="000000"/>
              </a:solidFill>
            </a:endParaRPr>
          </a:p>
          <a:p>
            <a:pPr algn="just"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Taviva 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– </a:t>
            </a:r>
            <a:r>
              <a:rPr lang="cs-CZ" altLang="cs-CZ" sz="1800" b="1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snižují teplotu výpalu:  zchladlé tvoří část skloviny keramiky</a:t>
            </a:r>
          </a:p>
          <a:p>
            <a:pPr marL="0" indent="0" algn="just"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–  stmeluje obtížně tavitelné složky (např. ostřivo)</a:t>
            </a:r>
          </a:p>
          <a:p>
            <a:pPr algn="just" eaLnBrk="1" hangingPunct="1"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a)  živce:   čisté a směsné (</a:t>
            </a:r>
            <a:r>
              <a:rPr lang="cs-CZ" altLang="cs-CZ" sz="1800" dirty="0" err="1">
                <a:solidFill>
                  <a:srgbClr val="000000"/>
                </a:solidFill>
              </a:rPr>
              <a:t>draselno</a:t>
            </a:r>
            <a:r>
              <a:rPr lang="cs-CZ" altLang="cs-CZ" sz="1800" dirty="0">
                <a:solidFill>
                  <a:srgbClr val="000000"/>
                </a:solidFill>
              </a:rPr>
              <a:t>-sodné, </a:t>
            </a:r>
            <a:r>
              <a:rPr lang="cs-CZ" altLang="cs-CZ" sz="1800" dirty="0" err="1">
                <a:solidFill>
                  <a:srgbClr val="000000"/>
                </a:solidFill>
              </a:rPr>
              <a:t>sodno</a:t>
            </a:r>
            <a:r>
              <a:rPr lang="cs-CZ" altLang="cs-CZ" sz="1800" dirty="0">
                <a:solidFill>
                  <a:srgbClr val="000000"/>
                </a:solidFill>
              </a:rPr>
              <a:t>-vápenaté)</a:t>
            </a:r>
          </a:p>
          <a:p>
            <a:pPr algn="just" eaLnBrk="1" hangingPunct="1"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b)  sklo:  syntetické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  </a:t>
            </a:r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Doplňkové látky  </a:t>
            </a:r>
            <a:r>
              <a:rPr lang="cs-CZ" altLang="cs-CZ" sz="1800" dirty="0">
                <a:solidFill>
                  <a:srgbClr val="000000"/>
                </a:solidFill>
              </a:rPr>
              <a:t>–  křída (uhličitan vápenatý):    snižuje teplotu, skelnatí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              –  mastek:   u nízkých teplot zlepšuje </a:t>
            </a:r>
            <a:r>
              <a:rPr lang="cs-CZ" altLang="cs-CZ" sz="1800" dirty="0" err="1">
                <a:solidFill>
                  <a:srgbClr val="000000"/>
                </a:solidFill>
              </a:rPr>
              <a:t>slinutost</a:t>
            </a:r>
            <a:r>
              <a:rPr lang="cs-CZ" altLang="cs-CZ" sz="1800" dirty="0">
                <a:solidFill>
                  <a:srgbClr val="000000"/>
                </a:solidFill>
              </a:rPr>
              <a:t> glazury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>
                <a:solidFill>
                  <a:srgbClr val="000000"/>
                </a:solidFill>
              </a:rPr>
              <a:t>                                    –  dolomit, šamot:     brání popraskání střepu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540E5772-92F5-4278-8DC3-7D84DE68308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49412" y="529119"/>
            <a:ext cx="8893175" cy="8016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Hrnčíři</a:t>
            </a:r>
            <a:br>
              <a:rPr lang="cs-CZ" altLang="cs-CZ" sz="3200" b="1" dirty="0"/>
            </a:br>
            <a:r>
              <a:rPr lang="cs-CZ" altLang="cs-CZ" sz="3200" b="1" dirty="0"/>
              <a:t>             </a:t>
            </a:r>
            <a:r>
              <a:rPr lang="cs-CZ" altLang="cs-CZ" sz="2200" b="1" dirty="0"/>
              <a:t>lat. </a:t>
            </a:r>
            <a:r>
              <a:rPr lang="cs-CZ" altLang="cs-CZ" sz="2200" b="1" dirty="0" err="1"/>
              <a:t>Figuli</a:t>
            </a:r>
            <a:r>
              <a:rPr lang="cs-CZ" altLang="cs-CZ" sz="2200" b="1" dirty="0"/>
              <a:t>, </a:t>
            </a:r>
            <a:r>
              <a:rPr lang="cs-CZ" altLang="cs-CZ" sz="2200" b="1" dirty="0" err="1"/>
              <a:t>lutifiguli</a:t>
            </a:r>
            <a:r>
              <a:rPr lang="cs-CZ" altLang="cs-CZ" sz="2200" b="1" dirty="0"/>
              <a:t>, </a:t>
            </a:r>
            <a:r>
              <a:rPr lang="cs-CZ" altLang="cs-CZ" sz="2200" b="1" dirty="0" err="1"/>
              <a:t>ollatores</a:t>
            </a:r>
            <a:r>
              <a:rPr lang="cs-CZ" altLang="cs-CZ" sz="2200" b="1" dirty="0"/>
              <a:t>, </a:t>
            </a:r>
            <a:r>
              <a:rPr lang="cs-CZ" altLang="cs-CZ" sz="2200" b="1" dirty="0" err="1"/>
              <a:t>figellatores</a:t>
            </a:r>
            <a:r>
              <a:rPr lang="cs-CZ" altLang="cs-CZ" sz="2200" b="1" dirty="0"/>
              <a:t>, později něm. </a:t>
            </a:r>
            <a:r>
              <a:rPr lang="cs-CZ" altLang="cs-CZ" sz="2200" b="1" dirty="0" err="1"/>
              <a:t>Töpfer</a:t>
            </a:r>
            <a:r>
              <a:rPr lang="cs-CZ" altLang="cs-CZ" sz="2200" b="1" dirty="0"/>
              <a:t>, </a:t>
            </a:r>
            <a:r>
              <a:rPr lang="cs-CZ" altLang="cs-CZ" sz="2200" b="1" dirty="0" err="1"/>
              <a:t>Hafner</a:t>
            </a:r>
            <a:br>
              <a:rPr lang="cs-CZ" altLang="cs-CZ" sz="2200" b="1" dirty="0"/>
            </a:br>
            <a:endParaRPr lang="cs-CZ" altLang="cs-CZ" sz="2200" dirty="0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A4C509E7-63E7-4B4F-AC9B-4D319BFD71A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11658" y="1787703"/>
            <a:ext cx="11380342" cy="528091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000" b="1" dirty="0"/>
              <a:t>pol. 11. až konec 12. stol.  </a:t>
            </a:r>
            <a:r>
              <a:rPr lang="cs-CZ" sz="2000" dirty="0"/>
              <a:t>–   na klášterních panstvích, podomácká výroba</a:t>
            </a:r>
          </a:p>
          <a:p>
            <a:pPr>
              <a:defRPr/>
            </a:pPr>
            <a:r>
              <a:rPr lang="cs-CZ" sz="2000" b="1" dirty="0"/>
              <a:t>od 13. stol.  </a:t>
            </a:r>
            <a:r>
              <a:rPr lang="cs-CZ" sz="2000" dirty="0"/>
              <a:t>–  ve městech </a:t>
            </a:r>
            <a:r>
              <a:rPr lang="cs-CZ" altLang="cs-CZ" sz="2000" dirty="0"/>
              <a:t>se usazovali v jedné ulici, kolem náměstí, předměstí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</a:t>
            </a:r>
            <a:r>
              <a:rPr lang="cs-CZ" sz="2000" dirty="0"/>
              <a:t>1)   individualizované dílny:  jeden výrobce (hrnčíř) a jeho rodina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2)   sdružené dílny:  několik hrnčířů ve výrobním okrsku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3)   produkční centra:  koncentrace výroby vázaná na suroviny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od 14. a 15. stol. </a:t>
            </a:r>
            <a:r>
              <a:rPr lang="cs-CZ" sz="2000" dirty="0"/>
              <a:t>–  uváděni jmény v městských knihách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–  cechy: profesní sdružení hrnčířů (1488: Praha; 1601: Brno)</a:t>
            </a: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První hrnčířské pece </a:t>
            </a:r>
            <a:r>
              <a:rPr lang="cs-CZ" altLang="cs-CZ" sz="2000" dirty="0"/>
              <a:t>–  zjištěny koncem min. stol.: </a:t>
            </a:r>
            <a:r>
              <a:rPr lang="cs-CZ" altLang="cs-CZ" sz="2000" dirty="0" err="1"/>
              <a:t>Břví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Broučkov</a:t>
            </a:r>
            <a:r>
              <a:rPr lang="cs-CZ" altLang="cs-CZ" sz="2000" dirty="0"/>
              <a:t>, Čáslav, Blansko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Zmínky o těžbě hlíny  </a:t>
            </a:r>
            <a:r>
              <a:rPr lang="cs-CZ" altLang="cs-CZ" sz="2000" dirty="0"/>
              <a:t>–   </a:t>
            </a:r>
            <a:r>
              <a:rPr lang="cs-CZ" altLang="cs-CZ" sz="2000" b="1" dirty="0"/>
              <a:t>Brno:   </a:t>
            </a:r>
            <a:r>
              <a:rPr lang="cs-CZ" altLang="cs-CZ" sz="2000" dirty="0"/>
              <a:t>14. stol. hliníky před Židovskou a Veselskou bránou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                                    30. léta 15. stol.:  přesunuty na Kraví horu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>
            <a:extLst>
              <a:ext uri="{FF2B5EF4-FFF2-40B4-BE49-F238E27FC236}">
                <a16:creationId xmlns:a16="http://schemas.microsoft.com/office/drawing/2014/main" id="{B69133B3-FEB5-4824-82CD-7CBC714BD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Praha</a:t>
            </a:r>
          </a:p>
        </p:txBody>
      </p:sp>
      <p:sp>
        <p:nvSpPr>
          <p:cNvPr id="97283" name="Rectangle 5">
            <a:extLst>
              <a:ext uri="{FF2B5EF4-FFF2-40B4-BE49-F238E27FC236}">
                <a16:creationId xmlns:a16="http://schemas.microsoft.com/office/drawing/2014/main" id="{ACF83F1D-56DD-4622-A239-6AC971E367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1110" y="1219201"/>
            <a:ext cx="11400889" cy="563879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Hrnčíři pracovali mimo městské jádro: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a)  blízko městských hradeb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b)  na předměstích mimo opevněný areál (Obora, Nebovidy)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c)  mimo urbanizovaný prostor (svahy Petřína, Hradčan)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 </a:t>
            </a:r>
            <a:r>
              <a:rPr lang="cs-CZ" altLang="cs-CZ" sz="1800" b="1" dirty="0"/>
              <a:t>Podmínky výroby – dostupnost surovin:</a:t>
            </a:r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a)  vody – Malostranský potok, prameny na petřínském návrší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b)  hlíny – Petřínský vrch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Malá Strana</a:t>
            </a:r>
            <a:r>
              <a:rPr lang="cs-CZ" altLang="cs-CZ" sz="1800" dirty="0"/>
              <a:t>  –  4 lokality s pecemi z 12. – 14. stol. : Hellichova, Vlašská, Valdštejnská, </a:t>
            </a:r>
            <a:r>
              <a:rPr lang="cs-CZ" altLang="cs-CZ" sz="1800" dirty="0" err="1"/>
              <a:t>záp</a:t>
            </a:r>
            <a:r>
              <a:rPr lang="cs-CZ" altLang="cs-CZ" sz="1800" dirty="0"/>
              <a:t>. od Malostranského nám. </a:t>
            </a:r>
          </a:p>
          <a:p>
            <a:pPr eaLnBrk="1" hangingPunct="1"/>
            <a:endParaRPr lang="cs-CZ" altLang="cs-CZ" sz="1800" dirty="0"/>
          </a:p>
          <a:p>
            <a:r>
              <a:rPr lang="cs-CZ" altLang="cs-CZ" sz="1800" b="1" dirty="0"/>
              <a:t>Staré a Nové Město </a:t>
            </a:r>
            <a:r>
              <a:rPr lang="cs-CZ" altLang="cs-CZ" sz="1800" dirty="0"/>
              <a:t> –  </a:t>
            </a:r>
            <a:r>
              <a:rPr lang="cs-CZ" altLang="cs-CZ" sz="1800" b="1" dirty="0"/>
              <a:t>Nové Město</a:t>
            </a:r>
            <a:r>
              <a:rPr lang="cs-CZ" altLang="cs-CZ" sz="1800" dirty="0"/>
              <a:t> – několik okrsků nejdříve z 15. stol.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–  16. a poč. 17. stol.:   4 oblasti se zvýšenou koncentrací domů hrnčířů: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Opatovice, Podskalí, jižně od kostela sv. Jindřicha,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od Kozí ul. po Petrské nám.</a:t>
            </a:r>
          </a:p>
          <a:p>
            <a:pPr eaLnBrk="1" hangingPunct="1"/>
            <a:endParaRPr lang="cs-CZ" altLang="cs-CZ" sz="1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>
            <a:extLst>
              <a:ext uri="{FF2B5EF4-FFF2-40B4-BE49-F238E27FC236}">
                <a16:creationId xmlns:a16="http://schemas.microsoft.com/office/drawing/2014/main" id="{E7EC05DE-6D88-43C0-B718-D476B6B709A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Hrnčířské dílny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504A130E-3306-461E-B400-90DB35FA5F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04127" y="1295400"/>
            <a:ext cx="11054992" cy="5562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altLang="cs-CZ" sz="1800" b="1" dirty="0"/>
              <a:t>Kostelec nad Orlicí</a:t>
            </a:r>
            <a:r>
              <a:rPr lang="cs-CZ" altLang="cs-CZ" sz="1800" dirty="0">
                <a:solidFill>
                  <a:srgbClr val="FFFFCC"/>
                </a:solidFill>
              </a:rPr>
              <a:t>  </a:t>
            </a:r>
            <a:r>
              <a:rPr lang="cs-CZ" altLang="cs-CZ" sz="1800" dirty="0"/>
              <a:t>–  nálezy vsádek z poloviny 13. stol.</a:t>
            </a:r>
            <a:endParaRPr lang="cs-CZ" altLang="cs-CZ" sz="18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1800" b="1" dirty="0"/>
              <a:t>Sezimovo Ústí </a:t>
            </a:r>
            <a:r>
              <a:rPr lang="cs-CZ" altLang="cs-CZ" sz="1800" dirty="0">
                <a:solidFill>
                  <a:srgbClr val="FFFFCC"/>
                </a:solidFill>
              </a:rPr>
              <a:t> </a:t>
            </a:r>
            <a:r>
              <a:rPr lang="cs-CZ" altLang="cs-CZ" sz="1800" dirty="0"/>
              <a:t>–  tři dílny, zánik města v r. 1420 (dvě s </a:t>
            </a:r>
            <a:r>
              <a:rPr lang="cs-CZ" altLang="cs-CZ" sz="1800" dirty="0" err="1"/>
              <a:t>rychlotočivým</a:t>
            </a:r>
            <a:r>
              <a:rPr lang="cs-CZ" altLang="cs-CZ" sz="1800" dirty="0"/>
              <a:t> kruhem – bez značek)</a:t>
            </a:r>
          </a:p>
          <a:p>
            <a:pPr eaLnBrk="1" hangingPunct="1">
              <a:defRPr/>
            </a:pPr>
            <a:r>
              <a:rPr lang="cs-CZ" altLang="cs-CZ" sz="1800" b="1" dirty="0"/>
              <a:t>Opava </a:t>
            </a:r>
            <a:r>
              <a:rPr lang="cs-CZ" altLang="cs-CZ" sz="1800" dirty="0"/>
              <a:t>–</a:t>
            </a:r>
            <a:r>
              <a:rPr lang="cs-CZ" altLang="cs-CZ" sz="1800" dirty="0">
                <a:solidFill>
                  <a:srgbClr val="FFFF66"/>
                </a:solidFill>
              </a:rPr>
              <a:t>  </a:t>
            </a:r>
            <a:r>
              <a:rPr lang="cs-CZ" altLang="cs-CZ" sz="1800" dirty="0"/>
              <a:t>Hradecká ul., ze 14. stol., </a:t>
            </a:r>
            <a:r>
              <a:rPr lang="cs-CZ" altLang="cs-CZ" sz="1800" dirty="0" err="1"/>
              <a:t>jedoprostorová</a:t>
            </a:r>
            <a:r>
              <a:rPr lang="cs-CZ" altLang="cs-CZ" sz="1800" dirty="0"/>
              <a:t> pec s předpecní jámou a střepištěm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–  </a:t>
            </a:r>
            <a:r>
              <a:rPr lang="cs-CZ" altLang="cs-CZ" sz="1800" dirty="0" err="1"/>
              <a:t>Krnovcká</a:t>
            </a:r>
            <a:r>
              <a:rPr lang="cs-CZ" altLang="cs-CZ" sz="1800" dirty="0"/>
              <a:t> ul:  15. stol., výroba kachlů</a:t>
            </a:r>
          </a:p>
          <a:p>
            <a:pPr eaLnBrk="1" hangingPunct="1">
              <a:defRPr/>
            </a:pPr>
            <a:r>
              <a:rPr lang="cs-CZ" altLang="cs-CZ" sz="1800" b="1" dirty="0"/>
              <a:t> Jičín</a:t>
            </a:r>
            <a:r>
              <a:rPr lang="cs-CZ" altLang="cs-CZ" sz="1800" dirty="0">
                <a:solidFill>
                  <a:srgbClr val="FFFF66"/>
                </a:solidFill>
              </a:rPr>
              <a:t> -</a:t>
            </a:r>
            <a:r>
              <a:rPr lang="cs-CZ" altLang="cs-CZ" sz="1800" dirty="0"/>
              <a:t> –</a:t>
            </a:r>
            <a:r>
              <a:rPr lang="cs-CZ" altLang="cs-CZ" sz="1800" dirty="0">
                <a:solidFill>
                  <a:srgbClr val="FFFF66"/>
                </a:solidFill>
              </a:rPr>
              <a:t>  </a:t>
            </a:r>
            <a:r>
              <a:rPr lang="cs-CZ" altLang="cs-CZ" sz="1800" dirty="0"/>
              <a:t>první zmínka o hrnčířích z r. 1362 (hrnčíř </a:t>
            </a:r>
            <a:r>
              <a:rPr lang="cs-CZ" altLang="cs-CZ" sz="1800" dirty="0" err="1"/>
              <a:t>Frenlin</a:t>
            </a:r>
            <a:r>
              <a:rPr lang="cs-CZ" altLang="cs-CZ" sz="1800" dirty="0"/>
              <a:t> – soudní knihy)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–  sídlili na Holínském a Pražském předměstí (fortna hrnčířská)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–  1597: sdruženi v tzv. </a:t>
            </a:r>
            <a:r>
              <a:rPr lang="cs-CZ" altLang="cs-CZ" sz="1800" dirty="0" err="1"/>
              <a:t>Sedmeráckém</a:t>
            </a:r>
            <a:r>
              <a:rPr lang="cs-CZ" altLang="cs-CZ" sz="1800" dirty="0"/>
              <a:t> cechu.</a:t>
            </a:r>
          </a:p>
          <a:p>
            <a:pPr eaLnBrk="1" hangingPunct="1">
              <a:defRPr/>
            </a:pPr>
            <a:r>
              <a:rPr lang="cs-CZ" altLang="cs-CZ" sz="1800" b="1" dirty="0"/>
              <a:t>Staré Mýto</a:t>
            </a:r>
            <a:r>
              <a:rPr lang="cs-CZ" altLang="cs-CZ" sz="1800" dirty="0">
                <a:solidFill>
                  <a:srgbClr val="FFFFCC"/>
                </a:solidFill>
              </a:rPr>
              <a:t>  </a:t>
            </a:r>
            <a:r>
              <a:rPr lang="cs-CZ" altLang="cs-CZ" sz="1800" dirty="0"/>
              <a:t>–  nález pece ze 14. stol.</a:t>
            </a:r>
          </a:p>
          <a:p>
            <a:pPr eaLnBrk="1" hangingPunct="1">
              <a:defRPr/>
            </a:pPr>
            <a:r>
              <a:rPr lang="cs-CZ" altLang="cs-CZ" sz="1800" b="1" dirty="0"/>
              <a:t>Moravské Budějovice, Kroměříž</a:t>
            </a:r>
            <a:r>
              <a:rPr lang="cs-CZ" altLang="cs-CZ" sz="1800" dirty="0">
                <a:solidFill>
                  <a:srgbClr val="FFFFCC"/>
                </a:solidFill>
              </a:rPr>
              <a:t>  </a:t>
            </a:r>
            <a:r>
              <a:rPr lang="cs-CZ" altLang="cs-CZ" sz="1800" dirty="0"/>
              <a:t>–  pece z 15/16. stol.</a:t>
            </a:r>
          </a:p>
          <a:p>
            <a:pPr>
              <a:defRPr/>
            </a:pPr>
            <a:r>
              <a:rPr lang="cs-CZ" altLang="cs-CZ" sz="1800" b="1" dirty="0"/>
              <a:t>Brno</a:t>
            </a:r>
            <a:r>
              <a:rPr lang="cs-CZ" altLang="cs-CZ" sz="1800" dirty="0"/>
              <a:t> – </a:t>
            </a:r>
            <a:r>
              <a:rPr lang="cs-CZ" sz="1800" b="1" dirty="0">
                <a:cs typeface="Arial" panose="020B0604020202020204" pitchFamily="34" charset="0"/>
              </a:rPr>
              <a:t>dílny:   1.  „pod Petrovem“ </a:t>
            </a:r>
            <a:r>
              <a:rPr lang="cs-CZ" sz="1800" dirty="0">
                <a:cs typeface="Arial" panose="020B0604020202020204" pitchFamily="34" charset="0"/>
              </a:rPr>
              <a:t>(výzkum MZM 1962 - 2 pece, 1990)</a:t>
            </a:r>
          </a:p>
          <a:p>
            <a:pPr marL="0" indent="0">
              <a:buNone/>
              <a:defRPr/>
            </a:pPr>
            <a:r>
              <a:rPr lang="cs-CZ" sz="1800" dirty="0">
                <a:cs typeface="Arial" panose="020B0604020202020204" pitchFamily="34" charset="0"/>
              </a:rPr>
              <a:t>                              </a:t>
            </a:r>
            <a:r>
              <a:rPr lang="cs-CZ" sz="1800" b="1" dirty="0">
                <a:cs typeface="Arial" panose="020B0604020202020204" pitchFamily="34" charset="0"/>
              </a:rPr>
              <a:t>2.  „ulice Veselá“ </a:t>
            </a:r>
            <a:r>
              <a:rPr lang="cs-CZ" sz="1800" dirty="0">
                <a:cs typeface="Arial" panose="020B0604020202020204" pitchFamily="34" charset="0"/>
              </a:rPr>
              <a:t>(výzkum </a:t>
            </a:r>
            <a:r>
              <a:rPr lang="cs-CZ" sz="1800" dirty="0" err="1">
                <a:cs typeface="Arial" panose="020B0604020202020204" pitchFamily="34" charset="0"/>
              </a:rPr>
              <a:t>Archaia</a:t>
            </a:r>
            <a:r>
              <a:rPr lang="cs-CZ" sz="1800" dirty="0">
                <a:cs typeface="Arial" panose="020B0604020202020204" pitchFamily="34" charset="0"/>
              </a:rPr>
              <a:t> Brno, 2016)</a:t>
            </a:r>
          </a:p>
          <a:p>
            <a:pPr marL="0" indent="0">
              <a:buNone/>
              <a:defRPr/>
            </a:pPr>
            <a:r>
              <a:rPr lang="cs-CZ" sz="1800" dirty="0">
                <a:cs typeface="Arial" panose="020B0604020202020204" pitchFamily="34" charset="0"/>
              </a:rPr>
              <a:t>               – </a:t>
            </a:r>
            <a:r>
              <a:rPr lang="cs-CZ" sz="1800" b="1" dirty="0">
                <a:cs typeface="Arial" panose="020B0604020202020204" pitchFamily="34" charset="0"/>
              </a:rPr>
              <a:t>zdroje hlín</a:t>
            </a:r>
            <a:r>
              <a:rPr lang="cs-CZ" sz="1800" dirty="0">
                <a:cs typeface="Arial" panose="020B0604020202020204" pitchFamily="34" charset="0"/>
              </a:rPr>
              <a:t>:  u hradeb (pol. 14. – pol. 16. stol.: městské cihelny)</a:t>
            </a:r>
          </a:p>
          <a:p>
            <a:pPr marL="0" indent="0">
              <a:buNone/>
              <a:defRPr/>
            </a:pPr>
            <a:r>
              <a:rPr lang="cs-CZ" sz="1800" dirty="0">
                <a:cs typeface="Arial" panose="020B0604020202020204" pitchFamily="34" charset="0"/>
              </a:rPr>
              <a:t>                                        pod Petrovem (Dominikánská, Radnická, Mečová)</a:t>
            </a:r>
          </a:p>
          <a:p>
            <a:pPr marL="0" indent="0">
              <a:buNone/>
              <a:defRPr/>
            </a:pPr>
            <a:r>
              <a:rPr lang="cs-CZ" sz="1800" dirty="0">
                <a:cs typeface="Arial" panose="020B0604020202020204" pitchFamily="34" charset="0"/>
              </a:rPr>
              <a:t>                                        pravobřežní řeky Svratky (říční nivy)</a:t>
            </a:r>
          </a:p>
          <a:p>
            <a:pPr marL="0" indent="0">
              <a:buNone/>
              <a:defRPr/>
            </a:pPr>
            <a:r>
              <a:rPr lang="cs-CZ" sz="1800" dirty="0">
                <a:cs typeface="Arial" panose="020B0604020202020204" pitchFamily="34" charset="0"/>
              </a:rPr>
              <a:t>                                        Červený kopec (od 16. stol.: městské cihelny)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565BA83D-0EDC-46A8-BADE-40FCDAE6002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59642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Hrnčířské dílny</a:t>
            </a:r>
            <a:br>
              <a:rPr lang="cs-CZ" altLang="cs-CZ" sz="3200" b="1" dirty="0"/>
            </a:br>
            <a:endParaRPr lang="cs-CZ" altLang="cs-CZ" sz="2000" b="1" dirty="0"/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264821A2-FE8A-454C-8523-711462BBBF6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95902" y="1219200"/>
            <a:ext cx="11743362" cy="5638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Existenci indikují: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a)  </a:t>
            </a:r>
            <a:r>
              <a:rPr lang="cs-CZ" altLang="cs-CZ" sz="2000" b="1" dirty="0"/>
              <a:t>těžební objekty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hliníky, vrstvy písku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b)  </a:t>
            </a:r>
            <a:r>
              <a:rPr lang="cs-CZ" altLang="cs-CZ" sz="2000" b="1" dirty="0"/>
              <a:t>výrobní objekty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nejspolehlivější doklady: pece s vsádkami odpadu („de facto“), který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nebyl nikdy vyhozen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–  datování:  terminus ante </a:t>
            </a:r>
            <a:r>
              <a:rPr lang="cs-CZ" altLang="cs-CZ" sz="2000" dirty="0" err="1"/>
              <a:t>quem</a:t>
            </a: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–  n</a:t>
            </a:r>
            <a:r>
              <a:rPr lang="cs-CZ" altLang="cs-CZ" sz="1800" dirty="0"/>
              <a:t>evyzvednutá vsádka datuje dobu posledního  výpalu pece, která mohla fungovat delší dobu.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c)  </a:t>
            </a:r>
            <a:r>
              <a:rPr lang="cs-CZ" altLang="cs-CZ" sz="2000" b="1" dirty="0"/>
              <a:t>odpadní objekty</a:t>
            </a:r>
            <a:r>
              <a:rPr lang="cs-CZ" altLang="cs-CZ" sz="2000" dirty="0">
                <a:solidFill>
                  <a:schemeClr val="bg1"/>
                </a:solidFill>
              </a:rPr>
              <a:t>  </a:t>
            </a:r>
            <a:r>
              <a:rPr lang="cs-CZ" altLang="cs-CZ" sz="2000" dirty="0"/>
              <a:t>–</a:t>
            </a:r>
            <a:r>
              <a:rPr lang="cs-CZ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000" dirty="0"/>
              <a:t> těžební jámy, studny, jímky  s odpadovými deponiemi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–  kumulace odpadu jsou méně spolehlivé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d)  </a:t>
            </a:r>
            <a:r>
              <a:rPr lang="cs-CZ" altLang="cs-CZ" sz="2000" b="1" dirty="0"/>
              <a:t>doklady výrobní činnosti</a:t>
            </a:r>
            <a:r>
              <a:rPr lang="cs-CZ" altLang="cs-CZ" sz="2000" dirty="0">
                <a:solidFill>
                  <a:schemeClr val="bg1"/>
                </a:solidFill>
              </a:rPr>
              <a:t>  </a:t>
            </a:r>
            <a:r>
              <a:rPr lang="cs-CZ" altLang="cs-CZ" sz="2000" dirty="0"/>
              <a:t>–  finální výrobky (se stopami i bez stop použití)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                –  pracovní nástroje (čepele, formy aj.) 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>
            <a:extLst>
              <a:ext uri="{FF2B5EF4-FFF2-40B4-BE49-F238E27FC236}">
                <a16:creationId xmlns:a16="http://schemas.microsoft.com/office/drawing/2014/main" id="{8A8A4A3E-0016-4E39-AA98-27765149545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54804" y="678094"/>
            <a:ext cx="11507057" cy="6179906"/>
          </a:xfrm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Praha – nám. Republiky: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</a:t>
            </a:r>
            <a:r>
              <a:rPr lang="cs-CZ" altLang="cs-CZ" sz="1800" dirty="0"/>
              <a:t>–  výzkum 2003 – 2005:   pražská </a:t>
            </a:r>
            <a:r>
              <a:rPr lang="cs-CZ" altLang="cs-CZ" sz="1800" dirty="0" err="1"/>
              <a:t>Archaia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–  koncentrace 7 vypalovacích pecí, z nichž jedna obsahovala zbytek vsádky </a:t>
            </a:r>
            <a:r>
              <a:rPr lang="cs-CZ" altLang="cs-CZ" sz="1800" dirty="0" err="1"/>
              <a:t>nádobkových</a:t>
            </a:r>
            <a:r>
              <a:rPr lang="cs-CZ" altLang="cs-CZ" sz="1800" dirty="0"/>
              <a:t> kachlů z poč. 15. stol.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–  Truhlářská ulice:   </a:t>
            </a:r>
            <a:r>
              <a:rPr lang="cs-CZ" altLang="cs-CZ" sz="1800" b="1" dirty="0">
                <a:solidFill>
                  <a:srgbClr val="FF0000"/>
                </a:solidFill>
              </a:rPr>
              <a:t>dílna Adama Špačka </a:t>
            </a:r>
            <a:r>
              <a:rPr lang="cs-CZ" altLang="cs-CZ" sz="1800" dirty="0"/>
              <a:t>v domě č, p. 1111, která fungovala v letech </a:t>
            </a:r>
            <a:r>
              <a:rPr lang="cs-CZ" altLang="cs-CZ" sz="1800" b="1" dirty="0">
                <a:solidFill>
                  <a:srgbClr val="FF0000"/>
                </a:solidFill>
              </a:rPr>
              <a:t>1531 – 1572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–  </a:t>
            </a:r>
            <a:r>
              <a:rPr lang="cs-CZ" altLang="cs-CZ" sz="1800" dirty="0" err="1"/>
              <a:t>keramickýc</a:t>
            </a:r>
            <a:r>
              <a:rPr lang="cs-CZ" altLang="cs-CZ" sz="1800" dirty="0"/>
              <a:t> odpad:  souvrství v zadní části parcel   –   pracovní nástroje: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–   kamenný mlýnek na výrobu glazur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–   hrnčířské čepele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–   drobné formičky k aplikaci plastické výzdoby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–   kolekce cca 90ti kachlových forem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–   výroba dětských hraček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(koníci, miniaturní nádobky)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Obrázek 1">
            <a:extLst>
              <a:ext uri="{FF2B5EF4-FFF2-40B4-BE49-F238E27FC236}">
                <a16:creationId xmlns:a16="http://schemas.microsoft.com/office/drawing/2014/main" id="{890FEDBD-DF8A-4801-9679-DF7103134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6" y="1"/>
            <a:ext cx="6054725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ovéPole 2">
            <a:extLst>
              <a:ext uri="{FF2B5EF4-FFF2-40B4-BE49-F238E27FC236}">
                <a16:creationId xmlns:a16="http://schemas.microsoft.com/office/drawing/2014/main" id="{4C11A118-E643-47C9-9090-AFCB77C30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112" y="530833"/>
            <a:ext cx="2687638" cy="1015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Mapa hrnčířských pecí ze 13.–16./17. století v Čechách. L. Čapek.</a:t>
            </a:r>
            <a:endParaRPr lang="cs-CZ" altLang="cs-CZ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7764" name="TextovéPole 5">
            <a:extLst>
              <a:ext uri="{FF2B5EF4-FFF2-40B4-BE49-F238E27FC236}">
                <a16:creationId xmlns:a16="http://schemas.microsoft.com/office/drawing/2014/main" id="{13D5BE20-D582-4182-BB24-FB0FE74FF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207" y="5410200"/>
            <a:ext cx="1100362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Morava: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Blansko, Brno, Břeclav, Dambořice, Hodonín, Holešov, Jihlava, </a:t>
            </a:r>
            <a:r>
              <a:rPr lang="cs-CZ" altLang="cs-CZ" sz="1800" dirty="0" err="1"/>
              <a:t>Konůvky</a:t>
            </a:r>
            <a:r>
              <a:rPr lang="cs-CZ" altLang="cs-CZ" sz="1800" dirty="0"/>
              <a:t>, Kostelec, Kroměříž, Loštice, Mohelnice, </a:t>
            </a:r>
            <a:r>
              <a:rPr lang="cs-CZ" altLang="cs-CZ" sz="1800" dirty="0" err="1"/>
              <a:t>Mstěnice</a:t>
            </a:r>
            <a:r>
              <a:rPr lang="cs-CZ" altLang="cs-CZ" sz="1800" dirty="0"/>
              <a:t>, Olomouc, Osvětimany, Ostrožská Nová Ves, Přerov, Staré Město, Strážnice, Svinov, Vacenovice, Velká Střelná, Znojmo, Žádlovice.</a:t>
            </a:r>
            <a:endParaRPr lang="cs-CZ" altLang="cs-CZ" sz="1800" baseline="30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55C225F-F4A3-4803-89B2-BD17D087F3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Grafit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D79045F-4630-4D12-9788-1C6016589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3983" y="990599"/>
            <a:ext cx="11668018" cy="598555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1779  </a:t>
            </a:r>
            <a:r>
              <a:rPr lang="cs-CZ" altLang="cs-CZ" sz="1800" dirty="0"/>
              <a:t>–   rozpoznal: švédský lékárník K. W. </a:t>
            </a:r>
            <a:r>
              <a:rPr lang="cs-CZ" altLang="cs-CZ" sz="1800" dirty="0" err="1"/>
              <a:t>Scheele</a:t>
            </a:r>
            <a:r>
              <a:rPr lang="cs-CZ" altLang="cs-CZ" sz="1800" dirty="0"/>
              <a:t>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–  název:  německý profesor A. G. Werner (podle řeckého "</a:t>
            </a:r>
            <a:r>
              <a:rPr lang="cs-CZ" altLang="cs-CZ" sz="1800" dirty="0" err="1"/>
              <a:t>grafein</a:t>
            </a:r>
            <a:r>
              <a:rPr lang="cs-CZ" altLang="cs-CZ" sz="1800" dirty="0"/>
              <a:t>„ - psáti)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Barva  </a:t>
            </a:r>
            <a:r>
              <a:rPr lang="cs-CZ" altLang="cs-CZ" sz="1800" dirty="0"/>
              <a:t>–  k mazání dřevěných otáčivých součástí , leštidlo (nádoby), později k psaní  (1580 z Anglie první tužky)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Vlastnosti  </a:t>
            </a:r>
            <a:r>
              <a:rPr lang="cs-CZ" altLang="cs-CZ" sz="1800" dirty="0"/>
              <a:t> –  nerost z čistého uhlíku:  tmavé </a:t>
            </a:r>
            <a:r>
              <a:rPr lang="cs-CZ" altLang="cs-CZ" sz="1800" dirty="0" err="1"/>
              <a:t>byrvy</a:t>
            </a:r>
            <a:r>
              <a:rPr lang="cs-CZ" altLang="cs-CZ" sz="1800" dirty="0"/>
              <a:t>, jakoby mastná hmota s kovovým leskem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–  zvyšuje žárovzdornost, zmenšuje tříštivost, snižuje propustnost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–  suroviny využívali hrnčíři k výrobě kuchyňské, zásobní a technické keramiky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    –  tyglíky a nádoby pro tavení kovů (1432: žáruvzdorná keramika)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Ložiska</a:t>
            </a:r>
            <a:r>
              <a:rPr lang="cs-CZ" altLang="cs-CZ" sz="1800" dirty="0"/>
              <a:t>   –   podobají se tabuli vlnitého plechu směřující od povrchu do hloubky pod různými sklony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–   délka obvykle několik set metrů,  mocnost 2 – 6 m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1800" dirty="0"/>
              <a:t>                     –   těžba sledovala výchozy poloh grafitických pararul: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</a:t>
            </a:r>
            <a:r>
              <a:rPr lang="cs-CZ" altLang="cs-CZ" sz="1800" b="1" dirty="0"/>
              <a:t>Morava </a:t>
            </a:r>
            <a:r>
              <a:rPr lang="cs-CZ" altLang="cs-CZ" sz="1800" dirty="0"/>
              <a:t> –  okolí Svinova, Jesenicko (do Brna se nedovážel čistý grafit, ale grafitové horniny)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– Českomoravská vrchovina (30 km </a:t>
            </a:r>
            <a:r>
              <a:rPr lang="cs-CZ" altLang="cs-CZ" sz="1800" dirty="0" err="1"/>
              <a:t>sz</a:t>
            </a:r>
            <a:r>
              <a:rPr lang="cs-CZ" altLang="cs-CZ" sz="1800" dirty="0"/>
              <a:t>. Brna; </a:t>
            </a:r>
            <a:r>
              <a:rPr lang="cs-CZ" altLang="cs-CZ" sz="1800" dirty="0" err="1"/>
              <a:t>Nedvědicko</a:t>
            </a:r>
            <a:r>
              <a:rPr lang="cs-CZ" altLang="cs-CZ" sz="1800" dirty="0"/>
              <a:t>:  Vranov – Olešnice – Velké Tresné)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/>
              <a:t>                                           –  Železné hory  (u Herálce nebo Holetína)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                           Čechy  </a:t>
            </a:r>
            <a:r>
              <a:rPr lang="cs-CZ" altLang="cs-CZ" sz="1800" dirty="0"/>
              <a:t>–  </a:t>
            </a:r>
            <a:r>
              <a:rPr lang="cs-CZ" altLang="cs-CZ" sz="1800" dirty="0" err="1"/>
              <a:t>Chvalkovicko</a:t>
            </a:r>
            <a:r>
              <a:rPr lang="cs-CZ" altLang="cs-CZ" sz="1800" dirty="0"/>
              <a:t>  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93CFD80-4826-4F01-B710-7F32A300595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Pomocné keramické suroviny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092298C-4D0F-4AC9-A8C3-E1117C6C0D7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62337" y="1428107"/>
            <a:ext cx="11729663" cy="5804899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 </a:t>
            </a:r>
            <a:r>
              <a:rPr lang="cs-CZ" altLang="cs-CZ" sz="2000" b="1" dirty="0"/>
              <a:t>Barvy  </a:t>
            </a:r>
            <a:r>
              <a:rPr lang="cs-CZ" altLang="cs-CZ" sz="2000" dirty="0"/>
              <a:t> –  kovové oxidy, kovové sloučeniny nebo kovy:   probarvování střepové hmoty, engob, glazur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                                                              povrchová výzdoba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–  odolné vůči teplotám výpalu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err="1"/>
              <a:t>Engobové</a:t>
            </a:r>
            <a:r>
              <a:rPr lang="cs-CZ" altLang="cs-CZ" sz="2000" b="1" dirty="0"/>
              <a:t> hmoty   </a:t>
            </a:r>
            <a:r>
              <a:rPr lang="cs-CZ" altLang="cs-CZ" sz="2000" dirty="0"/>
              <a:t>–  vytváří souvislé povlaky na keramickém střepu (povrch zušlechťují)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–  složení podobné složení podkladu, aby smršťování probíhalo stejně  (stejně u barvy)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–  míchají se společně se základní hmotou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–  dodatečně se nanáší na vysušený či vypálený výrobek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Glazury   </a:t>
            </a:r>
            <a:r>
              <a:rPr lang="cs-CZ" altLang="cs-CZ" sz="2000" dirty="0"/>
              <a:t>–  tenké skelné povlaky:   hladký, lesklý a tvrdý povrch (lepší vzhled a trvanlivost)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–  tzv. </a:t>
            </a:r>
            <a:r>
              <a:rPr lang="cs-CZ" altLang="cs-CZ" sz="2000" dirty="0" err="1"/>
              <a:t>glazurní</a:t>
            </a:r>
            <a:r>
              <a:rPr lang="cs-CZ" altLang="cs-CZ" sz="2000" dirty="0"/>
              <a:t> jíly nebo hlíny, které poskytují vypálením žlutohnědou přirozenou glazuru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–  zvláštní druh:   tzv. solná glazura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1A440D8E-D2AE-4576-822B-53A80FB454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Glazury</a:t>
            </a: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D3BF49A0-112B-4C97-843D-3A1583BC34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8917" y="832207"/>
            <a:ext cx="11383765" cy="602579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Surové (zemité)</a:t>
            </a:r>
            <a:r>
              <a:rPr lang="cs-CZ" altLang="cs-CZ" sz="1800" dirty="0"/>
              <a:t>  –  po výpalu jsou nejčastěji zemitě barevné i bílé: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a)  olovnaté:   základní surovinou byl síran olovnatý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b)  křemičité a borité:   až od konce 19. stol.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Průhledné</a:t>
            </a:r>
            <a:r>
              <a:rPr lang="cs-CZ" altLang="cs-CZ" sz="1800" dirty="0"/>
              <a:t> </a:t>
            </a:r>
            <a:r>
              <a:rPr lang="cs-CZ" altLang="cs-CZ" sz="1800" b="1" dirty="0"/>
              <a:t>olovnaté glazury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zabarvované kysličníky kovů (z okují od kovářů)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–  odstíny hnědé:  železo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–  zelené:  měď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–  hnědo-fialové až tmavě hnědé:  oxid manganičitý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–  žluté:  slín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Fritované</a:t>
            </a:r>
            <a:r>
              <a:rPr lang="cs-CZ" altLang="cs-CZ" sz="1800" dirty="0"/>
              <a:t>  –  borax, soda, potaš, sloučeniny olova se převedou na sklo (fritu), které umožní výpal glazury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při teplotách 900 až 1220°C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Solné </a:t>
            </a:r>
            <a:r>
              <a:rPr lang="cs-CZ" altLang="cs-CZ" sz="1800" dirty="0"/>
              <a:t> –  tvoří se v peci za vhodných podmínek:   při teplotě asi 1200°C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–  kuchyňská sůl (</a:t>
            </a:r>
            <a:r>
              <a:rPr lang="cs-CZ" altLang="cs-CZ" sz="1800" dirty="0" err="1"/>
              <a:t>NaCl</a:t>
            </a:r>
            <a:r>
              <a:rPr lang="cs-CZ" altLang="cs-CZ" sz="1800" dirty="0"/>
              <a:t>) se vhodí do pece, kde reaguje za pomocí vodních par se změklým povrchem výrobku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>
            <a:extLst>
              <a:ext uri="{FF2B5EF4-FFF2-40B4-BE49-F238E27FC236}">
                <a16:creationId xmlns:a16="http://schemas.microsoft.com/office/drawing/2014/main" id="{EF20EAFF-EEFE-48D2-9438-1FA1228321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Suroviny</a:t>
            </a: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FB0CDB5D-8FCB-4F08-AFC1-B0A80B5ED1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1066800"/>
            <a:ext cx="9144000" cy="5791200"/>
          </a:xfrm>
        </p:spPr>
        <p:txBody>
          <a:bodyPr/>
          <a:lstStyle/>
          <a:p>
            <a:pPr eaLnBrk="1" hangingPunct="1"/>
            <a:r>
              <a:rPr lang="cs-CZ" altLang="cs-CZ" sz="1800" b="1"/>
              <a:t>Typy hornin </a:t>
            </a:r>
            <a:r>
              <a:rPr lang="cs-CZ" altLang="cs-CZ" sz="1800"/>
              <a:t>–  spraš, sprašové a svahové hlíny, jíly a jílovce, slíny, zvětraliny břidlic 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                      –  převážně kvartérní hlíny rozšířené po celém území republiky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                      –  ložiska vázána na sedimenty </a:t>
            </a:r>
            <a:r>
              <a:rPr lang="cs-CZ" altLang="cs-CZ" sz="1800" b="1"/>
              <a:t>eolické</a:t>
            </a:r>
            <a:r>
              <a:rPr lang="cs-CZ" altLang="cs-CZ" sz="1800"/>
              <a:t> (řec. eos – "raný„ + lithos – 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                              "kámen") nebo </a:t>
            </a:r>
            <a:r>
              <a:rPr lang="cs-CZ" altLang="cs-CZ" sz="1800" b="1"/>
              <a:t>glacigenní</a:t>
            </a:r>
            <a:r>
              <a:rPr lang="cs-CZ" altLang="cs-CZ" sz="1800"/>
              <a:t> (ledovcové usazeniny)</a:t>
            </a:r>
          </a:p>
          <a:p>
            <a:pPr eaLnBrk="1" hangingPunct="1"/>
            <a:endParaRPr lang="cs-CZ" altLang="cs-CZ" sz="1800"/>
          </a:p>
        </p:txBody>
      </p:sp>
      <p:pic>
        <p:nvPicPr>
          <p:cNvPr id="24580" name="Picture 6" descr="Stod_resize">
            <a:hlinkClick r:id="rId2"/>
            <a:extLst>
              <a:ext uri="{FF2B5EF4-FFF2-40B4-BE49-F238E27FC236}">
                <a16:creationId xmlns:a16="http://schemas.microsoft.com/office/drawing/2014/main" id="{71B33A3D-20C7-46E0-9B22-76226C96F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05075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8">
            <a:extLst>
              <a:ext uri="{FF2B5EF4-FFF2-40B4-BE49-F238E27FC236}">
                <a16:creationId xmlns:a16="http://schemas.microsoft.com/office/drawing/2014/main" id="{054AD2BD-4107-4628-8649-404367C6A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8" y="5934076"/>
            <a:ext cx="88392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Nováček, Karel.,  Nerostné suroviny středověkých Čech jako archeologický problém: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bilance a perspektivy výzkumu se zaměřením na výrobu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zpracování kovů, AR LIII, 2001, 279-309. </a:t>
            </a:r>
          </a:p>
        </p:txBody>
      </p:sp>
      <p:pic>
        <p:nvPicPr>
          <p:cNvPr id="24582" name="Obrázek 1">
            <a:extLst>
              <a:ext uri="{FF2B5EF4-FFF2-40B4-BE49-F238E27FC236}">
                <a16:creationId xmlns:a16="http://schemas.microsoft.com/office/drawing/2014/main" id="{6A445F3C-732B-4288-9BB5-1A7F3EE6C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47"/>
          <a:stretch>
            <a:fillRect/>
          </a:stretch>
        </p:blipFill>
        <p:spPr bwMode="auto">
          <a:xfrm>
            <a:off x="6415088" y="2490788"/>
            <a:ext cx="3968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C087FE-E046-4186-93B5-99134725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755" y="729465"/>
            <a:ext cx="11339245" cy="63597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Materiál</a:t>
            </a:r>
            <a:r>
              <a:rPr lang="cs-CZ" sz="2000" dirty="0"/>
              <a:t>  –  hlavní složky keramické hmoty:   přírodní jíl a voda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altLang="cs-CZ" sz="2000" b="1" dirty="0"/>
              <a:t>Pojivo a ostřivo </a:t>
            </a:r>
            <a:r>
              <a:rPr lang="cs-CZ" altLang="cs-CZ" sz="2000" dirty="0"/>
              <a:t> –  základní složky hrnčířského těsta se získávaly:  a)  samostatně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                                                                                           b)  přirozeně ostřená hlína  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 Ostřivo  </a:t>
            </a:r>
            <a:r>
              <a:rPr lang="cs-CZ" altLang="cs-CZ" sz="2000" dirty="0"/>
              <a:t>–  křemitý písek:  proplavování, prosévání drcených hornin kamennými drtidly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etnograficky doloženo:  Staré Město   (v Bělorusku)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A. </a:t>
            </a:r>
            <a:r>
              <a:rPr lang="cs-CZ" sz="2000" b="1" dirty="0" err="1"/>
              <a:t>Buko</a:t>
            </a:r>
            <a:r>
              <a:rPr lang="cs-CZ" sz="2000" b="1" dirty="0"/>
              <a:t>  </a:t>
            </a:r>
            <a:r>
              <a:rPr lang="cs-CZ" sz="2000" dirty="0"/>
              <a:t>–  zdroje surovin dělí podle místa získání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–  4 způsoby těžby hlíny:  zdroje surovin dělí podle místa   –  povrchová těžba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–  ze skalních převisů, roklí atd.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–  metodou šachet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–  těžba ze dna vodních ploch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    (řeky, potoky, jezera atd.</a:t>
            </a:r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4207</Words>
  <Application>Microsoft Office PowerPoint</Application>
  <PresentationFormat>Širokoúhlá obrazovka</PresentationFormat>
  <Paragraphs>478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Cambria</vt:lpstr>
      <vt:lpstr>Times New Roman</vt:lpstr>
      <vt:lpstr>Motiv Office</vt:lpstr>
      <vt:lpstr>Hmotná kultura v archeologii středověku a novověku </vt:lpstr>
      <vt:lpstr>                                  Keramika</vt:lpstr>
      <vt:lpstr>                          Keramické suroviny</vt:lpstr>
      <vt:lpstr>                           Neplastické suroviny  </vt:lpstr>
      <vt:lpstr>                                       Grafit</vt:lpstr>
      <vt:lpstr>                                                                      Pomocné keramické suroviny </vt:lpstr>
      <vt:lpstr>                                       Glazury</vt:lpstr>
      <vt:lpstr>                                     Suroviny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        Mohelnice    venkovské sídliště z 10. – 2. třetiny 13. stol. s hrnčířským areálem  z 2. pol. 12. – 2/3. 13. století                                                                                    12 pecí</vt:lpstr>
      <vt:lpstr>                                    Příprava točířské hlíny</vt:lpstr>
      <vt:lpstr>Prezentace aplikace PowerPoint</vt:lpstr>
      <vt:lpstr>         Hrnčířské techniky</vt:lpstr>
      <vt:lpstr>Prezentace aplikace PowerPoint</vt:lpstr>
      <vt:lpstr>Prezentace aplikace PowerPoint</vt:lpstr>
      <vt:lpstr>Prezentace aplikace PowerPoint</vt:lpstr>
      <vt:lpstr>    Hrnčířské nástroje</vt:lpstr>
      <vt:lpstr>Prezentace aplikace PowerPoint</vt:lpstr>
      <vt:lpstr>Prezentace aplikace PowerPoint</vt:lpstr>
      <vt:lpstr>Prezentace aplikace PowerPoint</vt:lpstr>
      <vt:lpstr>                                                       Výzdoba  </vt:lpstr>
      <vt:lpstr>                                           Výpal keramiky </vt:lpstr>
      <vt:lpstr>Prezentace aplikace PowerPoint</vt:lpstr>
      <vt:lpstr>                                           Sušení výrobků</vt:lpstr>
      <vt:lpstr>Rozdělení keramiky podle M. Gregerové (1999)</vt:lpstr>
      <vt:lpstr>                           Výpal keramiky</vt:lpstr>
      <vt:lpstr>Prezentace aplikace PowerPoint</vt:lpstr>
      <vt:lpstr>                             Vypalovací pece</vt:lpstr>
      <vt:lpstr>Prezentace aplikace PowerPoint</vt:lpstr>
      <vt:lpstr>Prezentace aplikace PowerPoint</vt:lpstr>
      <vt:lpstr>Prezentace aplikace PowerPoint</vt:lpstr>
      <vt:lpstr>                     Typologie hrnčířských pecí</vt:lpstr>
      <vt:lpstr>                    Typologie dochovaných pecí</vt:lpstr>
      <vt:lpstr>Prezentace aplikace PowerPoint</vt:lpstr>
      <vt:lpstr>Prezentace aplikace PowerPoint</vt:lpstr>
      <vt:lpstr>Prezentace aplikace PowerPoint</vt:lpstr>
      <vt:lpstr>                                              Hrnčíři              lat. Figuli, lutifiguli, ollatores, figellatores, později něm. Töpfer, Hafner </vt:lpstr>
      <vt:lpstr>                                        Praha</vt:lpstr>
      <vt:lpstr>                           Hrnčířské dílny</vt:lpstr>
      <vt:lpstr>                                            Hrnčířské dílny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Hmotná kultura v archeologii středověku a novověku </dc:title>
  <dc:creator>Markéta Tymonová</dc:creator>
  <cp:lastModifiedBy>Markéta Tymonová</cp:lastModifiedBy>
  <cp:revision>37</cp:revision>
  <dcterms:created xsi:type="dcterms:W3CDTF">2024-02-04T07:41:10Z</dcterms:created>
  <dcterms:modified xsi:type="dcterms:W3CDTF">2024-03-12T16:34:26Z</dcterms:modified>
</cp:coreProperties>
</file>