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4" r:id="rId9"/>
    <p:sldId id="263" r:id="rId10"/>
    <p:sldId id="265" r:id="rId11"/>
    <p:sldId id="273" r:id="rId12"/>
    <p:sldId id="267" r:id="rId13"/>
    <p:sldId id="274" r:id="rId14"/>
    <p:sldId id="275" r:id="rId15"/>
    <p:sldId id="268" r:id="rId16"/>
    <p:sldId id="278" r:id="rId17"/>
    <p:sldId id="270" r:id="rId18"/>
    <p:sldId id="269" r:id="rId19"/>
    <p:sldId id="272" r:id="rId20"/>
    <p:sldId id="271" r:id="rId21"/>
    <p:sldId id="276" r:id="rId22"/>
    <p:sldId id="277" r:id="rId23"/>
    <p:sldId id="266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A7FDC-F4B9-458B-AAA8-4410F9F7B5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EB6517-088F-4CCE-9349-527B196F81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F92556-13D6-4352-BF31-D631D72B2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98AB-1556-4A10-BBB0-5531941CBC6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C6F5BB-EF16-4048-A9D2-6A52C075A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A6B13D-E96A-466E-93DF-3A3C45513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88C-DB79-4C88-8604-43CC90A56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176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2D46E-2BF5-4824-A5E5-42D4A2A4E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5574CB6-D353-44B3-A2AD-B7BA9EBCD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A6453D-7D8A-4462-936D-C4398F84C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98AB-1556-4A10-BBB0-5531941CBC6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7D4ECD-3CD9-4D68-905D-9F506026E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E29259-3EFC-4A60-80E3-40D4AB540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88C-DB79-4C88-8604-43CC90A56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608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5C5933D-96B5-4FF0-93AD-79C2C001C7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5604256-4BF5-4054-A1E0-A81E61514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B884B3-3C04-473B-8047-0EE95F289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98AB-1556-4A10-BBB0-5531941CBC6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B27177-440C-4A72-AA6C-9E9CEAE90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E3CFBB-50B0-4D93-9B9F-523571AB8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88C-DB79-4C88-8604-43CC90A56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395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5D2C6C-8F2F-43B7-8214-92DAA2AB0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974F04-6594-4AE1-9038-D39186679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8B7DA8-4AF7-4326-88E7-EF7926FAC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98AB-1556-4A10-BBB0-5531941CBC6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A4CC41-5A42-4577-B79B-EF3627ADE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DB8B7C-BAA1-4057-A2AD-F67202674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88C-DB79-4C88-8604-43CC90A56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589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EDE6AF-3892-4B4C-B976-C20D2E8AB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1F7BC9D-6F62-4B4C-9223-9C51734AD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341BC0-5738-4C7F-B005-0B5B42196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98AB-1556-4A10-BBB0-5531941CBC6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CEC75D-7A08-480E-88CA-01B1C140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9F08C9-BC7E-4439-BEA3-AF4601D04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88C-DB79-4C88-8604-43CC90A56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789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A55D68-1965-47C3-A3E4-28DEC7F86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F173A3-2A0C-4A2D-A476-1E513C2835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4AD6F29-C052-4D44-8963-7F0C88814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6F7FE1-5990-4507-97EE-BDEB84CF3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98AB-1556-4A10-BBB0-5531941CBC6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618BDC4-F5B1-4621-8F2B-6B1CB336D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54E3FC3-15AF-4512-991C-0B16779C5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88C-DB79-4C88-8604-43CC90A56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200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6E6E87-86EF-468A-96E1-BB25864FA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FE9A82-4882-4794-9746-123676E87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94EB4A-0AF2-465A-A3F7-9AF69A904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2E62F45-47A6-4CFB-97AC-BC464C7D32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968D5C2-F467-40FA-82C1-A24CA303CD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5DA9B0B-172B-4A31-9F69-41A33CF78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98AB-1556-4A10-BBB0-5531941CBC6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4A6088B-C39D-4365-93E2-A44E578D8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A668BA2-783F-4A19-8324-1D80C0272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88C-DB79-4C88-8604-43CC90A56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530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69283D-4EEE-484E-A5F7-E45567617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22E5BFA-DE09-4C31-A51D-B15BDC6DF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98AB-1556-4A10-BBB0-5531941CBC6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2B789AC-C4BB-483E-A204-1122FB8A9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5F552D2-5E29-483E-96E3-F3E3F97E8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88C-DB79-4C88-8604-43CC90A56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321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A9BA0CD-1B00-4375-A5E1-308B015A2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98AB-1556-4A10-BBB0-5531941CBC6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64279F8-5DB2-43F6-8689-9BD430DD8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5A7AB80-95EA-422C-BD05-B9694D95A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88C-DB79-4C88-8604-43CC90A56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152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811843-DFF9-4AC4-B16A-B4D4F281B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09867D-02AA-484F-894C-BA50868B1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A70A5D8-3B42-4844-BADA-6F26130FE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696FB52-B70A-4FAA-A650-EA1C2AA44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98AB-1556-4A10-BBB0-5531941CBC6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7B5E48F-7E7A-498C-8A0D-28D919F55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36DB95-7BF9-421C-88F2-E50DA5512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88C-DB79-4C88-8604-43CC90A56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253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453C9C-A97A-4FCB-AA26-BA4B4C88C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48BCCFB-E5D6-40D4-89A3-5D20581EF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E64359E-81F6-4D57-885A-9480099A5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87D18D-23E0-4144-B267-2D12D44C8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98AB-1556-4A10-BBB0-5531941CBC6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82DF02-14A7-4E0D-B2AF-6765F02BE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DA5811-6507-4788-860E-D5FB83F34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88C-DB79-4C88-8604-43CC90A56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191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57FF99C-71AA-4935-B2CC-3A7B51B57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351FE4-6FE4-4486-9067-A4C59C582C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6FF6A3-610C-4DA1-A1E4-A50F6A6D43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398AB-1556-4A10-BBB0-5531941CBC6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EB93A9-F86D-4454-A359-39295E045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0100F8-E18F-41C0-A3CD-FE80024C45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9E88C-DB79-4C88-8604-43CC90A56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590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48E943-BA89-4971-A2B4-9F94083B13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Jak (ne)psa(á)t BP?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9D7BEF4-1BBE-409C-8ADC-C4DA902BD5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270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36DB7C-D12F-4D62-A461-AA00F95B7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 výběr tématu a titul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EB899F-5523-4031-BE67-B1C4C8768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ea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cs-CZ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yhneme se příliš široce a obecně formulovaným tématům. Je to většinou jeden ze zdrojů potíží.</a:t>
            </a:r>
          </a:p>
          <a:p>
            <a:r>
              <a:rPr lang="cs-CZ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Symbol v současném myšlení</a:t>
            </a:r>
            <a:r>
              <a:rPr lang="cs-CZ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 (příklad U. </a:t>
            </a:r>
            <a:r>
              <a:rPr lang="cs-CZ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Eca</a:t>
            </a:r>
            <a:r>
              <a:rPr lang="cs-CZ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cs-CZ" dirty="0">
                <a:ea typeface="Calibri" panose="020F0502020204030204" pitchFamily="34" charset="0"/>
                <a:cs typeface="Calibri" panose="020F0502020204030204" pitchFamily="34" charset="0"/>
              </a:rPr>
              <a:t>Neměl by být metaforický, nezřetelný, např. </a:t>
            </a:r>
            <a:r>
              <a:rPr lang="cs-CZ" sz="2400" b="0" i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Kam se jiní bojí</a:t>
            </a:r>
            <a:endParaRPr lang="cs-CZ" sz="2400" i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ea typeface="Calibri" panose="020F0502020204030204" pitchFamily="34" charset="0"/>
                <a:cs typeface="Calibri" panose="020F0502020204030204" pitchFamily="34" charset="0"/>
              </a:rPr>
              <a:t>Platí „technická pravidla“: </a:t>
            </a:r>
            <a:r>
              <a:rPr lang="cs-CZ" dirty="0">
                <a:effectLst/>
                <a:ea typeface="Times New Roman" panose="02020603050405020304" pitchFamily="18" charset="0"/>
              </a:rPr>
              <a:t>Zapovězeny jsou nadpisy, které jsou dlouhé a nepřehledné, obsahující pomlčky, vykřičníky, otazníky, tři tečky; názvy obsahující vedlejší věty, neověřené a přibližné údaje. V titulu DP by neměla být formulována metoda (</a:t>
            </a:r>
            <a:r>
              <a:rPr lang="cs-CZ" i="1" dirty="0">
                <a:effectLst/>
                <a:ea typeface="Times New Roman" panose="02020603050405020304" pitchFamily="18" charset="0"/>
              </a:rPr>
              <a:t>komparativní analýza </a:t>
            </a:r>
            <a:r>
              <a:rPr lang="cs-CZ" dirty="0">
                <a:effectLst/>
                <a:ea typeface="Times New Roman" panose="02020603050405020304" pitchFamily="18" charset="0"/>
              </a:rPr>
              <a:t>atd.)</a:t>
            </a:r>
            <a:endParaRPr lang="cs-CZ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i="1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709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DEAFC6-1F8B-4813-9E84-B2CD78C41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763408-327F-4DC6-843C-DBA9F392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Komparativní analýza národních veřejných debat o Evropské unii a míra jejich </a:t>
            </a:r>
            <a:r>
              <a:rPr lang="cs-CZ" i="1" dirty="0" err="1"/>
              <a:t>europeanizace</a:t>
            </a:r>
            <a:r>
              <a:rPr lang="cs-CZ" i="1" dirty="0"/>
              <a:t> – vzniká evropská veřejná sféra?</a:t>
            </a:r>
          </a:p>
          <a:p>
            <a:endParaRPr lang="cs-CZ" i="1" dirty="0"/>
          </a:p>
          <a:p>
            <a:r>
              <a:rPr lang="cs-CZ" i="1" dirty="0"/>
              <a:t>Národní veřejné debaty o Evropské unii a míra jejich </a:t>
            </a:r>
            <a:r>
              <a:rPr lang="cs-CZ" i="1" dirty="0" err="1"/>
              <a:t>europeanizace</a:t>
            </a:r>
            <a:r>
              <a:rPr lang="cs-CZ" i="1" dirty="0"/>
              <a:t> 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86386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06F59D-B2C4-4997-9B4B-9C44E4A16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082B32-BA4C-4505-AA1F-EC70E470D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cs-CZ" dirty="0">
                <a:solidFill>
                  <a:srgbClr val="000000"/>
                </a:solidFill>
              </a:rPr>
              <a:t>nepopisujeme široce a obecně, jsme konkrétní; </a:t>
            </a:r>
          </a:p>
          <a:p>
            <a:pPr algn="l"/>
            <a:r>
              <a:rPr lang="cs-CZ" dirty="0">
                <a:solidFill>
                  <a:srgbClr val="000000"/>
                </a:solidFill>
              </a:rPr>
              <a:t>neslibujeme ucelenost a komplexnost; </a:t>
            </a:r>
          </a:p>
          <a:p>
            <a:pPr algn="l"/>
            <a:r>
              <a:rPr lang="cs-CZ" dirty="0">
                <a:solidFill>
                  <a:srgbClr val="000000"/>
                </a:solidFill>
              </a:rPr>
              <a:t>neformulujeme různé cíle; jsou cíle </a:t>
            </a:r>
            <a:r>
              <a:rPr lang="cs-CZ" i="1" dirty="0">
                <a:solidFill>
                  <a:srgbClr val="000000"/>
                </a:solidFill>
              </a:rPr>
              <a:t>hlavní</a:t>
            </a:r>
            <a:r>
              <a:rPr lang="cs-CZ" dirty="0">
                <a:solidFill>
                  <a:srgbClr val="000000"/>
                </a:solidFill>
              </a:rPr>
              <a:t> a </a:t>
            </a:r>
            <a:r>
              <a:rPr lang="cs-CZ" i="1" dirty="0">
                <a:solidFill>
                  <a:srgbClr val="000000"/>
                </a:solidFill>
              </a:rPr>
              <a:t>dílčí </a:t>
            </a:r>
            <a:r>
              <a:rPr lang="cs-CZ" dirty="0">
                <a:solidFill>
                  <a:srgbClr val="000000"/>
                </a:solidFill>
              </a:rPr>
              <a:t>(vedlejší); </a:t>
            </a:r>
          </a:p>
          <a:p>
            <a:r>
              <a:rPr lang="cs-CZ" dirty="0">
                <a:solidFill>
                  <a:srgbClr val="000000"/>
                </a:solidFill>
              </a:rPr>
              <a:t>jsme přesní, jednoznační. Vyhneme se vágním slovům jako </a:t>
            </a:r>
            <a:r>
              <a:rPr lang="cs-CZ" i="1" dirty="0">
                <a:solidFill>
                  <a:srgbClr val="FF0000"/>
                </a:solidFill>
              </a:rPr>
              <a:t>nastínit, pokusit, představit </a:t>
            </a:r>
            <a:r>
              <a:rPr lang="cs-CZ" dirty="0">
                <a:solidFill>
                  <a:srgbClr val="000000"/>
                </a:solidFill>
              </a:rPr>
              <a:t>atd. </a:t>
            </a:r>
            <a:r>
              <a:rPr lang="cs-CZ" b="0" i="0" u="none" strike="noStrike" baseline="0" dirty="0">
                <a:solidFill>
                  <a:srgbClr val="000000"/>
                </a:solidFill>
              </a:rPr>
              <a:t>  </a:t>
            </a:r>
            <a:endParaRPr lang="cs-CZ" dirty="0">
              <a:solidFill>
                <a:srgbClr val="000000"/>
              </a:solidFill>
            </a:endParaRPr>
          </a:p>
          <a:p>
            <a:pPr algn="l"/>
            <a:r>
              <a:rPr lang="cs-CZ" dirty="0">
                <a:solidFill>
                  <a:srgbClr val="000000"/>
                </a:solidFill>
              </a:rPr>
              <a:t>PŘ. (Takto ne) – </a:t>
            </a:r>
            <a:r>
              <a:rPr lang="cs-CZ" b="0" i="1" u="none" strike="noStrike" baseline="0" dirty="0">
                <a:solidFill>
                  <a:srgbClr val="000000"/>
                </a:solidFill>
              </a:rPr>
              <a:t>Hlavním cílem práce je pokusit se o ucelený pohled na jazykovou stránku komentáře přímé reportáže ze silniční cyklistiky.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6823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6EA4BF-0BC0-4338-AB33-BDDCCAAAD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B19CCB-0F8D-4897-83D9-5B0B7526D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0" i="0" u="none" strike="noStrike" baseline="0" dirty="0"/>
              <a:t>Jedním z hlavních cílů této práce, (sic!)je zjistit, jak sociální sítě ovlivňují sociální participaci seniorů.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01186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58C0AF-5D98-41ED-8B24-50A169A4C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DDD8F8-8566-457A-AC9D-29B4E11F7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PŘ. </a:t>
            </a:r>
            <a:r>
              <a:rPr lang="cs-CZ" b="1" i="1" u="none" strike="noStrike" baseline="0" dirty="0">
                <a:solidFill>
                  <a:srgbClr val="000000"/>
                </a:solidFill>
              </a:rPr>
              <a:t>Hlavním cílem práce </a:t>
            </a:r>
            <a:r>
              <a:rPr lang="cs-CZ" b="0" i="1" u="none" strike="noStrike" baseline="0" dirty="0">
                <a:solidFill>
                  <a:srgbClr val="000000"/>
                </a:solidFill>
              </a:rPr>
              <a:t>je pokusit se o ucelený pohled na jazykovou stránku komentáře přímé reportáže ze silniční cyklistiky. – </a:t>
            </a:r>
            <a:r>
              <a:rPr lang="cs-CZ" b="1" i="1" u="none" strike="noStrike" baseline="0" dirty="0">
                <a:solidFill>
                  <a:srgbClr val="000000"/>
                </a:solidFill>
              </a:rPr>
              <a:t>Cílem práce </a:t>
            </a:r>
            <a:r>
              <a:rPr lang="cs-CZ" b="0" i="1" u="none" strike="noStrike" baseline="0" dirty="0">
                <a:solidFill>
                  <a:srgbClr val="000000"/>
                </a:solidFill>
              </a:rPr>
              <a:t>je analyzovat jazykové prostředky komentátora České televize Tomáše Jílka v přímé sportovní reportáži ze silniční cyklistiky a sledovat změny v jeho komentáři v rozmezí deseti let, během kterých Česká televize pravidelně vysílá cyklistický závod Tour de France v přímém přenosu. – </a:t>
            </a:r>
            <a:r>
              <a:rPr lang="cs-CZ" sz="3000" b="1" i="1" u="none" strike="noStrike" baseline="0" dirty="0">
                <a:solidFill>
                  <a:srgbClr val="000000"/>
                </a:solidFill>
              </a:rPr>
              <a:t>Jedním z cílů práce </a:t>
            </a:r>
            <a:r>
              <a:rPr lang="cs-CZ" sz="3000" b="0" i="1" u="none" strike="noStrike" baseline="0" dirty="0">
                <a:solidFill>
                  <a:srgbClr val="000000"/>
                </a:solidFill>
              </a:rPr>
              <a:t>bylo také popsat vývoj a posun v komentáři Tomáše Jílka za deset let a jedenáct ročníků komentování Tour de France.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471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D2A40-707A-47D7-9C21-BF6B36AAC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7984B8-ABD9-4804-B5EB-B9A47DEE7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Který z analyzovaných podniků měl nejsilnější, respektive nejucelenější komunikaci?</a:t>
            </a:r>
          </a:p>
          <a:p>
            <a:r>
              <a:rPr lang="cs-CZ" i="1" dirty="0"/>
              <a:t>Která z těchto společností na tom byla naopak v komunikaci nejhůře a proč?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768898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86B6A-448F-4E9F-B864-33CA73A68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FBAE30-9B07-43C3-9FD1-D73968584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Musí být konkrétní a jednoznačné, nesloučené: </a:t>
            </a:r>
          </a:p>
          <a:p>
            <a:r>
              <a:rPr lang="cs-CZ" b="0" i="1" u="none" strike="noStrike" dirty="0">
                <a:solidFill>
                  <a:srgbClr val="000000"/>
                </a:solidFill>
                <a:effectLst/>
              </a:rPr>
              <a:t>Jak definují soukromí a jaké obavy mají ohledně ochrany svých dat?</a:t>
            </a:r>
          </a:p>
          <a:p>
            <a:endParaRPr lang="cs-CZ" i="1" dirty="0">
              <a:solidFill>
                <a:srgbClr val="000000"/>
              </a:solidFill>
            </a:endParaRPr>
          </a:p>
          <a:p>
            <a:r>
              <a:rPr lang="cs-CZ" i="1">
                <a:solidFill>
                  <a:srgbClr val="000000"/>
                </a:solidFill>
              </a:rPr>
              <a:t>VO1a Jak </a:t>
            </a:r>
            <a:r>
              <a:rPr lang="cs-CZ" i="1" dirty="0">
                <a:solidFill>
                  <a:srgbClr val="000000"/>
                </a:solidFill>
              </a:rPr>
              <a:t>uživatelé sociálních sítích chápou „soukromí“?</a:t>
            </a:r>
          </a:p>
          <a:p>
            <a:r>
              <a:rPr lang="cs-CZ" i="1" dirty="0">
                <a:solidFill>
                  <a:srgbClr val="000000"/>
                </a:solidFill>
              </a:rPr>
              <a:t>VO1b Na základě čeho, jakých podkladů, znalostí, pocitů si tento pojem vykládají?</a:t>
            </a:r>
          </a:p>
          <a:p>
            <a:r>
              <a:rPr lang="cs-CZ" i="1" dirty="0">
                <a:solidFill>
                  <a:srgbClr val="000000"/>
                </a:solidFill>
              </a:rPr>
              <a:t>VO2 Jaké obavy mají z nedostatečné ochrany osobních údajů? 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292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DAD566-BB2F-4CB2-8430-8B543D32F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Hypotézy (vědecky zdůvodněný předpoklad)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2D7BB3-A1BF-4F36-85D8-092F8ABB3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dirty="0"/>
              <a:t>Forma komunikace analyzovaných subjektů se s příchodem pandemie proměnila.</a:t>
            </a:r>
            <a:endParaRPr lang="cs-CZ" i="1" dirty="0"/>
          </a:p>
          <a:p>
            <a:r>
              <a:rPr lang="cs-CZ" b="0" i="1" u="none" strike="noStrike" baseline="0" dirty="0">
                <a:solidFill>
                  <a:srgbClr val="000000"/>
                </a:solidFill>
              </a:rPr>
              <a:t>Studenti středních škol, kteří mají účet na Instagramu, mají více přátel také ve skutečném životě, než ti, kteří účet na IG nemají.</a:t>
            </a:r>
          </a:p>
          <a:p>
            <a:endParaRPr lang="cs-CZ" i="1" dirty="0">
              <a:solidFill>
                <a:srgbClr val="000000"/>
              </a:solidFill>
            </a:endParaRPr>
          </a:p>
          <a:p>
            <a:r>
              <a:rPr lang="cs-CZ" dirty="0"/>
              <a:t>Hypotéza musí být podložena fakty/poznatky vytyčujících směr výzkumu, musí být testovatelná.</a:t>
            </a:r>
            <a:endParaRPr lang="cs-CZ" i="1" dirty="0"/>
          </a:p>
          <a:p>
            <a:endParaRPr lang="cs-CZ" b="0" i="1" u="none" strike="noStrike" baseline="0" dirty="0">
              <a:solidFill>
                <a:srgbClr val="000000"/>
              </a:solidFill>
            </a:endParaRP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53194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CF74EC-DB00-4897-8B78-4CCA2472A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5C5291-60BA-4FE8-A35D-7E38252B1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Měl by 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obsahovat důležité informace o tom, co v práci čtenář najde, vodítka, podle nichž se má v práci orientovat.</a:t>
            </a:r>
          </a:p>
          <a:p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začátku by mělo by jasně formulováno to, čím se bude práce zabývat, tedy rozvedeme a přiblížíme to, co je v názvu DP. Přitom </a:t>
            </a:r>
            <a:r>
              <a:rPr lang="cs-CZ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není potřeba, aby se název práce opakoval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Vzápětí musí být zřetelně formulován cíl, kterého chceme dosáhnout.</a:t>
            </a:r>
          </a:p>
          <a:p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opíšeme metody práce/metodologická východiska/vlastní přístup a postup.</a:t>
            </a:r>
          </a:p>
          <a:p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opíšeme strukturu práce. Zde však není potřeba za sebou vyjmenovávat názvy a obsahy jednotlivých kapitol. Postup a strukturu práce stačí shrnout například tímto způsobem: </a:t>
            </a:r>
            <a:r>
              <a:rPr lang="cs-CZ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První části práce představují teoretický úvod k dané problematice. Zabýváme se zde (…).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 dalších částech se věnujeme vlastní analýze zkoumaného materiálu. Rozebíráme tedy (…)</a:t>
            </a:r>
            <a:r>
              <a:rPr lang="cs-CZ" sz="2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– 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Nepíšeme banality, které jsou samozřejmé: Př.: </a:t>
            </a:r>
            <a:r>
              <a:rPr lang="cs-CZ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Práce je pro větší přehlednost rozdělena do kapitol a podkapitol. 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(To se samozřejmě předpokládá.)</a:t>
            </a:r>
          </a:p>
          <a:p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Popíšeme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primární materiál, 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kterým budeme pracovat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Uvedeme jeho rozsah.</a:t>
            </a:r>
          </a:p>
          <a:p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Seznámíme čtenáře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 případnými problémy, se kterými jsme se při práci potýkali (nedostupnost materiálu, neochota respondentů spolupracovat atd.). Narušení nějakého našeho předpokladu. Např. </a:t>
            </a:r>
            <a:r>
              <a:rPr lang="cs-CZ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Naším původním záměrem bylo 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…/</a:t>
            </a:r>
            <a:r>
              <a:rPr lang="cs-CZ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Původní záměr byl… 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Samozřejmě nebudeme uvádět banality.</a:t>
            </a:r>
          </a:p>
          <a:p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Pokud něco v práci záměrně opomíjíme, musíme o tom, čtenáře informovat. 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Popisujeme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co v práci je, ale také to, co v práci není, ač by tam mohlo být. Jde o to, že nikdy nejsme schopni dané téma zcela vyčerpat. Vezmeme vítr z plachet oponentovi. </a:t>
            </a:r>
          </a:p>
          <a:p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Vzhledem k tomu, že úvod přináší především informace pro čtenáře, co v práci najde a jak se v ní má orientovat, úvod není součástí tématu práce. Z toho důvodu se také </a:t>
            </a:r>
            <a:r>
              <a:rPr lang="cs-CZ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nečísluje. 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 úvodu rovněž </a:t>
            </a:r>
            <a:r>
              <a:rPr lang="cs-CZ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necitujeme. </a:t>
            </a:r>
          </a:p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581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873DD7-317B-46B5-B8E8-3664F1A8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F30A93-AEAF-4BF2-A913-2D236190C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  <a:ea typeface="Times New Roman" panose="02020603050405020304" pitchFamily="18" charset="0"/>
              </a:rPr>
              <a:t>U DP si posuzovatelé přečtou zvlášť pečlivě zejména úvod, aby potom mohli posoudit, jak práce odpovídá vytýčeným cílům a stanoveným postupům. V mnoha posudcích se k tomu, co je napsáno v úvodu, odkazuje. Proto je potřeba dát si na úvodu záležet.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8074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790F9-5204-4ED4-8218-4C06FDEB9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Umberto </a:t>
            </a:r>
            <a:r>
              <a:rPr lang="cs-CZ" dirty="0" err="1"/>
              <a:t>Eco</a:t>
            </a:r>
            <a:r>
              <a:rPr lang="cs-CZ" dirty="0"/>
              <a:t>: Jak napsat diplomovou práci. Olomouc: </a:t>
            </a:r>
            <a:r>
              <a:rPr lang="cs-CZ" dirty="0" err="1"/>
              <a:t>Votobia</a:t>
            </a:r>
            <a:r>
              <a:rPr lang="cs-CZ" dirty="0"/>
              <a:t>, 1997; </a:t>
            </a:r>
            <a:r>
              <a:rPr lang="cs-CZ" dirty="0" err="1"/>
              <a:t>pdf</a:t>
            </a:r>
            <a:r>
              <a:rPr lang="cs-CZ" dirty="0"/>
              <a:t> online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2431B23-4F5A-4D20-B10C-A82139A09A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282" y="1690688"/>
            <a:ext cx="6429333" cy="5107413"/>
          </a:xfrm>
        </p:spPr>
      </p:pic>
    </p:spTree>
    <p:extLst>
      <p:ext uri="{BB962C8B-B14F-4D97-AF65-F5344CB8AC3E}">
        <p14:creationId xmlns:p14="http://schemas.microsoft.com/office/powerpoint/2010/main" val="17231632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DF49DA-4B86-42AC-BDEF-7F4C44BFD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509A71-8AF3-4A10-B832-F6EB7388F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ea typeface="Times New Roman" panose="02020603050405020304" pitchFamily="18" charset="0"/>
              </a:rPr>
              <a:t>Obsahuje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výsledky práce, uvedení těchto výsledků v kontextu současného stavu bádání dané věci a  v kontextu výhledu do budoucnosti. Nejde tedy jen o shrnutí výsledků práce. </a:t>
            </a:r>
          </a:p>
          <a:p>
            <a:r>
              <a:rPr lang="cs-CZ" sz="1800" b="1" dirty="0">
                <a:ea typeface="Times New Roman" panose="02020603050405020304" pitchFamily="18" charset="0"/>
              </a:rPr>
              <a:t>Chybou je</a:t>
            </a:r>
            <a:r>
              <a:rPr lang="cs-CZ" sz="1800" dirty="0">
                <a:ea typeface="Times New Roman" panose="02020603050405020304" pitchFamily="18" charset="0"/>
              </a:rPr>
              <a:t>, že se v něm o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pakuje to, co je obsaženo v úvodu práce:: </a:t>
            </a:r>
            <a:r>
              <a:rPr lang="cs-CZ" sz="1800" i="1" dirty="0">
                <a:effectLst/>
                <a:ea typeface="Times New Roman" panose="02020603050405020304" pitchFamily="18" charset="0"/>
              </a:rPr>
              <a:t>V první kapitole jsme podali výklad pojmu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800" i="1" dirty="0">
                <a:ea typeface="Times New Roman" panose="02020603050405020304" pitchFamily="18" charset="0"/>
              </a:rPr>
              <a:t>podniková situace</a:t>
            </a:r>
            <a:r>
              <a:rPr lang="cs-CZ" sz="1800" i="1" dirty="0">
                <a:effectLst/>
                <a:ea typeface="Times New Roman" panose="02020603050405020304" pitchFamily="18" charset="0"/>
              </a:rPr>
              <a:t>, ve druhé jsme se pak zabývali (…)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.</a:t>
            </a:r>
          </a:p>
          <a:p>
            <a:r>
              <a:rPr lang="cs-CZ" sz="1800" dirty="0">
                <a:ea typeface="Times New Roman" panose="02020603050405020304" pitchFamily="18" charset="0"/>
              </a:rPr>
              <a:t>Chybou je, když se zde uvádějí nové informace a fakta</a:t>
            </a:r>
            <a:r>
              <a:rPr lang="cs-CZ" sz="1800" b="1" dirty="0">
                <a:ea typeface="Times New Roman" panose="02020603050405020304" pitchFamily="18" charset="0"/>
              </a:rPr>
              <a:t>, které v předchozím textu nebyly</a:t>
            </a:r>
            <a:r>
              <a:rPr lang="cs-CZ" sz="1800" dirty="0">
                <a:ea typeface="Times New Roman" panose="02020603050405020304" pitchFamily="18" charset="0"/>
              </a:rPr>
              <a:t>, nevyplývají z něho. </a:t>
            </a:r>
            <a:endParaRPr lang="cs-CZ" sz="1800" dirty="0">
              <a:effectLst/>
              <a:ea typeface="Times New Roman" panose="02020603050405020304" pitchFamily="18" charset="0"/>
            </a:endParaRPr>
          </a:p>
          <a:p>
            <a:r>
              <a:rPr lang="cs-CZ" sz="1800" b="1" dirty="0">
                <a:effectLst/>
                <a:ea typeface="Times New Roman" panose="02020603050405020304" pitchFamily="18" charset="0"/>
              </a:rPr>
              <a:t>Necitujeme 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zde. </a:t>
            </a:r>
          </a:p>
          <a:p>
            <a:r>
              <a:rPr lang="cs-CZ" sz="1800" dirty="0"/>
              <a:t>Je součástí tématu, proto </a:t>
            </a:r>
            <a:r>
              <a:rPr lang="cs-CZ" sz="1800" b="1" dirty="0"/>
              <a:t>se čísluje.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503995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B1C14B-A0FE-4AAE-BB2E-B0E6FE08A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 diskuse a 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CB6144-4A3D-4D01-BFC0-16ACC873E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Diskuse</a:t>
            </a:r>
            <a:r>
              <a:rPr lang="cs-CZ" dirty="0"/>
              <a:t> - </a:t>
            </a:r>
            <a:r>
              <a:rPr lang="cs-CZ" b="1" dirty="0"/>
              <a:t>tam shrnete vlastní výsledky a dáte je do souvislostí s výsledky (názory a doporučeními) jiných autorů. </a:t>
            </a:r>
          </a:p>
          <a:p>
            <a:pPr marL="0" indent="0">
              <a:buNone/>
            </a:pPr>
            <a:r>
              <a:rPr lang="cs-CZ" dirty="0"/>
              <a:t>Vysvětlíte, v čem jsou ty vaše nové nebo v čem přínosné a jak jsou v (ne)souladu se současným poznáním, na které se již odvoláváte v teoretické části vaší práce. </a:t>
            </a:r>
          </a:p>
          <a:p>
            <a:pPr marL="0" indent="0">
              <a:buNone/>
            </a:pPr>
            <a:r>
              <a:rPr lang="cs-CZ" dirty="0"/>
              <a:t>Případně popíšete „problémy“, které dané téma obnáší. </a:t>
            </a:r>
          </a:p>
          <a:p>
            <a:pPr marL="0" indent="0">
              <a:buNone/>
            </a:pPr>
            <a:r>
              <a:rPr lang="cs-CZ" b="1" dirty="0"/>
              <a:t>Závěr - především shrnutí výsledků </a:t>
            </a:r>
            <a:r>
              <a:rPr lang="cs-CZ" dirty="0"/>
              <a:t>a uvedení do kontextu dalších možností; ale nikdy zde nepíšeme nic, co by nevyplynulo z vlastní práce. Jsou to závěry, které vyházejí z vaší práce. </a:t>
            </a:r>
          </a:p>
          <a:p>
            <a:pPr marL="0" indent="0">
              <a:buNone/>
            </a:pPr>
            <a:endParaRPr lang="cs-CZ" b="0" i="1" u="none" strike="noStrike" baseline="0" dirty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37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29DCA-A910-4349-B27C-258431715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8A54E9-31C3-4A2E-BB74-EFBE804A4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Shrnutí výsledků bez interpretace </a:t>
            </a:r>
          </a:p>
        </p:txBody>
      </p:sp>
    </p:spTree>
    <p:extLst>
      <p:ext uri="{BB962C8B-B14F-4D97-AF65-F5344CB8AC3E}">
        <p14:creationId xmlns:p14="http://schemas.microsoft.com/office/powerpoint/2010/main" val="26343013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8F2CA-635D-4219-B829-394177057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CC64BD-6A92-423B-8725-5CC78BC11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Greenwashing</a:t>
            </a:r>
            <a:r>
              <a:rPr lang="cs-CZ" dirty="0"/>
              <a:t> v módním průmyslu: pohled generace Z</a:t>
            </a:r>
          </a:p>
          <a:p>
            <a:pPr marL="0" indent="0">
              <a:buNone/>
            </a:pPr>
            <a:r>
              <a:rPr lang="cs-CZ" dirty="0"/>
              <a:t>   vs</a:t>
            </a:r>
          </a:p>
          <a:p>
            <a:r>
              <a:rPr lang="cs-CZ" dirty="0"/>
              <a:t>Marketingová strategie </a:t>
            </a:r>
            <a:r>
              <a:rPr lang="cs-CZ" dirty="0" err="1"/>
              <a:t>Codex</a:t>
            </a:r>
            <a:r>
              <a:rPr lang="cs-CZ" dirty="0"/>
              <a:t> </a:t>
            </a:r>
            <a:r>
              <a:rPr lang="cs-CZ" dirty="0" err="1"/>
              <a:t>Labs</a:t>
            </a:r>
            <a:r>
              <a:rPr lang="cs-CZ" dirty="0"/>
              <a:t> na českém trhu</a:t>
            </a:r>
          </a:p>
        </p:txBody>
      </p:sp>
    </p:spTree>
    <p:extLst>
      <p:ext uri="{BB962C8B-B14F-4D97-AF65-F5344CB8AC3E}">
        <p14:creationId xmlns:p14="http://schemas.microsoft.com/office/powerpoint/2010/main" val="3357160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E06BF-15D8-48FC-8148-E5311A5ED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Komentáře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93DD71-EE5C-4529-9059-5ECCFCF05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Výběr tématu, vč. volby titulu DP, zpracování tématu …</a:t>
            </a:r>
          </a:p>
          <a:p>
            <a:r>
              <a:rPr lang="cs-CZ" dirty="0" err="1">
                <a:solidFill>
                  <a:schemeClr val="accent6"/>
                </a:solidFill>
              </a:rPr>
              <a:t>dollyk</a:t>
            </a:r>
            <a:r>
              <a:rPr lang="cs-CZ" dirty="0"/>
              <a:t>: </a:t>
            </a:r>
            <a:r>
              <a:rPr lang="cs-CZ" i="1" dirty="0"/>
              <a:t>Příručka k tomu, jak se postavit k diplomové práci a zvládnout ji. Dost rad je dnes už překonaných ve světě počítačů a virtuálních knihoven a archivů, ale </a:t>
            </a:r>
            <a:r>
              <a:rPr lang="cs-CZ" b="1" i="1" dirty="0"/>
              <a:t>člověk zjistí, co obnáší skutečná seriózní badatelská práce</a:t>
            </a:r>
            <a:r>
              <a:rPr lang="cs-CZ" i="1" dirty="0"/>
              <a:t>.</a:t>
            </a:r>
          </a:p>
          <a:p>
            <a:r>
              <a:rPr lang="cs-CZ" dirty="0" err="1">
                <a:solidFill>
                  <a:schemeClr val="accent6"/>
                </a:solidFill>
              </a:rPr>
              <a:t>Majdule</a:t>
            </a:r>
            <a:r>
              <a:rPr lang="cs-CZ" dirty="0">
                <a:solidFill>
                  <a:schemeClr val="accent6"/>
                </a:solidFill>
              </a:rPr>
              <a:t>:</a:t>
            </a:r>
            <a:r>
              <a:rPr lang="cs-CZ" dirty="0"/>
              <a:t> </a:t>
            </a:r>
            <a:r>
              <a:rPr lang="cs-CZ" i="1" dirty="0" err="1"/>
              <a:t>Eco</a:t>
            </a:r>
            <a:r>
              <a:rPr lang="cs-CZ" i="1" dirty="0"/>
              <a:t> je vpravdě inspirující. Četla jsem jeho knihu s radostí, zaujetím a otevřenou myslí. Za to se mi odvděčila řadou užitečných rad a postřehů. Ano, některé body, ba kapitoly jsou překonané, textové editory, Google atd. nám šetří mnoho práce, ale </a:t>
            </a:r>
            <a:r>
              <a:rPr lang="cs-CZ" b="1" i="1" dirty="0"/>
              <a:t>ten základ vědecké práce se nemění. A tam </a:t>
            </a:r>
            <a:r>
              <a:rPr lang="cs-CZ" b="1" i="1" dirty="0" err="1"/>
              <a:t>Eca</a:t>
            </a:r>
            <a:r>
              <a:rPr lang="cs-CZ" b="1" i="1" dirty="0"/>
              <a:t> využiji beze zbytku</a:t>
            </a:r>
            <a:r>
              <a:rPr lang="cs-CZ" i="1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4290639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8C10E-088E-4139-9275-066754814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Jadwiga Šanderová: Jak číst a psát odborný text ve společenských vědách. Praha: SLON, 2005; </a:t>
            </a:r>
            <a:r>
              <a:rPr lang="cs-CZ" dirty="0" err="1"/>
              <a:t>pdf</a:t>
            </a:r>
            <a:r>
              <a:rPr lang="cs-CZ" dirty="0"/>
              <a:t> online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6015597-F359-4AA2-8445-EE616090D4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866" y="1797198"/>
            <a:ext cx="3089709" cy="4313120"/>
          </a:xfrm>
        </p:spPr>
      </p:pic>
    </p:spTree>
    <p:extLst>
      <p:ext uri="{BB962C8B-B14F-4D97-AF65-F5344CB8AC3E}">
        <p14:creationId xmlns:p14="http://schemas.microsoft.com/office/powerpoint/2010/main" val="924355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85E362-4E7F-462A-BFB6-A597B0A1B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102912-BD63-4166-A21F-F5ACDDC2F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Většina textu je věnována zásadám, kterých je dobré se držet při psaní odborného textu.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61A8BAAC-9091-414D-83B2-802089C78F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2795587"/>
            <a:ext cx="9525000" cy="126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529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03701D-09AD-46DE-B385-E58FA51A0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Čmejrková</a:t>
            </a:r>
            <a:r>
              <a:rPr lang="cs-CZ" dirty="0"/>
              <a:t>, S. – Daneš, F. – Světlá, J.: Jak napsat odborný text. Praha: Leda, 2002; online </a:t>
            </a:r>
            <a:r>
              <a:rPr lang="cs-CZ" dirty="0" err="1"/>
              <a:t>pdf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4DAFBF0-67CE-41D9-A8E7-197764B79A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380" y="2580565"/>
            <a:ext cx="1790700" cy="2552700"/>
          </a:xfrm>
        </p:spPr>
      </p:pic>
    </p:spTree>
    <p:extLst>
      <p:ext uri="{BB962C8B-B14F-4D97-AF65-F5344CB8AC3E}">
        <p14:creationId xmlns:p14="http://schemas.microsoft.com/office/powerpoint/2010/main" val="1156206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7DB95-A65F-4C08-826E-D727FC6B2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70E72A4-B5E9-4040-A99B-6A061C55C0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5412" y="2934494"/>
            <a:ext cx="9401175" cy="2133600"/>
          </a:xfrm>
        </p:spPr>
      </p:pic>
    </p:spTree>
    <p:extLst>
      <p:ext uri="{BB962C8B-B14F-4D97-AF65-F5344CB8AC3E}">
        <p14:creationId xmlns:p14="http://schemas.microsoft.com/office/powerpoint/2010/main" val="3815256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CC0979-102B-471B-8B81-39D5280E4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Schneiderová, S.: Jak (ne)</a:t>
            </a:r>
            <a:r>
              <a:rPr lang="cs-CZ" dirty="0" err="1"/>
              <a:t>psat</a:t>
            </a:r>
            <a:r>
              <a:rPr lang="cs-CZ" dirty="0"/>
              <a:t> diplomovou práci. Olomouc: Univerzita Palackého, Günther, 2011; online </a:t>
            </a:r>
            <a:r>
              <a:rPr lang="cs-CZ" dirty="0" err="1"/>
              <a:t>pdf</a:t>
            </a:r>
            <a:r>
              <a:rPr lang="cs-CZ" dirty="0"/>
              <a:t>; pár útržkovitých rad.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96D24F-4A1B-4E51-9092-36D97C3E3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/>
            <a:r>
              <a:rPr lang="cs-CZ" sz="1800" b="0" i="0" u="none" strike="noStrike" baseline="0" dirty="0">
                <a:latin typeface="MinionPro-Regular"/>
              </a:rPr>
              <a:t>Úvod 5</a:t>
            </a:r>
          </a:p>
          <a:p>
            <a:pPr algn="l"/>
            <a:r>
              <a:rPr lang="cs-CZ" sz="1800" b="0" i="0" u="none" strike="noStrike" baseline="0" dirty="0">
                <a:latin typeface="MinionPro-Regular"/>
              </a:rPr>
              <a:t>1. K charakteristice současného českého odborného stylu 7</a:t>
            </a:r>
          </a:p>
          <a:p>
            <a:pPr algn="l"/>
            <a:r>
              <a:rPr lang="cs-CZ" sz="1800" b="0" i="0" u="none" strike="noStrike" baseline="0" dirty="0">
                <a:latin typeface="MinionPro-Regular"/>
              </a:rPr>
              <a:t>2. Výběr tématu a název diplomové práce 11</a:t>
            </a:r>
          </a:p>
          <a:p>
            <a:pPr algn="l"/>
            <a:r>
              <a:rPr lang="pt-BR" sz="1800" b="0" i="0" u="none" strike="noStrike" baseline="0" dirty="0">
                <a:latin typeface="MinionPro-Regular"/>
              </a:rPr>
              <a:t>3. Úvod diplomové práce 13</a:t>
            </a:r>
          </a:p>
          <a:p>
            <a:pPr algn="l"/>
            <a:r>
              <a:rPr lang="cs-CZ" sz="1800" b="0" i="0" u="none" strike="noStrike" baseline="0" dirty="0">
                <a:latin typeface="MinionPro-Regular"/>
              </a:rPr>
              <a:t>4. Autor a jeho vztah ke čtenáři a k tématu 19</a:t>
            </a:r>
          </a:p>
          <a:p>
            <a:pPr algn="l"/>
            <a:r>
              <a:rPr lang="cs-CZ" sz="1800" b="0" i="0" u="none" strike="noStrike" baseline="0" dirty="0">
                <a:latin typeface="MinionPro-Regular"/>
              </a:rPr>
              <a:t>4. 1 Autorský a inkluzivní plurál 19</a:t>
            </a:r>
          </a:p>
          <a:p>
            <a:pPr algn="l"/>
            <a:r>
              <a:rPr lang="cs-CZ" sz="1800" b="0" i="0" u="none" strike="noStrike" baseline="0" dirty="0">
                <a:latin typeface="MinionPro-Regular"/>
              </a:rPr>
              <a:t>4. 2 Modalita odborného textu 22</a:t>
            </a:r>
          </a:p>
          <a:p>
            <a:pPr algn="l"/>
            <a:r>
              <a:rPr lang="cs-CZ" sz="1800" b="0" i="0" u="none" strike="noStrike" baseline="0" dirty="0">
                <a:latin typeface="MinionPro-Regular"/>
              </a:rPr>
              <a:t>5. Výkladový postup, typy výkladu a rozvíjení tématu 24</a:t>
            </a:r>
          </a:p>
          <a:p>
            <a:pPr algn="l"/>
            <a:r>
              <a:rPr lang="pl-PL" sz="1800" b="0" i="0" u="none" strike="noStrike" baseline="0" dirty="0">
                <a:latin typeface="MinionPro-Regular"/>
              </a:rPr>
              <a:t>6. Kapitoly a odstavec 31</a:t>
            </a:r>
          </a:p>
          <a:p>
            <a:pPr algn="l"/>
            <a:r>
              <a:rPr lang="cs-CZ" sz="1800" b="0" i="0" u="none" strike="noStrike" baseline="0" dirty="0">
                <a:latin typeface="MinionPro-Regular"/>
              </a:rPr>
              <a:t>7. Esej a esejistický postup 34</a:t>
            </a:r>
          </a:p>
          <a:p>
            <a:pPr algn="l"/>
            <a:r>
              <a:rPr lang="cs-CZ" sz="1800" b="0" i="0" u="none" strike="noStrike" baseline="0" dirty="0">
                <a:latin typeface="MinionPro-Regular"/>
              </a:rPr>
              <a:t>8. Citát a citace, poznámkový aparát, seznam literatury 37</a:t>
            </a:r>
          </a:p>
          <a:p>
            <a:pPr algn="l"/>
            <a:r>
              <a:rPr lang="cs-CZ" sz="1800" b="0" i="0" u="none" strike="noStrike" baseline="0" dirty="0">
                <a:latin typeface="MinionPro-Regular"/>
              </a:rPr>
              <a:t>9. Volba jazykových prostředků 42</a:t>
            </a:r>
          </a:p>
          <a:p>
            <a:pPr algn="l"/>
            <a:r>
              <a:rPr lang="cs-CZ" sz="1800" b="0" i="0" u="none" strike="noStrike" baseline="0" dirty="0">
                <a:latin typeface="MinionPro-Regular"/>
              </a:rPr>
              <a:t>10. Pravopisné a stylizační chyby v diplomových pracích 45</a:t>
            </a:r>
          </a:p>
          <a:p>
            <a:pPr algn="l"/>
            <a:r>
              <a:rPr lang="cs-CZ" sz="1800" b="0" i="0" u="none" strike="noStrike" baseline="0" dirty="0">
                <a:latin typeface="MinionPro-Regular"/>
              </a:rPr>
              <a:t>11. Cvičení 48</a:t>
            </a:r>
          </a:p>
          <a:p>
            <a:pPr algn="l"/>
            <a:r>
              <a:rPr lang="cs-CZ" sz="1800" b="0" i="0" u="none" strike="noStrike" baseline="0" dirty="0">
                <a:latin typeface="MinionPro-Regular"/>
              </a:rPr>
              <a:t>12. Apendix – prostředky odborného stylu 50</a:t>
            </a:r>
          </a:p>
          <a:p>
            <a:pPr algn="l"/>
            <a:r>
              <a:rPr lang="cs-CZ" sz="1800" b="0" i="0" u="none" strike="noStrike" baseline="0" dirty="0">
                <a:latin typeface="MinionPro-Regular"/>
              </a:rPr>
              <a:t>13 Závěr 53</a:t>
            </a:r>
          </a:p>
          <a:p>
            <a:pPr algn="l"/>
            <a:r>
              <a:rPr lang="cs-CZ" sz="1800" b="0" i="0" u="none" strike="noStrike" baseline="0" dirty="0">
                <a:latin typeface="MinionPro-Regular"/>
              </a:rPr>
              <a:t>Literatura 57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C0AD6BC-106F-4518-87E6-8C68D3224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284" y="2652963"/>
            <a:ext cx="181927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580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E993C6-6581-4C86-B352-F937D818B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26222D-CFF7-42FF-8B9C-3560942F6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Jak zformulovat titul DP</a:t>
            </a:r>
          </a:p>
          <a:p>
            <a:r>
              <a:rPr lang="cs-CZ" dirty="0"/>
              <a:t>2. Jak formulovat cíle, výzkumné otázky, hypotézy</a:t>
            </a:r>
          </a:p>
          <a:p>
            <a:r>
              <a:rPr lang="cs-CZ" dirty="0"/>
              <a:t>3. Úvod, Závěr (rozdíl Diskuse, Shrnutí)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31879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1423</Words>
  <Application>Microsoft Office PowerPoint</Application>
  <PresentationFormat>Širokoúhlá obrazovka</PresentationFormat>
  <Paragraphs>88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MinionPro-Regular</vt:lpstr>
      <vt:lpstr>Open Sans</vt:lpstr>
      <vt:lpstr>Times New Roman</vt:lpstr>
      <vt:lpstr>Motiv Office</vt:lpstr>
      <vt:lpstr>Jak (ne)psa(á)t BP? </vt:lpstr>
      <vt:lpstr>Umberto Eco: Jak napsat diplomovou práci. Olomouc: Votobia, 1997; pdf online</vt:lpstr>
      <vt:lpstr>Komentáře</vt:lpstr>
      <vt:lpstr>Jadwiga Šanderová: Jak číst a psát odborný text ve společenských vědách. Praha: SLON, 2005; pdf online</vt:lpstr>
      <vt:lpstr>Prezentace aplikace PowerPoint</vt:lpstr>
      <vt:lpstr>Čmejrková, S. – Daneš, F. – Světlá, J.: Jak napsat odborný text. Praha: Leda, 2002; online pdf</vt:lpstr>
      <vt:lpstr>Prezentace aplikace PowerPoint</vt:lpstr>
      <vt:lpstr>Schneiderová, S.: Jak (ne)psat diplomovou práci. Olomouc: Univerzita Palackého, Günther, 2011; online pdf; pár útržkovitých rad. </vt:lpstr>
      <vt:lpstr>Prezentace aplikace PowerPoint</vt:lpstr>
      <vt:lpstr>Ad výběr tématu a titul</vt:lpstr>
      <vt:lpstr>Prezentace aplikace PowerPoint</vt:lpstr>
      <vt:lpstr>Cíle</vt:lpstr>
      <vt:lpstr>Prezentace aplikace PowerPoint</vt:lpstr>
      <vt:lpstr>Prezentace aplikace PowerPoint</vt:lpstr>
      <vt:lpstr>Výzkumné otázky</vt:lpstr>
      <vt:lpstr>Prezentace aplikace PowerPoint</vt:lpstr>
      <vt:lpstr>Hypotézy (vědecky zdůvodněný předpoklad)</vt:lpstr>
      <vt:lpstr>Úvod</vt:lpstr>
      <vt:lpstr>Prezentace aplikace PowerPoint</vt:lpstr>
      <vt:lpstr>Závěr</vt:lpstr>
      <vt:lpstr>Rozdíl diskuse a závěr</vt:lpstr>
      <vt:lpstr>Shrnutí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(ne)psa(á)t BP?</dc:title>
  <dc:creator>sch0005</dc:creator>
  <cp:lastModifiedBy>Soňa Schneiderová</cp:lastModifiedBy>
  <cp:revision>28</cp:revision>
  <dcterms:created xsi:type="dcterms:W3CDTF">2023-11-01T11:18:13Z</dcterms:created>
  <dcterms:modified xsi:type="dcterms:W3CDTF">2024-10-31T08:18:55Z</dcterms:modified>
</cp:coreProperties>
</file>