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F99D-D61D-4D11-84EC-4795B94642EB}" type="datetimeFigureOut">
              <a:rPr lang="cs-CZ" smtClean="0"/>
              <a:t>19.03.2023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01752-2AF3-4B76-8929-204367EECC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3514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F99D-D61D-4D11-84EC-4795B94642EB}" type="datetimeFigureOut">
              <a:rPr lang="cs-CZ" smtClean="0"/>
              <a:t>19.03.2023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01752-2AF3-4B76-8929-204367EECC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8111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F99D-D61D-4D11-84EC-4795B94642EB}" type="datetimeFigureOut">
              <a:rPr lang="cs-CZ" smtClean="0"/>
              <a:t>19.03.2023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01752-2AF3-4B76-8929-204367EECC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8739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F99D-D61D-4D11-84EC-4795B94642EB}" type="datetimeFigureOut">
              <a:rPr lang="cs-CZ" smtClean="0"/>
              <a:t>19.03.2023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01752-2AF3-4B76-8929-204367EECC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2468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F99D-D61D-4D11-84EC-4795B94642EB}" type="datetimeFigureOut">
              <a:rPr lang="cs-CZ" smtClean="0"/>
              <a:t>19.03.2023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01752-2AF3-4B76-8929-204367EECC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4644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F99D-D61D-4D11-84EC-4795B94642EB}" type="datetimeFigureOut">
              <a:rPr lang="cs-CZ" smtClean="0"/>
              <a:t>19.03.2023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01752-2AF3-4B76-8929-204367EECC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2622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F99D-D61D-4D11-84EC-4795B94642EB}" type="datetimeFigureOut">
              <a:rPr lang="cs-CZ" smtClean="0"/>
              <a:t>19.03.2023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01752-2AF3-4B76-8929-204367EECC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3869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F99D-D61D-4D11-84EC-4795B94642EB}" type="datetimeFigureOut">
              <a:rPr lang="cs-CZ" smtClean="0"/>
              <a:t>19.03.2023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01752-2AF3-4B76-8929-204367EECC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6259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F99D-D61D-4D11-84EC-4795B94642EB}" type="datetimeFigureOut">
              <a:rPr lang="cs-CZ" smtClean="0"/>
              <a:t>19.03.2023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01752-2AF3-4B76-8929-204367EECC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2804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F99D-D61D-4D11-84EC-4795B94642EB}" type="datetimeFigureOut">
              <a:rPr lang="cs-CZ" smtClean="0"/>
              <a:t>19.03.2023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01752-2AF3-4B76-8929-204367EECC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2214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F99D-D61D-4D11-84EC-4795B94642EB}" type="datetimeFigureOut">
              <a:rPr lang="cs-CZ" smtClean="0"/>
              <a:t>19.03.2023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01752-2AF3-4B76-8929-204367EECC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7410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DF99D-D61D-4D11-84EC-4795B94642EB}" type="datetimeFigureOut">
              <a:rPr lang="cs-CZ" smtClean="0"/>
              <a:t>19.03.2023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01752-2AF3-4B76-8929-204367EECC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755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Latin in </a:t>
            </a:r>
            <a:r>
              <a:rPr lang="cs-CZ" dirty="0" err="1" smtClean="0"/>
              <a:t>English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Kron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2987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18" y="113122"/>
            <a:ext cx="10228082" cy="6617616"/>
          </a:xfrm>
        </p:spPr>
      </p:pic>
    </p:spTree>
    <p:extLst>
      <p:ext uri="{BB962C8B-B14F-4D97-AF65-F5344CB8AC3E}">
        <p14:creationId xmlns:p14="http://schemas.microsoft.com/office/powerpoint/2010/main" val="2351636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55" y="234950"/>
            <a:ext cx="11095348" cy="6439227"/>
          </a:xfrm>
        </p:spPr>
      </p:pic>
    </p:spTree>
    <p:extLst>
      <p:ext uri="{BB962C8B-B14F-4D97-AF65-F5344CB8AC3E}">
        <p14:creationId xmlns:p14="http://schemas.microsoft.com/office/powerpoint/2010/main" val="862040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29" y="160256"/>
            <a:ext cx="8898903" cy="6561055"/>
          </a:xfrm>
        </p:spPr>
      </p:pic>
    </p:spTree>
    <p:extLst>
      <p:ext uri="{BB962C8B-B14F-4D97-AF65-F5344CB8AC3E}">
        <p14:creationId xmlns:p14="http://schemas.microsoft.com/office/powerpoint/2010/main" val="1466786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6" y="386498"/>
            <a:ext cx="10567446" cy="6471501"/>
          </a:xfrm>
        </p:spPr>
      </p:pic>
    </p:spTree>
    <p:extLst>
      <p:ext uri="{BB962C8B-B14F-4D97-AF65-F5344CB8AC3E}">
        <p14:creationId xmlns:p14="http://schemas.microsoft.com/office/powerpoint/2010/main" val="1143906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14" y="395926"/>
            <a:ext cx="10171522" cy="5781037"/>
          </a:xfrm>
        </p:spPr>
      </p:pic>
    </p:spTree>
    <p:extLst>
      <p:ext uri="{BB962C8B-B14F-4D97-AF65-F5344CB8AC3E}">
        <p14:creationId xmlns:p14="http://schemas.microsoft.com/office/powerpoint/2010/main" val="843884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27" y="414779"/>
            <a:ext cx="11057641" cy="6136850"/>
          </a:xfrm>
        </p:spPr>
      </p:pic>
    </p:spTree>
    <p:extLst>
      <p:ext uri="{BB962C8B-B14F-4D97-AF65-F5344CB8AC3E}">
        <p14:creationId xmlns:p14="http://schemas.microsoft.com/office/powerpoint/2010/main" val="1109331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1" y="754144"/>
            <a:ext cx="11576116" cy="5495827"/>
          </a:xfrm>
        </p:spPr>
      </p:pic>
    </p:spTree>
    <p:extLst>
      <p:ext uri="{BB962C8B-B14F-4D97-AF65-F5344CB8AC3E}">
        <p14:creationId xmlns:p14="http://schemas.microsoft.com/office/powerpoint/2010/main" val="3568411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0421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Latin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989814"/>
            <a:ext cx="10515600" cy="5618376"/>
          </a:xfrm>
        </p:spPr>
        <p:txBody>
          <a:bodyPr>
            <a:normAutofit/>
          </a:bodyPr>
          <a:lstStyle/>
          <a:p>
            <a:r>
              <a:rPr lang="en-GB" dirty="0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Ancient</a:t>
            </a:r>
            <a:r>
              <a:rPr lang="cs-CZ" dirty="0" smtClean="0"/>
              <a:t> </a:t>
            </a:r>
            <a:r>
              <a:rPr lang="cs-CZ" dirty="0" err="1" smtClean="0"/>
              <a:t>Romans</a:t>
            </a:r>
            <a:r>
              <a:rPr lang="cs-CZ" dirty="0" smtClean="0"/>
              <a:t> </a:t>
            </a:r>
            <a:r>
              <a:rPr lang="cs-CZ" dirty="0" err="1" smtClean="0"/>
              <a:t>were</a:t>
            </a:r>
            <a:r>
              <a:rPr lang="cs-CZ" dirty="0" smtClean="0"/>
              <a:t> </a:t>
            </a:r>
            <a:r>
              <a:rPr lang="cs-CZ" dirty="0" err="1" smtClean="0"/>
              <a:t>great</a:t>
            </a:r>
            <a:r>
              <a:rPr lang="cs-CZ" dirty="0" smtClean="0"/>
              <a:t> </a:t>
            </a:r>
            <a:r>
              <a:rPr lang="cs-CZ" dirty="0" err="1" smtClean="0"/>
              <a:t>borrowers</a:t>
            </a:r>
            <a:r>
              <a:rPr lang="en-GB" dirty="0" smtClean="0"/>
              <a:t>; they </a:t>
            </a:r>
            <a:r>
              <a:rPr lang="cs-CZ" dirty="0" smtClean="0"/>
              <a:t>are more </a:t>
            </a:r>
            <a:r>
              <a:rPr lang="cs-CZ" dirty="0" err="1" smtClean="0"/>
              <a:t>distinguished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their</a:t>
            </a:r>
            <a:r>
              <a:rPr lang="cs-CZ" dirty="0" smtClean="0"/>
              <a:t> </a:t>
            </a:r>
            <a:r>
              <a:rPr lang="cs-CZ" dirty="0" err="1" smtClean="0"/>
              <a:t>military</a:t>
            </a:r>
            <a:r>
              <a:rPr lang="cs-CZ" dirty="0" smtClean="0"/>
              <a:t> </a:t>
            </a:r>
            <a:r>
              <a:rPr lang="cs-CZ" dirty="0" err="1" smtClean="0"/>
              <a:t>exploits</a:t>
            </a:r>
            <a:r>
              <a:rPr lang="cs-CZ" dirty="0" smtClean="0"/>
              <a:t> and </a:t>
            </a:r>
            <a:r>
              <a:rPr lang="cs-CZ" dirty="0" err="1" smtClean="0"/>
              <a:t>legal</a:t>
            </a:r>
            <a:r>
              <a:rPr lang="cs-CZ" dirty="0" smtClean="0"/>
              <a:t> </a:t>
            </a:r>
            <a:r>
              <a:rPr lang="cs-CZ" dirty="0" err="1" smtClean="0"/>
              <a:t>traditions</a:t>
            </a:r>
            <a:r>
              <a:rPr lang="cs-CZ" dirty="0" smtClean="0"/>
              <a:t> </a:t>
            </a:r>
            <a:r>
              <a:rPr lang="cs-CZ" dirty="0" err="1" smtClean="0"/>
              <a:t>than</a:t>
            </a:r>
            <a:r>
              <a:rPr lang="cs-CZ" dirty="0" smtClean="0"/>
              <a:t> </a:t>
            </a:r>
            <a:r>
              <a:rPr lang="cs-CZ" dirty="0" err="1" smtClean="0"/>
              <a:t>their</a:t>
            </a:r>
            <a:r>
              <a:rPr lang="cs-CZ" dirty="0" smtClean="0"/>
              <a:t> </a:t>
            </a:r>
            <a:r>
              <a:rPr lang="cs-CZ" dirty="0" err="1" smtClean="0"/>
              <a:t>cultural</a:t>
            </a:r>
            <a:r>
              <a:rPr lang="cs-CZ" dirty="0" smtClean="0"/>
              <a:t> </a:t>
            </a:r>
            <a:r>
              <a:rPr lang="cs-CZ" dirty="0" err="1" smtClean="0"/>
              <a:t>values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artistic</a:t>
            </a:r>
            <a:r>
              <a:rPr lang="cs-CZ" dirty="0" smtClean="0"/>
              <a:t> </a:t>
            </a:r>
            <a:r>
              <a:rPr lang="cs-CZ" dirty="0" err="1" smtClean="0"/>
              <a:t>accomplishments</a:t>
            </a:r>
            <a:r>
              <a:rPr lang="cs-CZ" dirty="0" smtClean="0"/>
              <a:t>.</a:t>
            </a:r>
          </a:p>
          <a:p>
            <a:r>
              <a:rPr lang="cs-CZ" dirty="0" err="1" smtClean="0"/>
              <a:t>The</a:t>
            </a:r>
            <a:r>
              <a:rPr lang="cs-CZ" dirty="0" smtClean="0"/>
              <a:t> Roman Empire </a:t>
            </a:r>
            <a:r>
              <a:rPr lang="cs-CZ" dirty="0" err="1" smtClean="0"/>
              <a:t>was</a:t>
            </a:r>
            <a:r>
              <a:rPr lang="cs-CZ" dirty="0" smtClean="0"/>
              <a:t> </a:t>
            </a:r>
            <a:r>
              <a:rPr lang="cs-CZ" dirty="0" err="1" smtClean="0"/>
              <a:t>acquired</a:t>
            </a:r>
            <a:r>
              <a:rPr lang="cs-CZ" dirty="0" smtClean="0"/>
              <a:t> by </a:t>
            </a:r>
            <a:r>
              <a:rPr lang="cs-CZ" dirty="0" err="1" smtClean="0"/>
              <a:t>dint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superior </a:t>
            </a:r>
            <a:r>
              <a:rPr lang="cs-CZ" dirty="0" err="1" smtClean="0"/>
              <a:t>fighting</a:t>
            </a:r>
            <a:r>
              <a:rPr lang="cs-CZ" dirty="0" smtClean="0"/>
              <a:t> </a:t>
            </a:r>
            <a:r>
              <a:rPr lang="cs-CZ" dirty="0" err="1" smtClean="0"/>
              <a:t>force</a:t>
            </a:r>
            <a:r>
              <a:rPr lang="cs-CZ" dirty="0" smtClean="0"/>
              <a:t> and </a:t>
            </a:r>
            <a:r>
              <a:rPr lang="cs-CZ" dirty="0" err="1" smtClean="0"/>
              <a:t>rigorous</a:t>
            </a:r>
            <a:r>
              <a:rPr lang="cs-CZ" dirty="0" smtClean="0"/>
              <a:t> </a:t>
            </a:r>
            <a:r>
              <a:rPr lang="cs-CZ" dirty="0" err="1" smtClean="0"/>
              <a:t>military</a:t>
            </a:r>
            <a:r>
              <a:rPr lang="cs-CZ" dirty="0" smtClean="0"/>
              <a:t> </a:t>
            </a:r>
            <a:r>
              <a:rPr lang="cs-CZ" dirty="0" err="1" smtClean="0"/>
              <a:t>discipline</a:t>
            </a:r>
            <a:r>
              <a:rPr lang="cs-CZ" dirty="0" smtClean="0"/>
              <a:t>, but </a:t>
            </a:r>
            <a:r>
              <a:rPr lang="cs-CZ" dirty="0" err="1" smtClean="0"/>
              <a:t>was</a:t>
            </a:r>
            <a:r>
              <a:rPr lang="cs-CZ" dirty="0" smtClean="0"/>
              <a:t> </a:t>
            </a:r>
            <a:r>
              <a:rPr lang="cs-CZ" dirty="0" err="1" smtClean="0"/>
              <a:t>maintained</a:t>
            </a:r>
            <a:r>
              <a:rPr lang="cs-CZ" dirty="0" smtClean="0"/>
              <a:t> by Roman </a:t>
            </a:r>
            <a:r>
              <a:rPr lang="cs-CZ" dirty="0" err="1" smtClean="0"/>
              <a:t>law</a:t>
            </a:r>
            <a:r>
              <a:rPr lang="cs-CZ" dirty="0" smtClean="0"/>
              <a:t>.</a:t>
            </a:r>
          </a:p>
          <a:p>
            <a:r>
              <a:rPr lang="cs-CZ" dirty="0" err="1" smtClean="0"/>
              <a:t>Thus</a:t>
            </a:r>
            <a:r>
              <a:rPr lang="cs-CZ" dirty="0" smtClean="0"/>
              <a:t>, </a:t>
            </a:r>
            <a:r>
              <a:rPr lang="cs-CZ" dirty="0" err="1" smtClean="0"/>
              <a:t>we</a:t>
            </a:r>
            <a:r>
              <a:rPr lang="cs-CZ" dirty="0" smtClean="0"/>
              <a:t> </a:t>
            </a:r>
            <a:r>
              <a:rPr lang="cs-CZ" dirty="0" err="1" smtClean="0"/>
              <a:t>should</a:t>
            </a:r>
            <a:r>
              <a:rPr lang="cs-CZ" dirty="0" smtClean="0"/>
              <a:t> not </a:t>
            </a:r>
            <a:r>
              <a:rPr lang="cs-CZ" dirty="0" err="1" smtClean="0"/>
              <a:t>be</a:t>
            </a:r>
            <a:r>
              <a:rPr lang="cs-CZ" dirty="0" smtClean="0"/>
              <a:t> </a:t>
            </a:r>
            <a:r>
              <a:rPr lang="cs-CZ" dirty="0" err="1" smtClean="0"/>
              <a:t>surprised</a:t>
            </a:r>
            <a:r>
              <a:rPr lang="cs-CZ" dirty="0" smtClean="0"/>
              <a:t> </a:t>
            </a:r>
            <a:r>
              <a:rPr lang="cs-CZ" dirty="0" err="1" smtClean="0"/>
              <a:t>that</a:t>
            </a:r>
            <a:r>
              <a:rPr lang="cs-CZ" dirty="0" smtClean="0"/>
              <a:t> so many latin </a:t>
            </a:r>
            <a:r>
              <a:rPr lang="cs-CZ" dirty="0" err="1" smtClean="0"/>
              <a:t>legal</a:t>
            </a:r>
            <a:r>
              <a:rPr lang="cs-CZ" dirty="0" smtClean="0"/>
              <a:t> </a:t>
            </a:r>
            <a:r>
              <a:rPr lang="cs-CZ" dirty="0" err="1" smtClean="0"/>
              <a:t>terms</a:t>
            </a:r>
            <a:r>
              <a:rPr lang="cs-CZ" dirty="0" smtClean="0"/>
              <a:t> </a:t>
            </a:r>
            <a:r>
              <a:rPr lang="cs-CZ" dirty="0" err="1" smtClean="0"/>
              <a:t>have</a:t>
            </a:r>
            <a:r>
              <a:rPr lang="cs-CZ" dirty="0" smtClean="0"/>
              <a:t> </a:t>
            </a:r>
            <a:r>
              <a:rPr lang="cs-CZ" dirty="0" err="1" smtClean="0"/>
              <a:t>been</a:t>
            </a:r>
            <a:r>
              <a:rPr lang="cs-CZ" dirty="0" smtClean="0"/>
              <a:t> </a:t>
            </a:r>
            <a:r>
              <a:rPr lang="cs-CZ" dirty="0" err="1" smtClean="0"/>
              <a:t>carried</a:t>
            </a:r>
            <a:r>
              <a:rPr lang="cs-CZ" dirty="0" smtClean="0"/>
              <a:t> </a:t>
            </a:r>
            <a:r>
              <a:rPr lang="cs-CZ" dirty="0" err="1" smtClean="0"/>
              <a:t>over</a:t>
            </a:r>
            <a:r>
              <a:rPr lang="cs-CZ" dirty="0" smtClean="0"/>
              <a:t> </a:t>
            </a:r>
            <a:r>
              <a:rPr lang="cs-CZ" dirty="0" err="1" smtClean="0"/>
              <a:t>into</a:t>
            </a:r>
            <a:r>
              <a:rPr lang="cs-CZ" dirty="0" smtClean="0"/>
              <a:t> </a:t>
            </a:r>
            <a:r>
              <a:rPr lang="cs-CZ" dirty="0" err="1" smtClean="0"/>
              <a:t>English</a:t>
            </a:r>
            <a:r>
              <a:rPr lang="cs-CZ" dirty="0" smtClean="0"/>
              <a:t>.</a:t>
            </a:r>
          </a:p>
          <a:p>
            <a:r>
              <a:rPr lang="cs-CZ" dirty="0" err="1" smtClean="0"/>
              <a:t>While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Empire </a:t>
            </a:r>
            <a:r>
              <a:rPr lang="cs-CZ" dirty="0" err="1" smtClean="0"/>
              <a:t>stretched</a:t>
            </a:r>
            <a:r>
              <a:rPr lang="cs-CZ" dirty="0" smtClean="0"/>
              <a:t> as far </a:t>
            </a:r>
            <a:r>
              <a:rPr lang="cs-CZ" dirty="0" err="1" smtClean="0"/>
              <a:t>north</a:t>
            </a:r>
            <a:r>
              <a:rPr lang="cs-CZ" dirty="0" smtClean="0"/>
              <a:t> as Scotland, as </a:t>
            </a:r>
            <a:r>
              <a:rPr lang="cs-CZ" dirty="0" err="1" smtClean="0"/>
              <a:t>an</a:t>
            </a:r>
            <a:r>
              <a:rPr lang="cs-CZ" dirty="0" smtClean="0"/>
              <a:t> </a:t>
            </a:r>
            <a:r>
              <a:rPr lang="cs-CZ" dirty="0" err="1" smtClean="0"/>
              <a:t>occupying</a:t>
            </a:r>
            <a:r>
              <a:rPr lang="cs-CZ" dirty="0" smtClean="0"/>
              <a:t> </a:t>
            </a:r>
            <a:r>
              <a:rPr lang="cs-CZ" dirty="0" err="1" smtClean="0"/>
              <a:t>force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Romans</a:t>
            </a:r>
            <a:r>
              <a:rPr lang="cs-CZ" dirty="0" smtClean="0"/>
              <a:t> </a:t>
            </a:r>
            <a:r>
              <a:rPr lang="cs-CZ" dirty="0" err="1" smtClean="0"/>
              <a:t>did</a:t>
            </a:r>
            <a:r>
              <a:rPr lang="cs-CZ" dirty="0" smtClean="0"/>
              <a:t> not </a:t>
            </a:r>
            <a:r>
              <a:rPr lang="cs-CZ" dirty="0" err="1" smtClean="0"/>
              <a:t>integrate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native</a:t>
            </a:r>
            <a:r>
              <a:rPr lang="cs-CZ" dirty="0" smtClean="0"/>
              <a:t> </a:t>
            </a:r>
            <a:r>
              <a:rPr lang="cs-CZ" dirty="0" err="1" smtClean="0"/>
              <a:t>population</a:t>
            </a:r>
            <a:r>
              <a:rPr lang="cs-CZ" dirty="0" smtClean="0"/>
              <a:t> to make a </a:t>
            </a:r>
            <a:r>
              <a:rPr lang="cs-CZ" dirty="0" err="1" smtClean="0"/>
              <a:t>notable</a:t>
            </a:r>
            <a:r>
              <a:rPr lang="cs-CZ" dirty="0" smtClean="0"/>
              <a:t> </a:t>
            </a:r>
            <a:r>
              <a:rPr lang="cs-CZ" dirty="0" err="1" smtClean="0"/>
              <a:t>impression</a:t>
            </a:r>
            <a:r>
              <a:rPr lang="cs-CZ" dirty="0" smtClean="0"/>
              <a:t> on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Language</a:t>
            </a:r>
            <a:r>
              <a:rPr lang="cs-CZ" dirty="0" smtClean="0"/>
              <a:t> </a:t>
            </a:r>
            <a:r>
              <a:rPr lang="cs-CZ" dirty="0" err="1" smtClean="0"/>
              <a:t>during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centuries</a:t>
            </a:r>
            <a:r>
              <a:rPr lang="cs-CZ" dirty="0" smtClean="0"/>
              <a:t>-long Roman presence in </a:t>
            </a:r>
            <a:r>
              <a:rPr lang="cs-CZ" dirty="0" err="1" smtClean="0"/>
              <a:t>ancient</a:t>
            </a:r>
            <a:r>
              <a:rPr lang="cs-CZ" dirty="0" smtClean="0"/>
              <a:t> </a:t>
            </a:r>
            <a:r>
              <a:rPr lang="cs-CZ" dirty="0" err="1" smtClean="0"/>
              <a:t>Britain</a:t>
            </a:r>
            <a:r>
              <a:rPr lang="cs-CZ" dirty="0" smtClean="0"/>
              <a:t>, </a:t>
            </a:r>
            <a:r>
              <a:rPr lang="cs-CZ" dirty="0" err="1" smtClean="0"/>
              <a:t>even</a:t>
            </a:r>
            <a:r>
              <a:rPr lang="cs-CZ" dirty="0" smtClean="0"/>
              <a:t> </a:t>
            </a:r>
            <a:r>
              <a:rPr lang="cs-CZ" dirty="0" err="1" smtClean="0"/>
              <a:t>though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remains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their</a:t>
            </a:r>
            <a:r>
              <a:rPr lang="cs-CZ" dirty="0" smtClean="0"/>
              <a:t> civil </a:t>
            </a:r>
            <a:r>
              <a:rPr lang="cs-CZ" dirty="0" err="1" smtClean="0"/>
              <a:t>engineering</a:t>
            </a:r>
            <a:r>
              <a:rPr lang="cs-CZ" dirty="0" smtClean="0"/>
              <a:t> </a:t>
            </a:r>
            <a:r>
              <a:rPr lang="cs-CZ" dirty="0" err="1" smtClean="0"/>
              <a:t>feats</a:t>
            </a:r>
            <a:r>
              <a:rPr lang="cs-CZ" dirty="0" smtClean="0"/>
              <a:t> – </a:t>
            </a:r>
            <a:r>
              <a:rPr lang="cs-CZ" dirty="0" err="1" smtClean="0"/>
              <a:t>roads</a:t>
            </a:r>
            <a:r>
              <a:rPr lang="cs-CZ" dirty="0" smtClean="0"/>
              <a:t>, </a:t>
            </a:r>
            <a:r>
              <a:rPr lang="cs-CZ" dirty="0" err="1" smtClean="0"/>
              <a:t>forts</a:t>
            </a:r>
            <a:r>
              <a:rPr lang="cs-CZ" dirty="0" smtClean="0"/>
              <a:t>, </a:t>
            </a:r>
            <a:r>
              <a:rPr lang="cs-CZ" dirty="0" err="1" smtClean="0"/>
              <a:t>aqueducts</a:t>
            </a:r>
            <a:r>
              <a:rPr lang="cs-CZ" dirty="0" smtClean="0"/>
              <a:t>, </a:t>
            </a:r>
            <a:r>
              <a:rPr lang="cs-CZ" dirty="0" err="1" smtClean="0"/>
              <a:t>baths</a:t>
            </a:r>
            <a:r>
              <a:rPr lang="cs-CZ" dirty="0" smtClean="0"/>
              <a:t>, and </a:t>
            </a:r>
            <a:r>
              <a:rPr lang="cs-CZ" dirty="0" err="1" smtClean="0"/>
              <a:t>walls</a:t>
            </a:r>
            <a:r>
              <a:rPr lang="cs-CZ" dirty="0" smtClean="0"/>
              <a:t> – </a:t>
            </a:r>
            <a:r>
              <a:rPr lang="cs-CZ" dirty="0" err="1" smtClean="0"/>
              <a:t>still</a:t>
            </a:r>
            <a:r>
              <a:rPr lang="cs-CZ" dirty="0" smtClean="0"/>
              <a:t> </a:t>
            </a:r>
            <a:r>
              <a:rPr lang="cs-CZ" dirty="0" err="1" smtClean="0"/>
              <a:t>survive</a:t>
            </a:r>
            <a:r>
              <a:rPr lang="cs-CZ" dirty="0" smtClean="0"/>
              <a:t> in </a:t>
            </a:r>
            <a:r>
              <a:rPr lang="cs-CZ" dirty="0" err="1" smtClean="0"/>
              <a:t>England</a:t>
            </a:r>
            <a:r>
              <a:rPr lang="cs-CZ" dirty="0" smtClean="0"/>
              <a:t> </a:t>
            </a:r>
            <a:r>
              <a:rPr lang="cs-CZ" dirty="0" err="1" smtClean="0"/>
              <a:t>today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5051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348792"/>
            <a:ext cx="10515600" cy="5828171"/>
          </a:xfrm>
        </p:spPr>
        <p:txBody>
          <a:bodyPr>
            <a:normAutofit/>
          </a:bodyPr>
          <a:lstStyle/>
          <a:p>
            <a:r>
              <a:rPr lang="cs-CZ" sz="3600" dirty="0" err="1" smtClean="0"/>
              <a:t>The</a:t>
            </a:r>
            <a:r>
              <a:rPr lang="cs-CZ" sz="3600" dirty="0" smtClean="0"/>
              <a:t> latin influence on </a:t>
            </a:r>
            <a:r>
              <a:rPr lang="cs-CZ" sz="3600" dirty="0" err="1" smtClean="0"/>
              <a:t>the</a:t>
            </a:r>
            <a:r>
              <a:rPr lang="cs-CZ" sz="3600" dirty="0" smtClean="0"/>
              <a:t> </a:t>
            </a:r>
            <a:r>
              <a:rPr lang="cs-CZ" sz="3600" dirty="0" err="1" smtClean="0"/>
              <a:t>English</a:t>
            </a:r>
            <a:r>
              <a:rPr lang="cs-CZ" sz="3600" dirty="0" smtClean="0"/>
              <a:t> </a:t>
            </a:r>
            <a:r>
              <a:rPr lang="cs-CZ" sz="3600" dirty="0" err="1" smtClean="0"/>
              <a:t>language</a:t>
            </a:r>
            <a:r>
              <a:rPr lang="cs-CZ" sz="3600" dirty="0" smtClean="0"/>
              <a:t> </a:t>
            </a:r>
            <a:r>
              <a:rPr lang="cs-CZ" sz="3600" dirty="0" err="1" smtClean="0"/>
              <a:t>comes</a:t>
            </a:r>
            <a:r>
              <a:rPr lang="cs-CZ" sz="3600" dirty="0" smtClean="0"/>
              <a:t> </a:t>
            </a:r>
            <a:r>
              <a:rPr lang="cs-CZ" sz="3600" dirty="0" err="1" smtClean="0"/>
              <a:t>primarily</a:t>
            </a:r>
            <a:r>
              <a:rPr lang="cs-CZ" sz="3600" dirty="0" smtClean="0"/>
              <a:t> </a:t>
            </a:r>
            <a:r>
              <a:rPr lang="cs-CZ" sz="3600" dirty="0" err="1" smtClean="0"/>
              <a:t>through</a:t>
            </a:r>
            <a:r>
              <a:rPr lang="cs-CZ" sz="3600" dirty="0" smtClean="0"/>
              <a:t> </a:t>
            </a:r>
            <a:r>
              <a:rPr lang="cs-CZ" sz="3600" dirty="0" err="1" smtClean="0"/>
              <a:t>the</a:t>
            </a:r>
            <a:r>
              <a:rPr lang="cs-CZ" sz="3600" dirty="0" smtClean="0"/>
              <a:t> Romance </a:t>
            </a:r>
            <a:r>
              <a:rPr lang="cs-CZ" sz="3600" dirty="0" err="1" smtClean="0"/>
              <a:t>languages</a:t>
            </a:r>
            <a:r>
              <a:rPr lang="cs-CZ" sz="3600" dirty="0" smtClean="0"/>
              <a:t>, </a:t>
            </a:r>
            <a:r>
              <a:rPr lang="cs-CZ" sz="3600" dirty="0" err="1" smtClean="0"/>
              <a:t>particularly</a:t>
            </a:r>
            <a:r>
              <a:rPr lang="cs-CZ" sz="3600" dirty="0" smtClean="0"/>
              <a:t> </a:t>
            </a:r>
            <a:r>
              <a:rPr lang="cs-CZ" sz="3600" dirty="0" err="1" smtClean="0"/>
              <a:t>French</a:t>
            </a:r>
            <a:r>
              <a:rPr lang="cs-CZ" sz="3600" dirty="0" smtClean="0"/>
              <a:t> and to a </a:t>
            </a:r>
            <a:r>
              <a:rPr lang="cs-CZ" sz="3600" dirty="0" err="1" smtClean="0"/>
              <a:t>lesser</a:t>
            </a:r>
            <a:r>
              <a:rPr lang="cs-CZ" sz="3600" dirty="0" smtClean="0"/>
              <a:t> </a:t>
            </a:r>
            <a:r>
              <a:rPr lang="cs-CZ" sz="3600" dirty="0" err="1" smtClean="0"/>
              <a:t>degree</a:t>
            </a:r>
            <a:r>
              <a:rPr lang="cs-CZ" sz="3600" dirty="0" smtClean="0"/>
              <a:t> </a:t>
            </a:r>
            <a:r>
              <a:rPr lang="cs-CZ" sz="3600" dirty="0" err="1" smtClean="0"/>
              <a:t>Italian</a:t>
            </a:r>
            <a:r>
              <a:rPr lang="cs-CZ" sz="3600" dirty="0" smtClean="0"/>
              <a:t>, as </a:t>
            </a:r>
            <a:r>
              <a:rPr lang="cs-CZ" sz="3600" dirty="0" err="1" smtClean="0"/>
              <a:t>well</a:t>
            </a:r>
            <a:r>
              <a:rPr lang="cs-CZ" sz="3600" dirty="0" smtClean="0"/>
              <a:t> as </a:t>
            </a:r>
            <a:r>
              <a:rPr lang="cs-CZ" sz="3600" dirty="0" err="1" smtClean="0"/>
              <a:t>through</a:t>
            </a:r>
            <a:r>
              <a:rPr lang="cs-CZ" sz="3600" dirty="0" smtClean="0"/>
              <a:t> </a:t>
            </a:r>
            <a:r>
              <a:rPr lang="cs-CZ" sz="3600" dirty="0" err="1" smtClean="0"/>
              <a:t>the</a:t>
            </a:r>
            <a:r>
              <a:rPr lang="cs-CZ" sz="3600" dirty="0" smtClean="0"/>
              <a:t> </a:t>
            </a:r>
            <a:r>
              <a:rPr lang="cs-CZ" sz="3600" dirty="0" err="1" smtClean="0"/>
              <a:t>borrowings</a:t>
            </a:r>
            <a:r>
              <a:rPr lang="cs-CZ" sz="3600" dirty="0" smtClean="0"/>
              <a:t> </a:t>
            </a:r>
            <a:r>
              <a:rPr lang="cs-CZ" sz="3600" dirty="0" err="1" smtClean="0"/>
              <a:t>associated</a:t>
            </a:r>
            <a:r>
              <a:rPr lang="cs-CZ" sz="3600" dirty="0" smtClean="0"/>
              <a:t> </a:t>
            </a:r>
            <a:r>
              <a:rPr lang="cs-CZ" sz="3600" dirty="0" err="1" smtClean="0"/>
              <a:t>with</a:t>
            </a:r>
            <a:r>
              <a:rPr lang="cs-CZ" sz="3600" dirty="0" smtClean="0"/>
              <a:t> </a:t>
            </a:r>
            <a:r>
              <a:rPr lang="cs-CZ" sz="3600" dirty="0" err="1" smtClean="0"/>
              <a:t>the</a:t>
            </a:r>
            <a:r>
              <a:rPr lang="cs-CZ" sz="3600" dirty="0" smtClean="0"/>
              <a:t> </a:t>
            </a:r>
            <a:r>
              <a:rPr lang="cs-CZ" sz="3600" dirty="0" err="1" smtClean="0"/>
              <a:t>renewed</a:t>
            </a:r>
            <a:r>
              <a:rPr lang="cs-CZ" sz="3600" dirty="0" smtClean="0"/>
              <a:t> </a:t>
            </a:r>
            <a:r>
              <a:rPr lang="cs-CZ" sz="3600" dirty="0" err="1" smtClean="0"/>
              <a:t>interest</a:t>
            </a:r>
            <a:r>
              <a:rPr lang="cs-CZ" sz="3600" dirty="0" smtClean="0"/>
              <a:t> in </a:t>
            </a:r>
            <a:r>
              <a:rPr lang="cs-CZ" sz="3600" dirty="0" err="1" smtClean="0"/>
              <a:t>classical</a:t>
            </a:r>
            <a:r>
              <a:rPr lang="cs-CZ" sz="3600" dirty="0" smtClean="0"/>
              <a:t> </a:t>
            </a:r>
            <a:r>
              <a:rPr lang="cs-CZ" sz="3600" dirty="0" err="1" smtClean="0"/>
              <a:t>sources</a:t>
            </a:r>
            <a:r>
              <a:rPr lang="cs-CZ" sz="3600" dirty="0" smtClean="0"/>
              <a:t> </a:t>
            </a:r>
            <a:r>
              <a:rPr lang="cs-CZ" sz="3600" dirty="0" err="1" smtClean="0"/>
              <a:t>during</a:t>
            </a:r>
            <a:r>
              <a:rPr lang="cs-CZ" sz="3600" dirty="0" smtClean="0"/>
              <a:t> </a:t>
            </a:r>
            <a:r>
              <a:rPr lang="cs-CZ" sz="3600" dirty="0" err="1" smtClean="0"/>
              <a:t>the</a:t>
            </a:r>
            <a:r>
              <a:rPr lang="cs-CZ" sz="3600" dirty="0" smtClean="0"/>
              <a:t> </a:t>
            </a:r>
            <a:r>
              <a:rPr lang="cs-CZ" sz="3600" dirty="0" err="1" smtClean="0"/>
              <a:t>Renaissance</a:t>
            </a:r>
            <a:r>
              <a:rPr lang="cs-CZ" sz="3600" dirty="0" smtClean="0"/>
              <a:t>.</a:t>
            </a:r>
          </a:p>
          <a:p>
            <a:r>
              <a:rPr lang="cs-CZ" sz="3600" dirty="0" smtClean="0"/>
              <a:t>Not </a:t>
            </a:r>
            <a:r>
              <a:rPr lang="cs-CZ" sz="3600" dirty="0" err="1" smtClean="0"/>
              <a:t>all</a:t>
            </a:r>
            <a:r>
              <a:rPr lang="cs-CZ" sz="3600" dirty="0" smtClean="0"/>
              <a:t> </a:t>
            </a:r>
            <a:r>
              <a:rPr lang="cs-CZ" sz="3600" dirty="0" err="1" smtClean="0"/>
              <a:t>of</a:t>
            </a:r>
            <a:r>
              <a:rPr lang="cs-CZ" sz="3600" dirty="0" smtClean="0"/>
              <a:t> </a:t>
            </a:r>
            <a:r>
              <a:rPr lang="cs-CZ" sz="3600" dirty="0" err="1" smtClean="0"/>
              <a:t>the</a:t>
            </a:r>
            <a:r>
              <a:rPr lang="cs-CZ" sz="3600" dirty="0" smtClean="0"/>
              <a:t> </a:t>
            </a:r>
            <a:r>
              <a:rPr lang="cs-CZ" sz="3600" dirty="0" err="1" smtClean="0"/>
              <a:t>following</a:t>
            </a:r>
            <a:r>
              <a:rPr lang="cs-CZ" sz="3600" dirty="0" smtClean="0"/>
              <a:t> </a:t>
            </a:r>
            <a:r>
              <a:rPr lang="cs-CZ" sz="3600" dirty="0" err="1" smtClean="0"/>
              <a:t>terms</a:t>
            </a:r>
            <a:r>
              <a:rPr lang="cs-CZ" sz="3600" dirty="0" smtClean="0"/>
              <a:t> are </a:t>
            </a:r>
            <a:r>
              <a:rPr lang="cs-CZ" sz="3600" dirty="0" err="1" smtClean="0"/>
              <a:t>strictly</a:t>
            </a:r>
            <a:r>
              <a:rPr lang="cs-CZ" sz="3600" dirty="0" smtClean="0"/>
              <a:t> </a:t>
            </a:r>
            <a:r>
              <a:rPr lang="cs-CZ" sz="3600" dirty="0" err="1" smtClean="0"/>
              <a:t>legal</a:t>
            </a:r>
            <a:r>
              <a:rPr lang="cs-CZ" sz="3600" dirty="0" smtClean="0"/>
              <a:t>, but </a:t>
            </a:r>
            <a:r>
              <a:rPr lang="cs-CZ" sz="3600" dirty="0" err="1" smtClean="0"/>
              <a:t>they</a:t>
            </a:r>
            <a:r>
              <a:rPr lang="cs-CZ" sz="3600" dirty="0" smtClean="0"/>
              <a:t> </a:t>
            </a:r>
            <a:r>
              <a:rPr lang="cs-CZ" sz="3600" dirty="0" err="1" smtClean="0"/>
              <a:t>suggest</a:t>
            </a:r>
            <a:r>
              <a:rPr lang="cs-CZ" sz="3600" dirty="0" smtClean="0"/>
              <a:t> </a:t>
            </a:r>
            <a:r>
              <a:rPr lang="cs-CZ" sz="3600" dirty="0" err="1" smtClean="0"/>
              <a:t>the</a:t>
            </a:r>
            <a:r>
              <a:rPr lang="cs-CZ" sz="3600" dirty="0" smtClean="0"/>
              <a:t> </a:t>
            </a:r>
            <a:r>
              <a:rPr lang="cs-CZ" sz="3600" dirty="0" err="1" smtClean="0"/>
              <a:t>precision</a:t>
            </a:r>
            <a:r>
              <a:rPr lang="cs-CZ" sz="3600" dirty="0" smtClean="0"/>
              <a:t> and </a:t>
            </a:r>
            <a:r>
              <a:rPr lang="cs-CZ" sz="3600" dirty="0" err="1" smtClean="0"/>
              <a:t>particularity</a:t>
            </a:r>
            <a:r>
              <a:rPr lang="cs-CZ" sz="3600" dirty="0" smtClean="0"/>
              <a:t> </a:t>
            </a:r>
            <a:r>
              <a:rPr lang="cs-CZ" sz="3600" dirty="0" err="1" smtClean="0"/>
              <a:t>of</a:t>
            </a:r>
            <a:r>
              <a:rPr lang="cs-CZ" sz="3600" dirty="0" smtClean="0"/>
              <a:t> </a:t>
            </a:r>
            <a:r>
              <a:rPr lang="cs-CZ" sz="3600" dirty="0" err="1" smtClean="0"/>
              <a:t>the</a:t>
            </a:r>
            <a:r>
              <a:rPr lang="cs-CZ" sz="3600" dirty="0" smtClean="0"/>
              <a:t> Latin mind and </a:t>
            </a:r>
            <a:r>
              <a:rPr lang="cs-CZ" sz="3600" dirty="0" err="1" smtClean="0"/>
              <a:t>will</a:t>
            </a:r>
            <a:r>
              <a:rPr lang="cs-CZ" sz="3600" dirty="0" smtClean="0"/>
              <a:t> </a:t>
            </a:r>
            <a:r>
              <a:rPr lang="cs-CZ" sz="3600" dirty="0" err="1" smtClean="0"/>
              <a:t>also</a:t>
            </a:r>
            <a:r>
              <a:rPr lang="cs-CZ" sz="3600" dirty="0" smtClean="0"/>
              <a:t> </a:t>
            </a:r>
            <a:r>
              <a:rPr lang="cs-CZ" sz="3600" dirty="0" err="1" smtClean="0"/>
              <a:t>help</a:t>
            </a:r>
            <a:r>
              <a:rPr lang="cs-CZ" sz="3600" dirty="0" smtClean="0"/>
              <a:t> </a:t>
            </a:r>
            <a:r>
              <a:rPr lang="cs-CZ" sz="3600" dirty="0" err="1" smtClean="0"/>
              <a:t>you</a:t>
            </a:r>
            <a:r>
              <a:rPr lang="cs-CZ" sz="3600" dirty="0" smtClean="0"/>
              <a:t> to </a:t>
            </a:r>
            <a:r>
              <a:rPr lang="cs-CZ" sz="3600" dirty="0" err="1" smtClean="0"/>
              <a:t>clarify</a:t>
            </a:r>
            <a:r>
              <a:rPr lang="cs-CZ" sz="3600" dirty="0" smtClean="0"/>
              <a:t> </a:t>
            </a:r>
            <a:r>
              <a:rPr lang="cs-CZ" sz="3600" dirty="0" err="1" smtClean="0"/>
              <a:t>your</a:t>
            </a:r>
            <a:r>
              <a:rPr lang="cs-CZ" sz="3600" dirty="0" smtClean="0"/>
              <a:t> </a:t>
            </a:r>
            <a:r>
              <a:rPr lang="cs-CZ" sz="3600" dirty="0" err="1" smtClean="0"/>
              <a:t>speech</a:t>
            </a:r>
            <a:r>
              <a:rPr lang="cs-CZ" sz="3600" dirty="0" smtClean="0"/>
              <a:t> and </a:t>
            </a:r>
            <a:r>
              <a:rPr lang="cs-CZ" sz="3600" dirty="0" err="1" smtClean="0"/>
              <a:t>writing</a:t>
            </a:r>
            <a:r>
              <a:rPr lang="cs-CZ" sz="3600" dirty="0" smtClean="0"/>
              <a:t>.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897678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15" y="433634"/>
            <a:ext cx="11010508" cy="6127422"/>
          </a:xfrm>
        </p:spPr>
      </p:pic>
    </p:spTree>
    <p:extLst>
      <p:ext uri="{BB962C8B-B14F-4D97-AF65-F5344CB8AC3E}">
        <p14:creationId xmlns:p14="http://schemas.microsoft.com/office/powerpoint/2010/main" val="3461913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914400"/>
            <a:ext cx="11830640" cy="5043340"/>
          </a:xfrm>
        </p:spPr>
      </p:pic>
    </p:spTree>
    <p:extLst>
      <p:ext uri="{BB962C8B-B14F-4D97-AF65-F5344CB8AC3E}">
        <p14:creationId xmlns:p14="http://schemas.microsoft.com/office/powerpoint/2010/main" val="2830014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45" y="820132"/>
            <a:ext cx="11500701" cy="5081047"/>
          </a:xfrm>
        </p:spPr>
      </p:pic>
    </p:spTree>
    <p:extLst>
      <p:ext uri="{BB962C8B-B14F-4D97-AF65-F5344CB8AC3E}">
        <p14:creationId xmlns:p14="http://schemas.microsoft.com/office/powerpoint/2010/main" val="1444233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77" y="131975"/>
            <a:ext cx="11557261" cy="6466788"/>
          </a:xfrm>
        </p:spPr>
      </p:pic>
    </p:spTree>
    <p:extLst>
      <p:ext uri="{BB962C8B-B14F-4D97-AF65-F5344CB8AC3E}">
        <p14:creationId xmlns:p14="http://schemas.microsoft.com/office/powerpoint/2010/main" val="1176639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60" y="301658"/>
            <a:ext cx="10237508" cy="6221690"/>
          </a:xfrm>
        </p:spPr>
      </p:pic>
    </p:spTree>
    <p:extLst>
      <p:ext uri="{BB962C8B-B14F-4D97-AF65-F5344CB8AC3E}">
        <p14:creationId xmlns:p14="http://schemas.microsoft.com/office/powerpoint/2010/main" val="3107449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42" y="414779"/>
            <a:ext cx="10444899" cy="6306532"/>
          </a:xfrm>
        </p:spPr>
      </p:pic>
    </p:spTree>
    <p:extLst>
      <p:ext uri="{BB962C8B-B14F-4D97-AF65-F5344CB8AC3E}">
        <p14:creationId xmlns:p14="http://schemas.microsoft.com/office/powerpoint/2010/main" val="286178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215</Words>
  <Application>Microsoft Office PowerPoint</Application>
  <PresentationFormat>Širokoúhlá obrazovka</PresentationFormat>
  <Paragraphs>9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Motiv Office</vt:lpstr>
      <vt:lpstr>Latin in English</vt:lpstr>
      <vt:lpstr>Latin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Slezská univerzita v Opavě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Latin in English</dc:title>
  <dc:creator>Windows User</dc:creator>
  <cp:lastModifiedBy>Windows User</cp:lastModifiedBy>
  <cp:revision>5</cp:revision>
  <dcterms:created xsi:type="dcterms:W3CDTF">2023-03-19T20:56:37Z</dcterms:created>
  <dcterms:modified xsi:type="dcterms:W3CDTF">2023-03-19T21:45:38Z</dcterms:modified>
</cp:coreProperties>
</file>