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306" r:id="rId2"/>
    <p:sldId id="256" r:id="rId3"/>
    <p:sldId id="269" r:id="rId4"/>
    <p:sldId id="282" r:id="rId5"/>
    <p:sldId id="279" r:id="rId6"/>
    <p:sldId id="280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81" r:id="rId17"/>
    <p:sldId id="292" r:id="rId18"/>
    <p:sldId id="293" r:id="rId19"/>
    <p:sldId id="294" r:id="rId20"/>
    <p:sldId id="295" r:id="rId21"/>
    <p:sldId id="296" r:id="rId22"/>
    <p:sldId id="298" r:id="rId23"/>
    <p:sldId id="299" r:id="rId24"/>
    <p:sldId id="300" r:id="rId25"/>
    <p:sldId id="297" r:id="rId26"/>
    <p:sldId id="301" r:id="rId27"/>
    <p:sldId id="303" r:id="rId28"/>
    <p:sldId id="304" r:id="rId29"/>
    <p:sldId id="305" r:id="rId30"/>
    <p:sldId id="302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B4AF0E-A0E0-4460-A36F-7C184641DB90}" type="datetimeFigureOut">
              <a:rPr lang="cs-CZ" smtClean="0"/>
              <a:pPr/>
              <a:t>07.10.2019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8DC94B-84C0-4C42-8C7D-A896E34B693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71C024-7FB6-4633-A232-71A876C8A90F}" type="datetimeFigureOut">
              <a:rPr lang="cs-CZ" smtClean="0"/>
              <a:pPr/>
              <a:t>07.10.2019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75561F-8D4B-44F4-87B9-16999212F20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07.10.2019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07.10.2019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07.10.2019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07.10.2019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07.10.2019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07.10.2019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07.10.2019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07.10.2019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07.10.2019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07.10.2019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07.10.2019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07.10.2019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7148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Téma referátů </a:t>
            </a:r>
            <a:r>
              <a:rPr lang="cs-CZ" dirty="0" smtClean="0"/>
              <a:t>(</a:t>
            </a:r>
            <a:r>
              <a:rPr lang="cs-CZ" dirty="0" smtClean="0"/>
              <a:t>seminárních prací)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714356"/>
            <a:ext cx="8858312" cy="6000792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200" b="1" dirty="0" smtClean="0"/>
              <a:t>Suezská krize na pozadí blokového soupeření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200" b="1" dirty="0" smtClean="0"/>
              <a:t>Dekolonizace v 50. a 60. letech na stránkách českého tisku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200" b="1" dirty="0" smtClean="0"/>
              <a:t>Sovětská zahraniční politika 1964-1983 a tzv. Brežněvova doktrína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200" b="1" dirty="0" smtClean="0"/>
              <a:t>Maďarské povstání a jeho reflexe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200" b="1" dirty="0" smtClean="0"/>
              <a:t>Gulášový socialismus (</a:t>
            </a:r>
            <a:r>
              <a:rPr lang="cs-CZ" sz="2200" b="1" dirty="0" err="1" smtClean="0"/>
              <a:t>kádárismus</a:t>
            </a:r>
            <a:r>
              <a:rPr lang="cs-CZ" sz="2200" b="1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200" b="1" dirty="0" err="1" smtClean="0"/>
              <a:t>Marshallův</a:t>
            </a:r>
            <a:r>
              <a:rPr lang="cs-CZ" sz="2200" b="1" dirty="0" smtClean="0"/>
              <a:t> plán a jeho reflexe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200" b="1" dirty="0" smtClean="0"/>
              <a:t>Kubánská krize a její reflexe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200" b="1" dirty="0" smtClean="0"/>
              <a:t>Politické procesy v ČSR v 50. letech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200" b="1" dirty="0" smtClean="0"/>
              <a:t>Solidarita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200" b="1" dirty="0" smtClean="0"/>
              <a:t>Řecká občanská válka (1946-1949) a její reflexe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200" b="1" dirty="0" smtClean="0"/>
              <a:t>Henry </a:t>
            </a:r>
            <a:r>
              <a:rPr lang="cs-CZ" sz="2200" b="1" dirty="0" err="1" smtClean="0"/>
              <a:t>Kissinger</a:t>
            </a:r>
            <a:r>
              <a:rPr lang="cs-CZ" sz="2200" b="1" dirty="0" smtClean="0"/>
              <a:t> a hlavní rysy jeho zahraničně politická koncepce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200" b="1" dirty="0" smtClean="0"/>
              <a:t>Snahy o odzbrojené (50. – 80. léta)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200" b="1" dirty="0" smtClean="0"/>
              <a:t>Role OSN v poválečném světě a její podíl na řešení mezinárodních krizí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200" b="1" dirty="0" smtClean="0"/>
              <a:t>Zahraniční politická koncepce Charlese de </a:t>
            </a:r>
            <a:r>
              <a:rPr lang="cs-CZ" sz="2200" b="1" dirty="0" err="1" smtClean="0"/>
              <a:t>Gaulla</a:t>
            </a:r>
            <a:r>
              <a:rPr lang="cs-CZ" sz="2200" b="1" dirty="0" smtClean="0"/>
              <a:t> v letech 1958-1969</a:t>
            </a:r>
            <a:endParaRPr lang="cs-CZ" sz="2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214290"/>
            <a:ext cx="8858312" cy="642942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sz="2500" dirty="0" smtClean="0"/>
              <a:t>Stalin popuzen</a:t>
            </a:r>
            <a:r>
              <a:rPr lang="cs-CZ" sz="2500" dirty="0" smtClean="0"/>
              <a:t>, </a:t>
            </a:r>
            <a:r>
              <a:rPr lang="cs-CZ" sz="2500" dirty="0" smtClean="0"/>
              <a:t>nebyl </a:t>
            </a:r>
            <a:r>
              <a:rPr lang="cs-CZ" sz="2500" dirty="0" smtClean="0"/>
              <a:t>o jednání informován a údajně </a:t>
            </a:r>
            <a:r>
              <a:rPr lang="cs-CZ" sz="2500" dirty="0" err="1" smtClean="0"/>
              <a:t>Titovi</a:t>
            </a:r>
            <a:r>
              <a:rPr lang="cs-CZ" sz="2500" dirty="0" smtClean="0"/>
              <a:t> zakázal jmenovat prozatímní vládu</a:t>
            </a:r>
          </a:p>
          <a:p>
            <a:pPr>
              <a:lnSpc>
                <a:spcPct val="80000"/>
              </a:lnSpc>
            </a:pPr>
            <a:r>
              <a:rPr lang="cs-CZ" sz="2500" dirty="0" smtClean="0"/>
              <a:t>druhá konference </a:t>
            </a:r>
            <a:r>
              <a:rPr lang="cs-CZ" sz="2500" dirty="0" smtClean="0"/>
              <a:t>budoucí </a:t>
            </a:r>
            <a:r>
              <a:rPr lang="cs-CZ" sz="2500" dirty="0" smtClean="0"/>
              <a:t>Socialistické federativní republiky Jugoslávie</a:t>
            </a:r>
          </a:p>
          <a:p>
            <a:pPr>
              <a:lnSpc>
                <a:spcPct val="80000"/>
              </a:lnSpc>
            </a:pPr>
            <a:r>
              <a:rPr lang="cs-CZ" sz="2500" dirty="0" smtClean="0"/>
              <a:t>Roosevelt, </a:t>
            </a:r>
            <a:r>
              <a:rPr lang="cs-CZ" sz="2500" dirty="0" err="1" smtClean="0"/>
              <a:t>Churchill</a:t>
            </a:r>
            <a:r>
              <a:rPr lang="cs-CZ" sz="2500" dirty="0" smtClean="0"/>
              <a:t> a Stalin se v prosinci  1943 </a:t>
            </a:r>
            <a:r>
              <a:rPr lang="cs-CZ" sz="2500" dirty="0" smtClean="0"/>
              <a:t>podporovat partyzány</a:t>
            </a:r>
          </a:p>
          <a:p>
            <a:pPr>
              <a:lnSpc>
                <a:spcPct val="80000"/>
              </a:lnSpc>
            </a:pPr>
            <a:r>
              <a:rPr lang="cs-CZ" sz="2500" dirty="0" smtClean="0"/>
              <a:t>září 1944 k</a:t>
            </a:r>
            <a:r>
              <a:rPr lang="cs-CZ" sz="2500" dirty="0" smtClean="0"/>
              <a:t> hranicím Jugoslávie s Rumunskem </a:t>
            </a:r>
            <a:br>
              <a:rPr lang="cs-CZ" sz="2500" dirty="0" smtClean="0"/>
            </a:br>
            <a:r>
              <a:rPr lang="cs-CZ" sz="2500" dirty="0" smtClean="0"/>
              <a:t>a Bulharskem Rudá armáda</a:t>
            </a:r>
          </a:p>
          <a:p>
            <a:pPr>
              <a:lnSpc>
                <a:spcPct val="80000"/>
              </a:lnSpc>
            </a:pPr>
            <a:r>
              <a:rPr lang="cs-CZ" sz="2500" dirty="0" smtClean="0"/>
              <a:t>Tito jedná se Stalinem → dohoda o součinnosti vojsk</a:t>
            </a:r>
          </a:p>
          <a:p>
            <a:pPr lvl="1">
              <a:lnSpc>
                <a:spcPct val="80000"/>
              </a:lnSpc>
            </a:pPr>
            <a:r>
              <a:rPr lang="cs-CZ" sz="2200" dirty="0" smtClean="0"/>
              <a:t>Rudá armáda </a:t>
            </a:r>
            <a:r>
              <a:rPr lang="cs-CZ" sz="2200" dirty="0" smtClean="0"/>
              <a:t>pomoc </a:t>
            </a:r>
            <a:r>
              <a:rPr lang="cs-CZ" sz="2200" dirty="0" smtClean="0"/>
              <a:t>při dobývání Bělehradu</a:t>
            </a:r>
          </a:p>
          <a:p>
            <a:pPr lvl="1">
              <a:lnSpc>
                <a:spcPct val="80000"/>
              </a:lnSpc>
            </a:pPr>
            <a:r>
              <a:rPr lang="cs-CZ" sz="2200" dirty="0" smtClean="0"/>
              <a:t>po válce se stáhla</a:t>
            </a:r>
          </a:p>
          <a:p>
            <a:pPr>
              <a:lnSpc>
                <a:spcPct val="80000"/>
              </a:lnSpc>
            </a:pPr>
            <a:r>
              <a:rPr lang="cs-CZ" sz="2500" dirty="0" smtClean="0"/>
              <a:t>14. října </a:t>
            </a:r>
            <a:r>
              <a:rPr lang="cs-CZ" sz="2500" dirty="0" smtClean="0"/>
              <a:t>dobyt </a:t>
            </a:r>
            <a:r>
              <a:rPr lang="cs-CZ" sz="2500" dirty="0" smtClean="0"/>
              <a:t>Bělehrad, do konce roku 1944 </a:t>
            </a:r>
            <a:r>
              <a:rPr lang="cs-CZ" sz="2500" dirty="0" smtClean="0"/>
              <a:t>dobyto Srbsko</a:t>
            </a:r>
            <a:endParaRPr lang="cs-CZ" sz="2500" dirty="0" smtClean="0"/>
          </a:p>
          <a:p>
            <a:pPr>
              <a:lnSpc>
                <a:spcPct val="80000"/>
              </a:lnSpc>
            </a:pPr>
            <a:r>
              <a:rPr lang="cs-CZ" sz="2500" dirty="0" smtClean="0"/>
              <a:t>Květen 1945 </a:t>
            </a:r>
            <a:r>
              <a:rPr lang="cs-CZ" sz="2500" dirty="0" err="1" smtClean="0"/>
              <a:t>Jugoslávská</a:t>
            </a:r>
            <a:r>
              <a:rPr lang="cs-CZ" sz="2500" dirty="0" smtClean="0"/>
              <a:t> </a:t>
            </a:r>
            <a:r>
              <a:rPr lang="cs-CZ" sz="2500" dirty="0" smtClean="0"/>
              <a:t>armáda do </a:t>
            </a:r>
            <a:r>
              <a:rPr lang="cs-CZ" sz="2500" dirty="0" smtClean="0"/>
              <a:t>Záhřebu</a:t>
            </a:r>
          </a:p>
          <a:p>
            <a:pPr>
              <a:lnSpc>
                <a:spcPct val="80000"/>
              </a:lnSpc>
            </a:pPr>
            <a:r>
              <a:rPr lang="cs-CZ" sz="2500" dirty="0" smtClean="0"/>
              <a:t>nová </a:t>
            </a:r>
            <a:r>
              <a:rPr lang="cs-CZ" sz="2500" dirty="0" smtClean="0"/>
              <a:t>vláda byla vytvořena 7. března</a:t>
            </a:r>
          </a:p>
          <a:p>
            <a:pPr lvl="1">
              <a:lnSpc>
                <a:spcPct val="80000"/>
              </a:lnSpc>
            </a:pPr>
            <a:r>
              <a:rPr lang="cs-CZ" sz="2200" dirty="0" smtClean="0"/>
              <a:t>předsedou a ministrem obrany jmenován Tito, důležité rezorty obsadili komunisté</a:t>
            </a:r>
          </a:p>
          <a:p>
            <a:pPr>
              <a:lnSpc>
                <a:spcPct val="80000"/>
              </a:lnSpc>
            </a:pPr>
            <a:r>
              <a:rPr lang="cs-CZ" sz="2500" dirty="0" smtClean="0"/>
              <a:t>Tito vyhlašuje amnestii pro kolaboranty </a:t>
            </a:r>
            <a:r>
              <a:rPr lang="cs-CZ" sz="2500" dirty="0" smtClean="0"/>
              <a:t>a </a:t>
            </a:r>
            <a:r>
              <a:rPr lang="cs-CZ" sz="2500" dirty="0" smtClean="0"/>
              <a:t>reorganizuje armádu</a:t>
            </a:r>
          </a:p>
          <a:p>
            <a:pPr lvl="1">
              <a:lnSpc>
                <a:spcPct val="80000"/>
              </a:lnSpc>
            </a:pPr>
            <a:r>
              <a:rPr lang="cs-CZ" sz="2200" dirty="0" smtClean="0"/>
              <a:t>přejmenována na </a:t>
            </a:r>
            <a:r>
              <a:rPr lang="cs-CZ" sz="2200" dirty="0" err="1" smtClean="0"/>
              <a:t>Jugoslávskou</a:t>
            </a:r>
            <a:r>
              <a:rPr lang="cs-CZ" sz="2200" dirty="0" smtClean="0"/>
              <a:t> armádu</a:t>
            </a:r>
          </a:p>
          <a:p>
            <a:pPr>
              <a:lnSpc>
                <a:spcPct val="80000"/>
              </a:lnSpc>
            </a:pPr>
            <a:r>
              <a:rPr lang="cs-CZ" sz="2500" dirty="0" smtClean="0"/>
              <a:t>Jugoslávie </a:t>
            </a:r>
            <a:r>
              <a:rPr lang="cs-CZ" sz="2500" dirty="0" smtClean="0"/>
              <a:t>vstupuje do poválečné éry jako federativní stát složený z šesti států: Srbska, Chorvatska, Makedonie, Černé Hory, Bosny a Hercegoviny a Slovinska</a:t>
            </a:r>
          </a:p>
          <a:p>
            <a:pPr>
              <a:lnSpc>
                <a:spcPct val="80000"/>
              </a:lnSpc>
              <a:buNone/>
            </a:pPr>
            <a:r>
              <a:rPr lang="cs-CZ" sz="2500" b="1" dirty="0" smtClean="0"/>
              <a:t>     = </a:t>
            </a:r>
            <a:r>
              <a:rPr lang="cs-CZ" sz="2500" b="1" u="sng" dirty="0" smtClean="0"/>
              <a:t>Socialistická federativní republika Jugoslávie</a:t>
            </a:r>
          </a:p>
          <a:p>
            <a:pPr>
              <a:lnSpc>
                <a:spcPct val="80000"/>
              </a:lnSpc>
            </a:pPr>
            <a:endParaRPr lang="cs-CZ" sz="25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214290"/>
            <a:ext cx="8858312" cy="642942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 smtClean="0"/>
              <a:t>29. </a:t>
            </a:r>
            <a:r>
              <a:rPr lang="cs-CZ" dirty="0" smtClean="0"/>
              <a:t>11. </a:t>
            </a:r>
            <a:r>
              <a:rPr lang="cs-CZ" dirty="0" smtClean="0"/>
              <a:t>1945 </a:t>
            </a:r>
            <a:r>
              <a:rPr lang="cs-CZ" dirty="0" smtClean="0"/>
              <a:t>vyhlášena </a:t>
            </a:r>
            <a:r>
              <a:rPr lang="cs-CZ" u="sng" dirty="0" smtClean="0"/>
              <a:t>Federální lidová republika Jugoslávie</a:t>
            </a:r>
          </a:p>
          <a:p>
            <a:pPr>
              <a:defRPr/>
            </a:pPr>
            <a:r>
              <a:rPr lang="cs-CZ" dirty="0" smtClean="0"/>
              <a:t>nová </a:t>
            </a:r>
            <a:r>
              <a:rPr lang="cs-CZ" dirty="0" smtClean="0"/>
              <a:t>ústava podle sovětského modelu</a:t>
            </a:r>
          </a:p>
          <a:p>
            <a:pPr>
              <a:lnSpc>
                <a:spcPct val="90000"/>
              </a:lnSpc>
            </a:pPr>
            <a:r>
              <a:rPr lang="cs-CZ" sz="2700" dirty="0" smtClean="0"/>
              <a:t>komunistická strana </a:t>
            </a:r>
            <a:r>
              <a:rPr lang="cs-CZ" sz="2700" u="sng" dirty="0" smtClean="0"/>
              <a:t>podporu </a:t>
            </a:r>
            <a:r>
              <a:rPr lang="cs-CZ" sz="2700" u="sng" dirty="0" smtClean="0"/>
              <a:t>obyvatelstva</a:t>
            </a:r>
          </a:p>
          <a:p>
            <a:pPr lvl="1">
              <a:lnSpc>
                <a:spcPct val="90000"/>
              </a:lnSpc>
            </a:pPr>
            <a:r>
              <a:rPr lang="cs-CZ" sz="2400" u="sng" dirty="0" smtClean="0"/>
              <a:t>není potřeba pomoci sovětských armád</a:t>
            </a:r>
            <a:r>
              <a:rPr lang="cs-CZ" sz="2400" dirty="0" smtClean="0"/>
              <a:t> k uchopení a udržení moci</a:t>
            </a:r>
          </a:p>
          <a:p>
            <a:pPr lvl="1">
              <a:lnSpc>
                <a:spcPct val="90000"/>
              </a:lnSpc>
            </a:pPr>
            <a:r>
              <a:rPr lang="cs-CZ" sz="2400" dirty="0" smtClean="0"/>
              <a:t>podpora založena na úspěšném osvobození Jugoslávie </a:t>
            </a:r>
            <a:r>
              <a:rPr lang="cs-CZ" sz="2400" dirty="0" smtClean="0">
                <a:latin typeface="Arial" charset="0"/>
              </a:rPr>
              <a:t/>
            </a:r>
            <a:br>
              <a:rPr lang="cs-CZ" sz="2400" dirty="0" smtClean="0">
                <a:latin typeface="Arial" charset="0"/>
              </a:rPr>
            </a:br>
            <a:r>
              <a:rPr lang="cs-CZ" sz="2400" dirty="0" smtClean="0"/>
              <a:t>a znechucení z předchozího královského režimu</a:t>
            </a:r>
          </a:p>
          <a:p>
            <a:pPr>
              <a:lnSpc>
                <a:spcPct val="90000"/>
              </a:lnSpc>
            </a:pPr>
            <a:r>
              <a:rPr lang="cs-CZ" sz="2700" u="sng" dirty="0" smtClean="0"/>
              <a:t>realizováno právo každého národa na vlastní existenci</a:t>
            </a:r>
            <a:r>
              <a:rPr lang="cs-CZ" sz="2700" dirty="0" smtClean="0"/>
              <a:t>, nesnažili se nastolit ideu jediného jihoslovanského národa</a:t>
            </a:r>
          </a:p>
          <a:p>
            <a:pPr lvl="1">
              <a:lnSpc>
                <a:spcPct val="90000"/>
              </a:lnSpc>
            </a:pPr>
            <a:r>
              <a:rPr lang="cs-CZ" sz="2400" dirty="0" smtClean="0"/>
              <a:t>Makedonci uznáni jako národ</a:t>
            </a:r>
          </a:p>
          <a:p>
            <a:pPr lvl="1">
              <a:lnSpc>
                <a:spcPct val="90000"/>
              </a:lnSpc>
            </a:pPr>
            <a:r>
              <a:rPr lang="cs-CZ" sz="2400" dirty="0" smtClean="0"/>
              <a:t>Černohorci a muslimové v Bosně se stávají plnoprávnými</a:t>
            </a:r>
          </a:p>
          <a:p>
            <a:pPr>
              <a:lnSpc>
                <a:spcPct val="90000"/>
              </a:lnSpc>
            </a:pPr>
            <a:r>
              <a:rPr lang="cs-CZ" sz="2700" dirty="0" smtClean="0"/>
              <a:t>hranice federálních států </a:t>
            </a:r>
            <a:r>
              <a:rPr lang="cs-CZ" sz="2700" dirty="0" smtClean="0"/>
              <a:t>podle </a:t>
            </a:r>
            <a:r>
              <a:rPr lang="cs-CZ" sz="2700" dirty="0" smtClean="0"/>
              <a:t>tradičních </a:t>
            </a:r>
            <a:r>
              <a:rPr lang="cs-CZ" sz="2700" dirty="0" smtClean="0"/>
              <a:t>hranic</a:t>
            </a:r>
          </a:p>
          <a:p>
            <a:pPr>
              <a:lnSpc>
                <a:spcPct val="90000"/>
              </a:lnSpc>
            </a:pPr>
            <a:r>
              <a:rPr lang="cs-CZ" sz="2800" dirty="0" err="1" smtClean="0"/>
              <a:t>Mihailović</a:t>
            </a:r>
            <a:r>
              <a:rPr lang="cs-CZ" sz="2800" dirty="0" smtClean="0"/>
              <a:t> </a:t>
            </a:r>
            <a:r>
              <a:rPr lang="cs-CZ" sz="2800" dirty="0" smtClean="0"/>
              <a:t>zatčen, v</a:t>
            </a:r>
            <a:r>
              <a:rPr lang="cs-CZ" sz="2800" dirty="0" smtClean="0"/>
              <a:t> červenci 1946 popraven</a:t>
            </a:r>
          </a:p>
          <a:p>
            <a:pPr>
              <a:lnSpc>
                <a:spcPct val="90000"/>
              </a:lnSpc>
            </a:pPr>
            <a:endParaRPr lang="cs-CZ" sz="27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214290"/>
            <a:ext cx="8858312" cy="650085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 smtClean="0"/>
              <a:t>1947 </a:t>
            </a:r>
            <a:r>
              <a:rPr lang="cs-CZ" u="sng" dirty="0" smtClean="0"/>
              <a:t>ukotvena </a:t>
            </a:r>
            <a:r>
              <a:rPr lang="cs-CZ" dirty="0" smtClean="0"/>
              <a:t>moc komunistů </a:t>
            </a:r>
            <a:endParaRPr lang="cs-CZ" u="sng" dirty="0" smtClean="0"/>
          </a:p>
          <a:p>
            <a:pPr>
              <a:defRPr/>
            </a:pPr>
            <a:r>
              <a:rPr lang="cs-CZ" dirty="0" smtClean="0"/>
              <a:t>hlavní rozhodovací moc </a:t>
            </a:r>
            <a:r>
              <a:rPr lang="cs-CZ" dirty="0" smtClean="0"/>
              <a:t>v </a:t>
            </a:r>
            <a:r>
              <a:rPr lang="cs-CZ" dirty="0" smtClean="0"/>
              <a:t>rukou </a:t>
            </a:r>
            <a:r>
              <a:rPr lang="cs-CZ" dirty="0" err="1" smtClean="0"/>
              <a:t>Tita</a:t>
            </a:r>
            <a:r>
              <a:rPr lang="cs-CZ" dirty="0" smtClean="0"/>
              <a:t>, Edvarda </a:t>
            </a:r>
            <a:r>
              <a:rPr lang="cs-CZ" dirty="0" err="1" smtClean="0"/>
              <a:t>Kardelje</a:t>
            </a:r>
            <a:r>
              <a:rPr lang="cs-CZ" dirty="0" smtClean="0"/>
              <a:t>, </a:t>
            </a:r>
            <a:r>
              <a:rPr lang="cs-CZ" dirty="0" err="1" smtClean="0"/>
              <a:t>Aleksandra</a:t>
            </a:r>
            <a:r>
              <a:rPr lang="cs-CZ" dirty="0" smtClean="0"/>
              <a:t> </a:t>
            </a:r>
            <a:r>
              <a:rPr lang="cs-CZ" dirty="0" err="1" smtClean="0"/>
              <a:t>Rankoviće</a:t>
            </a:r>
            <a:r>
              <a:rPr lang="cs-CZ" dirty="0" smtClean="0"/>
              <a:t> a </a:t>
            </a:r>
            <a:r>
              <a:rPr lang="cs-CZ" dirty="0" err="1" smtClean="0"/>
              <a:t>Milovana</a:t>
            </a:r>
            <a:r>
              <a:rPr lang="cs-CZ" dirty="0" smtClean="0"/>
              <a:t> </a:t>
            </a:r>
            <a:r>
              <a:rPr lang="cs-CZ" dirty="0" err="1" smtClean="0"/>
              <a:t>Djilase</a:t>
            </a:r>
            <a:endParaRPr lang="cs-CZ" dirty="0" smtClean="0">
              <a:latin typeface="Arial Black" pitchFamily="34" charset="0"/>
            </a:endParaRPr>
          </a:p>
          <a:p>
            <a:pPr>
              <a:buNone/>
            </a:pPr>
            <a:r>
              <a:rPr lang="cs-CZ" dirty="0" smtClean="0">
                <a:latin typeface="Arial Black" pitchFamily="34" charset="0"/>
              </a:rPr>
              <a:t>Konflikt s východním blokem</a:t>
            </a:r>
          </a:p>
          <a:p>
            <a:pPr>
              <a:lnSpc>
                <a:spcPct val="80000"/>
              </a:lnSpc>
            </a:pPr>
            <a:r>
              <a:rPr lang="cs-CZ" sz="2700" dirty="0" smtClean="0"/>
              <a:t>Stalin </a:t>
            </a:r>
            <a:r>
              <a:rPr lang="cs-CZ" sz="2700" dirty="0" smtClean="0"/>
              <a:t>nespokojen </a:t>
            </a:r>
            <a:r>
              <a:rPr lang="cs-CZ" sz="2700" dirty="0" smtClean="0"/>
              <a:t>s koncepcí Jugoslávie jako velkého státního celku, </a:t>
            </a:r>
            <a:endParaRPr lang="cs-CZ" sz="2700" dirty="0" smtClean="0"/>
          </a:p>
          <a:p>
            <a:pPr>
              <a:lnSpc>
                <a:spcPct val="80000"/>
              </a:lnSpc>
            </a:pPr>
            <a:r>
              <a:rPr lang="cs-CZ" sz="2700" dirty="0" smtClean="0"/>
              <a:t>vznikla </a:t>
            </a:r>
            <a:r>
              <a:rPr lang="cs-CZ" sz="2700" dirty="0" smtClean="0"/>
              <a:t>by </a:t>
            </a:r>
            <a:r>
              <a:rPr lang="cs-CZ" sz="2700" dirty="0" smtClean="0"/>
              <a:t>země </a:t>
            </a:r>
            <a:r>
              <a:rPr lang="cs-CZ" sz="2700" dirty="0" smtClean="0"/>
              <a:t>s potenciálem rovného partnerství se SSSR → Stalin však </a:t>
            </a:r>
            <a:r>
              <a:rPr lang="cs-CZ" sz="2700" u="sng" dirty="0" smtClean="0"/>
              <a:t>nestál o partnerství</a:t>
            </a:r>
            <a:r>
              <a:rPr lang="cs-CZ" sz="2700" dirty="0" smtClean="0"/>
              <a:t>, chtěl neomezenou moc</a:t>
            </a:r>
          </a:p>
          <a:p>
            <a:pPr>
              <a:lnSpc>
                <a:spcPct val="80000"/>
              </a:lnSpc>
            </a:pPr>
            <a:r>
              <a:rPr lang="cs-CZ" sz="2700" dirty="0" smtClean="0"/>
              <a:t>Stalin chtěl dále odstranit </a:t>
            </a:r>
            <a:r>
              <a:rPr lang="cs-CZ" sz="2700" dirty="0" err="1" smtClean="0"/>
              <a:t>Tita</a:t>
            </a:r>
            <a:r>
              <a:rPr lang="cs-CZ" sz="2700" dirty="0" smtClean="0"/>
              <a:t> jako velice vlivnou </a:t>
            </a:r>
            <a:r>
              <a:rPr lang="cs-CZ" sz="2700" dirty="0" smtClean="0">
                <a:latin typeface="Arial" charset="0"/>
              </a:rPr>
              <a:t/>
            </a:r>
            <a:br>
              <a:rPr lang="cs-CZ" sz="2700" dirty="0" smtClean="0">
                <a:latin typeface="Arial" charset="0"/>
              </a:rPr>
            </a:br>
            <a:r>
              <a:rPr lang="cs-CZ" sz="2700" dirty="0" smtClean="0"/>
              <a:t>a silnou osobnost, i přesto, že plnil do písmene Stalinovy rozkazy</a:t>
            </a:r>
          </a:p>
          <a:p>
            <a:pPr>
              <a:lnSpc>
                <a:spcPct val="80000"/>
              </a:lnSpc>
            </a:pPr>
            <a:r>
              <a:rPr lang="cs-CZ" sz="2700" u="sng" dirty="0" smtClean="0"/>
              <a:t>záminky</a:t>
            </a:r>
            <a:r>
              <a:rPr lang="cs-CZ" sz="2700" dirty="0" smtClean="0"/>
              <a:t> pro rozpoutání roztržky</a:t>
            </a:r>
          </a:p>
          <a:p>
            <a:pPr lvl="1">
              <a:lnSpc>
                <a:spcPct val="80000"/>
              </a:lnSpc>
            </a:pPr>
            <a:r>
              <a:rPr lang="cs-CZ" sz="2400" dirty="0" smtClean="0"/>
              <a:t>rozmístění </a:t>
            </a:r>
            <a:r>
              <a:rPr lang="cs-CZ" sz="2400" dirty="0" err="1" smtClean="0"/>
              <a:t>jugoslávských</a:t>
            </a:r>
            <a:r>
              <a:rPr lang="cs-CZ" sz="2400" dirty="0" smtClean="0"/>
              <a:t> vojsk v Albánii</a:t>
            </a:r>
          </a:p>
          <a:p>
            <a:pPr lvl="1">
              <a:lnSpc>
                <a:spcPct val="80000"/>
              </a:lnSpc>
            </a:pPr>
            <a:r>
              <a:rPr lang="cs-CZ" sz="2400" dirty="0" smtClean="0"/>
              <a:t>rozhovor s bulharským vůdcem </a:t>
            </a:r>
            <a:r>
              <a:rPr lang="cs-CZ" sz="2400" dirty="0" err="1" smtClean="0"/>
              <a:t>Georgi</a:t>
            </a:r>
            <a:r>
              <a:rPr lang="cs-CZ" sz="2400" dirty="0" smtClean="0"/>
              <a:t> </a:t>
            </a:r>
            <a:r>
              <a:rPr lang="cs-CZ" sz="2400" dirty="0" err="1" smtClean="0"/>
              <a:t>Dimitrovem</a:t>
            </a:r>
            <a:endParaRPr lang="cs-CZ" sz="2400" dirty="0" smtClean="0"/>
          </a:p>
          <a:p>
            <a:pPr lvl="2">
              <a:lnSpc>
                <a:spcPct val="80000"/>
              </a:lnSpc>
            </a:pPr>
            <a:r>
              <a:rPr lang="cs-CZ" sz="2000" dirty="0" smtClean="0"/>
              <a:t>formuloval </a:t>
            </a:r>
            <a:r>
              <a:rPr lang="cs-CZ" sz="2000" dirty="0" smtClean="0"/>
              <a:t>jako reálnou možnost vznik </a:t>
            </a:r>
            <a:r>
              <a:rPr lang="cs-CZ" sz="2000" u="sng" dirty="0" smtClean="0"/>
              <a:t>federace Bulharska, Jugoslávie a Albánie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286544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cs-CZ" dirty="0" smtClean="0"/>
              <a:t>Stalin zprávy považoval za </a:t>
            </a:r>
            <a:r>
              <a:rPr lang="cs-CZ" u="sng" dirty="0" smtClean="0"/>
              <a:t>pokus o narušení sovětské dominance ve východním bloku</a:t>
            </a:r>
          </a:p>
          <a:p>
            <a:pPr>
              <a:defRPr/>
            </a:pPr>
            <a:r>
              <a:rPr lang="cs-CZ" dirty="0" smtClean="0"/>
              <a:t>navrhnul </a:t>
            </a:r>
            <a:r>
              <a:rPr lang="cs-CZ" dirty="0" smtClean="0"/>
              <a:t>jako součást intrik </a:t>
            </a:r>
            <a:r>
              <a:rPr lang="cs-CZ" u="sng" dirty="0" smtClean="0"/>
              <a:t>vytvoření společného státu z Jugoslávie a Bulharska</a:t>
            </a:r>
          </a:p>
          <a:p>
            <a:pPr lvl="1">
              <a:defRPr/>
            </a:pPr>
            <a:r>
              <a:rPr lang="cs-CZ" dirty="0" smtClean="0"/>
              <a:t>zřejmě chtěl nahradit vedení loajálními komunisty a podřídit útvar sovětské nadvládě</a:t>
            </a:r>
          </a:p>
          <a:p>
            <a:pPr lvl="1">
              <a:defRPr/>
            </a:pPr>
            <a:r>
              <a:rPr lang="cs-CZ" dirty="0" smtClean="0"/>
              <a:t>přesné důvody nejsou známy</a:t>
            </a:r>
          </a:p>
          <a:p>
            <a:pPr>
              <a:defRPr/>
            </a:pPr>
            <a:r>
              <a:rPr lang="cs-CZ" dirty="0" smtClean="0"/>
              <a:t>Svaz komunistů Jugoslávie (KSJ) v</a:t>
            </a:r>
            <a:r>
              <a:rPr lang="cs-CZ" dirty="0" smtClean="0"/>
              <a:t> březnu 1948 návrh </a:t>
            </a:r>
            <a:r>
              <a:rPr lang="cs-CZ" u="sng" dirty="0" smtClean="0"/>
              <a:t>zamítlo</a:t>
            </a:r>
          </a:p>
          <a:p>
            <a:pPr>
              <a:defRPr/>
            </a:pPr>
            <a:r>
              <a:rPr lang="cs-CZ" dirty="0" smtClean="0"/>
              <a:t>Stalin si to vykládá jako vzpurný </a:t>
            </a:r>
            <a:r>
              <a:rPr lang="cs-CZ" dirty="0" err="1" smtClean="0"/>
              <a:t>Titův</a:t>
            </a:r>
            <a:r>
              <a:rPr lang="cs-CZ" dirty="0" smtClean="0"/>
              <a:t> postoj</a:t>
            </a:r>
          </a:p>
          <a:p>
            <a:pPr>
              <a:defRPr/>
            </a:pPr>
            <a:r>
              <a:rPr lang="cs-CZ" dirty="0" smtClean="0"/>
              <a:t>z </a:t>
            </a:r>
            <a:r>
              <a:rPr lang="cs-CZ" dirty="0" err="1" smtClean="0"/>
              <a:t>jugoslávské</a:t>
            </a:r>
            <a:r>
              <a:rPr lang="cs-CZ" dirty="0" smtClean="0"/>
              <a:t> armády a z civilního </a:t>
            </a:r>
            <a:r>
              <a:rPr lang="cs-CZ" dirty="0" smtClean="0"/>
              <a:t>sektoru </a:t>
            </a:r>
            <a:r>
              <a:rPr lang="cs-CZ" u="sng" dirty="0" smtClean="0"/>
              <a:t>staženi </a:t>
            </a:r>
            <a:r>
              <a:rPr lang="cs-CZ" u="sng" dirty="0" smtClean="0"/>
              <a:t>sovětští poradci</a:t>
            </a:r>
          </a:p>
          <a:p>
            <a:pPr>
              <a:defRPr/>
            </a:pPr>
            <a:r>
              <a:rPr lang="cs-CZ" dirty="0" smtClean="0"/>
              <a:t>Stalin a Molotov posílají dopis s vysvětlením</a:t>
            </a:r>
          </a:p>
          <a:p>
            <a:pPr lvl="1">
              <a:defRPr/>
            </a:pPr>
            <a:r>
              <a:rPr lang="cs-CZ" dirty="0" smtClean="0"/>
              <a:t>kritizují rozpoutání atmosféry antisovětismu, šovinismu, podporu kapitalismu</a:t>
            </a:r>
          </a:p>
          <a:p>
            <a:pPr lvl="1">
              <a:defRPr/>
            </a:pPr>
            <a:r>
              <a:rPr lang="cs-CZ" dirty="0" smtClean="0"/>
              <a:t>kritizovali také kroky aplikované podle sovětského vzoru</a:t>
            </a:r>
          </a:p>
          <a:p>
            <a:pPr lvl="1">
              <a:defRPr/>
            </a:pPr>
            <a:r>
              <a:rPr lang="cs-CZ" dirty="0" smtClean="0"/>
              <a:t>označil </a:t>
            </a:r>
            <a:r>
              <a:rPr lang="cs-CZ" dirty="0" err="1" smtClean="0"/>
              <a:t>Djilase</a:t>
            </a:r>
            <a:r>
              <a:rPr lang="cs-CZ" dirty="0" smtClean="0"/>
              <a:t>, </a:t>
            </a:r>
            <a:r>
              <a:rPr lang="cs-CZ" dirty="0" err="1" smtClean="0"/>
              <a:t>Rankoviće</a:t>
            </a:r>
            <a:r>
              <a:rPr lang="cs-CZ" dirty="0" smtClean="0"/>
              <a:t>, </a:t>
            </a:r>
            <a:r>
              <a:rPr lang="cs-CZ" dirty="0" err="1" smtClean="0"/>
              <a:t>Kidriče</a:t>
            </a:r>
            <a:r>
              <a:rPr lang="cs-CZ" dirty="0" smtClean="0"/>
              <a:t> a </a:t>
            </a:r>
            <a:r>
              <a:rPr lang="cs-CZ" dirty="0" err="1" smtClean="0"/>
              <a:t>Vukmanoviće</a:t>
            </a:r>
            <a:r>
              <a:rPr lang="cs-CZ" dirty="0" smtClean="0"/>
              <a:t>-Tempa (nejbližší </a:t>
            </a:r>
            <a:r>
              <a:rPr lang="cs-CZ" dirty="0" err="1" smtClean="0"/>
              <a:t>Titovy</a:t>
            </a:r>
            <a:r>
              <a:rPr lang="cs-CZ" dirty="0" smtClean="0"/>
              <a:t> spolupracovníky) za pochybné marxisty -&gt; </a:t>
            </a:r>
            <a:r>
              <a:rPr lang="cs-CZ" u="sng" dirty="0" smtClean="0"/>
              <a:t>snaha o rozdělení vedení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214290"/>
            <a:ext cx="8786874" cy="650085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</a:pPr>
            <a:r>
              <a:rPr lang="cs-CZ" dirty="0" smtClean="0"/>
              <a:t>Tito </a:t>
            </a:r>
            <a:r>
              <a:rPr lang="cs-CZ" u="sng" dirty="0" smtClean="0"/>
              <a:t>odmítá jejich </a:t>
            </a:r>
            <a:r>
              <a:rPr lang="cs-CZ" u="sng" dirty="0" smtClean="0"/>
              <a:t>nabídku </a:t>
            </a:r>
            <a:r>
              <a:rPr lang="cs-CZ" u="sng" dirty="0" smtClean="0"/>
              <a:t>na rezignaci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ÚV KSJ  v dubnu 1948 </a:t>
            </a:r>
            <a:r>
              <a:rPr lang="cs-CZ" u="sng" dirty="0" smtClean="0"/>
              <a:t>odmítá</a:t>
            </a:r>
            <a:r>
              <a:rPr lang="cs-CZ" dirty="0" smtClean="0"/>
              <a:t> oficiálně sovětská obvinění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Tito nabízí dva zkompromitované </a:t>
            </a:r>
            <a:r>
              <a:rPr lang="cs-CZ" dirty="0" err="1" smtClean="0"/>
              <a:t>jugoslávské</a:t>
            </a:r>
            <a:r>
              <a:rPr lang="cs-CZ" dirty="0" smtClean="0"/>
              <a:t> prominenty jako vysvětlení příčiny problému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Stalin zostřuje obvinění, obviňuje </a:t>
            </a:r>
            <a:r>
              <a:rPr lang="cs-CZ" dirty="0" err="1" smtClean="0"/>
              <a:t>Tita</a:t>
            </a: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KSJ opět odmítá nařčení, vylučuje ze strany funkcionáře podporující sovětské stanovisko, </a:t>
            </a:r>
            <a:r>
              <a:rPr lang="cs-CZ" dirty="0" err="1" smtClean="0"/>
              <a:t>Hebranga</a:t>
            </a:r>
            <a:r>
              <a:rPr lang="cs-CZ" dirty="0" smtClean="0"/>
              <a:t> a </a:t>
            </a:r>
            <a:r>
              <a:rPr lang="cs-CZ" dirty="0" err="1" smtClean="0"/>
              <a:t>Žujoviće</a:t>
            </a:r>
            <a:endParaRPr lang="cs-CZ" dirty="0" smtClean="0"/>
          </a:p>
          <a:p>
            <a:r>
              <a:rPr lang="cs-CZ" u="sng" dirty="0" smtClean="0"/>
              <a:t>exkomunikace </a:t>
            </a:r>
            <a:r>
              <a:rPr lang="cs-CZ" u="sng" dirty="0" smtClean="0"/>
              <a:t>KSJ z </a:t>
            </a:r>
            <a:r>
              <a:rPr lang="cs-CZ" u="sng" dirty="0" err="1" smtClean="0"/>
              <a:t>Informbyra</a:t>
            </a:r>
            <a:endParaRPr lang="cs-CZ" u="sng" dirty="0" smtClean="0"/>
          </a:p>
          <a:p>
            <a:r>
              <a:rPr lang="cs-CZ" dirty="0" smtClean="0"/>
              <a:t>koncem roku 1948 se snižuje objem výměny zboží mezi zeměmi</a:t>
            </a:r>
          </a:p>
          <a:p>
            <a:r>
              <a:rPr lang="cs-CZ" u="sng" dirty="0" smtClean="0"/>
              <a:t>ozbrojené </a:t>
            </a:r>
            <a:r>
              <a:rPr lang="cs-CZ" u="sng" dirty="0" smtClean="0"/>
              <a:t>incidenty</a:t>
            </a:r>
            <a:r>
              <a:rPr lang="cs-CZ" dirty="0" smtClean="0"/>
              <a:t> na hranicích</a:t>
            </a:r>
          </a:p>
          <a:p>
            <a:r>
              <a:rPr lang="cs-CZ" dirty="0" smtClean="0"/>
              <a:t>v červnu 1949 </a:t>
            </a:r>
            <a:r>
              <a:rPr lang="cs-CZ" u="sng" dirty="0" smtClean="0"/>
              <a:t>přerušeny </a:t>
            </a:r>
            <a:r>
              <a:rPr lang="cs-CZ" u="sng" dirty="0" smtClean="0"/>
              <a:t>ekonomické kontakty</a:t>
            </a:r>
            <a:r>
              <a:rPr lang="cs-CZ" dirty="0" smtClean="0"/>
              <a:t>, v </a:t>
            </a:r>
            <a:r>
              <a:rPr lang="cs-CZ" u="sng" dirty="0" smtClean="0"/>
              <a:t>vypovězeny </a:t>
            </a:r>
            <a:r>
              <a:rPr lang="cs-CZ" u="sng" dirty="0" smtClean="0"/>
              <a:t>spojenecké smlouvy</a:t>
            </a:r>
            <a:r>
              <a:rPr lang="cs-CZ" dirty="0" smtClean="0"/>
              <a:t> se státy východního bloku</a:t>
            </a:r>
          </a:p>
          <a:p>
            <a:r>
              <a:rPr lang="cs-CZ" dirty="0" smtClean="0"/>
              <a:t>v polovině roku 1949 vedoucí členové KSJ </a:t>
            </a:r>
            <a:r>
              <a:rPr lang="cs-CZ" u="sng" dirty="0" smtClean="0"/>
              <a:t>Stalinův </a:t>
            </a:r>
            <a:r>
              <a:rPr lang="cs-CZ" u="sng" dirty="0" smtClean="0"/>
              <a:t>režim za diktaturu</a:t>
            </a:r>
            <a:r>
              <a:rPr lang="cs-CZ" dirty="0" smtClean="0"/>
              <a:t>, která nemá nic společného s marxismem</a:t>
            </a:r>
          </a:p>
          <a:p>
            <a:r>
              <a:rPr lang="cs-CZ" dirty="0" smtClean="0"/>
              <a:t>zahraniční politiku SSSR označili za imperialistickou</a:t>
            </a:r>
          </a:p>
          <a:p>
            <a:r>
              <a:rPr lang="cs-CZ" dirty="0" smtClean="0"/>
              <a:t>zřízen </a:t>
            </a:r>
            <a:r>
              <a:rPr lang="cs-CZ" dirty="0" smtClean="0"/>
              <a:t>internační tábor pro sovětské sympatizanty -  </a:t>
            </a:r>
            <a:r>
              <a:rPr lang="cs-CZ" dirty="0" err="1" smtClean="0"/>
              <a:t>Goli</a:t>
            </a:r>
            <a:r>
              <a:rPr lang="cs-CZ" dirty="0" smtClean="0"/>
              <a:t> </a:t>
            </a:r>
            <a:r>
              <a:rPr lang="cs-CZ" dirty="0" smtClean="0"/>
              <a:t>otok</a:t>
            </a:r>
          </a:p>
          <a:p>
            <a:r>
              <a:rPr lang="cs-CZ" dirty="0" smtClean="0"/>
              <a:t>sovětská </a:t>
            </a:r>
            <a:r>
              <a:rPr lang="cs-CZ" u="sng" dirty="0" smtClean="0"/>
              <a:t>vojenská intervence nebyla realizována</a:t>
            </a:r>
            <a:r>
              <a:rPr lang="cs-CZ" dirty="0" smtClean="0"/>
              <a:t> kvůli obavám z loajálního obyvatelstva a intervence západního světa</a:t>
            </a:r>
          </a:p>
          <a:p>
            <a:pPr>
              <a:lnSpc>
                <a:spcPct val="80000"/>
              </a:lnSpc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214290"/>
            <a:ext cx="8786874" cy="6429420"/>
          </a:xfrm>
        </p:spPr>
        <p:txBody>
          <a:bodyPr>
            <a:normAutofit fontScale="92500"/>
          </a:bodyPr>
          <a:lstStyle/>
          <a:p>
            <a:r>
              <a:rPr lang="cs-CZ" dirty="0" smtClean="0">
                <a:latin typeface="Arial Black" pitchFamily="34" charset="0"/>
              </a:rPr>
              <a:t>Zlepšení vztahů se Západem </a:t>
            </a:r>
          </a:p>
          <a:p>
            <a:pPr>
              <a:defRPr/>
            </a:pPr>
            <a:r>
              <a:rPr lang="cs-CZ" dirty="0" smtClean="0"/>
              <a:t>Jugoslávie </a:t>
            </a:r>
            <a:r>
              <a:rPr lang="cs-CZ" dirty="0" smtClean="0"/>
              <a:t>v</a:t>
            </a:r>
            <a:r>
              <a:rPr lang="cs-CZ" dirty="0" smtClean="0"/>
              <a:t> tíživé ekonomické </a:t>
            </a:r>
            <a:r>
              <a:rPr lang="cs-CZ" dirty="0" smtClean="0"/>
              <a:t>situaci a </a:t>
            </a:r>
            <a:r>
              <a:rPr lang="cs-CZ" u="sng" dirty="0" smtClean="0"/>
              <a:t>izolaci</a:t>
            </a:r>
            <a:endParaRPr lang="cs-CZ" u="sng" dirty="0" smtClean="0"/>
          </a:p>
          <a:p>
            <a:pPr>
              <a:defRPr/>
            </a:pPr>
            <a:r>
              <a:rPr lang="cs-CZ" dirty="0" smtClean="0"/>
              <a:t>potřebuje navázat vztahy se Západem</a:t>
            </a:r>
          </a:p>
          <a:p>
            <a:pPr lvl="1">
              <a:defRPr/>
            </a:pPr>
            <a:r>
              <a:rPr lang="cs-CZ" dirty="0" smtClean="0"/>
              <a:t>ten vidí příležitost, jak zmenšit vliv východního bloku</a:t>
            </a:r>
          </a:p>
          <a:p>
            <a:pPr>
              <a:defRPr/>
            </a:pPr>
            <a:r>
              <a:rPr lang="cs-CZ" dirty="0" smtClean="0"/>
              <a:t>Jugoslávie získává půjčky, pomoc při potravinové krizi</a:t>
            </a:r>
          </a:p>
          <a:p>
            <a:pPr>
              <a:defRPr/>
            </a:pPr>
            <a:r>
              <a:rPr lang="cs-CZ" dirty="0" smtClean="0"/>
              <a:t>dostává výzbroj pro armádu</a:t>
            </a:r>
          </a:p>
          <a:p>
            <a:pPr>
              <a:defRPr/>
            </a:pPr>
            <a:r>
              <a:rPr lang="cs-CZ" dirty="0" smtClean="0"/>
              <a:t>Jugoslávie </a:t>
            </a:r>
            <a:r>
              <a:rPr lang="cs-CZ" dirty="0" smtClean="0"/>
              <a:t>udržuje </a:t>
            </a:r>
            <a:r>
              <a:rPr lang="cs-CZ" dirty="0" smtClean="0"/>
              <a:t>svou </a:t>
            </a:r>
            <a:r>
              <a:rPr lang="cs-CZ" u="sng" dirty="0" smtClean="0"/>
              <a:t>nezávislost a suverenitu</a:t>
            </a:r>
          </a:p>
          <a:p>
            <a:pPr>
              <a:defRPr/>
            </a:pPr>
            <a:r>
              <a:rPr lang="cs-CZ" dirty="0" smtClean="0"/>
              <a:t>1953 </a:t>
            </a:r>
            <a:r>
              <a:rPr lang="cs-CZ" dirty="0" smtClean="0"/>
              <a:t>přijat </a:t>
            </a:r>
            <a:r>
              <a:rPr lang="cs-CZ" u="sng" dirty="0" smtClean="0"/>
              <a:t>Balkánský pakt </a:t>
            </a:r>
          </a:p>
          <a:p>
            <a:pPr lvl="1">
              <a:defRPr/>
            </a:pPr>
            <a:r>
              <a:rPr lang="cs-CZ" dirty="0" smtClean="0"/>
              <a:t>dohoda o přátelství mezi Řeckem, Tureckem a Jugoslávií</a:t>
            </a:r>
          </a:p>
          <a:p>
            <a:pPr lvl="1">
              <a:defRPr/>
            </a:pPr>
            <a:r>
              <a:rPr lang="cs-CZ" dirty="0" smtClean="0"/>
              <a:t>garantovala pomoc členů NATO při napadení</a:t>
            </a:r>
          </a:p>
          <a:p>
            <a:pPr>
              <a:defRPr/>
            </a:pPr>
            <a:r>
              <a:rPr lang="cs-CZ" dirty="0" smtClean="0"/>
              <a:t>Jugoslávie </a:t>
            </a:r>
            <a:r>
              <a:rPr lang="cs-CZ" dirty="0" smtClean="0"/>
              <a:t>do </a:t>
            </a:r>
            <a:r>
              <a:rPr lang="cs-CZ" dirty="0" smtClean="0"/>
              <a:t>NATO </a:t>
            </a:r>
            <a:r>
              <a:rPr lang="cs-CZ" u="sng" dirty="0" smtClean="0"/>
              <a:t>nevstoupila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http://www.</a:t>
            </a:r>
            <a:r>
              <a:rPr lang="cs-CZ" dirty="0" err="1" smtClean="0"/>
              <a:t>moderni</a:t>
            </a:r>
            <a:r>
              <a:rPr lang="cs-CZ" dirty="0" smtClean="0"/>
              <a:t>-</a:t>
            </a:r>
            <a:r>
              <a:rPr lang="cs-CZ" dirty="0" err="1" smtClean="0"/>
              <a:t>dejiny.cz</a:t>
            </a:r>
            <a:r>
              <a:rPr lang="cs-CZ" dirty="0" smtClean="0"/>
              <a:t>/</a:t>
            </a:r>
            <a:r>
              <a:rPr lang="cs-CZ" dirty="0" err="1" smtClean="0"/>
              <a:t>clanek</a:t>
            </a:r>
            <a:r>
              <a:rPr lang="cs-CZ" dirty="0" smtClean="0"/>
              <a:t>/historie-</a:t>
            </a:r>
            <a:r>
              <a:rPr lang="cs-CZ" dirty="0" err="1" smtClean="0"/>
              <a:t>jugoslavie</a:t>
            </a:r>
            <a:r>
              <a:rPr lang="cs-CZ" dirty="0" smtClean="0"/>
              <a:t>-i-od-vzniku-</a:t>
            </a:r>
            <a:r>
              <a:rPr lang="cs-CZ" dirty="0" err="1" smtClean="0"/>
              <a:t>statu</a:t>
            </a:r>
            <a:r>
              <a:rPr lang="cs-CZ" dirty="0" smtClean="0"/>
              <a:t>-do-kapitulace-1918-1941</a:t>
            </a:r>
            <a:r>
              <a:rPr lang="cs-CZ" dirty="0" smtClean="0"/>
              <a:t>/</a:t>
            </a:r>
          </a:p>
          <a:p>
            <a:r>
              <a:rPr lang="cs-CZ" dirty="0" smtClean="0"/>
              <a:t>http://www.</a:t>
            </a:r>
            <a:r>
              <a:rPr lang="cs-CZ" dirty="0" err="1" smtClean="0"/>
              <a:t>moderni</a:t>
            </a:r>
            <a:r>
              <a:rPr lang="cs-CZ" dirty="0" smtClean="0"/>
              <a:t>-</a:t>
            </a:r>
            <a:r>
              <a:rPr lang="cs-CZ" dirty="0" err="1" smtClean="0"/>
              <a:t>dejiny.cz</a:t>
            </a:r>
            <a:r>
              <a:rPr lang="cs-CZ" dirty="0" smtClean="0"/>
              <a:t>/</a:t>
            </a:r>
            <a:r>
              <a:rPr lang="cs-CZ" dirty="0" err="1" smtClean="0"/>
              <a:t>clanek</a:t>
            </a:r>
            <a:r>
              <a:rPr lang="cs-CZ" dirty="0" smtClean="0"/>
              <a:t>/historie-</a:t>
            </a:r>
            <a:r>
              <a:rPr lang="cs-CZ" dirty="0" err="1" smtClean="0"/>
              <a:t>jugoslavie</a:t>
            </a:r>
            <a:r>
              <a:rPr lang="cs-CZ" dirty="0" smtClean="0"/>
              <a:t>-</a:t>
            </a:r>
            <a:r>
              <a:rPr lang="cs-CZ" dirty="0" err="1" smtClean="0"/>
              <a:t>ii</a:t>
            </a:r>
            <a:r>
              <a:rPr lang="cs-CZ" dirty="0" smtClean="0"/>
              <a:t>-druha-</a:t>
            </a:r>
            <a:r>
              <a:rPr lang="cs-CZ" dirty="0" err="1" smtClean="0"/>
              <a:t>svetova</a:t>
            </a:r>
            <a:r>
              <a:rPr lang="cs-CZ" dirty="0" smtClean="0"/>
              <a:t>-</a:t>
            </a:r>
            <a:r>
              <a:rPr lang="cs-CZ" dirty="0" err="1" smtClean="0"/>
              <a:t>valka</a:t>
            </a:r>
            <a:r>
              <a:rPr lang="cs-CZ" dirty="0" smtClean="0"/>
              <a:t>-a-osvobozeni</a:t>
            </a:r>
            <a:r>
              <a:rPr lang="cs-CZ" dirty="0" smtClean="0"/>
              <a:t>/</a:t>
            </a:r>
          </a:p>
          <a:p>
            <a:r>
              <a:rPr lang="cs-CZ" dirty="0" smtClean="0"/>
              <a:t>http://www.</a:t>
            </a:r>
            <a:r>
              <a:rPr lang="cs-CZ" dirty="0" err="1" smtClean="0"/>
              <a:t>moderni</a:t>
            </a:r>
            <a:r>
              <a:rPr lang="cs-CZ" dirty="0" smtClean="0"/>
              <a:t>-</a:t>
            </a:r>
            <a:r>
              <a:rPr lang="cs-CZ" dirty="0" err="1" smtClean="0"/>
              <a:t>dejiny.cz</a:t>
            </a:r>
            <a:r>
              <a:rPr lang="cs-CZ" dirty="0" smtClean="0"/>
              <a:t>/</a:t>
            </a:r>
            <a:r>
              <a:rPr lang="cs-CZ" dirty="0" err="1" smtClean="0"/>
              <a:t>clanek</a:t>
            </a:r>
            <a:r>
              <a:rPr lang="cs-CZ" dirty="0" smtClean="0"/>
              <a:t>/historie-</a:t>
            </a:r>
            <a:r>
              <a:rPr lang="cs-CZ" dirty="0" err="1" smtClean="0"/>
              <a:t>jugoslavie</a:t>
            </a:r>
            <a:r>
              <a:rPr lang="cs-CZ" dirty="0" smtClean="0"/>
              <a:t>-</a:t>
            </a:r>
            <a:r>
              <a:rPr lang="cs-CZ" dirty="0" err="1" smtClean="0"/>
              <a:t>iii</a:t>
            </a:r>
            <a:r>
              <a:rPr lang="cs-CZ" dirty="0" smtClean="0"/>
              <a:t>-od-konce-</a:t>
            </a:r>
            <a:r>
              <a:rPr lang="cs-CZ" dirty="0" err="1" smtClean="0"/>
              <a:t>valky</a:t>
            </a:r>
            <a:r>
              <a:rPr lang="cs-CZ" dirty="0" smtClean="0"/>
              <a:t>-po-rozpad-federace/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txBody>
          <a:bodyPr>
            <a:normAutofit/>
          </a:bodyPr>
          <a:lstStyle/>
          <a:p>
            <a:r>
              <a:rPr lang="cs-CZ" dirty="0" smtClean="0"/>
              <a:t>Severoatlantická smlouva z dubna 1949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928670"/>
            <a:ext cx="8786874" cy="5786478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Washington, D.C., 4. dubna 1949</a:t>
            </a:r>
            <a:br>
              <a:rPr lang="cs-CZ" b="1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i="1" dirty="0" smtClean="0"/>
              <a:t>Smluvní strany této smlouvy znovu potvrzují svou víru v cíle a zásady Charty Spojených národů a svou touhu žít v míru se všemi národy a všemi vládami. Jsou odhodlány hájit svobodu, společné dědictví a kulturu svých národů, založenou na zásadách demokracie, svobody jednotlivce a právního řádu. Snaží se podporovat stabilitu a blahobyt národů v severoatlantické oblasti. Jsou rozhodnuty spojit své úsilí ke kolektivní obraně a k zachování míru a bezpečnosti.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214290"/>
            <a:ext cx="8858312" cy="6429420"/>
          </a:xfrm>
        </p:spPr>
        <p:txBody>
          <a:bodyPr>
            <a:normAutofit/>
          </a:bodyPr>
          <a:lstStyle/>
          <a:p>
            <a:r>
              <a:rPr lang="cs-CZ" dirty="0" smtClean="0"/>
              <a:t>na jejíž základě vytvořena </a:t>
            </a:r>
            <a:r>
              <a:rPr lang="cs-CZ" b="1" dirty="0" smtClean="0"/>
              <a:t>Severoatlantická </a:t>
            </a:r>
            <a:r>
              <a:rPr lang="cs-CZ" b="1" dirty="0" smtClean="0"/>
              <a:t>aliance – NATO </a:t>
            </a:r>
            <a:r>
              <a:rPr lang="cs-CZ" dirty="0" smtClean="0"/>
              <a:t>(Organizace </a:t>
            </a:r>
            <a:r>
              <a:rPr lang="cs-CZ" dirty="0" smtClean="0"/>
              <a:t>severoatlantické </a:t>
            </a:r>
            <a:r>
              <a:rPr lang="cs-CZ" dirty="0" smtClean="0"/>
              <a:t>smluv)</a:t>
            </a:r>
            <a:endParaRPr lang="cs-CZ" dirty="0" smtClean="0"/>
          </a:p>
          <a:p>
            <a:r>
              <a:rPr lang="cs-CZ" dirty="0" smtClean="0"/>
              <a:t>vznik aliance, aby její členové mohli spojit své úsilí ke kolektivní obraně a k zachování míru a bezpečnosti</a:t>
            </a:r>
          </a:p>
          <a:p>
            <a:r>
              <a:rPr lang="cs-CZ" dirty="0" smtClean="0"/>
              <a:t>Listinu podepsali ministři zahraničních věcí dvanácti zemí obou břehů Atlantiku - USA, Kanady, Belgie, Dánska, Francie, Islandu, Itálie, Lucemburska, Nizozemska, Norska, Portugalska a Británie s úmyslem vytvořit prostor pro kolektivní obranu proti možné ozbrojené agresi SSSR.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571480"/>
            <a:ext cx="8858312" cy="6143668"/>
          </a:xfrm>
        </p:spPr>
        <p:txBody>
          <a:bodyPr>
            <a:normAutofit/>
          </a:bodyPr>
          <a:lstStyle/>
          <a:p>
            <a:r>
              <a:rPr lang="cs-CZ" b="1" dirty="0" smtClean="0"/>
              <a:t>1955 Varšavská </a:t>
            </a:r>
            <a:r>
              <a:rPr lang="cs-CZ" b="1" dirty="0" smtClean="0"/>
              <a:t>smlouva</a:t>
            </a:r>
            <a:r>
              <a:rPr lang="cs-CZ" dirty="0" smtClean="0"/>
              <a:t> </a:t>
            </a:r>
            <a:r>
              <a:rPr lang="cs-CZ" dirty="0" smtClean="0"/>
              <a:t>(</a:t>
            </a:r>
            <a:r>
              <a:rPr lang="cs-CZ" b="1" dirty="0" smtClean="0"/>
              <a:t>Smlouva </a:t>
            </a:r>
            <a:r>
              <a:rPr lang="cs-CZ" b="1" dirty="0" smtClean="0"/>
              <a:t>o přátelství, spolupráci a vzájemné pomoci</a:t>
            </a:r>
            <a:r>
              <a:rPr lang="cs-CZ" dirty="0" smtClean="0"/>
              <a:t>) </a:t>
            </a:r>
            <a:endParaRPr lang="cs-CZ" dirty="0" smtClean="0"/>
          </a:p>
          <a:p>
            <a:r>
              <a:rPr lang="cs-CZ" dirty="0" smtClean="0"/>
              <a:t>byl </a:t>
            </a:r>
            <a:r>
              <a:rPr lang="cs-CZ" dirty="0" smtClean="0"/>
              <a:t>vojenský pakt evropských zemí východního </a:t>
            </a:r>
            <a:r>
              <a:rPr lang="cs-CZ" dirty="0" smtClean="0"/>
              <a:t>bloku</a:t>
            </a:r>
          </a:p>
          <a:p>
            <a:r>
              <a:rPr lang="cs-CZ" dirty="0" smtClean="0"/>
              <a:t>Cílem podřídit </a:t>
            </a:r>
            <a:r>
              <a:rPr lang="cs-CZ" dirty="0" smtClean="0"/>
              <a:t>armády členských států sovětskému velení, legitimizovat pobyt sovětských vojsk na území </a:t>
            </a:r>
            <a:r>
              <a:rPr lang="cs-CZ" dirty="0" smtClean="0"/>
              <a:t>členských států, vytvoření </a:t>
            </a:r>
            <a:r>
              <a:rPr lang="cs-CZ" dirty="0" smtClean="0"/>
              <a:t>systému kolektivní bezpečnosti v </a:t>
            </a:r>
            <a:r>
              <a:rPr lang="cs-CZ" dirty="0" smtClean="0"/>
              <a:t>Evropě</a:t>
            </a:r>
          </a:p>
          <a:p>
            <a:r>
              <a:rPr lang="cs-CZ" dirty="0" smtClean="0"/>
              <a:t>vytvoření </a:t>
            </a:r>
            <a:r>
              <a:rPr lang="cs-CZ" dirty="0" smtClean="0"/>
              <a:t>protipólu k severoatlantickému </a:t>
            </a:r>
            <a:r>
              <a:rPr lang="cs-CZ" dirty="0" smtClean="0"/>
              <a:t>paktu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928671"/>
            <a:ext cx="7772400" cy="2000263"/>
          </a:xfrm>
        </p:spPr>
        <p:txBody>
          <a:bodyPr>
            <a:normAutofit fontScale="90000"/>
          </a:bodyPr>
          <a:lstStyle/>
          <a:p>
            <a:r>
              <a:rPr lang="cs-CZ" sz="10000" dirty="0" err="1" smtClean="0"/>
              <a:t>Protijugoslávské</a:t>
            </a:r>
            <a:r>
              <a:rPr lang="cs-CZ" sz="10000" dirty="0" smtClean="0"/>
              <a:t> rezoluce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257312"/>
          </a:xfrm>
        </p:spPr>
        <p:txBody>
          <a:bodyPr>
            <a:normAutofit/>
          </a:bodyPr>
          <a:lstStyle/>
          <a:p>
            <a:r>
              <a:rPr lang="cs-CZ" sz="5000" dirty="0" smtClean="0">
                <a:solidFill>
                  <a:schemeClr val="tx1"/>
                </a:solidFill>
              </a:rPr>
              <a:t>1948 a 1949</a:t>
            </a:r>
            <a:endParaRPr lang="cs-CZ" sz="5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1600200"/>
            <a:ext cx="8858312" cy="4525963"/>
          </a:xfrm>
        </p:spPr>
        <p:txBody>
          <a:bodyPr/>
          <a:lstStyle/>
          <a:p>
            <a:r>
              <a:rPr lang="cs-CZ" dirty="0" smtClean="0"/>
              <a:t>http://</a:t>
            </a:r>
            <a:r>
              <a:rPr lang="cs-CZ" dirty="0" smtClean="0"/>
              <a:t>www.</a:t>
            </a:r>
            <a:r>
              <a:rPr lang="cs-CZ" dirty="0" err="1" smtClean="0"/>
              <a:t>moderni</a:t>
            </a:r>
            <a:r>
              <a:rPr lang="cs-CZ" dirty="0" smtClean="0"/>
              <a:t>-</a:t>
            </a:r>
            <a:r>
              <a:rPr lang="cs-CZ" dirty="0" err="1" smtClean="0"/>
              <a:t>dejiny.cz</a:t>
            </a:r>
            <a:r>
              <a:rPr lang="cs-CZ" dirty="0" smtClean="0"/>
              <a:t>/</a:t>
            </a:r>
            <a:r>
              <a:rPr lang="cs-CZ" dirty="0" err="1" smtClean="0"/>
              <a:t>clanek</a:t>
            </a:r>
            <a:r>
              <a:rPr lang="cs-CZ" dirty="0" smtClean="0"/>
              <a:t>/</a:t>
            </a:r>
            <a:r>
              <a:rPr lang="cs-CZ" dirty="0" err="1" smtClean="0"/>
              <a:t>severoatlanticka</a:t>
            </a:r>
            <a:r>
              <a:rPr lang="cs-CZ" dirty="0" smtClean="0"/>
              <a:t>-smlouva-4-dubna-1949</a:t>
            </a:r>
            <a:r>
              <a:rPr lang="cs-CZ" dirty="0" smtClean="0"/>
              <a:t>/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858312" cy="85725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Vojenská porada v Moskvě v lednu 1951 – mýtus a skutečnost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1142984"/>
            <a:ext cx="8858312" cy="5572164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Situace </a:t>
            </a:r>
            <a:r>
              <a:rPr lang="cs-CZ" dirty="0" smtClean="0"/>
              <a:t>se vyhrotila po vypuknutí války v Koreji v červnu </a:t>
            </a:r>
            <a:r>
              <a:rPr lang="cs-CZ" dirty="0" smtClean="0"/>
              <a:t>1950</a:t>
            </a:r>
          </a:p>
          <a:p>
            <a:r>
              <a:rPr lang="cs-CZ" dirty="0" smtClean="0"/>
              <a:t>reálné nebezpečí celosvětového konfliktu</a:t>
            </a:r>
          </a:p>
          <a:p>
            <a:r>
              <a:rPr lang="cs-CZ" dirty="0" smtClean="0"/>
              <a:t>Vyhodnocení </a:t>
            </a:r>
            <a:r>
              <a:rPr lang="cs-CZ" dirty="0" smtClean="0"/>
              <a:t>zkušeností z počátečního období války, především poznatek, že nebyly použity jaderné zbraně a že americká technická a technologická převaha nestačí k zajištění vítězství a vyrovnání převahy v počtu bojujících jednotek, přivedlo sovětské stratégy na myšlenku využít převahy v konvenčních zbraních a připravenosti ozbrojených sil a dosáhnout v západní Evropě vítězství dříve, než USA budou schopny přisunout do Evropy dostatečné síly a rozhodujícím způsobem vychýlit rovnováhu sil ve prospěch SSSR.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 smtClean="0"/>
              <a:t>druhé polovině roku 1950 bylo rozhodnuto o urychlení výstavby ozbrojených sil všech států sovětského bloku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142852"/>
            <a:ext cx="8858312" cy="650085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8. – 11. ledna 1951 v Moskvě přísně utajená schůzka, určen nový směr vývoje: socialistické státy budou zbrojit tak, aby dosáhly vojenské převahy nad Západem a mohly sáhnout ke strategii „aktivní obrany“</a:t>
            </a:r>
          </a:p>
          <a:p>
            <a:r>
              <a:rPr lang="cs-CZ" dirty="0" smtClean="0"/>
              <a:t>každý z ministrů obrany a zástupců jednotlivých zemí podal J. V. Stalinovi zprávu o situaci v armádě a ministři obrany byli seznámeni s požadavky na počet vojsk, jejich výzbroj, úkoly zbrojní výroby a byl s nimi sepsán závazný protokol. </a:t>
            </a:r>
          </a:p>
          <a:p>
            <a:r>
              <a:rPr lang="cs-CZ" dirty="0" smtClean="0"/>
              <a:t>O významu této schůzky svědčí i skutečnost, že byla velmi přísně utajena a dosud se nepodařilo najít žádný oficiální dokument o jejím průběhu (existoval-li vůbec). O jednáních se tak dovídáme z pozdějších vzpomínek či velmi stručných, heslovitých záznamů.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2852"/>
            <a:ext cx="9001156" cy="6572296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24</a:t>
            </a:r>
            <a:r>
              <a:rPr lang="cs-CZ" dirty="0" smtClean="0"/>
              <a:t>. ledna 1951 vydal ministr národní obrany armádní generál JUDr. A. Čepička náměstku pro věci materiální div. gen. B. Laštovičkovi ústní rozkaz zpracovat celkové hodnocení možností zbrojní výroby čs. průmyslu u nejdůležitějšího zbrojního materiálu pro požadované přezbrojení armády a doplnění jejích počtů.</a:t>
            </a:r>
          </a:p>
          <a:p>
            <a:r>
              <a:rPr lang="cs-CZ" dirty="0" smtClean="0"/>
              <a:t>v </a:t>
            </a:r>
            <a:r>
              <a:rPr lang="cs-CZ" dirty="0" smtClean="0"/>
              <a:t>březnu zpracován Projekt plánu maximální zbrojní výroby. Jeho cílem bylo vyzbrojit čs. armádu novou vojenskou technikou vyráběnou převážně na základě sovětských licencí, a to tak, aby do konce roku 1954 byla připravena na vedení „aktivní obrany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Československo pomoc </a:t>
            </a:r>
            <a:r>
              <a:rPr lang="cs-CZ" dirty="0" smtClean="0"/>
              <a:t>armádám ostatních lidově demokratických zemí, především bulharské a rumunské </a:t>
            </a:r>
            <a:r>
              <a:rPr lang="cs-CZ" dirty="0" smtClean="0"/>
              <a:t>armádě</a:t>
            </a:r>
          </a:p>
          <a:p>
            <a:r>
              <a:rPr lang="cs-CZ" dirty="0" smtClean="0"/>
              <a:t>dosaženo </a:t>
            </a:r>
            <a:r>
              <a:rPr lang="cs-CZ" dirty="0" smtClean="0"/>
              <a:t>maximálním využitím kapacity existujících zbrojních závodů, jejich rozšířením, umístěním zbrojní výroby v dalších strojírenských závodech a rozsáhlou investiční výstavbou za využití materiální, technické a technologické spolupráce se SSSR. Opatření se blížila přechodu na válečné hospodářství a zásadním způsobem ovlivnila rozvoj mírové ekonomiky.</a:t>
            </a:r>
          </a:p>
          <a:p>
            <a:r>
              <a:rPr lang="cs-CZ" dirty="0" smtClean="0"/>
              <a:t>Výstavba nových kapacit, jejich projektová příprava, strojové vybavení a zajištění surovin spolu s nároky na bytovou výstavbu a občanskou vybavenost předpokládaly v letech 1951–1953 investice v úhrnné výši 30,2 miliardy Kč.</a:t>
            </a:r>
          </a:p>
          <a:p>
            <a:r>
              <a:rPr lang="cs-CZ" dirty="0" smtClean="0"/>
              <a:t>Na počátku 50. let minulého století také došlo k řadě politicky motivovaných procesů proti předním ekonomům, plánovačům a ředitelům podniků za údajnou sabotáž čs. ekonomiky, jejichž cílem bylo vymýtit jakýkoli náznak samostatného uvažování a připravit půdu pro hladké podřízení československé ekonomiky zájmům a potřebám vojensko-politických záměrů Sovětského svazu. Kompletně bylo také vyměněno nejvyšší velení čs. armády.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500858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V letech 1951 až 1953 </a:t>
            </a:r>
            <a:r>
              <a:rPr lang="cs-CZ" dirty="0" smtClean="0"/>
              <a:t>v </a:t>
            </a:r>
            <a:r>
              <a:rPr lang="cs-CZ" dirty="0" smtClean="0"/>
              <a:t>Československu vybudovány základy nové zbrojní </a:t>
            </a:r>
            <a:r>
              <a:rPr lang="cs-CZ" dirty="0" smtClean="0"/>
              <a:t>výroby </a:t>
            </a:r>
          </a:p>
          <a:p>
            <a:r>
              <a:rPr lang="cs-CZ" dirty="0" smtClean="0"/>
              <a:t>závody </a:t>
            </a:r>
            <a:r>
              <a:rPr lang="cs-CZ" dirty="0" smtClean="0"/>
              <a:t>vyrábějící spotřební zboží převedeny na výrobu zbraní, do zbrojního průmyslu směřovala také většina investic. </a:t>
            </a:r>
            <a:endParaRPr lang="cs-CZ" dirty="0" smtClean="0"/>
          </a:p>
          <a:p>
            <a:r>
              <a:rPr lang="cs-CZ" dirty="0" smtClean="0"/>
              <a:t>na </a:t>
            </a:r>
            <a:r>
              <a:rPr lang="cs-CZ" dirty="0" smtClean="0"/>
              <a:t>domácím </a:t>
            </a:r>
            <a:r>
              <a:rPr lang="cs-CZ" dirty="0" smtClean="0"/>
              <a:t>trhu chyběly </a:t>
            </a:r>
            <a:r>
              <a:rPr lang="cs-CZ" dirty="0" smtClean="0"/>
              <a:t>základní potřeby a vybavení pro domácnosti – pračky, ledničky </a:t>
            </a:r>
            <a:r>
              <a:rPr lang="cs-CZ" dirty="0" smtClean="0"/>
              <a:t>apod. </a:t>
            </a:r>
          </a:p>
          <a:p>
            <a:r>
              <a:rPr lang="cs-CZ" dirty="0" smtClean="0"/>
              <a:t>výdaje </a:t>
            </a:r>
            <a:r>
              <a:rPr lang="cs-CZ" dirty="0" smtClean="0"/>
              <a:t>na zbrojení </a:t>
            </a:r>
            <a:r>
              <a:rPr lang="cs-CZ" dirty="0" smtClean="0"/>
              <a:t>překračovaly </a:t>
            </a:r>
            <a:r>
              <a:rPr lang="cs-CZ" dirty="0" smtClean="0"/>
              <a:t>dvacet procent.</a:t>
            </a:r>
          </a:p>
          <a:p>
            <a:r>
              <a:rPr lang="cs-CZ" dirty="0" smtClean="0"/>
              <a:t>Nereálné požadavky, četné změny výrobních programů, problémy se zvládnutím technologií atd. vedly k vynakládání značných finančních prostředků, k plýtvání materiálem, surovinami i pracovní silou a přivedly celé národní hospodářství do chaotického </a:t>
            </a:r>
            <a:r>
              <a:rPr lang="cs-CZ" dirty="0" smtClean="0"/>
              <a:t>stavu</a:t>
            </a:r>
          </a:p>
          <a:p>
            <a:r>
              <a:rPr lang="cs-CZ" dirty="0" smtClean="0"/>
              <a:t>Významnou </a:t>
            </a:r>
            <a:r>
              <a:rPr lang="cs-CZ" dirty="0" smtClean="0"/>
              <a:t>měrou se podílely na krizi celé společnosti a byly jednou z nejdůležitějších příčin měnové reformy v roce 1953.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http://www.</a:t>
            </a:r>
            <a:r>
              <a:rPr lang="cs-CZ" dirty="0" err="1" smtClean="0"/>
              <a:t>vhu.cz</a:t>
            </a:r>
            <a:r>
              <a:rPr lang="cs-CZ" dirty="0" smtClean="0"/>
              <a:t>/</a:t>
            </a:r>
            <a:r>
              <a:rPr lang="cs-CZ" dirty="0" err="1" smtClean="0"/>
              <a:t>prisne</a:t>
            </a:r>
            <a:r>
              <a:rPr lang="cs-CZ" dirty="0" smtClean="0"/>
              <a:t>-utajena-</a:t>
            </a:r>
            <a:r>
              <a:rPr lang="cs-CZ" dirty="0" err="1" smtClean="0"/>
              <a:t>schuzka</a:t>
            </a:r>
            <a:r>
              <a:rPr lang="cs-CZ" dirty="0" smtClean="0"/>
              <a:t>-pod-</a:t>
            </a:r>
            <a:r>
              <a:rPr lang="cs-CZ" dirty="0" err="1" smtClean="0"/>
              <a:t>stalinovym</a:t>
            </a:r>
            <a:r>
              <a:rPr lang="cs-CZ" dirty="0" smtClean="0"/>
              <a:t>-</a:t>
            </a:r>
            <a:r>
              <a:rPr lang="cs-CZ" dirty="0" err="1" smtClean="0"/>
              <a:t>vedenim</a:t>
            </a:r>
            <a:r>
              <a:rPr lang="cs-CZ" dirty="0" smtClean="0"/>
              <a:t>-a-</a:t>
            </a:r>
            <a:r>
              <a:rPr lang="cs-CZ" dirty="0" err="1" smtClean="0"/>
              <a:t>jeji</a:t>
            </a:r>
            <a:r>
              <a:rPr lang="cs-CZ" dirty="0" smtClean="0"/>
              <a:t>-</a:t>
            </a:r>
            <a:r>
              <a:rPr lang="cs-CZ" dirty="0" err="1" smtClean="0"/>
              <a:t>dusledky</a:t>
            </a:r>
            <a:r>
              <a:rPr lang="cs-CZ" dirty="0" smtClean="0"/>
              <a:t>-pro-</a:t>
            </a:r>
            <a:r>
              <a:rPr lang="cs-CZ" dirty="0" err="1" smtClean="0"/>
              <a:t>cs</a:t>
            </a:r>
            <a:r>
              <a:rPr lang="cs-CZ" dirty="0" smtClean="0"/>
              <a:t>-</a:t>
            </a:r>
            <a:r>
              <a:rPr lang="cs-CZ" dirty="0" err="1" smtClean="0"/>
              <a:t>hospodarstvi</a:t>
            </a:r>
            <a:r>
              <a:rPr lang="cs-CZ" dirty="0" smtClean="0"/>
              <a:t>/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786874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Návrh SSSR na neutralizaci Německa z března 1952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600200"/>
            <a:ext cx="8786874" cy="504351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Nedořešená </a:t>
            </a:r>
            <a:r>
              <a:rPr lang="cs-CZ" dirty="0" smtClean="0"/>
              <a:t>německá otázka </a:t>
            </a:r>
            <a:endParaRPr lang="cs-CZ" dirty="0" smtClean="0"/>
          </a:p>
          <a:p>
            <a:r>
              <a:rPr lang="cs-CZ" dirty="0" smtClean="0"/>
              <a:t>Problém mezi </a:t>
            </a:r>
            <a:r>
              <a:rPr lang="cs-CZ" dirty="0" smtClean="0"/>
              <a:t>Východem a Západem</a:t>
            </a:r>
            <a:r>
              <a:rPr lang="cs-CZ" dirty="0" smtClean="0"/>
              <a:t>.</a:t>
            </a:r>
          </a:p>
          <a:p>
            <a:r>
              <a:rPr lang="cs-CZ" dirty="0" smtClean="0"/>
              <a:t>10</a:t>
            </a:r>
            <a:r>
              <a:rPr lang="cs-CZ" dirty="0" smtClean="0"/>
              <a:t>. března 1952 </a:t>
            </a:r>
            <a:r>
              <a:rPr lang="cs-CZ" dirty="0" smtClean="0"/>
              <a:t>Sovětský </a:t>
            </a:r>
            <a:r>
              <a:rPr lang="cs-CZ" dirty="0" smtClean="0"/>
              <a:t>Svaz </a:t>
            </a:r>
            <a:r>
              <a:rPr lang="cs-CZ" dirty="0" smtClean="0"/>
              <a:t>dlouho připravovaná </a:t>
            </a:r>
            <a:r>
              <a:rPr lang="cs-CZ" dirty="0" smtClean="0"/>
              <a:t>a </a:t>
            </a:r>
            <a:r>
              <a:rPr lang="cs-CZ" dirty="0" smtClean="0"/>
              <a:t>plánovaná politická ofenziva. </a:t>
            </a:r>
          </a:p>
          <a:p>
            <a:r>
              <a:rPr lang="cs-CZ" dirty="0" smtClean="0"/>
              <a:t>V </a:t>
            </a:r>
            <a:r>
              <a:rPr lang="cs-CZ" dirty="0" smtClean="0"/>
              <a:t>nótě zaslané třem západním mocnostem poukazoval na nenormální situaci, která panuje v Německu sedm let po válce, a navrhoval neprodlené vypracování mírové smlouvy, na níž by se podílela také celoněmecká </a:t>
            </a:r>
            <a:r>
              <a:rPr lang="cs-CZ" dirty="0" smtClean="0"/>
              <a:t>vláda</a:t>
            </a:r>
            <a:endParaRPr lang="cs-CZ" dirty="0" smtClean="0"/>
          </a:p>
          <a:p>
            <a:r>
              <a:rPr lang="cs-CZ" dirty="0" smtClean="0"/>
              <a:t>Sovětská nóta naznačovala možnosti jak dospět k sjednocenému, nezávislému, demokratickému a mírumilovnému Německu v hranicích stanovených Postupimskou dohodou, a slibovala stažení okupačních jednotek a odstranění všech vojenských základen během jednoho roku po podepsání mírové smlouvy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214290"/>
            <a:ext cx="8786874" cy="6429420"/>
          </a:xfrm>
        </p:spPr>
        <p:txBody>
          <a:bodyPr>
            <a:normAutofit/>
          </a:bodyPr>
          <a:lstStyle/>
          <a:p>
            <a:r>
              <a:rPr lang="cs-CZ" dirty="0" smtClean="0"/>
              <a:t> Německý stát se měl zřeknout účasti v jakýchkoli koalicích a vojenských paktech, mohl však mít vlastní ozbrojené síly a zbrojní průmysl v rozsahu, který by mírová smlouva přesně </a:t>
            </a:r>
            <a:r>
              <a:rPr lang="cs-CZ" dirty="0" smtClean="0"/>
              <a:t>stanovila</a:t>
            </a:r>
            <a:endParaRPr lang="cs-CZ" dirty="0" smtClean="0"/>
          </a:p>
          <a:p>
            <a:r>
              <a:rPr lang="cs-CZ" dirty="0" smtClean="0"/>
              <a:t>Nóta </a:t>
            </a:r>
            <a:r>
              <a:rPr lang="cs-CZ" dirty="0" smtClean="0"/>
              <a:t>propagandistická akce zaměřená </a:t>
            </a:r>
            <a:r>
              <a:rPr lang="cs-CZ" dirty="0" smtClean="0"/>
              <a:t>na ovlivnění světového veřejného mínění a sloužící k zabrzdění procesu západoevropské integrace, nebo </a:t>
            </a:r>
            <a:r>
              <a:rPr lang="cs-CZ" dirty="0" smtClean="0"/>
              <a:t> </a:t>
            </a:r>
            <a:r>
              <a:rPr lang="cs-CZ" dirty="0" smtClean="0"/>
              <a:t>seriózně myšlený krok vyvolaný tradiční obavou sovětských představitelů z kapitalistického obklíčení a negativními zkušenostmi z roku </a:t>
            </a:r>
            <a:r>
              <a:rPr lang="cs-CZ" dirty="0" smtClean="0"/>
              <a:t>1941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214290"/>
            <a:ext cx="8858312" cy="6500858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Nóta </a:t>
            </a:r>
            <a:r>
              <a:rPr lang="cs-CZ" dirty="0" smtClean="0"/>
              <a:t>však vedle obecných formulací, které měly v německém obyvatelstvu vzbudit zdání, že jde o velkorysou podporu jejich přání po znovusjednocení, obsahovala i řadu skrytých požadavků.</a:t>
            </a:r>
          </a:p>
          <a:p>
            <a:r>
              <a:rPr lang="cs-CZ" dirty="0" smtClean="0"/>
              <a:t>Sjednocení </a:t>
            </a:r>
            <a:r>
              <a:rPr lang="cs-CZ" dirty="0" smtClean="0"/>
              <a:t>v </a:t>
            </a:r>
            <a:r>
              <a:rPr lang="cs-CZ" dirty="0" smtClean="0"/>
              <a:t>úvahu pouze v případě, že nový stát bude budován podle vzoru </a:t>
            </a:r>
            <a:r>
              <a:rPr lang="cs-CZ" dirty="0" smtClean="0"/>
              <a:t>NDR</a:t>
            </a:r>
            <a:endParaRPr lang="cs-CZ" dirty="0" smtClean="0"/>
          </a:p>
          <a:p>
            <a:r>
              <a:rPr lang="cs-CZ" dirty="0" smtClean="0"/>
              <a:t>Události po </a:t>
            </a:r>
            <a:r>
              <a:rPr lang="cs-CZ" dirty="0" smtClean="0"/>
              <a:t>10. březnu – výměny čtyř sovětských a čtyř západních </a:t>
            </a:r>
            <a:r>
              <a:rPr lang="cs-CZ" dirty="0" smtClean="0"/>
              <a:t>nót</a:t>
            </a:r>
          </a:p>
          <a:p>
            <a:r>
              <a:rPr lang="cs-CZ" dirty="0" smtClean="0"/>
              <a:t>problematika </a:t>
            </a:r>
            <a:r>
              <a:rPr lang="cs-CZ" dirty="0" smtClean="0"/>
              <a:t>konání svobodných voleb na celém německém území, což Západní mocnosti považovaly </a:t>
            </a:r>
            <a:r>
              <a:rPr lang="cs-CZ" dirty="0" smtClean="0"/>
              <a:t>za nezbytné pro </a:t>
            </a:r>
            <a:r>
              <a:rPr lang="cs-CZ" dirty="0" smtClean="0"/>
              <a:t>další jednání – a také jednání sovětských politiků s představiteli Jednotné socialistické strany Německa (SED</a:t>
            </a:r>
            <a:r>
              <a:rPr lang="cs-CZ" dirty="0" smtClean="0"/>
              <a:t>)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214290"/>
            <a:ext cx="8786874" cy="642942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Jednání v </a:t>
            </a:r>
            <a:r>
              <a:rPr lang="cs-CZ" dirty="0" smtClean="0"/>
              <a:t>Moskvě 1. dubna </a:t>
            </a:r>
            <a:r>
              <a:rPr lang="cs-CZ" dirty="0" smtClean="0"/>
              <a:t>1952, za </a:t>
            </a:r>
            <a:r>
              <a:rPr lang="cs-CZ" dirty="0" smtClean="0"/>
              <a:t>východoněmeckou stranu zúčastnili prezident NDR </a:t>
            </a:r>
            <a:r>
              <a:rPr lang="cs-CZ" dirty="0" err="1" smtClean="0"/>
              <a:t>Wilhelm</a:t>
            </a:r>
            <a:r>
              <a:rPr lang="cs-CZ" dirty="0" smtClean="0"/>
              <a:t> </a:t>
            </a:r>
            <a:r>
              <a:rPr lang="cs-CZ" dirty="0" err="1" smtClean="0"/>
              <a:t>Pieck</a:t>
            </a:r>
            <a:r>
              <a:rPr lang="cs-CZ" dirty="0" smtClean="0"/>
              <a:t>, předseda vlády Otto </a:t>
            </a:r>
            <a:r>
              <a:rPr lang="cs-CZ" dirty="0" err="1" smtClean="0"/>
              <a:t>Grotewohl</a:t>
            </a:r>
            <a:r>
              <a:rPr lang="cs-CZ" dirty="0" smtClean="0"/>
              <a:t> a Walter </a:t>
            </a:r>
            <a:r>
              <a:rPr lang="cs-CZ" dirty="0" err="1" smtClean="0"/>
              <a:t>Ulbricht</a:t>
            </a:r>
            <a:r>
              <a:rPr lang="cs-CZ" dirty="0" smtClean="0"/>
              <a:t>, Stalin přednesl své </a:t>
            </a:r>
            <a:r>
              <a:rPr lang="cs-CZ" dirty="0" smtClean="0"/>
              <a:t>požadavky:</a:t>
            </a:r>
          </a:p>
          <a:p>
            <a:r>
              <a:rPr lang="cs-CZ" dirty="0" smtClean="0"/>
              <a:t>NDR </a:t>
            </a:r>
            <a:r>
              <a:rPr lang="cs-CZ" dirty="0" smtClean="0"/>
              <a:t>měla ve velmi krátké době vybudovat armádu o 9-10 armádních sborech s celkem 30 divizemi o celkové síle 300 000 mužů, v NDR mělo vzniknout 8 vojenských okruhů. Současně se vyslovil pro zřízení branné výchovy na školách a založení polovojenských organizací. </a:t>
            </a:r>
            <a:r>
              <a:rPr lang="cs-CZ" dirty="0" smtClean="0"/>
              <a:t>NDR nejen </a:t>
            </a:r>
            <a:r>
              <a:rPr lang="cs-CZ" dirty="0" smtClean="0"/>
              <a:t>silné pozemní síly, ale i bombardovací letectvo a ponorkové loďstvo. </a:t>
            </a:r>
            <a:endParaRPr lang="cs-CZ" dirty="0" smtClean="0"/>
          </a:p>
          <a:p>
            <a:r>
              <a:rPr lang="cs-CZ" dirty="0" smtClean="0"/>
              <a:t>Hranice </a:t>
            </a:r>
            <a:r>
              <a:rPr lang="cs-CZ" dirty="0" smtClean="0"/>
              <a:t>mezi NDR a SRN </a:t>
            </a:r>
            <a:r>
              <a:rPr lang="cs-CZ" dirty="0" smtClean="0"/>
              <a:t>prohlášeny </a:t>
            </a:r>
            <a:r>
              <a:rPr lang="cs-CZ" dirty="0" smtClean="0"/>
              <a:t>za nebezpečné a měly být stráženy jednotkami pohraniční policie a sovětskými vojáky.</a:t>
            </a:r>
          </a:p>
          <a:p>
            <a:r>
              <a:rPr lang="cs-CZ" dirty="0" smtClean="0"/>
              <a:t>14</a:t>
            </a:r>
            <a:r>
              <a:rPr lang="cs-CZ" dirty="0" smtClean="0"/>
              <a:t>. a 18. dubna </a:t>
            </a:r>
            <a:r>
              <a:rPr lang="cs-CZ" dirty="0" smtClean="0"/>
              <a:t>porady </a:t>
            </a:r>
            <a:r>
              <a:rPr lang="cs-CZ" dirty="0" smtClean="0"/>
              <a:t>mezi </a:t>
            </a:r>
            <a:r>
              <a:rPr lang="cs-CZ" dirty="0" err="1" smtClean="0"/>
              <a:t>Pieckem</a:t>
            </a:r>
            <a:r>
              <a:rPr lang="cs-CZ" dirty="0" smtClean="0"/>
              <a:t> a představiteli Sovětské kontrolní komise, </a:t>
            </a:r>
            <a:r>
              <a:rPr lang="cs-CZ" dirty="0" smtClean="0"/>
              <a:t>přijaty </a:t>
            </a:r>
            <a:r>
              <a:rPr lang="cs-CZ" dirty="0" smtClean="0"/>
              <a:t>konkrétní kroky týkající se východoněmeckého zbrojního průmyslu</a:t>
            </a:r>
            <a:r>
              <a:rPr lang="cs-CZ" dirty="0" smtClean="0"/>
              <a:t>.</a:t>
            </a:r>
          </a:p>
          <a:p>
            <a:r>
              <a:rPr lang="cs-CZ" dirty="0" smtClean="0"/>
              <a:t>V </a:t>
            </a:r>
            <a:r>
              <a:rPr lang="cs-CZ" dirty="0" smtClean="0"/>
              <a:t>následujících měsících </a:t>
            </a:r>
            <a:r>
              <a:rPr lang="cs-CZ" dirty="0" smtClean="0"/>
              <a:t>budování </a:t>
            </a:r>
            <a:r>
              <a:rPr lang="cs-CZ" dirty="0" smtClean="0"/>
              <a:t>ozbrojených sil a </a:t>
            </a:r>
            <a:r>
              <a:rPr lang="cs-CZ" dirty="0" smtClean="0"/>
              <a:t>urychlené </a:t>
            </a:r>
            <a:r>
              <a:rPr lang="cs-CZ" dirty="0" smtClean="0"/>
              <a:t>vyzbrojování </a:t>
            </a:r>
            <a:r>
              <a:rPr lang="cs-CZ" dirty="0" smtClean="0"/>
              <a:t>obrovské </a:t>
            </a:r>
            <a:r>
              <a:rPr lang="cs-CZ" dirty="0" smtClean="0"/>
              <a:t>prostředky. </a:t>
            </a:r>
            <a:endParaRPr lang="cs-CZ" dirty="0" smtClean="0"/>
          </a:p>
          <a:p>
            <a:r>
              <a:rPr lang="cs-CZ" dirty="0" smtClean="0"/>
              <a:t>NDR omezování </a:t>
            </a:r>
            <a:r>
              <a:rPr lang="cs-CZ" dirty="0" smtClean="0"/>
              <a:t>sociálních </a:t>
            </a:r>
            <a:r>
              <a:rPr lang="cs-CZ" dirty="0" smtClean="0"/>
              <a:t>programů, napětí </a:t>
            </a:r>
            <a:r>
              <a:rPr lang="cs-CZ" dirty="0" smtClean="0"/>
              <a:t>ve </a:t>
            </a:r>
            <a:r>
              <a:rPr lang="cs-CZ" dirty="0" smtClean="0"/>
              <a:t>společnosti, povstání </a:t>
            </a:r>
            <a:r>
              <a:rPr lang="cs-CZ" dirty="0" smtClean="0"/>
              <a:t>proti režimu v červnu </a:t>
            </a:r>
            <a:r>
              <a:rPr lang="cs-CZ" dirty="0" smtClean="0"/>
              <a:t>1953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614364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1. </a:t>
            </a:r>
            <a:r>
              <a:rPr lang="cs-CZ" dirty="0" err="1" smtClean="0"/>
              <a:t>prosincec</a:t>
            </a:r>
            <a:r>
              <a:rPr lang="cs-CZ" dirty="0" smtClean="0"/>
              <a:t> 1918 </a:t>
            </a:r>
            <a:r>
              <a:rPr lang="cs-CZ" dirty="0" smtClean="0"/>
              <a:t>Stát Slovinců, Chorvatů a Srbů (Stát SHS</a:t>
            </a:r>
            <a:r>
              <a:rPr lang="cs-CZ" dirty="0" smtClean="0"/>
              <a:t>)</a:t>
            </a:r>
          </a:p>
          <a:p>
            <a:r>
              <a:rPr lang="cs-CZ" dirty="0" smtClean="0"/>
              <a:t>1929 SHS přejmenováno na Království Jugoslávie</a:t>
            </a:r>
          </a:p>
          <a:p>
            <a:r>
              <a:rPr lang="cs-CZ" dirty="0" err="1" smtClean="0">
                <a:latin typeface="Arial Black" pitchFamily="34" charset="0"/>
              </a:rPr>
              <a:t>Josip</a:t>
            </a:r>
            <a:r>
              <a:rPr lang="cs-CZ" dirty="0" smtClean="0">
                <a:latin typeface="Arial Black" pitchFamily="34" charset="0"/>
              </a:rPr>
              <a:t> </a:t>
            </a:r>
            <a:r>
              <a:rPr lang="cs-CZ" dirty="0" err="1" smtClean="0">
                <a:latin typeface="Arial Black" pitchFamily="34" charset="0"/>
              </a:rPr>
              <a:t>Broz</a:t>
            </a:r>
            <a:r>
              <a:rPr lang="cs-CZ" dirty="0" smtClean="0">
                <a:latin typeface="Arial Black" pitchFamily="34" charset="0"/>
              </a:rPr>
              <a:t> „Tito“</a:t>
            </a:r>
          </a:p>
          <a:p>
            <a:pPr>
              <a:defRPr/>
            </a:pPr>
            <a:r>
              <a:rPr lang="cs-CZ" dirty="0" smtClean="0"/>
              <a:t>do Jugoslávie se vrací v roce 1920</a:t>
            </a:r>
          </a:p>
          <a:p>
            <a:pPr>
              <a:defRPr/>
            </a:pPr>
            <a:r>
              <a:rPr lang="cs-CZ" dirty="0" smtClean="0"/>
              <a:t>od </a:t>
            </a:r>
            <a:r>
              <a:rPr lang="cs-CZ" dirty="0" smtClean="0"/>
              <a:t>roku 1934 působí jako profesionální revolucionář, generální tajemník </a:t>
            </a:r>
            <a:r>
              <a:rPr lang="cs-CZ" dirty="0" smtClean="0"/>
              <a:t>Svaz komunistů Jugoslávie (KSJ)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po vypuknutí války vyhlašuje vláda neutralitu</a:t>
            </a:r>
          </a:p>
          <a:p>
            <a:pPr>
              <a:defRPr/>
            </a:pPr>
            <a:r>
              <a:rPr lang="cs-CZ" dirty="0" smtClean="0"/>
              <a:t>italským útokem na Řecko v roce 1940 se válka přesouvá na Balkán</a:t>
            </a:r>
          </a:p>
          <a:p>
            <a:pPr>
              <a:defRPr/>
            </a:pPr>
            <a:r>
              <a:rPr lang="cs-CZ" dirty="0" smtClean="0"/>
              <a:t>Hitler chce získat přístup k </a:t>
            </a:r>
            <a:r>
              <a:rPr lang="cs-CZ" dirty="0" err="1" smtClean="0"/>
              <a:t>jugoslávským</a:t>
            </a:r>
            <a:r>
              <a:rPr lang="cs-CZ" dirty="0" smtClean="0"/>
              <a:t> surovinám a disponovat strategickým prostorem Jugoslávie</a:t>
            </a:r>
          </a:p>
          <a:p>
            <a:pPr>
              <a:defRPr/>
            </a:pPr>
            <a:r>
              <a:rPr lang="cs-CZ" dirty="0" smtClean="0"/>
              <a:t>Hitler vyvíjí tlak, chce po Jugoslávii </a:t>
            </a:r>
            <a:r>
              <a:rPr lang="cs-CZ" u="sng" dirty="0" smtClean="0"/>
              <a:t>opuštění </a:t>
            </a:r>
            <a:r>
              <a:rPr lang="cs-CZ" dirty="0" smtClean="0"/>
              <a:t>neutrálního postoje</a:t>
            </a:r>
          </a:p>
          <a:p>
            <a:pPr>
              <a:defRPr/>
            </a:pPr>
            <a:r>
              <a:rPr lang="cs-CZ" dirty="0" smtClean="0"/>
              <a:t>váhání ukončeno přistoupením Bulharska k Paktu tří v březnu 1941 – kompletní obklíčení vojsky Osy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http://www.</a:t>
            </a:r>
            <a:r>
              <a:rPr lang="cs-CZ" dirty="0" err="1" smtClean="0"/>
              <a:t>vhu.cz</a:t>
            </a:r>
            <a:r>
              <a:rPr lang="cs-CZ" dirty="0" smtClean="0"/>
              <a:t>/podle-</a:t>
            </a:r>
            <a:r>
              <a:rPr lang="cs-CZ" dirty="0" err="1" smtClean="0"/>
              <a:t>stalina</a:t>
            </a:r>
            <a:r>
              <a:rPr lang="cs-CZ" dirty="0" smtClean="0"/>
              <a:t>-mela-</a:t>
            </a:r>
            <a:r>
              <a:rPr lang="cs-CZ" dirty="0" err="1" smtClean="0"/>
              <a:t>mit</a:t>
            </a:r>
            <a:r>
              <a:rPr lang="cs-CZ" dirty="0" smtClean="0"/>
              <a:t>-</a:t>
            </a:r>
            <a:r>
              <a:rPr lang="cs-CZ" dirty="0" err="1" smtClean="0"/>
              <a:t>armada</a:t>
            </a:r>
            <a:r>
              <a:rPr lang="cs-CZ" dirty="0" smtClean="0"/>
              <a:t>-</a:t>
            </a:r>
            <a:r>
              <a:rPr lang="cs-CZ" dirty="0" err="1" smtClean="0"/>
              <a:t>ndr</a:t>
            </a:r>
            <a:r>
              <a:rPr lang="cs-CZ" dirty="0" smtClean="0"/>
              <a:t>-i-ponorky/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785818"/>
          </a:xfrm>
        </p:spPr>
        <p:txBody>
          <a:bodyPr>
            <a:normAutofit/>
          </a:bodyPr>
          <a:lstStyle/>
          <a:p>
            <a:r>
              <a:rPr lang="cs-CZ" sz="3500" dirty="0" smtClean="0"/>
              <a:t>Bánoviny (územní </a:t>
            </a:r>
            <a:r>
              <a:rPr lang="cs-CZ" sz="3500" dirty="0" smtClean="0"/>
              <a:t>jednotky </a:t>
            </a:r>
            <a:r>
              <a:rPr lang="cs-CZ" sz="3500" dirty="0" smtClean="0"/>
              <a:t>v královské </a:t>
            </a:r>
            <a:r>
              <a:rPr lang="cs-CZ" sz="3500" dirty="0" smtClean="0"/>
              <a:t>Jugoslávii)</a:t>
            </a:r>
            <a:endParaRPr lang="cs-CZ" sz="35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https://upload.wikimedia.org/wikipedia/commons/d/d9/Banovine_Jugoslavi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990079"/>
            <a:ext cx="7215238" cy="58679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14290"/>
            <a:ext cx="8929718" cy="6500858"/>
          </a:xfrm>
        </p:spPr>
        <p:txBody>
          <a:bodyPr>
            <a:normAutofit/>
          </a:bodyPr>
          <a:lstStyle/>
          <a:p>
            <a:r>
              <a:rPr lang="cs-CZ" b="1" dirty="0" smtClean="0"/>
              <a:t>Pakt tří</a:t>
            </a:r>
            <a:r>
              <a:rPr lang="cs-CZ" dirty="0" smtClean="0"/>
              <a:t> </a:t>
            </a:r>
            <a:r>
              <a:rPr lang="cs-CZ" dirty="0" smtClean="0"/>
              <a:t>(</a:t>
            </a:r>
            <a:r>
              <a:rPr lang="cs-CZ" b="1" dirty="0" smtClean="0"/>
              <a:t>Tripartitní </a:t>
            </a:r>
            <a:r>
              <a:rPr lang="cs-CZ" b="1" dirty="0" smtClean="0"/>
              <a:t>pakt</a:t>
            </a:r>
            <a:r>
              <a:rPr lang="cs-CZ" dirty="0" smtClean="0"/>
              <a:t>, </a:t>
            </a:r>
            <a:r>
              <a:rPr lang="cs-CZ" b="1" dirty="0" err="1" smtClean="0"/>
              <a:t>Pakt</a:t>
            </a:r>
            <a:r>
              <a:rPr lang="cs-CZ" b="1" dirty="0" smtClean="0"/>
              <a:t> tří velmocí</a:t>
            </a:r>
            <a:r>
              <a:rPr lang="cs-CZ" dirty="0" smtClean="0"/>
              <a:t>) </a:t>
            </a:r>
            <a:endParaRPr lang="cs-CZ" dirty="0" smtClean="0"/>
          </a:p>
          <a:p>
            <a:r>
              <a:rPr lang="cs-CZ" dirty="0" smtClean="0"/>
              <a:t>uzavřen 27. září 1940 mezi Třetí říší, Italským královstvím a Japonským císařstvím </a:t>
            </a:r>
          </a:p>
          <a:p>
            <a:r>
              <a:rPr lang="cs-CZ" dirty="0" smtClean="0"/>
              <a:t>Později připojení Maďarsko, Rumunsko, Slovensko, </a:t>
            </a:r>
            <a:r>
              <a:rPr lang="cs-CZ" dirty="0" smtClean="0"/>
              <a:t>Bulharsko, Chorvatsko, Finsko</a:t>
            </a:r>
          </a:p>
          <a:p>
            <a:pPr>
              <a:defRPr/>
            </a:pPr>
            <a:r>
              <a:rPr lang="cs-CZ" dirty="0" smtClean="0"/>
              <a:t>25. března 1941 Jugoslávie přistupuje k Paktu tří</a:t>
            </a:r>
          </a:p>
          <a:p>
            <a:pPr lvl="1">
              <a:defRPr/>
            </a:pPr>
            <a:r>
              <a:rPr lang="cs-CZ" dirty="0" smtClean="0"/>
              <a:t>obyvatelstvo se bouří, největší nepokoje v Srbsku:</a:t>
            </a:r>
          </a:p>
          <a:p>
            <a:pPr lvl="1">
              <a:defRPr/>
            </a:pPr>
            <a:r>
              <a:rPr lang="cs-CZ" dirty="0" smtClean="0"/>
              <a:t>„Raději válku, než pakt.“, „Raději hrob než otroctví.“</a:t>
            </a:r>
          </a:p>
          <a:p>
            <a:pPr>
              <a:defRPr/>
            </a:pPr>
            <a:r>
              <a:rPr lang="cs-CZ" dirty="0" smtClean="0"/>
              <a:t>27. března převrat </a:t>
            </a:r>
            <a:r>
              <a:rPr lang="cs-CZ" dirty="0" smtClean="0"/>
              <a:t>pod </a:t>
            </a:r>
            <a:r>
              <a:rPr lang="cs-CZ" dirty="0" smtClean="0"/>
              <a:t>vedením generála letectva </a:t>
            </a:r>
            <a:r>
              <a:rPr lang="cs-CZ" dirty="0" err="1" smtClean="0"/>
              <a:t>Borivoje</a:t>
            </a:r>
            <a:r>
              <a:rPr lang="cs-CZ" dirty="0" smtClean="0"/>
              <a:t> </a:t>
            </a:r>
            <a:r>
              <a:rPr lang="cs-CZ" dirty="0" err="1" smtClean="0"/>
              <a:t>Mirkoviće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285728"/>
            <a:ext cx="9001156" cy="6357982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cs-CZ" dirty="0" smtClean="0"/>
              <a:t>6</a:t>
            </a:r>
            <a:r>
              <a:rPr lang="cs-CZ" dirty="0" smtClean="0"/>
              <a:t>. dubna </a:t>
            </a:r>
            <a:r>
              <a:rPr lang="cs-CZ" dirty="0" smtClean="0"/>
              <a:t>německý </a:t>
            </a:r>
            <a:r>
              <a:rPr lang="cs-CZ" b="1" u="sng" dirty="0" smtClean="0"/>
              <a:t>útok</a:t>
            </a:r>
            <a:endParaRPr lang="cs-CZ" dirty="0" smtClean="0"/>
          </a:p>
          <a:p>
            <a:pPr lvl="1">
              <a:defRPr/>
            </a:pPr>
            <a:r>
              <a:rPr lang="cs-CZ" dirty="0" smtClean="0"/>
              <a:t>Jugoslávie je definitivně vtažena do války</a:t>
            </a:r>
          </a:p>
          <a:p>
            <a:pPr>
              <a:defRPr/>
            </a:pPr>
            <a:r>
              <a:rPr lang="cs-CZ" dirty="0" smtClean="0"/>
              <a:t>15</a:t>
            </a:r>
            <a:r>
              <a:rPr lang="cs-CZ" dirty="0" smtClean="0"/>
              <a:t>. </a:t>
            </a:r>
            <a:r>
              <a:rPr lang="cs-CZ" dirty="0" smtClean="0"/>
              <a:t>dubna porážka Jugoslávie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Petr II. s vládou </a:t>
            </a:r>
            <a:r>
              <a:rPr lang="cs-CZ" dirty="0" smtClean="0"/>
              <a:t>do </a:t>
            </a:r>
            <a:r>
              <a:rPr lang="cs-CZ" dirty="0" smtClean="0"/>
              <a:t>exilu do </a:t>
            </a:r>
            <a:r>
              <a:rPr lang="cs-CZ" dirty="0" smtClean="0"/>
              <a:t>Řecka, poté Británie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17. dubna 1941 podepsána bezpodmínečná </a:t>
            </a:r>
            <a:r>
              <a:rPr lang="cs-CZ" dirty="0" smtClean="0"/>
              <a:t>kapitulace, poté okupace</a:t>
            </a:r>
          </a:p>
          <a:p>
            <a:pPr>
              <a:defRPr/>
            </a:pPr>
            <a:r>
              <a:rPr lang="cs-CZ" b="1" dirty="0" smtClean="0"/>
              <a:t>Nezávislý stát Chorvatsko </a:t>
            </a:r>
            <a:r>
              <a:rPr lang="cs-CZ" dirty="0" smtClean="0"/>
              <a:t>(</a:t>
            </a:r>
            <a:r>
              <a:rPr lang="cs-CZ" i="1" dirty="0" err="1" smtClean="0"/>
              <a:t>Nezavisna</a:t>
            </a:r>
            <a:r>
              <a:rPr lang="cs-CZ" i="1" dirty="0" smtClean="0"/>
              <a:t> država </a:t>
            </a:r>
            <a:r>
              <a:rPr lang="cs-CZ" i="1" dirty="0" err="1" smtClean="0"/>
              <a:t>hrvatska</a:t>
            </a:r>
            <a:r>
              <a:rPr lang="cs-CZ" i="1" dirty="0" smtClean="0"/>
              <a:t> </a:t>
            </a:r>
            <a:r>
              <a:rPr lang="cs-CZ" dirty="0" smtClean="0"/>
              <a:t>– NDH</a:t>
            </a:r>
            <a:r>
              <a:rPr lang="cs-CZ" dirty="0" smtClean="0"/>
              <a:t>)</a:t>
            </a:r>
          </a:p>
          <a:p>
            <a:pPr>
              <a:defRPr/>
            </a:pPr>
            <a:r>
              <a:rPr lang="cs-CZ" b="1" dirty="0" err="1" smtClean="0"/>
              <a:t>Ustaša</a:t>
            </a:r>
            <a:r>
              <a:rPr lang="cs-CZ" b="1" dirty="0" smtClean="0"/>
              <a:t>: </a:t>
            </a:r>
            <a:r>
              <a:rPr lang="cs-CZ" dirty="0" smtClean="0"/>
              <a:t>chorvatské </a:t>
            </a:r>
            <a:r>
              <a:rPr lang="cs-CZ" dirty="0" err="1" smtClean="0"/>
              <a:t>ultranacionální</a:t>
            </a:r>
            <a:r>
              <a:rPr lang="cs-CZ" dirty="0" smtClean="0"/>
              <a:t> hnutí </a:t>
            </a:r>
            <a:br>
              <a:rPr lang="cs-CZ" dirty="0" smtClean="0"/>
            </a:br>
            <a:r>
              <a:rPr lang="cs-CZ" dirty="0" smtClean="0"/>
              <a:t>s fašistickým programem</a:t>
            </a:r>
          </a:p>
          <a:p>
            <a:pPr>
              <a:defRPr/>
            </a:pPr>
            <a:r>
              <a:rPr lang="cs-CZ" dirty="0" smtClean="0"/>
              <a:t>cílem </a:t>
            </a:r>
            <a:r>
              <a:rPr lang="cs-CZ" u="sng" dirty="0" smtClean="0"/>
              <a:t>rozbití </a:t>
            </a:r>
            <a:r>
              <a:rPr lang="cs-CZ" u="sng" dirty="0" err="1" smtClean="0"/>
              <a:t>jugoslávského</a:t>
            </a:r>
            <a:r>
              <a:rPr lang="cs-CZ" u="sng" dirty="0" smtClean="0"/>
              <a:t> státu </a:t>
            </a:r>
            <a:br>
              <a:rPr lang="cs-CZ" u="sng" dirty="0" smtClean="0"/>
            </a:br>
            <a:r>
              <a:rPr lang="cs-CZ" u="sng" dirty="0" smtClean="0"/>
              <a:t>a osamostatnění </a:t>
            </a:r>
            <a:r>
              <a:rPr lang="cs-CZ" u="sng" dirty="0" smtClean="0"/>
              <a:t>Chorvatska</a:t>
            </a:r>
            <a:r>
              <a:rPr lang="cs-CZ" dirty="0" smtClean="0"/>
              <a:t> – pronásledování Srbů</a:t>
            </a:r>
            <a:endParaRPr lang="cs-CZ" dirty="0" smtClean="0"/>
          </a:p>
          <a:p>
            <a:pPr>
              <a:defRPr/>
            </a:pPr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357166"/>
            <a:ext cx="8643998" cy="6286544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cs-CZ" u="sng" dirty="0" smtClean="0"/>
              <a:t>Rezistence: </a:t>
            </a:r>
            <a:r>
              <a:rPr lang="cs-CZ" dirty="0" smtClean="0"/>
              <a:t>dvě </a:t>
            </a:r>
            <a:r>
              <a:rPr lang="cs-CZ" dirty="0" smtClean="0"/>
              <a:t>skupiny</a:t>
            </a:r>
            <a:r>
              <a:rPr lang="cs-CZ" dirty="0" smtClean="0"/>
              <a:t>: </a:t>
            </a:r>
            <a:r>
              <a:rPr lang="cs-CZ" i="1" dirty="0" smtClean="0"/>
              <a:t>četnický odboj</a:t>
            </a:r>
            <a:r>
              <a:rPr lang="cs-CZ" dirty="0" smtClean="0"/>
              <a:t> a </a:t>
            </a:r>
            <a:r>
              <a:rPr lang="cs-CZ" i="1" dirty="0" smtClean="0"/>
              <a:t>partyzánské </a:t>
            </a:r>
            <a:r>
              <a:rPr lang="cs-CZ" i="1" dirty="0" smtClean="0"/>
              <a:t>skupiny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b="1" i="1" dirty="0" smtClean="0"/>
              <a:t>Četníci</a:t>
            </a:r>
            <a:r>
              <a:rPr lang="cs-CZ" i="1" dirty="0" smtClean="0"/>
              <a:t> :</a:t>
            </a:r>
            <a:r>
              <a:rPr lang="cs-CZ" dirty="0" smtClean="0"/>
              <a:t>velitelem plukovník </a:t>
            </a:r>
            <a:r>
              <a:rPr lang="cs-CZ" dirty="0" err="1" smtClean="0"/>
              <a:t>Dragoljub</a:t>
            </a:r>
            <a:r>
              <a:rPr lang="cs-CZ" dirty="0" smtClean="0"/>
              <a:t> (</a:t>
            </a:r>
            <a:r>
              <a:rPr lang="cs-CZ" dirty="0" err="1" smtClean="0"/>
              <a:t>Draža</a:t>
            </a:r>
            <a:r>
              <a:rPr lang="cs-CZ" dirty="0" smtClean="0"/>
              <a:t>) </a:t>
            </a:r>
            <a:r>
              <a:rPr lang="cs-CZ" dirty="0" err="1" smtClean="0"/>
              <a:t>Mihailović</a:t>
            </a:r>
            <a:endParaRPr lang="cs-CZ" dirty="0" smtClean="0"/>
          </a:p>
          <a:p>
            <a:pPr marL="342900" lvl="2" indent="-342900">
              <a:lnSpc>
                <a:spcPct val="90000"/>
              </a:lnSpc>
            </a:pPr>
            <a:r>
              <a:rPr lang="cs-CZ" sz="2000" dirty="0" smtClean="0"/>
              <a:t>opozice </a:t>
            </a:r>
            <a:r>
              <a:rPr lang="cs-CZ" sz="2000" dirty="0" smtClean="0"/>
              <a:t>ke </a:t>
            </a:r>
            <a:r>
              <a:rPr lang="cs-CZ" sz="2000" dirty="0" smtClean="0"/>
              <a:t>komunistům, </a:t>
            </a:r>
            <a:r>
              <a:rPr lang="cs-CZ" sz="2000" u="sng" dirty="0" smtClean="0"/>
              <a:t>kolaboranti </a:t>
            </a:r>
            <a:r>
              <a:rPr lang="cs-CZ" sz="2000" u="sng" dirty="0" smtClean="0"/>
              <a:t>nacistů, </a:t>
            </a:r>
            <a:r>
              <a:rPr lang="cs-CZ" sz="2000" u="sng" dirty="0" smtClean="0"/>
              <a:t>fašistů a </a:t>
            </a:r>
            <a:r>
              <a:rPr lang="cs-CZ" sz="2000" u="sng" dirty="0" err="1" smtClean="0"/>
              <a:t>ustašovců</a:t>
            </a:r>
            <a:endParaRPr lang="cs-CZ" sz="2000" u="sng" dirty="0" smtClean="0"/>
          </a:p>
          <a:p>
            <a:pPr>
              <a:defRPr/>
            </a:pPr>
            <a:r>
              <a:rPr lang="cs-CZ" sz="2000" b="1" i="1" dirty="0" smtClean="0"/>
              <a:t>Partyzáni: </a:t>
            </a:r>
            <a:r>
              <a:rPr lang="cs-CZ" sz="1800" u="sng" dirty="0" smtClean="0"/>
              <a:t>vrchním velitelem maršál </a:t>
            </a:r>
            <a:r>
              <a:rPr lang="cs-CZ" sz="1800" u="sng" dirty="0" err="1" smtClean="0"/>
              <a:t>Josip</a:t>
            </a:r>
            <a:r>
              <a:rPr lang="cs-CZ" sz="1800" u="sng" dirty="0" smtClean="0"/>
              <a:t> </a:t>
            </a:r>
            <a:r>
              <a:rPr lang="cs-CZ" sz="1800" u="sng" dirty="0" err="1" smtClean="0"/>
              <a:t>Broz</a:t>
            </a:r>
            <a:r>
              <a:rPr lang="cs-CZ" sz="1800" u="sng" dirty="0" smtClean="0"/>
              <a:t> </a:t>
            </a:r>
            <a:r>
              <a:rPr lang="cs-CZ" sz="1800" u="sng" dirty="0" smtClean="0"/>
              <a:t>Tito</a:t>
            </a:r>
            <a:endParaRPr lang="cs-CZ" sz="2000" b="1" i="1" dirty="0" smtClean="0"/>
          </a:p>
          <a:p>
            <a:pPr>
              <a:defRPr/>
            </a:pPr>
            <a:r>
              <a:rPr lang="cs-CZ" dirty="0" smtClean="0"/>
              <a:t>nerozbití </a:t>
            </a:r>
            <a:r>
              <a:rPr lang="cs-CZ" dirty="0" smtClean="0"/>
              <a:t>Jugoslávie, </a:t>
            </a:r>
            <a:r>
              <a:rPr lang="cs-CZ" dirty="0" smtClean="0"/>
              <a:t>idea </a:t>
            </a:r>
            <a:r>
              <a:rPr lang="cs-CZ" dirty="0" smtClean="0"/>
              <a:t>federálního státu</a:t>
            </a:r>
          </a:p>
          <a:p>
            <a:pPr>
              <a:defRPr/>
            </a:pPr>
            <a:r>
              <a:rPr lang="cs-CZ" dirty="0" smtClean="0"/>
              <a:t>ultralevicový, ale ne nacionalistický program → přijetí širší veřejnosti</a:t>
            </a:r>
          </a:p>
          <a:p>
            <a:pPr>
              <a:defRPr/>
            </a:pPr>
            <a:r>
              <a:rPr lang="cs-CZ" dirty="0" smtClean="0"/>
              <a:t>jedině </a:t>
            </a:r>
            <a:r>
              <a:rPr lang="cs-CZ" dirty="0" smtClean="0"/>
              <a:t>komunisté byli schopni stmelit odbojové hnutí v jednu společnou frontu</a:t>
            </a:r>
          </a:p>
          <a:p>
            <a:pPr>
              <a:defRPr/>
            </a:pPr>
            <a:r>
              <a:rPr lang="cs-CZ" dirty="0" smtClean="0"/>
              <a:t>většina partyzánů však </a:t>
            </a:r>
            <a:r>
              <a:rPr lang="cs-CZ" u="sng" dirty="0" smtClean="0"/>
              <a:t>nebyli komunisté</a:t>
            </a:r>
            <a:r>
              <a:rPr lang="cs-CZ" dirty="0" smtClean="0"/>
              <a:t>, byli to obyčejní lidé sdružení za účelem odporu</a:t>
            </a:r>
          </a:p>
          <a:p>
            <a:pPr marL="342900" lvl="2" indent="-342900">
              <a:lnSpc>
                <a:spcPct val="90000"/>
              </a:lnSpc>
            </a:pPr>
            <a:endParaRPr lang="cs-CZ" sz="2000" b="1" i="1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cs-CZ" i="1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cs-CZ" i="1" dirty="0" smtClean="0"/>
          </a:p>
          <a:p>
            <a:endParaRPr lang="cs-CZ" u="sn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214290"/>
            <a:ext cx="8858312" cy="642942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dirty="0" smtClean="0"/>
              <a:t>Povstání: </a:t>
            </a:r>
            <a:r>
              <a:rPr lang="cs-CZ" sz="2500" dirty="0" smtClean="0"/>
              <a:t>začalo </a:t>
            </a:r>
            <a:r>
              <a:rPr lang="cs-CZ" sz="2500" dirty="0" smtClean="0"/>
              <a:t>7. 7. </a:t>
            </a:r>
            <a:r>
              <a:rPr lang="cs-CZ" sz="2500" dirty="0" smtClean="0"/>
              <a:t>1941</a:t>
            </a:r>
            <a:endParaRPr lang="cs-CZ" sz="2500" dirty="0" smtClean="0"/>
          </a:p>
          <a:p>
            <a:pPr>
              <a:lnSpc>
                <a:spcPct val="80000"/>
              </a:lnSpc>
            </a:pPr>
            <a:r>
              <a:rPr lang="cs-CZ" sz="2500" dirty="0" smtClean="0"/>
              <a:t>na </a:t>
            </a:r>
            <a:r>
              <a:rPr lang="cs-CZ" sz="2500" dirty="0" smtClean="0"/>
              <a:t>konci roku 1941 bylo ve zbrani 60-70 tisíc partyzánů</a:t>
            </a:r>
          </a:p>
          <a:p>
            <a:pPr>
              <a:lnSpc>
                <a:spcPct val="80000"/>
              </a:lnSpc>
            </a:pPr>
            <a:r>
              <a:rPr lang="cs-CZ" sz="2500" dirty="0" smtClean="0"/>
              <a:t>komunisté v menšině, avšak ve velení</a:t>
            </a:r>
          </a:p>
          <a:p>
            <a:pPr>
              <a:lnSpc>
                <a:spcPct val="80000"/>
              </a:lnSpc>
            </a:pPr>
            <a:r>
              <a:rPr lang="cs-CZ" sz="3000" dirty="0" smtClean="0"/>
              <a:t>Němci </a:t>
            </a:r>
            <a:r>
              <a:rPr lang="cs-CZ" sz="3000" dirty="0" smtClean="0"/>
              <a:t>represe</a:t>
            </a:r>
            <a:endParaRPr lang="cs-CZ" sz="3000" dirty="0" smtClean="0"/>
          </a:p>
          <a:p>
            <a:pPr>
              <a:lnSpc>
                <a:spcPct val="80000"/>
              </a:lnSpc>
            </a:pPr>
            <a:r>
              <a:rPr lang="cs-CZ" sz="3000" dirty="0" smtClean="0"/>
              <a:t>28. září 1941 zahájili </a:t>
            </a:r>
            <a:r>
              <a:rPr lang="cs-CZ" sz="3000" dirty="0" err="1" smtClean="0"/>
              <a:t>protipartyzánskou</a:t>
            </a:r>
            <a:r>
              <a:rPr lang="cs-CZ" sz="3000" dirty="0" smtClean="0"/>
              <a:t> ofenzivu</a:t>
            </a:r>
          </a:p>
          <a:p>
            <a:pPr>
              <a:lnSpc>
                <a:spcPct val="80000"/>
              </a:lnSpc>
            </a:pPr>
            <a:r>
              <a:rPr lang="cs-CZ" sz="3000" dirty="0" smtClean="0"/>
              <a:t>Tito utíká, </a:t>
            </a:r>
            <a:r>
              <a:rPr lang="cs-CZ" sz="3000" dirty="0" smtClean="0"/>
              <a:t>do útoku přešli v létě 1942</a:t>
            </a:r>
          </a:p>
          <a:p>
            <a:pPr>
              <a:lnSpc>
                <a:spcPct val="80000"/>
              </a:lnSpc>
            </a:pPr>
            <a:r>
              <a:rPr lang="cs-CZ" sz="3000" dirty="0" smtClean="0"/>
              <a:t>koncem roku 1942 měli partyzáni kolem 150 tisíc mužů a 200 tisíc vojáků kolaborantských formací, vznikla </a:t>
            </a:r>
            <a:r>
              <a:rPr lang="cs-CZ" sz="3000" i="1" u="sng" dirty="0" smtClean="0"/>
              <a:t>Národní osvobozenecká armáda Jugoslávie </a:t>
            </a:r>
            <a:r>
              <a:rPr lang="cs-CZ" sz="3000" dirty="0" smtClean="0"/>
              <a:t>s </a:t>
            </a:r>
            <a:r>
              <a:rPr lang="cs-CZ" sz="3000" dirty="0" err="1" smtClean="0"/>
              <a:t>Titem</a:t>
            </a:r>
            <a:r>
              <a:rPr lang="cs-CZ" sz="3000" dirty="0" smtClean="0"/>
              <a:t> v čele</a:t>
            </a:r>
            <a:endParaRPr lang="cs-CZ" sz="3000" i="1" u="sng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podzim 1942 </a:t>
            </a:r>
            <a:r>
              <a:rPr lang="cs-CZ" dirty="0" smtClean="0"/>
              <a:t>z vůdců partyzánů </a:t>
            </a:r>
            <a:br>
              <a:rPr lang="cs-CZ" dirty="0" smtClean="0"/>
            </a:br>
            <a:r>
              <a:rPr lang="cs-CZ" dirty="0" smtClean="0"/>
              <a:t>a inteligence vznikl </a:t>
            </a:r>
            <a:r>
              <a:rPr lang="cs-CZ" b="1" u="sng" dirty="0" smtClean="0"/>
              <a:t>AVNOJ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– </a:t>
            </a:r>
            <a:r>
              <a:rPr lang="cs-CZ" i="1" dirty="0" smtClean="0"/>
              <a:t>Antifašistická rada národního osvobození Jugoslávie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úlohy </a:t>
            </a:r>
            <a:r>
              <a:rPr lang="cs-CZ" dirty="0" smtClean="0"/>
              <a:t>státní moci, </a:t>
            </a:r>
            <a:r>
              <a:rPr lang="cs-CZ" dirty="0" smtClean="0"/>
              <a:t>nebyla prozatímní vládou</a:t>
            </a: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odsoudili kolaboraci </a:t>
            </a:r>
            <a:r>
              <a:rPr lang="cs-CZ" dirty="0" err="1" smtClean="0"/>
              <a:t>četniků</a:t>
            </a: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Nechtěli z</a:t>
            </a:r>
            <a:r>
              <a:rPr lang="cs-CZ" dirty="0" smtClean="0"/>
              <a:t> Jugoslávie vytvořit komunistický stát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slíbili rovnost národů </a:t>
            </a:r>
            <a:r>
              <a:rPr lang="cs-CZ" dirty="0" smtClean="0"/>
              <a:t>a </a:t>
            </a:r>
            <a:r>
              <a:rPr lang="cs-CZ" dirty="0" smtClean="0"/>
              <a:t>menšin</a:t>
            </a:r>
            <a:endParaRPr lang="cs-CZ" i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214290"/>
            <a:ext cx="8858312" cy="642942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500" dirty="0" smtClean="0"/>
              <a:t>1943 Londýn </a:t>
            </a:r>
            <a:r>
              <a:rPr lang="cs-CZ" sz="2500" dirty="0" smtClean="0"/>
              <a:t>odvrátil od pasivního a kolaborujícího </a:t>
            </a:r>
            <a:r>
              <a:rPr lang="cs-CZ" sz="2500" dirty="0" err="1" smtClean="0"/>
              <a:t>Mihailoviće</a:t>
            </a:r>
            <a:endParaRPr lang="cs-CZ" sz="2500" dirty="0" smtClean="0"/>
          </a:p>
          <a:p>
            <a:pPr>
              <a:lnSpc>
                <a:spcPct val="80000"/>
              </a:lnSpc>
            </a:pPr>
            <a:r>
              <a:rPr lang="cs-CZ" sz="2500" dirty="0" smtClean="0"/>
              <a:t>styk </a:t>
            </a:r>
            <a:r>
              <a:rPr lang="cs-CZ" sz="2500" dirty="0" smtClean="0"/>
              <a:t>s partyzány, uznal je jako legální odboj</a:t>
            </a:r>
          </a:p>
          <a:p>
            <a:pPr lvl="1">
              <a:lnSpc>
                <a:spcPct val="80000"/>
              </a:lnSpc>
            </a:pPr>
            <a:r>
              <a:rPr lang="cs-CZ" sz="2200" dirty="0" smtClean="0"/>
              <a:t>Tito byl Velkou trojkou uznán za „samostatného spojeneckého vrchního velitele“</a:t>
            </a:r>
          </a:p>
          <a:p>
            <a:pPr>
              <a:lnSpc>
                <a:spcPct val="80000"/>
              </a:lnSpc>
            </a:pPr>
            <a:r>
              <a:rPr lang="cs-CZ" sz="2500" dirty="0" smtClean="0"/>
              <a:t>Tito </a:t>
            </a:r>
            <a:r>
              <a:rPr lang="cs-CZ" sz="2500" dirty="0" smtClean="0"/>
              <a:t>se stal „</a:t>
            </a:r>
            <a:r>
              <a:rPr lang="cs-CZ" sz="2500" i="1" dirty="0" smtClean="0"/>
              <a:t>nejsilnějším mužem na Balkáně</a:t>
            </a:r>
            <a:r>
              <a:rPr lang="cs-CZ" sz="2500" dirty="0" smtClean="0"/>
              <a:t>“</a:t>
            </a:r>
          </a:p>
          <a:p>
            <a:pPr>
              <a:lnSpc>
                <a:spcPct val="80000"/>
              </a:lnSpc>
            </a:pPr>
            <a:r>
              <a:rPr lang="cs-CZ" sz="2500" dirty="0" smtClean="0"/>
              <a:t>listopad </a:t>
            </a:r>
            <a:r>
              <a:rPr lang="cs-CZ" sz="2500" dirty="0" smtClean="0"/>
              <a:t>1943 </a:t>
            </a:r>
            <a:r>
              <a:rPr lang="cs-CZ" sz="2500" b="1" dirty="0" smtClean="0"/>
              <a:t>druhá </a:t>
            </a:r>
            <a:r>
              <a:rPr lang="cs-CZ" sz="2500" b="1" dirty="0" smtClean="0"/>
              <a:t>konference </a:t>
            </a:r>
            <a:r>
              <a:rPr lang="cs-CZ" sz="2500" b="1" dirty="0" err="1" smtClean="0"/>
              <a:t>AVNOJe</a:t>
            </a:r>
            <a:r>
              <a:rPr lang="cs-CZ" sz="2500" b="1" dirty="0" smtClean="0"/>
              <a:t> </a:t>
            </a:r>
            <a:r>
              <a:rPr lang="cs-CZ" sz="2500" dirty="0" smtClean="0"/>
              <a:t>v</a:t>
            </a:r>
            <a:r>
              <a:rPr lang="cs-CZ" sz="2500" dirty="0" smtClean="0"/>
              <a:t> režii Komunistické strany </a:t>
            </a:r>
            <a:r>
              <a:rPr lang="cs-CZ" sz="2500" dirty="0" smtClean="0"/>
              <a:t>Jugoslávie</a:t>
            </a:r>
          </a:p>
          <a:p>
            <a:pPr>
              <a:lnSpc>
                <a:spcPct val="80000"/>
              </a:lnSpc>
            </a:pPr>
            <a:r>
              <a:rPr lang="cs-CZ" sz="2200" dirty="0" smtClean="0"/>
              <a:t>vytvořit </a:t>
            </a:r>
            <a:r>
              <a:rPr lang="cs-CZ" sz="2200" u="sng" dirty="0" smtClean="0"/>
              <a:t>federativní Jugoslávii složenou z šesti republik</a:t>
            </a:r>
            <a:r>
              <a:rPr lang="cs-CZ" sz="2200" dirty="0" smtClean="0"/>
              <a:t>, ve kterých budou žít národy s rovnými právy – Srbové, Chorvati, Makedonci, Černohorci, Slovinci</a:t>
            </a:r>
          </a:p>
          <a:p>
            <a:pPr>
              <a:lnSpc>
                <a:spcPct val="80000"/>
              </a:lnSpc>
            </a:pPr>
            <a:r>
              <a:rPr lang="cs-CZ" sz="2200" dirty="0" smtClean="0"/>
              <a:t>zvolili </a:t>
            </a:r>
            <a:r>
              <a:rPr lang="cs-CZ" sz="2200" i="1" dirty="0" smtClean="0"/>
              <a:t>Národní výbor osvobození Jugoslávie </a:t>
            </a:r>
            <a:r>
              <a:rPr lang="cs-CZ" sz="2200" dirty="0" smtClean="0"/>
              <a:t>(NKOJ), </a:t>
            </a:r>
            <a:br>
              <a:rPr lang="cs-CZ" sz="2200" dirty="0" smtClean="0"/>
            </a:br>
            <a:r>
              <a:rPr lang="cs-CZ" sz="2200" dirty="0" smtClean="0"/>
              <a:t>jako </a:t>
            </a:r>
            <a:r>
              <a:rPr lang="cs-CZ" sz="2200" u="sng" dirty="0" smtClean="0"/>
              <a:t>prozatímní vláda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Tito </a:t>
            </a:r>
            <a:r>
              <a:rPr lang="cs-CZ" sz="2000" u="sng" dirty="0" smtClean="0"/>
              <a:t>maršálem </a:t>
            </a:r>
            <a:r>
              <a:rPr lang="cs-CZ" sz="2000" u="sng" dirty="0" smtClean="0"/>
              <a:t>Jugoslávie a premiérem </a:t>
            </a:r>
            <a:r>
              <a:rPr lang="cs-CZ" sz="2000" dirty="0" err="1" smtClean="0"/>
              <a:t>NKOJe</a:t>
            </a:r>
            <a:endParaRPr lang="cs-CZ" sz="2000" dirty="0" smtClean="0"/>
          </a:p>
          <a:p>
            <a:pPr>
              <a:lnSpc>
                <a:spcPct val="80000"/>
              </a:lnSpc>
            </a:pPr>
            <a:r>
              <a:rPr lang="cs-CZ" sz="2200" dirty="0" smtClean="0"/>
              <a:t>odvolali exilovou vládu</a:t>
            </a:r>
          </a:p>
          <a:p>
            <a:pPr>
              <a:lnSpc>
                <a:spcPct val="80000"/>
              </a:lnSpc>
            </a:pPr>
            <a:r>
              <a:rPr lang="cs-CZ" sz="2200" dirty="0" smtClean="0"/>
              <a:t>zakázali králi Petru II. návrat do země, dokud neproběhne referendum o postavení </a:t>
            </a:r>
            <a:r>
              <a:rPr lang="cs-CZ" sz="2200" dirty="0" smtClean="0"/>
              <a:t>monarchie - </a:t>
            </a:r>
            <a:r>
              <a:rPr lang="cs-CZ" sz="2400" dirty="0" smtClean="0"/>
              <a:t>exilová vláda prohlásila usnesení </a:t>
            </a:r>
            <a:br>
              <a:rPr lang="cs-CZ" sz="2400" dirty="0" smtClean="0"/>
            </a:br>
            <a:r>
              <a:rPr lang="cs-CZ" sz="2400" dirty="0" smtClean="0"/>
              <a:t>za neplatná</a:t>
            </a:r>
            <a:endParaRPr lang="cs-CZ" sz="2200" dirty="0" smtClean="0"/>
          </a:p>
          <a:p>
            <a:pPr>
              <a:lnSpc>
                <a:spcPct val="80000"/>
              </a:lnSpc>
            </a:pPr>
            <a:endParaRPr lang="cs-CZ" sz="2500" dirty="0" smtClean="0"/>
          </a:p>
          <a:p>
            <a:pPr>
              <a:lnSpc>
                <a:spcPct val="80000"/>
              </a:lnSpc>
            </a:pPr>
            <a:endParaRPr lang="cs-CZ" sz="25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</TotalTime>
  <Words>1671</Words>
  <PresentationFormat>Předvádění na obrazovce (4:3)</PresentationFormat>
  <Paragraphs>203</Paragraphs>
  <Slides>30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Motiv sady Office</vt:lpstr>
      <vt:lpstr>Téma referátů (seminárních prací)</vt:lpstr>
      <vt:lpstr>Protijugoslávské rezoluce</vt:lpstr>
      <vt:lpstr>Snímek 3</vt:lpstr>
      <vt:lpstr>Bánoviny (územní jednotky v královské Jugoslávii)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Zdroje:</vt:lpstr>
      <vt:lpstr>Severoatlantická smlouva z dubna 1949</vt:lpstr>
      <vt:lpstr>Snímek 18</vt:lpstr>
      <vt:lpstr>Snímek 19</vt:lpstr>
      <vt:lpstr>Zdroje:</vt:lpstr>
      <vt:lpstr>Vojenská porada v Moskvě v lednu 1951 – mýtus a skutečnost</vt:lpstr>
      <vt:lpstr>Snímek 22</vt:lpstr>
      <vt:lpstr>Snímek 23</vt:lpstr>
      <vt:lpstr>Snímek 24</vt:lpstr>
      <vt:lpstr>Zdroje:</vt:lpstr>
      <vt:lpstr>Návrh SSSR na neutralizaci Německa z března 1952</vt:lpstr>
      <vt:lpstr>Snímek 27</vt:lpstr>
      <vt:lpstr>Snímek 28</vt:lpstr>
      <vt:lpstr>Snímek 29</vt:lpstr>
      <vt:lpstr>Zdroje: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Studená válka</dc:title>
  <dc:creator>Vít Němec</dc:creator>
  <cp:lastModifiedBy>Vít Němec</cp:lastModifiedBy>
  <cp:revision>57</cp:revision>
  <dcterms:created xsi:type="dcterms:W3CDTF">2019-09-23T23:04:06Z</dcterms:created>
  <dcterms:modified xsi:type="dcterms:W3CDTF">2019-10-08T00:31:09Z</dcterms:modified>
</cp:coreProperties>
</file>