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5" r:id="rId9"/>
    <p:sldId id="266" r:id="rId10"/>
    <p:sldId id="267" r:id="rId11"/>
    <p:sldId id="262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446837F-A7B9-4570-98B2-4EC9D74BE477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CFE84AC-7AC9-43C0-8870-F618D08E7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9B00C3-90A4-450E-9BEA-CB6D1D36428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C0AA16-0076-47DC-8B82-22506E35F4C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97118E-7F0F-4305-A5F3-4A0484E96F8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78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97767F-C892-409A-A40D-97B92D5CDA4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0B545-EE01-463F-BA67-4D118A00F06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19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86D8F4-5427-4257-8469-E9B801D43AE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04F94C-BF96-47FF-B57A-2F09EBD47CE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E7F70F-387E-4538-B45D-ED40D6C80E1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325270-99CE-428D-9696-C92941FD915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A39433-D49D-4E0A-BCBF-1645B2409AF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1E5337-269A-41C6-923B-6BE54DC00DF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49D17E-13B2-417F-BE0B-0C1CE7E44FA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2C94FB-C677-48F4-96DD-350F1B28645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46DC95-D688-4526-9A72-F52A0F21EBF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76C17-2D4E-4A94-ADE0-9C6AE9B1CF69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12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92FB08-A961-42CE-A9D3-AEC86470E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B171F-41FE-4A63-9D57-09D5B8D81B5E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09B7B-3A25-44D5-A4A7-6D6781FBF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BD4F7-D8C0-4A14-992C-041EBD87F124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4C8ED-A0D0-4B33-A58A-BF3C91400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60413-6311-4088-BF7F-5181CE278D92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B9F7B-D4B0-4E0A-B148-3AF0C2AEC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DEA49-09BC-4088-B803-A2AAB7FA3294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50380-7961-4D28-AC6A-2DCACE2D0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5ABE-BE14-4F03-8222-DE02E985C935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8EB7A-B152-473E-A9C7-DC1E2072D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0545A-315A-475E-8CD8-A36C50397A81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A1FCC-310B-49E5-B8E1-F81AF7852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78F7D-D6BA-445A-9A14-19277314E3AA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DA433-2BCE-46D3-B14E-C43EDA963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EF56A-93E8-4BC3-9708-9D6950782655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FC78D-EE5B-4455-AE71-2B47AB719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Zaoblený obdélník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70C04-9274-405C-AC8D-B1792EACEBC3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E7D18-2679-4DE6-8D82-A87DD52D21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48093-C815-43EB-8957-FEB7F62A3B92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ECE3A-708C-4F20-8F4B-773DDF591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8F1914-C71C-48BC-A207-D93DB70D045C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6EBAF017-78F4-43BD-9495-57B186A40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1" r:id="rId2"/>
    <p:sldLayoutId id="2147483709" r:id="rId3"/>
    <p:sldLayoutId id="2147483702" r:id="rId4"/>
    <p:sldLayoutId id="2147483703" r:id="rId5"/>
    <p:sldLayoutId id="2147483704" r:id="rId6"/>
    <p:sldLayoutId id="2147483705" r:id="rId7"/>
    <p:sldLayoutId id="2147483710" r:id="rId8"/>
    <p:sldLayoutId id="2147483711" r:id="rId9"/>
    <p:sldLayoutId id="2147483706" r:id="rId10"/>
    <p:sldLayoutId id="214748370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motycka@goldenwell.cz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</a:rPr>
              <a:t>11</a:t>
            </a:r>
            <a:r>
              <a:rPr lang="cs-CZ" dirty="0" smtClean="0">
                <a:latin typeface="Arial" charset="0"/>
              </a:rPr>
              <a:t>. listopadu 2019</a:t>
            </a:r>
            <a:endParaRPr lang="cs-CZ" dirty="0" smtClean="0">
              <a:latin typeface="Arial" charset="0"/>
            </a:endParaRPr>
          </a:p>
          <a:p>
            <a:endParaRPr lang="cs-CZ" dirty="0" smtClean="0"/>
          </a:p>
          <a:p>
            <a:r>
              <a:rPr lang="cs-CZ" dirty="0" smtClean="0"/>
              <a:t>Ing. Michal Motyčka, Ph.D.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8775"/>
            <a:ext cx="8229600" cy="13477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i="1" smtClean="0">
                <a:solidFill>
                  <a:schemeClr val="tx1"/>
                </a:solidFill>
              </a:rPr>
              <a:t>FINANČNÍ UKAZATELE </a:t>
            </a:r>
            <a:br>
              <a:rPr lang="cs-CZ" i="1" smtClean="0">
                <a:solidFill>
                  <a:schemeClr val="tx1"/>
                </a:solidFill>
              </a:rPr>
            </a:br>
            <a:r>
              <a:rPr lang="cs-CZ" i="1" smtClean="0">
                <a:solidFill>
                  <a:schemeClr val="tx1"/>
                </a:solidFill>
              </a:rPr>
              <a:t>V HOTELNICTVÍ</a:t>
            </a:r>
            <a:endParaRPr i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RevPar</a:t>
            </a:r>
            <a:endParaRPr 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Angl. </a:t>
            </a:r>
            <a:r>
              <a:rPr lang="cs-CZ" dirty="0" err="1"/>
              <a:t>Revenue</a:t>
            </a:r>
            <a:r>
              <a:rPr lang="cs-CZ" dirty="0"/>
              <a:t> Per </a:t>
            </a:r>
            <a:r>
              <a:rPr lang="cs-CZ" dirty="0" err="1"/>
              <a:t>Available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, neboli tzv. tržba na disponibilní pokoj, zkr. </a:t>
            </a:r>
            <a:r>
              <a:rPr lang="cs-CZ" dirty="0" err="1"/>
              <a:t>RevPAR</a:t>
            </a:r>
            <a:r>
              <a:rPr lang="cs-CZ" dirty="0"/>
              <a:t>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udává se v příslušné měně a standardně bez DPH a bez snídaně.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Výpočet: </a:t>
            </a:r>
            <a:r>
              <a:rPr lang="cs-CZ" dirty="0" err="1"/>
              <a:t>RevPAR</a:t>
            </a:r>
            <a:r>
              <a:rPr lang="cs-CZ" dirty="0"/>
              <a:t> = Tržba za ubytování (bez DPH a bez snídaní)/Celkový počet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/>
              <a:t>pokojů k dispozici (za období)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Významný porovnávací parametr i pro dvě na první pohled rozdílná ubytovací zařízení.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Dokladuje úspěšnost obchodní strategie ve smyslu optimálního využití ubytovací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kapacity s přihlédnutím k její velikosti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Room revenue</a:t>
            </a:r>
            <a:endParaRPr lang="en-US" smtClean="0"/>
          </a:p>
        </p:txBody>
      </p:sp>
      <p:sp>
        <p:nvSpPr>
          <p:cNvPr id="3481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Angl. Room (Accommodation) Revenue, zkr. Room Rev, udává se v příslušné měně</a:t>
            </a:r>
          </a:p>
          <a:p>
            <a:r>
              <a:rPr lang="pl-PL" smtClean="0"/>
              <a:t>a standardně bez DPH a bez snídaně.</a:t>
            </a:r>
          </a:p>
          <a:p>
            <a:r>
              <a:rPr lang="cs-CZ" smtClean="0"/>
              <a:t>Výpočet: Room Rev = součet tržeb za jednotlivé obsazené pokoje</a:t>
            </a:r>
          </a:p>
          <a:p>
            <a:r>
              <a:rPr lang="cs-CZ" smtClean="0"/>
              <a:t>Nosný parametr pro finanční rozpočet, významný ukazatel potenciálu zisku,</a:t>
            </a:r>
          </a:p>
          <a:p>
            <a:r>
              <a:rPr lang="cs-CZ" smtClean="0"/>
              <a:t>výchozí parametr většiny investičních rozhodnutí.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Budget</a:t>
            </a:r>
            <a:endParaRPr lang="en-US" smtClean="0"/>
          </a:p>
        </p:txBody>
      </p:sp>
      <p:sp>
        <p:nvSpPr>
          <p:cNvPr id="36866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Rozpočet</a:t>
            </a:r>
          </a:p>
          <a:p>
            <a:endParaRPr lang="cs-CZ" dirty="0" smtClean="0"/>
          </a:p>
          <a:p>
            <a:r>
              <a:rPr lang="cs-CZ" dirty="0" err="1" smtClean="0"/>
              <a:t>Forecast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GRR</a:t>
            </a:r>
            <a:endParaRPr lang="en-US" dirty="0" smtClean="0"/>
          </a:p>
        </p:txBody>
      </p:sp>
      <p:pic>
        <p:nvPicPr>
          <p:cNvPr id="36867" name="Picture 2" descr="C:\Users\michal.motycka\AppData\Local\Microsoft\Windows\Temporary Internet Files\Content.IE5\1ALJK6TE\MP90044251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1484313"/>
            <a:ext cx="5448300" cy="3632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F&amp;B Department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Ziskovost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Nákladovost 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(Food </a:t>
            </a:r>
            <a:r>
              <a:rPr lang="cs-CZ" dirty="0" err="1" smtClean="0"/>
              <a:t>Cost</a:t>
            </a:r>
            <a:r>
              <a:rPr lang="cs-CZ" dirty="0" smtClean="0"/>
              <a:t>/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Beverage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)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/>
              <a:t>Řízení zásob</a:t>
            </a:r>
            <a:endParaRPr lang="pl-PL" dirty="0"/>
          </a:p>
        </p:txBody>
      </p:sp>
      <p:pic>
        <p:nvPicPr>
          <p:cNvPr id="38915" name="Picture 2" descr="https://encrypted-tbn0.gstatic.com/images?q=tbn:ANd9GcSSYxmnXdDdUCIfJC9Xs0vq3q0l3AuZdBLxMnwPK9wDBhiC-Wd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1844675"/>
            <a:ext cx="4194175" cy="29432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GAME OVER</a:t>
            </a:r>
            <a:endParaRPr lang="en-US" smtClean="0"/>
          </a:p>
        </p:txBody>
      </p:sp>
      <p:sp>
        <p:nvSpPr>
          <p:cNvPr id="4096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cs-CZ" smtClean="0"/>
              <a:t>Děkuji za pozornost, přeji krásný den a „nekonfliktní“ studium.</a:t>
            </a:r>
          </a:p>
          <a:p>
            <a:pPr marL="0" indent="0">
              <a:buFont typeface="Wingdings 2" pitchFamily="18" charset="2"/>
              <a:buNone/>
            </a:pPr>
            <a:endParaRPr lang="cs-CZ" smtClean="0"/>
          </a:p>
          <a:p>
            <a:pPr marL="0" indent="0">
              <a:buFont typeface="Wingdings 2" pitchFamily="18" charset="2"/>
              <a:buNone/>
            </a:pPr>
            <a:r>
              <a:rPr lang="cs-CZ" smtClean="0"/>
              <a:t>Michal Motyčka</a:t>
            </a:r>
          </a:p>
          <a:p>
            <a:pPr marL="0" indent="0">
              <a:buFont typeface="Wingdings 2" pitchFamily="18" charset="2"/>
              <a:buNone/>
            </a:pPr>
            <a:r>
              <a:rPr lang="cs-CZ" smtClean="0">
                <a:hlinkClick r:id="rId3"/>
              </a:rPr>
              <a:t>Michal.motycka@goldenwell.cz</a:t>
            </a:r>
            <a:endParaRPr lang="cs-CZ" smtClean="0"/>
          </a:p>
          <a:p>
            <a:pPr marL="0" indent="0">
              <a:buFont typeface="Wingdings 2" pitchFamily="18" charset="2"/>
              <a:buNone/>
            </a:pPr>
            <a:r>
              <a:rPr lang="cs-CZ" smtClean="0"/>
              <a:t>+420 775 877 660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Proč finanční ukazatele?</a:t>
            </a:r>
            <a:endParaRPr lang="en-US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u="sng" dirty="0" smtClean="0"/>
              <a:t>Poskytují možnost srovnání</a:t>
            </a:r>
            <a:r>
              <a:rPr lang="cs-CZ" dirty="0" smtClean="0"/>
              <a:t>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 ostatními podnikatelskými subjekty a/nebo s průměrnými hodnotami v dané oblasti podnikání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 předchozími obdobími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 ročním/aktuálním plánem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   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 smtClean="0"/>
              <a:t>Metody kalkulace finančních ukazatelů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 smtClean="0"/>
              <a:t>Nejčastěji na základě</a:t>
            </a:r>
            <a:r>
              <a:rPr lang="cs-CZ" dirty="0" smtClean="0"/>
              <a:t>:</a:t>
            </a:r>
          </a:p>
          <a:p>
            <a:pPr>
              <a:buFont typeface="Wingdings 2" pitchFamily="18" charset="2"/>
              <a:buNone/>
            </a:pPr>
            <a:endParaRPr lang="cs-CZ" dirty="0" smtClean="0"/>
          </a:p>
          <a:p>
            <a:r>
              <a:rPr lang="cs-CZ" dirty="0" smtClean="0"/>
              <a:t>Počtu obsazených pokojů – v návaznosti na vyhodnocení variabilních nákladů</a:t>
            </a:r>
          </a:p>
          <a:p>
            <a:r>
              <a:rPr lang="cs-CZ" dirty="0" smtClean="0"/>
              <a:t>Počtu pokojů v inventáři – v návaznosti na vyhodnocení fixních nákladů</a:t>
            </a:r>
          </a:p>
          <a:p>
            <a:r>
              <a:rPr lang="cs-CZ" dirty="0" smtClean="0"/>
              <a:t>Procentem z tržeb – možnost </a:t>
            </a:r>
            <a:r>
              <a:rPr lang="cs-CZ" dirty="0" err="1" smtClean="0"/>
              <a:t>použ</a:t>
            </a:r>
            <a:r>
              <a:rPr lang="en-US" dirty="0" err="1" smtClean="0"/>
              <a:t>i</a:t>
            </a:r>
            <a:r>
              <a:rPr lang="cs-CZ" dirty="0" err="1" smtClean="0"/>
              <a:t>tí</a:t>
            </a:r>
            <a:r>
              <a:rPr lang="cs-CZ" dirty="0" smtClean="0"/>
              <a:t> pro analýzu jak fixních, tak variabilních nákladů</a:t>
            </a: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???? Finanční ukazatele ???</a:t>
            </a:r>
            <a:endParaRPr lang="en-US" b="1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5400" dirty="0" smtClean="0">
                <a:solidFill>
                  <a:srgbClr val="FF0000"/>
                </a:solidFill>
              </a:rPr>
              <a:t>ADR</a:t>
            </a:r>
            <a:r>
              <a:rPr lang="cs-CZ" sz="5400" dirty="0" smtClean="0"/>
              <a:t>            </a:t>
            </a:r>
            <a:r>
              <a:rPr lang="cs-CZ" sz="5400" dirty="0" smtClean="0">
                <a:solidFill>
                  <a:schemeClr val="accent1"/>
                </a:solidFill>
              </a:rPr>
              <a:t>Occ %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5400" dirty="0" smtClean="0"/>
              <a:t>      RevPar       </a:t>
            </a:r>
            <a:r>
              <a:rPr lang="cs-CZ" sz="5400" dirty="0" smtClean="0">
                <a:solidFill>
                  <a:srgbClr val="CC0099"/>
                </a:solidFill>
              </a:rPr>
              <a:t>FC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5400" dirty="0" smtClean="0">
                <a:solidFill>
                  <a:srgbClr val="CC0099"/>
                </a:solidFill>
              </a:rPr>
              <a:t>GOP</a:t>
            </a:r>
            <a:r>
              <a:rPr lang="cs-CZ" sz="5400" dirty="0" smtClean="0"/>
              <a:t>        </a:t>
            </a:r>
            <a:r>
              <a:rPr lang="cs-CZ" sz="5400" dirty="0" smtClean="0">
                <a:solidFill>
                  <a:srgbClr val="FF0000"/>
                </a:solidFill>
              </a:rPr>
              <a:t>IBFC</a:t>
            </a:r>
            <a:r>
              <a:rPr lang="cs-CZ" sz="5400" dirty="0" smtClean="0"/>
              <a:t>     RGI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5400" dirty="0" smtClean="0"/>
              <a:t>       </a:t>
            </a:r>
            <a:r>
              <a:rPr lang="cs-CZ" sz="5400" dirty="0" smtClean="0">
                <a:solidFill>
                  <a:schemeClr val="accent6">
                    <a:lumMod val="75000"/>
                  </a:schemeClr>
                </a:solidFill>
              </a:rPr>
              <a:t>ARI</a:t>
            </a:r>
            <a:r>
              <a:rPr lang="cs-CZ" sz="5400" dirty="0" smtClean="0"/>
              <a:t>          </a:t>
            </a:r>
            <a:r>
              <a:rPr lang="cs-CZ" sz="5400" dirty="0" smtClean="0">
                <a:solidFill>
                  <a:schemeClr val="accent1"/>
                </a:solidFill>
              </a:rPr>
              <a:t>TORE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5400" dirty="0" smtClean="0"/>
              <a:t>              PROFIT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54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54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5400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Druhy finančních ukazatelů</a:t>
            </a:r>
            <a:endParaRPr lang="en-US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1800" b="1" smtClean="0"/>
          </a:p>
          <a:p>
            <a:r>
              <a:rPr lang="cs-CZ" sz="1800" b="1" u="sng" smtClean="0"/>
              <a:t>Ukazatele likvidity </a:t>
            </a:r>
            <a:r>
              <a:rPr lang="cs-CZ" sz="1800" smtClean="0"/>
              <a:t>– indikují, zda je daný provoz schopen dostát svým běžným a krátkodobým závazkům</a:t>
            </a:r>
          </a:p>
          <a:p>
            <a:r>
              <a:rPr lang="cs-CZ" sz="1800" b="1" u="sng" smtClean="0"/>
              <a:t>Ukazatele solventnosti </a:t>
            </a:r>
            <a:r>
              <a:rPr lang="cs-CZ" sz="1800" smtClean="0"/>
              <a:t>– indikují, zda je daný provoz schopen dostát svým dlouhodobým závazkům.</a:t>
            </a:r>
          </a:p>
          <a:p>
            <a:r>
              <a:rPr lang="cs-CZ" sz="1800" b="1" u="sng" smtClean="0"/>
              <a:t>Ukazatele aktivity </a:t>
            </a:r>
            <a:r>
              <a:rPr lang="cs-CZ" sz="1800" smtClean="0"/>
              <a:t>– indikují, s jakou efektivitou je management schopen využívat potenciál daného provozu</a:t>
            </a:r>
          </a:p>
          <a:p>
            <a:r>
              <a:rPr lang="cs-CZ" sz="1800" b="1" u="sng" smtClean="0"/>
              <a:t>Ukazatele ziskovosti </a:t>
            </a:r>
            <a:r>
              <a:rPr lang="cs-CZ" sz="1800" smtClean="0"/>
              <a:t>– umožnují managementu/vlastníkům sledovat ziskovost ve srovnání s konkurencí, předchozími obdobími nebo plánem</a:t>
            </a:r>
          </a:p>
          <a:p>
            <a:r>
              <a:rPr lang="cs-CZ" sz="1800" b="1" u="sng" smtClean="0"/>
              <a:t>Provozní ukazatele  </a:t>
            </a:r>
            <a:r>
              <a:rPr lang="cs-CZ" sz="1800" smtClean="0"/>
              <a:t>– jsou nástrojem analýzy provozu i srovnání s konkurencí, předchozími obdobími nebo plánem  </a:t>
            </a:r>
          </a:p>
          <a:p>
            <a:r>
              <a:rPr lang="cs-CZ" sz="1800" b="1" u="sng" smtClean="0"/>
              <a:t>Statistické ukazatele a ukazatele obsazenosti </a:t>
            </a:r>
            <a:r>
              <a:rPr lang="cs-CZ" sz="1800" smtClean="0"/>
              <a:t>– měří statistickou úspěšnost provozu</a:t>
            </a:r>
          </a:p>
          <a:p>
            <a:pPr>
              <a:buFont typeface="Wingdings 2" pitchFamily="18" charset="2"/>
              <a:buNone/>
            </a:pPr>
            <a:endParaRPr lang="cs-CZ" sz="1800" smtClean="0"/>
          </a:p>
          <a:p>
            <a:endParaRPr lang="cs-CZ" smtClean="0"/>
          </a:p>
          <a:p>
            <a:endParaRPr lang="en-US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Ukazatele</a:t>
            </a:r>
            <a:endParaRPr lang="en-US" smtClean="0"/>
          </a:p>
        </p:txBody>
      </p:sp>
      <p:sp>
        <p:nvSpPr>
          <p:cNvPr id="24578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ADR/ARR</a:t>
            </a:r>
          </a:p>
          <a:p>
            <a:r>
              <a:rPr lang="cs-CZ" smtClean="0"/>
              <a:t>Occupancy</a:t>
            </a:r>
          </a:p>
          <a:p>
            <a:r>
              <a:rPr lang="cs-CZ" smtClean="0"/>
              <a:t>RevPar </a:t>
            </a:r>
          </a:p>
          <a:p>
            <a:r>
              <a:rPr lang="cs-CZ" smtClean="0"/>
              <a:t>GRR</a:t>
            </a:r>
          </a:p>
          <a:p>
            <a:r>
              <a:rPr lang="cs-CZ" smtClean="0"/>
              <a:t>Budget/Forecast</a:t>
            </a:r>
          </a:p>
          <a:p>
            <a:r>
              <a:rPr lang="cs-CZ" smtClean="0"/>
              <a:t>Foodcost/Beveragecost</a:t>
            </a:r>
          </a:p>
          <a:p>
            <a:r>
              <a:rPr lang="cs-CZ" smtClean="0"/>
              <a:t>Benchmarking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Finanční ukazatele jako nástroj řízení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Finanční ukazatele jsou užitečné, nicméně zůstávají pouze indikátory.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i="1" dirty="0" smtClean="0">
                <a:solidFill>
                  <a:srgbClr val="FF0000"/>
                </a:solidFill>
              </a:rPr>
              <a:t> Nevyřeší případné problémy, pouze mohou pomoci problémy včas identifikovat.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i="1" dirty="0" smtClean="0">
                <a:solidFill>
                  <a:srgbClr val="FF0000"/>
                </a:solidFill>
              </a:rPr>
              <a:t>Pro identifikaci je nutná: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včasná dostupnost aktuálních výsledků</a:t>
            </a:r>
            <a:r>
              <a:rPr lang="en-US" dirty="0" smtClean="0"/>
              <a:t> a v</a:t>
            </a:r>
            <a:r>
              <a:rPr lang="cs-CZ" dirty="0" err="1" smtClean="0"/>
              <a:t>ýhledů</a:t>
            </a: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pravidelná analýza výsledků na všech úrovních řízení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znalost principu finančních ukazatelů minimálně na úrovni středního managementu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identifikace „vlastníka“ dané oblasti rozpočtu/části provozu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ADR/ARR</a:t>
            </a:r>
            <a:endParaRPr 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Angl. </a:t>
            </a:r>
            <a:r>
              <a:rPr lang="cs-CZ" dirty="0" err="1"/>
              <a:t>Average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, zkratka ARR, příp. někdy ADR (</a:t>
            </a:r>
            <a:r>
              <a:rPr lang="cs-CZ" dirty="0" err="1"/>
              <a:t>Average</a:t>
            </a:r>
            <a:r>
              <a:rPr lang="cs-CZ" dirty="0"/>
              <a:t> </a:t>
            </a:r>
            <a:r>
              <a:rPr lang="cs-CZ" dirty="0" err="1"/>
              <a:t>Daily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), udává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se v příslušné měně a standardně bez DPH a bez snídaně.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Výpočet: ARR = Tržba za ubytování (bez DPH a bez snídaní)/Počet obsazených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pokojů (za období)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Patří k základním statistikám a reportům, ukazuje sezónnost, předurčuje strategii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prodeje – </a:t>
            </a:r>
            <a:r>
              <a:rPr lang="cs-CZ" dirty="0" err="1"/>
              <a:t>Revenue</a:t>
            </a:r>
            <a:r>
              <a:rPr lang="cs-CZ" dirty="0"/>
              <a:t> Management, je to významný ukazatel při tvorbě finančního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rozpočtu.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Occupancy</a:t>
            </a:r>
            <a:endParaRPr 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Angl. </a:t>
            </a:r>
            <a:r>
              <a:rPr lang="cs-CZ" dirty="0" err="1"/>
              <a:t>Occupancy</a:t>
            </a:r>
            <a:r>
              <a:rPr lang="cs-CZ" dirty="0"/>
              <a:t>, zkratka OCC, vyjadřuje se obvykle v %, příp. v tzv. „</a:t>
            </a:r>
            <a:r>
              <a:rPr lang="cs-CZ" dirty="0" err="1"/>
              <a:t>pokojonocích</a:t>
            </a:r>
            <a:r>
              <a:rPr lang="cs-CZ" dirty="0"/>
              <a:t>“.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Výpočet: OCC = Celkový počet obsazených pokojů/Celkový počet pokojů (za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požadované období).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Jedná se o základní kámen statistik a reportů, ukazuje sezónnost a předurčuje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strategii prodeje. Je to významný ukazatel při tvorbě finančního rozpočtu a slouží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k plánování (počty zaměstnanců, generální úklidy, tréninky, rekonstrukce atd.)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204</TotalTime>
  <Words>615</Words>
  <Application>Microsoft Office PowerPoint</Application>
  <PresentationFormat>Předvádění na obrazovce (4:3)</PresentationFormat>
  <Paragraphs>115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Jmění</vt:lpstr>
      <vt:lpstr>FINANČNÍ UKAZATELE  V HOTELNICTVÍ</vt:lpstr>
      <vt:lpstr>Proč finanční ukazatele?</vt:lpstr>
      <vt:lpstr>Metody kalkulace finančních ukazatelů</vt:lpstr>
      <vt:lpstr>???? Finanční ukazatele ???</vt:lpstr>
      <vt:lpstr>Druhy finančních ukazatelů</vt:lpstr>
      <vt:lpstr>Ukazatele</vt:lpstr>
      <vt:lpstr>Finanční ukazatele jako nástroj řízení</vt:lpstr>
      <vt:lpstr>ADR/ARR</vt:lpstr>
      <vt:lpstr>Occupancy</vt:lpstr>
      <vt:lpstr>RevPar</vt:lpstr>
      <vt:lpstr>Room revenue</vt:lpstr>
      <vt:lpstr>Budget</vt:lpstr>
      <vt:lpstr>F&amp;B Department</vt:lpstr>
      <vt:lpstr>GAME OVER</vt:lpstr>
    </vt:vector>
  </TitlesOfParts>
  <Company>OEM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UKAZATELE V HOTELNICTVÍ</dc:title>
  <dc:creator>hmgmt</dc:creator>
  <cp:lastModifiedBy>umc041</cp:lastModifiedBy>
  <cp:revision>21</cp:revision>
  <dcterms:created xsi:type="dcterms:W3CDTF">2011-10-24T14:30:41Z</dcterms:created>
  <dcterms:modified xsi:type="dcterms:W3CDTF">2019-10-19T18:20:08Z</dcterms:modified>
</cp:coreProperties>
</file>