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  <p:sldMasterId id="2147483717" r:id="rId2"/>
  </p:sldMasterIdLst>
  <p:notesMasterIdLst>
    <p:notesMasterId r:id="rId25"/>
  </p:notesMasterIdLst>
  <p:sldIdLst>
    <p:sldId id="256" r:id="rId3"/>
    <p:sldId id="257" r:id="rId4"/>
    <p:sldId id="258" r:id="rId5"/>
    <p:sldId id="260" r:id="rId6"/>
    <p:sldId id="259" r:id="rId7"/>
    <p:sldId id="263" r:id="rId8"/>
    <p:sldId id="261" r:id="rId9"/>
    <p:sldId id="265" r:id="rId10"/>
    <p:sldId id="271" r:id="rId11"/>
    <p:sldId id="267" r:id="rId12"/>
    <p:sldId id="262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7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CFD8C4-BEC4-4079-8FEB-FF41CA1BFE60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37E0BD-1AB8-48E0-9423-167BEC04F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91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2E5010-D491-4FD2-A7FE-5FE6484C99E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1EC25D-5A25-4AD5-A12F-93FF0E92AE3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E550B2-794E-4109-83B8-58086ACE4AD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6BD5282-4238-4360-9497-60CB5F7FA7AE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B14B08E-DEC0-4DD6-8474-95E525443626}" type="slidenum">
              <a:rPr lang="en-US" sz="1200">
                <a:latin typeface="+mn-lt"/>
              </a:rPr>
              <a:pPr algn="r">
                <a:defRPr/>
              </a:pPr>
              <a:t>13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8E703B8-7EDC-4C57-B7D7-7E5A054D5D4D}" type="slidenum">
              <a:rPr lang="en-US" sz="1200">
                <a:latin typeface="+mn-lt"/>
              </a:rPr>
              <a:pPr algn="r">
                <a:defRPr/>
              </a:pPr>
              <a:t>14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B10E656-0621-43A6-BD07-D93A62888396}" type="slidenum">
              <a:rPr lang="en-US" sz="1200">
                <a:latin typeface="+mn-lt"/>
              </a:rPr>
              <a:pPr algn="r">
                <a:defRPr/>
              </a:pPr>
              <a:t>15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2C872D0-A55A-4F34-89EC-7A32A22600BE}" type="slidenum">
              <a:rPr lang="en-US" sz="1200">
                <a:latin typeface="+mn-lt"/>
              </a:rPr>
              <a:pPr algn="r">
                <a:defRPr/>
              </a:pPr>
              <a:t>16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A9EC42B-7D08-487C-9EC5-4329A5A799B0}" type="slidenum">
              <a:rPr lang="en-US" sz="1200">
                <a:latin typeface="+mn-lt"/>
              </a:rPr>
              <a:pPr algn="r">
                <a:defRPr/>
              </a:pPr>
              <a:t>17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F98606C-73E0-4938-BD19-4DD700946662}" type="slidenum">
              <a:rPr lang="en-US" sz="1200">
                <a:latin typeface="+mn-lt"/>
              </a:rPr>
              <a:pPr algn="r">
                <a:defRPr/>
              </a:pPr>
              <a:t>18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F0EAAE2-A6B3-4C11-AE1A-FBF8BB68318D}" type="slidenum">
              <a:rPr lang="en-US" sz="1200">
                <a:latin typeface="+mn-lt"/>
              </a:rPr>
              <a:pPr algn="r">
                <a:defRPr/>
              </a:pPr>
              <a:t>19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7B4533-FCB1-4F54-9F7D-87CC7D4ED87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E60FF7D-6A87-4BCB-BE54-FBA5D9029323}" type="slidenum">
              <a:rPr lang="en-US" sz="1200">
                <a:latin typeface="+mn-lt"/>
              </a:rPr>
              <a:pPr algn="r">
                <a:defRPr/>
              </a:pPr>
              <a:t>20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584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E60FF7D-6A87-4BCB-BE54-FBA5D9029323}" type="slidenum">
              <a:rPr lang="en-US" sz="1200">
                <a:latin typeface="+mn-lt"/>
              </a:rPr>
              <a:pPr algn="r">
                <a:defRPr/>
              </a:pPr>
              <a:t>21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7F0613-EFA1-4D8A-A7A0-2F8E8076540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A7B9C7-51C8-41B2-8FE5-42CAE7F968F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4DE8D1-A2BE-462D-A48F-ECDD9B058A2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003DD3-EDA9-4A87-8146-36343ACC226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86C86D-B59B-4F37-A8A7-2B9A533CDD3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10D52B-02B1-4C9B-8D9E-3996CF2DD10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DD9B89-6AE2-43B8-BCA7-FD9AF0CF230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174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5CAD1A6-2949-4AF9-8D09-77B15FB16084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614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F272935-9D6B-4A97-9964-A1A58B2DBA58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5A28A-6B8C-469F-AA2B-7A145A34FFB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6C8FBF-471C-40C3-A340-E25853ABF6EC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732F0-D285-4379-9C05-FA58C745AFB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BC46CA-BB99-4AC8-932B-CA2D35547A3E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ABD72-1B1F-4338-9523-774F9518D31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E92BF-7C12-431B-8269-FDE2A8A63E3E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28A4B-47BD-4ABF-AB94-F5C43232A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15A3-864D-4A71-BB5A-BA69A14592A5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CA4F7-18EE-47A7-A978-34B5650CA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1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BD7D-C86F-4FE4-B010-A18080732321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11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288BE-6427-4065-8573-BEB67CBFD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C8F402-E26F-47E0-839D-4FCCC4694C7B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44F4A-957E-4FD9-81D4-0B2E3DF8F3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A51B9-72A8-435C-B1AC-847C01B2FAA7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CFF8B-516E-4A12-A28F-552C6CDC1B6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4CC85B-404B-4B25-8BA8-3B8B7425743C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B2D0E-ECAF-4264-8FC1-B71F581E20F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FFF3B3-A523-4071-B919-E35661052737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F84D7-C383-4443-8D71-D6DDFF8164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619694-4E6B-47E8-BE25-6C3394E7B7C4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11812-5E2A-419E-95C0-AE1385AD542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98838A-1D8D-4B78-9FBF-80957702F933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67A6C-EEE5-4570-8692-62A555AB1ED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8D470-61EE-4CF8-893C-FFA200484387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565DA-6686-4C91-BA1F-79DCDD6D924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1F3462-446A-4880-8D31-813B4D003B58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78D9B-6CEB-4DAA-9FC6-322FE88C57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604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pic>
          <p:nvPicPr>
            <p:cNvPr id="60420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221A411F-DF26-4EEA-9159-338ED4AC6A8C}" type="datetimeFigureOut">
              <a:rPr lang="en-US"/>
              <a:pPr/>
              <a:t>9/29/2019</a:t>
            </a:fld>
            <a:endParaRPr lang="cs-CZ"/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0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50AECEF8-9BEA-4689-876D-FE70660FBBC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7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4608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3" name="Zástupný symbol pro datum 4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916DDB-872F-473B-95D3-8EFBB6415530}" type="datetimeFigureOut">
              <a:rPr lang="en-US"/>
              <a:pPr>
                <a:defRPr/>
              </a:pPr>
              <a:t>9/29/2019</a:t>
            </a:fld>
            <a:endParaRPr lang="en-US"/>
          </a:p>
        </p:txBody>
      </p:sp>
      <p:sp>
        <p:nvSpPr>
          <p:cNvPr id="1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4977AE66-2776-4087-80FE-D45647494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maison.com/" TargetMode="External"/><Relationship Id="rId3" Type="http://schemas.openxmlformats.org/officeDocument/2006/relationships/hyperlink" Target="http://www.clarion-hotels.cz/" TargetMode="External"/><Relationship Id="rId7" Type="http://schemas.openxmlformats.org/officeDocument/2006/relationships/hyperlink" Target="http://www.spakurhotels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ortunahotels.cz/" TargetMode="External"/><Relationship Id="rId5" Type="http://schemas.openxmlformats.org/officeDocument/2006/relationships/hyperlink" Target="http://www.buddhabarhotelprague.com/" TargetMode="External"/><Relationship Id="rId4" Type="http://schemas.openxmlformats.org/officeDocument/2006/relationships/hyperlink" Target="http://www.hotelcernigovhradeckralove.com/" TargetMode="External"/><Relationship Id="rId9" Type="http://schemas.openxmlformats.org/officeDocument/2006/relationships/hyperlink" Target="http://www.ubytovny.cz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motycka@goldenwell.cz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p-s.cz/news/mezinarodni-hotelove-retezce-v-cesk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4294967295"/>
          </p:nvPr>
        </p:nvSpPr>
        <p:spPr>
          <a:xfrm>
            <a:off x="2752725" y="3644900"/>
            <a:ext cx="5270500" cy="12541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30</a:t>
            </a:r>
            <a:r>
              <a:rPr lang="cs-CZ" dirty="0" smtClean="0">
                <a:solidFill>
                  <a:schemeClr val="tx2"/>
                </a:solidFill>
              </a:rPr>
              <a:t>. září 2019</a:t>
            </a:r>
            <a:endParaRPr lang="cs-CZ" dirty="0">
              <a:solidFill>
                <a:schemeClr val="tx2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cs-CZ" sz="2000" dirty="0">
                <a:solidFill>
                  <a:schemeClr val="tx2"/>
                </a:solidFill>
              </a:rPr>
              <a:t>Ing. </a:t>
            </a:r>
            <a:r>
              <a:rPr lang="cs-CZ" sz="2000" dirty="0" err="1">
                <a:solidFill>
                  <a:schemeClr val="tx2"/>
                </a:solidFill>
              </a:rPr>
              <a:t>et</a:t>
            </a:r>
            <a:r>
              <a:rPr lang="cs-CZ" sz="2000" dirty="0">
                <a:solidFill>
                  <a:schemeClr val="tx2"/>
                </a:solidFill>
              </a:rPr>
              <a:t> Bc. Michal Motyčka, Dis., </a:t>
            </a:r>
            <a:r>
              <a:rPr lang="cs-CZ" sz="2000" dirty="0" smtClean="0">
                <a:solidFill>
                  <a:schemeClr val="tx2"/>
                </a:solidFill>
              </a:rPr>
              <a:t>Ph.D., </a:t>
            </a:r>
            <a:r>
              <a:rPr lang="cs-CZ" sz="2000" dirty="0" err="1" smtClean="0">
                <a:solidFill>
                  <a:schemeClr val="tx2"/>
                </a:solidFill>
              </a:rPr>
              <a:t>Drhc</a:t>
            </a:r>
            <a:r>
              <a:rPr lang="cs-CZ" sz="2000" dirty="0" smtClean="0">
                <a:solidFill>
                  <a:schemeClr val="tx2"/>
                </a:solidFill>
              </a:rPr>
              <a:t>.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ctrTitle" idx="4294967295"/>
          </p:nvPr>
        </p:nvSpPr>
        <p:spPr>
          <a:xfrm>
            <a:off x="2339975" y="1628775"/>
            <a:ext cx="6346825" cy="1347788"/>
          </a:xfrm>
        </p:spPr>
        <p:txBody>
          <a:bodyPr bIns="91440"/>
          <a:lstStyle/>
          <a:p>
            <a:pPr algn="ctr"/>
            <a:r>
              <a:rPr lang="cs-CZ" sz="4800" i="1" dirty="0">
                <a:solidFill>
                  <a:schemeClr val="tx1"/>
                </a:solidFill>
              </a:rPr>
              <a:t>HOTELOVÉ SKUPINY A ŘETĚZCE</a:t>
            </a:r>
            <a:endParaRPr lang="en-US" sz="4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>
          <a:xfrm>
            <a:off x="2455863" y="242888"/>
            <a:ext cx="6345237" cy="1152525"/>
          </a:xfrm>
        </p:spPr>
        <p:txBody>
          <a:bodyPr bIns="91440" anchor="b"/>
          <a:lstStyle/>
          <a:p>
            <a:r>
              <a:rPr lang="cs-CZ"/>
              <a:t>Intercontinental Group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effectLst/>
              </a:rPr>
              <a:t>IHG je od roku 2004 největší hotelovou skupinou, disponující více </a:t>
            </a:r>
            <a:r>
              <a:rPr lang="cs-CZ" sz="2000" dirty="0" smtClean="0">
                <a:effectLst/>
              </a:rPr>
              <a:t>než 600 </a:t>
            </a:r>
            <a:r>
              <a:rPr lang="cs-CZ" sz="2000" dirty="0">
                <a:effectLst/>
              </a:rPr>
              <a:t>000 pokoji. Ve druhé polovině roku 2008 se inventář skupiny rozšířil </a:t>
            </a:r>
            <a:r>
              <a:rPr lang="cs-CZ" sz="2000" dirty="0" smtClean="0">
                <a:effectLst/>
              </a:rPr>
              <a:t>o 25 </a:t>
            </a:r>
            <a:r>
              <a:rPr lang="cs-CZ" sz="2000" dirty="0">
                <a:effectLst/>
              </a:rPr>
              <a:t>000 pokojů a spolu s předpokládaným růstem o dalších 250 </a:t>
            </a:r>
            <a:r>
              <a:rPr lang="cs-CZ" sz="2000" dirty="0" smtClean="0">
                <a:effectLst/>
              </a:rPr>
              <a:t>000 v </a:t>
            </a:r>
            <a:r>
              <a:rPr lang="cs-CZ" sz="2000" dirty="0">
                <a:effectLst/>
              </a:rPr>
              <a:t>nejbližších letech setrvá na první pozici i do budoucnosti. Růst skupiny </a:t>
            </a:r>
            <a:r>
              <a:rPr lang="cs-CZ" sz="2000" dirty="0" smtClean="0">
                <a:effectLst/>
              </a:rPr>
              <a:t>byl v </a:t>
            </a:r>
            <a:r>
              <a:rPr lang="cs-CZ" sz="2000" dirty="0">
                <a:effectLst/>
              </a:rPr>
              <a:t>posledních letech způsoben expanzí </a:t>
            </a:r>
            <a:r>
              <a:rPr lang="cs-CZ" sz="2000" dirty="0" err="1">
                <a:effectLst/>
              </a:rPr>
              <a:t>Holiday</a:t>
            </a:r>
            <a:r>
              <a:rPr lang="cs-CZ" sz="2000" dirty="0">
                <a:effectLst/>
              </a:rPr>
              <a:t> Inn Express a </a:t>
            </a:r>
            <a:r>
              <a:rPr lang="cs-CZ" sz="2000" dirty="0" err="1">
                <a:effectLst/>
              </a:rPr>
              <a:t>Crowne</a:t>
            </a:r>
            <a:r>
              <a:rPr lang="cs-CZ" sz="2000" dirty="0">
                <a:effectLst/>
              </a:rPr>
              <a:t> </a:t>
            </a:r>
            <a:r>
              <a:rPr lang="cs-CZ" sz="2000" dirty="0" smtClean="0">
                <a:effectLst/>
              </a:rPr>
              <a:t>Plaza, spolu </a:t>
            </a:r>
            <a:r>
              <a:rPr lang="cs-CZ" sz="2000" dirty="0">
                <a:effectLst/>
              </a:rPr>
              <a:t>s připojením </a:t>
            </a:r>
            <a:r>
              <a:rPr lang="cs-CZ" sz="2000" dirty="0" err="1">
                <a:effectLst/>
              </a:rPr>
              <a:t>Staybridge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Suites</a:t>
            </a:r>
            <a:r>
              <a:rPr lang="cs-CZ" sz="2000" dirty="0">
                <a:effectLst/>
              </a:rPr>
              <a:t> a Indigo </a:t>
            </a:r>
            <a:r>
              <a:rPr lang="cs-CZ" sz="2000" dirty="0" err="1">
                <a:effectLst/>
              </a:rPr>
              <a:t>hotels</a:t>
            </a:r>
            <a:r>
              <a:rPr lang="cs-CZ" sz="2000" dirty="0">
                <a:effectLst/>
              </a:rPr>
              <a:t> do skupiny </a:t>
            </a:r>
            <a:r>
              <a:rPr lang="cs-CZ" sz="2000" dirty="0" smtClean="0">
                <a:effectLst/>
              </a:rPr>
              <a:t>IHG. S </a:t>
            </a:r>
            <a:r>
              <a:rPr lang="cs-CZ" sz="2000" dirty="0">
                <a:effectLst/>
              </a:rPr>
              <a:t>celkovým růstem počtu pokojů ve výši 5.9% je tak IHG největší </a:t>
            </a:r>
            <a:r>
              <a:rPr lang="cs-CZ" sz="2000" dirty="0" smtClean="0">
                <a:effectLst/>
              </a:rPr>
              <a:t>hotelovou skupinou </a:t>
            </a:r>
            <a:r>
              <a:rPr lang="cs-CZ" sz="2000" dirty="0">
                <a:effectLst/>
              </a:rPr>
              <a:t>světa.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0"/>
            <a:ext cx="16637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Wyndham hotel group </a:t>
            </a:r>
            <a:endParaRPr lang="en-US"/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r>
              <a:rPr lang="cs-CZ" sz="2400" dirty="0" err="1">
                <a:effectLst/>
              </a:rPr>
              <a:t>Wyndham</a:t>
            </a:r>
            <a:r>
              <a:rPr lang="cs-CZ" sz="2400" dirty="0">
                <a:effectLst/>
              </a:rPr>
              <a:t> Hotel Group je světovou hotelovou dvojkou. Tato </a:t>
            </a:r>
            <a:r>
              <a:rPr lang="cs-CZ" sz="2400" dirty="0" smtClean="0">
                <a:effectLst/>
              </a:rPr>
              <a:t>americká skupina </a:t>
            </a:r>
            <a:r>
              <a:rPr lang="cs-CZ" sz="2400" dirty="0">
                <a:effectLst/>
              </a:rPr>
              <a:t>zaznamenala růst v počtu pokojů ve výši 7,7%. Převzetím </a:t>
            </a:r>
            <a:r>
              <a:rPr lang="cs-CZ" sz="2400" dirty="0" smtClean="0">
                <a:effectLst/>
              </a:rPr>
              <a:t>dvou značek </a:t>
            </a:r>
            <a:r>
              <a:rPr lang="cs-CZ" sz="2400" dirty="0">
                <a:effectLst/>
              </a:rPr>
              <a:t>ze skupiny </a:t>
            </a:r>
            <a:r>
              <a:rPr lang="cs-CZ" sz="2400" dirty="0" err="1">
                <a:effectLst/>
              </a:rPr>
              <a:t>Global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Hyatt</a:t>
            </a:r>
            <a:r>
              <a:rPr lang="cs-CZ" sz="2400" dirty="0">
                <a:effectLst/>
              </a:rPr>
              <a:t> – </a:t>
            </a:r>
            <a:r>
              <a:rPr lang="cs-CZ" sz="2400" dirty="0" err="1">
                <a:effectLst/>
              </a:rPr>
              <a:t>Microtel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Inns</a:t>
            </a:r>
            <a:r>
              <a:rPr lang="cs-CZ" sz="2400" dirty="0">
                <a:effectLst/>
              </a:rPr>
              <a:t> &amp; </a:t>
            </a:r>
            <a:r>
              <a:rPr lang="cs-CZ" sz="2400" dirty="0" err="1">
                <a:effectLst/>
              </a:rPr>
              <a:t>Suites</a:t>
            </a:r>
            <a:r>
              <a:rPr lang="cs-CZ" sz="2400" dirty="0">
                <a:effectLst/>
              </a:rPr>
              <a:t> a </a:t>
            </a:r>
            <a:r>
              <a:rPr lang="cs-CZ" sz="2400" dirty="0" err="1">
                <a:effectLst/>
              </a:rPr>
              <a:t>Hawthorn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Suites</a:t>
            </a:r>
            <a:r>
              <a:rPr lang="cs-CZ" sz="2400" dirty="0">
                <a:effectLst/>
              </a:rPr>
              <a:t> </a:t>
            </a:r>
            <a:r>
              <a:rPr lang="cs-CZ" sz="2400" dirty="0" smtClean="0">
                <a:effectLst/>
              </a:rPr>
              <a:t>se skupina </a:t>
            </a:r>
            <a:r>
              <a:rPr lang="cs-CZ" sz="2400" dirty="0">
                <a:effectLst/>
              </a:rPr>
              <a:t>rozrostla o 400 nemovitostí.</a:t>
            </a:r>
            <a:endParaRPr lang="en-US" sz="2400" dirty="0">
              <a:effectLst/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476250"/>
            <a:ext cx="16637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Mariott International </a:t>
            </a:r>
            <a:endParaRPr lang="en-US"/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2400" dirty="0">
                <a:effectLst/>
              </a:rPr>
              <a:t>Marriott International si drží růst 4,7 % a nejen, že expanduje – až o </a:t>
            </a:r>
            <a:r>
              <a:rPr lang="cs-CZ" sz="2400" dirty="0" smtClean="0">
                <a:effectLst/>
              </a:rPr>
              <a:t>800 hotelů </a:t>
            </a:r>
            <a:r>
              <a:rPr lang="cs-CZ" sz="2400" dirty="0">
                <a:effectLst/>
              </a:rPr>
              <a:t>majících 125 000 pokojů ‐ ale také chce investovat do stávající sítě </a:t>
            </a:r>
            <a:r>
              <a:rPr lang="cs-CZ" sz="2400" dirty="0" smtClean="0">
                <a:effectLst/>
              </a:rPr>
              <a:t>a značek</a:t>
            </a:r>
            <a:r>
              <a:rPr lang="cs-CZ" sz="2400" dirty="0">
                <a:effectLst/>
              </a:rPr>
              <a:t>.</a:t>
            </a:r>
            <a:endParaRPr lang="en-US" sz="2400" dirty="0">
              <a:effectLst/>
            </a:endParaRPr>
          </a:p>
        </p:txBody>
      </p:sp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476250"/>
            <a:ext cx="16637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Hilton Hotels </a:t>
            </a:r>
            <a:endParaRPr lang="en-US"/>
          </a:p>
        </p:txBody>
      </p:sp>
      <p:sp>
        <p:nvSpPr>
          <p:cNvPr id="65539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2400" dirty="0">
                <a:effectLst/>
              </a:rPr>
              <a:t>Čtvrtou největší skupinou je </a:t>
            </a:r>
            <a:r>
              <a:rPr lang="cs-CZ" sz="2400" dirty="0" err="1">
                <a:effectLst/>
              </a:rPr>
              <a:t>Hilton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Hotels</a:t>
            </a:r>
            <a:r>
              <a:rPr lang="cs-CZ" sz="2400" dirty="0">
                <a:effectLst/>
              </a:rPr>
              <a:t>, která v roce 2008 rozšířila </a:t>
            </a:r>
            <a:r>
              <a:rPr lang="cs-CZ" sz="2400" dirty="0" smtClean="0">
                <a:effectLst/>
              </a:rPr>
              <a:t>své portfolio </a:t>
            </a:r>
            <a:r>
              <a:rPr lang="cs-CZ" sz="2400" dirty="0">
                <a:effectLst/>
              </a:rPr>
              <a:t>o 300 nemovitostí. Růst této americké skupiny je </a:t>
            </a:r>
            <a:r>
              <a:rPr lang="cs-CZ" sz="2400" dirty="0" smtClean="0">
                <a:effectLst/>
              </a:rPr>
              <a:t>viditelný především </a:t>
            </a:r>
            <a:r>
              <a:rPr lang="cs-CZ" sz="2400" dirty="0">
                <a:effectLst/>
              </a:rPr>
              <a:t>na jejím domovském kontinentě.</a:t>
            </a:r>
            <a:endParaRPr lang="en-US" sz="2400" dirty="0">
              <a:effectLst/>
            </a:endParaRPr>
          </a:p>
        </p:txBody>
      </p:sp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260350"/>
            <a:ext cx="16637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Accor Group </a:t>
            </a:r>
            <a:endParaRPr lang="en-US"/>
          </a:p>
        </p:txBody>
      </p:sp>
      <p:sp>
        <p:nvSpPr>
          <p:cNvPr id="67587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2400" dirty="0">
                <a:effectLst/>
              </a:rPr>
              <a:t>Skupina </a:t>
            </a:r>
            <a:r>
              <a:rPr lang="cs-CZ" sz="2400" dirty="0" err="1">
                <a:effectLst/>
              </a:rPr>
              <a:t>Accor</a:t>
            </a:r>
            <a:r>
              <a:rPr lang="cs-CZ" sz="2400" dirty="0">
                <a:effectLst/>
              </a:rPr>
              <a:t> Group vlastní téměř 500 000 pokojů s ročním nárůstem 3,7</a:t>
            </a:r>
            <a:r>
              <a:rPr lang="cs-CZ" sz="2400" dirty="0" smtClean="0">
                <a:effectLst/>
              </a:rPr>
              <a:t>%. Značka </a:t>
            </a:r>
            <a:r>
              <a:rPr lang="cs-CZ" sz="2400" dirty="0">
                <a:effectLst/>
              </a:rPr>
              <a:t>Ibis otevřela již svou osmistou pobočku (</a:t>
            </a:r>
            <a:r>
              <a:rPr lang="cs-CZ" sz="2400" dirty="0" err="1">
                <a:effectLst/>
              </a:rPr>
              <a:t>Shanghai</a:t>
            </a:r>
            <a:r>
              <a:rPr lang="cs-CZ" sz="2400" dirty="0">
                <a:effectLst/>
              </a:rPr>
              <a:t>). Spolu s </a:t>
            </a:r>
            <a:r>
              <a:rPr lang="cs-CZ" sz="2400" dirty="0" smtClean="0">
                <a:effectLst/>
              </a:rPr>
              <a:t>Etap </a:t>
            </a:r>
            <a:r>
              <a:rPr lang="cs-CZ" sz="2400" dirty="0" err="1" smtClean="0">
                <a:effectLst/>
              </a:rPr>
              <a:t>Hotels</a:t>
            </a:r>
            <a:r>
              <a:rPr lang="cs-CZ" sz="2400" dirty="0" smtClean="0">
                <a:effectLst/>
              </a:rPr>
              <a:t> </a:t>
            </a:r>
            <a:r>
              <a:rPr lang="cs-CZ" sz="2400" dirty="0">
                <a:effectLst/>
              </a:rPr>
              <a:t>a Formule 1 si tak upevňuje své postavení na trhu. V plánu je </a:t>
            </a:r>
            <a:r>
              <a:rPr lang="cs-CZ" sz="2400" dirty="0" smtClean="0">
                <a:effectLst/>
              </a:rPr>
              <a:t>rozšíření o </a:t>
            </a:r>
            <a:r>
              <a:rPr lang="cs-CZ" sz="2400" dirty="0">
                <a:effectLst/>
              </a:rPr>
              <a:t>dalších 105 000 nových pokojů.</a:t>
            </a:r>
            <a:endParaRPr lang="en-US" sz="2400" dirty="0">
              <a:effectLst/>
            </a:endParaRPr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333375"/>
            <a:ext cx="27368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Choice Hotels </a:t>
            </a:r>
            <a:endParaRPr lang="en-US"/>
          </a:p>
        </p:txBody>
      </p:sp>
      <p:sp>
        <p:nvSpPr>
          <p:cNvPr id="69635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2400" dirty="0">
                <a:effectLst/>
              </a:rPr>
              <a:t>Šestou pozici si vzhledem k růstu 4,5% vytrvale drží americká </a:t>
            </a:r>
            <a:r>
              <a:rPr lang="cs-CZ" sz="2400" dirty="0" err="1" smtClean="0">
                <a:effectLst/>
              </a:rPr>
              <a:t>frančízová</a:t>
            </a:r>
            <a:r>
              <a:rPr lang="cs-CZ" sz="2400" dirty="0">
                <a:effectLst/>
              </a:rPr>
              <a:t> </a:t>
            </a:r>
            <a:r>
              <a:rPr lang="cs-CZ" sz="2400" dirty="0" smtClean="0">
                <a:effectLst/>
              </a:rPr>
              <a:t>skupina </a:t>
            </a:r>
            <a:r>
              <a:rPr lang="cs-CZ" sz="2400" dirty="0" err="1">
                <a:effectLst/>
              </a:rPr>
              <a:t>Choice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Hotels</a:t>
            </a:r>
            <a:r>
              <a:rPr lang="cs-CZ" sz="2400" dirty="0">
                <a:effectLst/>
              </a:rPr>
              <a:t>. V rámci rozšíření své nabídky, zvažuje </a:t>
            </a:r>
            <a:r>
              <a:rPr lang="cs-CZ" sz="2400" dirty="0" smtClean="0">
                <a:effectLst/>
              </a:rPr>
              <a:t>skupina vytvoření </a:t>
            </a:r>
            <a:r>
              <a:rPr lang="cs-CZ" sz="2400" dirty="0">
                <a:effectLst/>
              </a:rPr>
              <a:t>dvou nových značek.</a:t>
            </a:r>
            <a:endParaRPr lang="en-US" sz="2400" dirty="0">
              <a:effectLst/>
            </a:endParaRPr>
          </a:p>
        </p:txBody>
      </p:sp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549275"/>
            <a:ext cx="2303463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Best Western </a:t>
            </a:r>
            <a:endParaRPr lang="en-US"/>
          </a:p>
        </p:txBody>
      </p:sp>
      <p:sp>
        <p:nvSpPr>
          <p:cNvPr id="71683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2400" dirty="0">
                <a:effectLst/>
              </a:rPr>
              <a:t>Skupina Best Western zažívá růst především v Evropě. Jedním z příkladů je </a:t>
            </a:r>
            <a:r>
              <a:rPr lang="cs-CZ" sz="2400" dirty="0" smtClean="0">
                <a:effectLst/>
              </a:rPr>
              <a:t>i otevření </a:t>
            </a:r>
            <a:r>
              <a:rPr lang="cs-CZ" sz="2400" dirty="0">
                <a:effectLst/>
              </a:rPr>
              <a:t>prvního pětihvězdičkového hotelu skupiny v Evropě, ke </a:t>
            </a:r>
            <a:r>
              <a:rPr lang="cs-CZ" sz="2400" dirty="0" smtClean="0">
                <a:effectLst/>
              </a:rPr>
              <a:t>kterému došlo </a:t>
            </a:r>
            <a:r>
              <a:rPr lang="cs-CZ" sz="2400" dirty="0">
                <a:effectLst/>
              </a:rPr>
              <a:t>v roce 2008 v Praze. Na důležitosti společnost získává také vstupem </a:t>
            </a:r>
            <a:r>
              <a:rPr lang="cs-CZ" sz="2400" dirty="0" smtClean="0">
                <a:effectLst/>
              </a:rPr>
              <a:t>na čínský </a:t>
            </a:r>
            <a:r>
              <a:rPr lang="cs-CZ" sz="2400" dirty="0">
                <a:effectLst/>
              </a:rPr>
              <a:t>trh a do Dubaje.</a:t>
            </a:r>
            <a:endParaRPr lang="en-US" sz="2400" dirty="0">
              <a:effectLst/>
            </a:endParaRPr>
          </a:p>
        </p:txBody>
      </p:sp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333375"/>
            <a:ext cx="13763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 idx="4294967295"/>
          </p:nvPr>
        </p:nvSpPr>
        <p:spPr>
          <a:xfrm>
            <a:off x="2555776" y="260648"/>
            <a:ext cx="6048672" cy="1219200"/>
          </a:xfrm>
        </p:spPr>
        <p:txBody>
          <a:bodyPr bIns="91440" anchor="b"/>
          <a:lstStyle/>
          <a:p>
            <a:r>
              <a:rPr lang="cs-CZ" dirty="0" err="1"/>
              <a:t>Starwood</a:t>
            </a:r>
            <a:r>
              <a:rPr lang="cs-CZ" dirty="0"/>
              <a:t> </a:t>
            </a:r>
            <a:r>
              <a:rPr lang="cs-CZ" dirty="0" err="1" smtClean="0"/>
              <a:t>hotels</a:t>
            </a:r>
            <a:r>
              <a:rPr lang="cs-CZ" dirty="0" smtClean="0"/>
              <a:t>&amp;</a:t>
            </a:r>
            <a:r>
              <a:rPr lang="cs-CZ" dirty="0" err="1" smtClean="0"/>
              <a:t>resorts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73731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Společnost </a:t>
            </a:r>
            <a:r>
              <a:rPr lang="cs-CZ" sz="2000" dirty="0" err="1" smtClean="0"/>
              <a:t>Starwood</a:t>
            </a:r>
            <a:r>
              <a:rPr lang="cs-CZ" sz="2000" dirty="0" smtClean="0"/>
              <a:t> </a:t>
            </a:r>
            <a:r>
              <a:rPr lang="cs-CZ" sz="2000" dirty="0" err="1" smtClean="0"/>
              <a:t>Hotels</a:t>
            </a:r>
            <a:r>
              <a:rPr lang="cs-CZ" sz="2000" dirty="0" smtClean="0"/>
              <a:t> &amp; </a:t>
            </a:r>
            <a:r>
              <a:rPr lang="cs-CZ" sz="2000" dirty="0" err="1" smtClean="0"/>
              <a:t>Resorts</a:t>
            </a:r>
            <a:r>
              <a:rPr lang="cs-CZ" sz="2000" dirty="0" smtClean="0"/>
              <a:t> </a:t>
            </a:r>
            <a:r>
              <a:rPr lang="cs-CZ" sz="2000" dirty="0" err="1" smtClean="0"/>
              <a:t>Worldwide</a:t>
            </a:r>
            <a:r>
              <a:rPr lang="cs-CZ" sz="2000" dirty="0" smtClean="0"/>
              <a:t>, </a:t>
            </a:r>
            <a:r>
              <a:rPr lang="cs-CZ" sz="2000" dirty="0" err="1" smtClean="0"/>
              <a:t>Inc</a:t>
            </a:r>
            <a:r>
              <a:rPr lang="cs-CZ" sz="2000" dirty="0" smtClean="0"/>
              <a:t>. je jednou z nejvýznamnějších hotelových a volnočasových společností na světě. V téměř 100 zemích si můžete vybírat z více než 1 100 podniků jedenácti renomovaných značek: </a:t>
            </a:r>
            <a:r>
              <a:rPr lang="cs-CZ" sz="2000" dirty="0" err="1" smtClean="0"/>
              <a:t>Four</a:t>
            </a:r>
            <a:r>
              <a:rPr lang="cs-CZ" sz="2000" dirty="0" smtClean="0"/>
              <a:t> </a:t>
            </a:r>
            <a:r>
              <a:rPr lang="cs-CZ" sz="2000" dirty="0" err="1" smtClean="0"/>
              <a:t>Points</a:t>
            </a:r>
            <a:r>
              <a:rPr lang="cs-CZ" sz="2000" dirty="0" smtClean="0"/>
              <a:t> by </a:t>
            </a:r>
            <a:r>
              <a:rPr lang="cs-CZ" sz="2000" dirty="0" err="1" smtClean="0"/>
              <a:t>Sheraton</a:t>
            </a:r>
            <a:r>
              <a:rPr lang="cs-CZ" sz="2000" dirty="0" smtClean="0"/>
              <a:t>, </a:t>
            </a:r>
            <a:r>
              <a:rPr lang="cs-CZ" sz="2000" dirty="0" err="1" smtClean="0"/>
              <a:t>Aloft</a:t>
            </a:r>
            <a:r>
              <a:rPr lang="cs-CZ" sz="2000" dirty="0" smtClean="0"/>
              <a:t>,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Luxury</a:t>
            </a:r>
            <a:r>
              <a:rPr lang="cs-CZ" sz="2000" dirty="0" smtClean="0"/>
              <a:t> </a:t>
            </a:r>
            <a:r>
              <a:rPr lang="cs-CZ" sz="2000" dirty="0" err="1" smtClean="0"/>
              <a:t>Collection</a:t>
            </a:r>
            <a:r>
              <a:rPr lang="cs-CZ" sz="2000" dirty="0" smtClean="0"/>
              <a:t>, St. </a:t>
            </a:r>
            <a:r>
              <a:rPr lang="cs-CZ" sz="2000" dirty="0" err="1" smtClean="0"/>
              <a:t>Regis</a:t>
            </a:r>
            <a:r>
              <a:rPr lang="cs-CZ" sz="2000" dirty="0" smtClean="0"/>
              <a:t>, </a:t>
            </a:r>
            <a:r>
              <a:rPr lang="cs-CZ" sz="2000" dirty="0" err="1" smtClean="0"/>
              <a:t>Le</a:t>
            </a:r>
            <a:r>
              <a:rPr lang="cs-CZ" sz="2000" dirty="0" smtClean="0"/>
              <a:t> </a:t>
            </a:r>
            <a:r>
              <a:rPr lang="cs-CZ" sz="2000" dirty="0" err="1" smtClean="0"/>
              <a:t>Méridien</a:t>
            </a:r>
            <a:r>
              <a:rPr lang="cs-CZ" sz="2000" dirty="0" smtClean="0"/>
              <a:t>, </a:t>
            </a:r>
            <a:r>
              <a:rPr lang="cs-CZ" sz="2000" dirty="0" err="1" smtClean="0"/>
              <a:t>Westin</a:t>
            </a:r>
            <a:r>
              <a:rPr lang="cs-CZ" sz="2000" dirty="0" smtClean="0"/>
              <a:t>, W, Element by </a:t>
            </a:r>
            <a:r>
              <a:rPr lang="cs-CZ" sz="2000" dirty="0" err="1" smtClean="0"/>
              <a:t>Westin</a:t>
            </a:r>
            <a:r>
              <a:rPr lang="cs-CZ" sz="2000" dirty="0" smtClean="0"/>
              <a:t>, </a:t>
            </a:r>
            <a:r>
              <a:rPr lang="cs-CZ" sz="2000" dirty="0" err="1" smtClean="0"/>
              <a:t>Sheraton</a:t>
            </a:r>
            <a:r>
              <a:rPr lang="cs-CZ" sz="2000" dirty="0" smtClean="0"/>
              <a:t>, Tribute Portfolio a Design </a:t>
            </a:r>
            <a:r>
              <a:rPr lang="cs-CZ" sz="2000" dirty="0" err="1" smtClean="0"/>
              <a:t>Hotels</a:t>
            </a:r>
            <a:r>
              <a:rPr lang="cs-CZ" sz="2000" dirty="0" smtClean="0"/>
              <a:t>. V září 2016 se </a:t>
            </a:r>
            <a:r>
              <a:rPr lang="cs-CZ" sz="2000" dirty="0" err="1" smtClean="0"/>
              <a:t>Starwood</a:t>
            </a:r>
            <a:r>
              <a:rPr lang="cs-CZ" sz="2000" dirty="0" smtClean="0"/>
              <a:t> </a:t>
            </a:r>
            <a:r>
              <a:rPr lang="cs-CZ" sz="2000" dirty="0" err="1" smtClean="0"/>
              <a:t>Hotels</a:t>
            </a:r>
            <a:r>
              <a:rPr lang="cs-CZ" sz="2000" dirty="0" smtClean="0"/>
              <a:t> &amp; </a:t>
            </a:r>
            <a:r>
              <a:rPr lang="cs-CZ" sz="2000" dirty="0" err="1" smtClean="0"/>
              <a:t>Resorts</a:t>
            </a:r>
            <a:r>
              <a:rPr lang="cs-CZ" sz="2000" dirty="0" smtClean="0"/>
              <a:t> stal součástí mezinárodního hotelového řetězce </a:t>
            </a:r>
            <a:r>
              <a:rPr lang="cs-CZ" sz="2000" dirty="0" err="1" smtClean="0"/>
              <a:t>Marriott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, který provozuje více než 5700 hotelů ve více než 110 zemích světa.</a:t>
            </a:r>
            <a:endParaRPr lang="cs-CZ" sz="2000" dirty="0"/>
          </a:p>
        </p:txBody>
      </p:sp>
      <p:pic>
        <p:nvPicPr>
          <p:cNvPr id="1026" name="obrázek 13" descr="C:\Users\Pejbll\Downloads\3ef3ccc4-f5e9-4fc8-a54a-544e00beabd5.jpg"/>
          <p:cNvPicPr>
            <a:picLocks noChangeAspect="1" noChangeArrowheads="1"/>
          </p:cNvPicPr>
          <p:nvPr/>
        </p:nvPicPr>
        <p:blipFill>
          <a:blip r:embed="rId3" cstate="print"/>
          <a:srcRect l="13000" t="33003" r="12531" b="37187"/>
          <a:stretch>
            <a:fillRect/>
          </a:stretch>
        </p:blipFill>
        <p:spPr bwMode="auto">
          <a:xfrm>
            <a:off x="6893123" y="214982"/>
            <a:ext cx="171132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Carlson </a:t>
            </a:r>
            <a:endParaRPr lang="en-US"/>
          </a:p>
        </p:txBody>
      </p:sp>
      <p:sp>
        <p:nvSpPr>
          <p:cNvPr id="75779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2400" dirty="0">
                <a:effectLst/>
              </a:rPr>
              <a:t>Skupina </a:t>
            </a:r>
            <a:r>
              <a:rPr lang="cs-CZ" sz="2400" dirty="0" err="1">
                <a:effectLst/>
              </a:rPr>
              <a:t>Carlson</a:t>
            </a:r>
            <a:r>
              <a:rPr lang="cs-CZ" sz="2400" dirty="0">
                <a:effectLst/>
              </a:rPr>
              <a:t> je se 150 000 pokoji a 2% růstem na devátém místě </a:t>
            </a:r>
            <a:r>
              <a:rPr lang="cs-CZ" sz="2400" dirty="0" smtClean="0">
                <a:effectLst/>
              </a:rPr>
              <a:t>mezi hotelovými </a:t>
            </a:r>
            <a:r>
              <a:rPr lang="cs-CZ" sz="2400" dirty="0">
                <a:effectLst/>
              </a:rPr>
              <a:t>skupinami. Svého stanoveného cíle – mít v regionu </a:t>
            </a:r>
            <a:r>
              <a:rPr lang="cs-CZ" sz="2400" dirty="0" smtClean="0">
                <a:effectLst/>
              </a:rPr>
              <a:t>Asie‐Pacifik 20 </a:t>
            </a:r>
            <a:r>
              <a:rPr lang="cs-CZ" sz="2400" dirty="0">
                <a:effectLst/>
              </a:rPr>
              <a:t>000 pokojů hotových či alespoň ve výstavbě ‐ se skupině povedlo </a:t>
            </a:r>
            <a:r>
              <a:rPr lang="cs-CZ" sz="2400" dirty="0" smtClean="0">
                <a:effectLst/>
              </a:rPr>
              <a:t>docílit. Společnost </a:t>
            </a:r>
            <a:r>
              <a:rPr lang="cs-CZ" sz="2400" dirty="0">
                <a:effectLst/>
              </a:rPr>
              <a:t>se pokouší o dynamický růst i v Evropě prostřednictvím </a:t>
            </a:r>
            <a:r>
              <a:rPr lang="cs-CZ" sz="2400" dirty="0" smtClean="0">
                <a:effectLst/>
              </a:rPr>
              <a:t>značky </a:t>
            </a:r>
            <a:r>
              <a:rPr lang="cs-CZ" sz="2400" dirty="0" err="1" smtClean="0">
                <a:effectLst/>
              </a:rPr>
              <a:t>Rezidor</a:t>
            </a:r>
            <a:r>
              <a:rPr lang="cs-CZ" sz="2400" dirty="0">
                <a:effectLst/>
              </a:rPr>
              <a:t>.</a:t>
            </a:r>
            <a:endParaRPr lang="en-US" sz="2400" dirty="0">
              <a:effectLst/>
            </a:endParaRPr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620713"/>
            <a:ext cx="1663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 smtClean="0"/>
              <a:t>Hyatt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77827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2400" dirty="0">
                <a:effectLst/>
              </a:rPr>
              <a:t>Ačkoli skupina </a:t>
            </a:r>
            <a:r>
              <a:rPr lang="cs-CZ" sz="2400" dirty="0" err="1">
                <a:effectLst/>
              </a:rPr>
              <a:t>Global</a:t>
            </a:r>
            <a:r>
              <a:rPr lang="cs-CZ" sz="2400" dirty="0">
                <a:effectLst/>
              </a:rPr>
              <a:t> </a:t>
            </a:r>
            <a:r>
              <a:rPr lang="cs-CZ" sz="2400" dirty="0" err="1">
                <a:effectLst/>
              </a:rPr>
              <a:t>Hyatt</a:t>
            </a:r>
            <a:r>
              <a:rPr lang="cs-CZ" sz="2400" dirty="0">
                <a:effectLst/>
              </a:rPr>
              <a:t> zaznamenala velký pokles, stále se drží na </a:t>
            </a:r>
            <a:r>
              <a:rPr lang="cs-CZ" sz="2400" dirty="0" smtClean="0">
                <a:effectLst/>
              </a:rPr>
              <a:t>desáté příčce</a:t>
            </a:r>
            <a:r>
              <a:rPr lang="cs-CZ" sz="2400" dirty="0">
                <a:effectLst/>
              </a:rPr>
              <a:t>. Velký pokles byl způsoben především změnou strategie skupiny </a:t>
            </a:r>
            <a:r>
              <a:rPr lang="cs-CZ" sz="2400" dirty="0" smtClean="0">
                <a:effectLst/>
              </a:rPr>
              <a:t>a změnou </a:t>
            </a:r>
            <a:r>
              <a:rPr lang="cs-CZ" sz="2400" dirty="0">
                <a:effectLst/>
              </a:rPr>
              <a:t>jejího cílového segmentu, a souvisejícími odprodeji značek </a:t>
            </a:r>
            <a:r>
              <a:rPr lang="cs-CZ" sz="2400" dirty="0" smtClean="0">
                <a:effectLst/>
              </a:rPr>
              <a:t>hotelů řetězci </a:t>
            </a:r>
            <a:r>
              <a:rPr lang="cs-CZ" sz="2400" dirty="0" err="1">
                <a:effectLst/>
              </a:rPr>
              <a:t>Wyndham</a:t>
            </a:r>
            <a:r>
              <a:rPr lang="cs-CZ" sz="2400" dirty="0">
                <a:effectLst/>
              </a:rPr>
              <a:t> Hotel Group.</a:t>
            </a:r>
            <a:endParaRPr lang="en-US" sz="2400" dirty="0">
              <a:effectLst/>
            </a:endParaRPr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549275"/>
            <a:ext cx="16637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algn="ctr"/>
            <a:r>
              <a:rPr lang="cs-CZ" sz="3200" b="1"/>
              <a:t>Proč vznikají hotelové řetězce</a:t>
            </a:r>
            <a:endParaRPr lang="en-US" sz="3200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sz="3000" u="sng"/>
              <a:t>Společné atributy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3000"/>
              <a:t>identifikace značky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3000"/>
              <a:t>přehlednost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3000"/>
              <a:t>očekávání klientů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3000"/>
              <a:t>učení z poznávaní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3000"/>
              <a:t>úspory z rozsahu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3000"/>
              <a:t>snazší vstup do odvětví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3000"/>
              <a:t>výhodnější pozice ve vyjednávaní s třetími stranami</a:t>
            </a:r>
          </a:p>
          <a:p>
            <a:pPr>
              <a:lnSpc>
                <a:spcPct val="90000"/>
              </a:lnSpc>
            </a:pPr>
            <a:endParaRPr lang="cs-CZ" sz="3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000"/>
              <a:t>   </a:t>
            </a:r>
            <a:endParaRPr lang="en-US" sz="30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Hotelové řetězce u nás </a:t>
            </a:r>
            <a:endParaRPr lang="en-US"/>
          </a:p>
        </p:txBody>
      </p:sp>
      <p:sp>
        <p:nvSpPr>
          <p:cNvPr id="79875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3050" indent="-273050"/>
            <a:r>
              <a:rPr lang="cs-CZ" sz="1600" dirty="0" err="1">
                <a:effectLst/>
              </a:rPr>
              <a:t>Hilton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Accor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hotels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Best</a:t>
            </a:r>
            <a:r>
              <a:rPr lang="cs-CZ" sz="1600" dirty="0">
                <a:effectLst/>
              </a:rPr>
              <a:t> Western</a:t>
            </a:r>
          </a:p>
          <a:p>
            <a:pPr marL="273050" indent="-273050"/>
            <a:r>
              <a:rPr lang="cs-CZ" sz="1600" dirty="0" err="1">
                <a:effectLst/>
              </a:rPr>
              <a:t>Rezidor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Marriott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>
                <a:effectLst/>
              </a:rPr>
              <a:t>CPI</a:t>
            </a:r>
          </a:p>
          <a:p>
            <a:pPr marL="273050" indent="-273050"/>
            <a:r>
              <a:rPr lang="cs-CZ" sz="1600" dirty="0" err="1">
                <a:effectLst/>
              </a:rPr>
              <a:t>Orea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Ma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Maison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Vienna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International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Mandarin</a:t>
            </a:r>
            <a:r>
              <a:rPr lang="cs-CZ" sz="1600" dirty="0">
                <a:effectLst/>
              </a:rPr>
              <a:t> </a:t>
            </a:r>
            <a:r>
              <a:rPr lang="cs-CZ" sz="1600" dirty="0" err="1">
                <a:effectLst/>
              </a:rPr>
              <a:t>Oriental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Rocco</a:t>
            </a:r>
            <a:r>
              <a:rPr lang="cs-CZ" sz="1600" dirty="0">
                <a:effectLst/>
              </a:rPr>
              <a:t> Forte</a:t>
            </a:r>
          </a:p>
          <a:p>
            <a:pPr marL="273050" indent="-273050"/>
            <a:r>
              <a:rPr lang="cs-CZ" sz="1600" smtClean="0">
                <a:effectLst/>
              </a:rPr>
              <a:t>Asten</a:t>
            </a:r>
            <a:r>
              <a:rPr lang="cs-CZ" sz="1600" dirty="0" smtClean="0">
                <a:effectLst/>
              </a:rPr>
              <a:t> </a:t>
            </a:r>
            <a:r>
              <a:rPr lang="cs-CZ" sz="1600" dirty="0" err="1">
                <a:effectLst/>
              </a:rPr>
              <a:t>hotels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>
                <a:effectLst/>
              </a:rPr>
              <a:t>HP </a:t>
            </a:r>
            <a:r>
              <a:rPr lang="cs-CZ" sz="1600" dirty="0" err="1">
                <a:effectLst/>
              </a:rPr>
              <a:t>Tronic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Kempinski</a:t>
            </a:r>
            <a:endParaRPr lang="cs-CZ" sz="1600" dirty="0">
              <a:effectLst/>
            </a:endParaRPr>
          </a:p>
          <a:p>
            <a:pPr marL="273050" indent="-273050"/>
            <a:r>
              <a:rPr lang="cs-CZ" sz="1600" dirty="0" err="1">
                <a:effectLst/>
              </a:rPr>
              <a:t>Tulip</a:t>
            </a:r>
            <a:r>
              <a:rPr lang="cs-CZ" sz="1600" dirty="0">
                <a:effectLst/>
              </a:rPr>
              <a:t> Inn</a:t>
            </a:r>
          </a:p>
          <a:p>
            <a:pPr marL="273050" indent="-273050"/>
            <a:endParaRPr lang="en-US" sz="1600" dirty="0"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 idx="4294967295"/>
          </p:nvPr>
        </p:nvSpPr>
        <p:spPr>
          <a:xfrm>
            <a:off x="2411413" y="260350"/>
            <a:ext cx="6400800" cy="1219200"/>
          </a:xfrm>
        </p:spPr>
        <p:txBody>
          <a:bodyPr bIns="91440" anchor="b"/>
          <a:lstStyle/>
          <a:p>
            <a:r>
              <a:rPr lang="cs-CZ"/>
              <a:t>Hotelové řetězce u nás </a:t>
            </a:r>
            <a:endParaRPr lang="en-US"/>
          </a:p>
        </p:txBody>
      </p:sp>
      <p:sp>
        <p:nvSpPr>
          <p:cNvPr id="79875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r>
              <a:rPr lang="cs-CZ" sz="1600" dirty="0" smtClean="0"/>
              <a:t>CPI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je s portfoliem 28 hotelů o celkové kapacitě převyšující      8 000 lůžek 11 000 konferenčních míst jednou z největších hotelových skupin v České republice.</a:t>
            </a:r>
          </a:p>
          <a:p>
            <a:r>
              <a:rPr lang="cs-CZ" sz="1600" dirty="0" smtClean="0"/>
              <a:t>Od roku 1997 je  výhradním  zástupcem mezinárodní hotelové sítě </a:t>
            </a:r>
            <a:r>
              <a:rPr lang="cs-CZ" sz="1600" dirty="0" err="1" smtClean="0"/>
              <a:t>Choice</a:t>
            </a:r>
            <a:r>
              <a:rPr lang="cs-CZ" sz="1600" dirty="0" smtClean="0"/>
              <a:t>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</a:t>
            </a:r>
            <a:r>
              <a:rPr lang="cs-CZ" sz="1600" dirty="0" err="1" smtClean="0"/>
              <a:t>International</a:t>
            </a:r>
            <a:r>
              <a:rPr lang="cs-CZ" sz="1600" dirty="0" smtClean="0"/>
              <a:t> pro značku </a:t>
            </a:r>
            <a:r>
              <a:rPr lang="cs-CZ" sz="1600" dirty="0" err="1" smtClean="0"/>
              <a:t>Clarion</a:t>
            </a:r>
            <a:r>
              <a:rPr lang="cs-CZ" sz="1600" dirty="0" smtClean="0"/>
              <a:t>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v České republice a na Slovensku. Síť čtyřhvězdičkových </a:t>
            </a:r>
            <a:r>
              <a:rPr lang="cs-CZ" sz="1600" dirty="0" err="1" smtClean="0"/>
              <a:t>fullservisových</a:t>
            </a:r>
            <a:r>
              <a:rPr lang="cs-CZ" sz="1600" dirty="0" smtClean="0"/>
              <a:t> </a:t>
            </a:r>
            <a:r>
              <a:rPr lang="cs-CZ" sz="1600" b="1" u="sng" dirty="0" err="1" smtClean="0">
                <a:hlinkClick r:id="rId3"/>
              </a:rPr>
              <a:t>Clarion</a:t>
            </a:r>
            <a:r>
              <a:rPr lang="cs-CZ" sz="1600" b="1" u="sng" dirty="0" smtClean="0">
                <a:hlinkClick r:id="rId3"/>
              </a:rPr>
              <a:t> hotelů</a:t>
            </a:r>
            <a:r>
              <a:rPr lang="cs-CZ" sz="1600" dirty="0" smtClean="0"/>
              <a:t> strategicky pokrývá nejvýznamnější krajská města, v současné době zahrnuje </a:t>
            </a:r>
            <a:r>
              <a:rPr lang="cs-CZ" sz="1600" b="1" u="sng" dirty="0" smtClean="0">
                <a:hlinkClick r:id="rId3"/>
              </a:rPr>
              <a:t>9 </a:t>
            </a:r>
            <a:r>
              <a:rPr lang="cs-CZ" sz="1600" b="1" u="sng" dirty="0" err="1" smtClean="0">
                <a:hlinkClick r:id="rId3"/>
              </a:rPr>
              <a:t>Clarionů</a:t>
            </a:r>
            <a:r>
              <a:rPr lang="cs-CZ" sz="1600" dirty="0" smtClean="0"/>
              <a:t> v 7 českých městech, výhledově bude pod značku </a:t>
            </a:r>
            <a:r>
              <a:rPr lang="cs-CZ" sz="1600" dirty="0" err="1" smtClean="0"/>
              <a:t>Clarion</a:t>
            </a:r>
            <a:r>
              <a:rPr lang="cs-CZ" sz="1600" dirty="0" smtClean="0"/>
              <a:t> zařazen i </a:t>
            </a:r>
            <a:r>
              <a:rPr lang="cs-CZ" sz="1600" b="1" u="sng" dirty="0" smtClean="0">
                <a:hlinkClick r:id="rId4"/>
              </a:rPr>
              <a:t>Hotel </a:t>
            </a:r>
            <a:r>
              <a:rPr lang="cs-CZ" sz="1600" b="1" u="sng" dirty="0" err="1" smtClean="0">
                <a:hlinkClick r:id="rId4"/>
              </a:rPr>
              <a:t>Černigov</a:t>
            </a:r>
            <a:r>
              <a:rPr lang="cs-CZ" sz="1600" dirty="0" smtClean="0"/>
              <a:t>, který společnost CPI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provozuje v Hradci Králové.</a:t>
            </a:r>
          </a:p>
          <a:p>
            <a:r>
              <a:rPr lang="cs-CZ" sz="1600" dirty="0" smtClean="0"/>
              <a:t>V lednu 2009 představila společnost CPI </a:t>
            </a:r>
            <a:r>
              <a:rPr lang="cs-CZ" sz="1600" dirty="0" err="1" smtClean="0"/>
              <a:t>Hotels</a:t>
            </a:r>
            <a:r>
              <a:rPr lang="cs-CZ" sz="1600" dirty="0" smtClean="0"/>
              <a:t>  unikátní projekt pětihvězdičkového </a:t>
            </a:r>
            <a:r>
              <a:rPr lang="cs-CZ" sz="1600" b="1" u="sng" dirty="0" err="1" smtClean="0">
                <a:hlinkClick r:id="rId5"/>
              </a:rPr>
              <a:t>Buddha</a:t>
            </a:r>
            <a:r>
              <a:rPr lang="cs-CZ" sz="1600" b="1" u="sng" dirty="0" smtClean="0">
                <a:hlinkClick r:id="rId5"/>
              </a:rPr>
              <a:t>-Bar Hotelu </a:t>
            </a:r>
            <a:r>
              <a:rPr lang="cs-CZ" sz="1600" b="1" u="sng" dirty="0" err="1" smtClean="0">
                <a:hlinkClick r:id="rId5"/>
              </a:rPr>
              <a:t>Prague</a:t>
            </a:r>
            <a:r>
              <a:rPr lang="cs-CZ" sz="1600" dirty="0" smtClean="0"/>
              <a:t>, prvního hotelu mezinárodní sítě </a:t>
            </a:r>
            <a:r>
              <a:rPr lang="cs-CZ" sz="1600" dirty="0" err="1" smtClean="0"/>
              <a:t>Buddha</a:t>
            </a:r>
            <a:r>
              <a:rPr lang="cs-CZ" sz="1600" dirty="0" smtClean="0"/>
              <a:t>-Bar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&amp; </a:t>
            </a:r>
            <a:r>
              <a:rPr lang="cs-CZ" sz="1600" dirty="0" err="1" smtClean="0"/>
              <a:t>Resorts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CPI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provozuje 1 hotel střední kategorie pod svou vlastní značkou </a:t>
            </a:r>
            <a:r>
              <a:rPr lang="cs-CZ" sz="1600" b="1" u="sng" dirty="0" smtClean="0">
                <a:hlinkClick r:id="rId6"/>
              </a:rPr>
              <a:t>Fortuna </a:t>
            </a:r>
            <a:r>
              <a:rPr lang="cs-CZ" sz="1600" b="1" u="sng" dirty="0" err="1" smtClean="0">
                <a:hlinkClick r:id="rId6"/>
              </a:rPr>
              <a:t>Hotels</a:t>
            </a:r>
            <a:r>
              <a:rPr lang="cs-CZ" sz="1600" dirty="0" smtClean="0"/>
              <a:t> a 2 lázeňské hotely pod značkou </a:t>
            </a:r>
            <a:r>
              <a:rPr lang="cs-CZ" sz="1600" b="1" u="sng" dirty="0" err="1" smtClean="0">
                <a:hlinkClick r:id="rId7"/>
              </a:rPr>
              <a:t>Spa</a:t>
            </a:r>
            <a:r>
              <a:rPr lang="cs-CZ" sz="1600" b="1" u="sng" dirty="0" smtClean="0">
                <a:hlinkClick r:id="rId7"/>
              </a:rPr>
              <a:t> &amp; Kur </a:t>
            </a:r>
            <a:r>
              <a:rPr lang="cs-CZ" sz="1600" b="1" u="sng" dirty="0" err="1" smtClean="0">
                <a:hlinkClick r:id="rId7"/>
              </a:rPr>
              <a:t>Hotels</a:t>
            </a:r>
            <a:r>
              <a:rPr lang="cs-CZ" sz="1600" dirty="0" smtClean="0"/>
              <a:t> ve Františkových Lázních.</a:t>
            </a:r>
          </a:p>
          <a:p>
            <a:r>
              <a:rPr lang="cs-CZ" sz="1600" dirty="0" smtClean="0"/>
              <a:t>V roce 2014 se portfolio CPI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rozrostlo o hotely značky </a:t>
            </a:r>
            <a:r>
              <a:rPr lang="cs-CZ" sz="1600" b="1" u="sng" dirty="0" err="1" smtClean="0">
                <a:hlinkClick r:id="rId8"/>
              </a:rPr>
              <a:t>Mamaison</a:t>
            </a:r>
            <a:r>
              <a:rPr lang="cs-CZ" sz="1600" b="1" u="sng" dirty="0" smtClean="0">
                <a:hlinkClick r:id="rId8"/>
              </a:rPr>
              <a:t> </a:t>
            </a:r>
            <a:r>
              <a:rPr lang="cs-CZ" sz="1600" b="1" u="sng" dirty="0" err="1" smtClean="0">
                <a:hlinkClick r:id="rId8"/>
              </a:rPr>
              <a:t>Hotels</a:t>
            </a:r>
            <a:r>
              <a:rPr lang="cs-CZ" sz="1600" b="1" u="sng" dirty="0" smtClean="0">
                <a:hlinkClick r:id="rId8"/>
              </a:rPr>
              <a:t> &amp; </a:t>
            </a:r>
            <a:r>
              <a:rPr lang="cs-CZ" sz="1600" b="1" u="sng" dirty="0" err="1" smtClean="0">
                <a:hlinkClick r:id="rId8"/>
              </a:rPr>
              <a:t>Residences</a:t>
            </a:r>
            <a:r>
              <a:rPr lang="cs-CZ" sz="1600" dirty="0" smtClean="0"/>
              <a:t>. Společnost tak nově provozuje hotely a rezidence této značky v Praze, Ostravě, Bratislavě, Varšavě, Budapešti a Moskvě. </a:t>
            </a:r>
          </a:p>
          <a:p>
            <a:r>
              <a:rPr lang="cs-CZ" sz="1600" dirty="0" err="1" smtClean="0"/>
              <a:t>Portfolium</a:t>
            </a:r>
            <a:r>
              <a:rPr lang="cs-CZ" sz="1600" dirty="0" smtClean="0"/>
              <a:t> CPI </a:t>
            </a:r>
            <a:r>
              <a:rPr lang="cs-CZ" sz="1600" dirty="0" err="1" smtClean="0"/>
              <a:t>Hotels</a:t>
            </a:r>
            <a:r>
              <a:rPr lang="cs-CZ" sz="1600" dirty="0" smtClean="0"/>
              <a:t> doplňuje nabídka dlouhodobého a cenově přijatelného ubytování pod značkou </a:t>
            </a:r>
            <a:r>
              <a:rPr lang="cs-CZ" sz="1600" b="1" dirty="0" smtClean="0">
                <a:hlinkClick r:id="rId9"/>
              </a:rPr>
              <a:t>Ubytovny.</a:t>
            </a:r>
            <a:r>
              <a:rPr lang="cs-CZ" sz="1600" b="1" dirty="0" err="1" smtClean="0">
                <a:hlinkClick r:id="rId9"/>
              </a:rPr>
              <a:t>cz</a:t>
            </a:r>
            <a:r>
              <a:rPr lang="cs-CZ" sz="1600" b="1" u="sng" dirty="0" smtClean="0">
                <a:hlinkClick r:id="rId9"/>
              </a:rPr>
              <a:t>.</a:t>
            </a:r>
            <a:endParaRPr lang="cs-CZ" sz="1600" smtClean="0"/>
          </a:p>
          <a:p>
            <a:pPr marL="273050" indent="-273050"/>
            <a:endParaRPr lang="cs-CZ" sz="1600" dirty="0">
              <a:effectLst/>
            </a:endParaRPr>
          </a:p>
          <a:p>
            <a:pPr marL="273050" indent="-273050"/>
            <a:endParaRPr lang="en-US" sz="1600" dirty="0"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algn="ctr"/>
            <a:r>
              <a:rPr lang="cs-CZ"/>
              <a:t>GAME OVER</a:t>
            </a:r>
            <a:endParaRPr lang="en-US"/>
          </a:p>
        </p:txBody>
      </p:sp>
      <p:sp>
        <p:nvSpPr>
          <p:cNvPr id="40962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3000"/>
              <a:t>Děkuji za pozornost, přeji krásný den a „nekonfliktní“ studium.</a:t>
            </a:r>
          </a:p>
          <a:p>
            <a:pPr marL="0" indent="0">
              <a:buFont typeface="Wingdings" pitchFamily="2" charset="2"/>
              <a:buNone/>
            </a:pPr>
            <a:endParaRPr lang="cs-CZ" sz="3000"/>
          </a:p>
          <a:p>
            <a:pPr marL="0" indent="0">
              <a:buFont typeface="Wingdings" pitchFamily="2" charset="2"/>
              <a:buNone/>
            </a:pPr>
            <a:r>
              <a:rPr lang="cs-CZ" sz="3000"/>
              <a:t>Michal Motyčka</a:t>
            </a:r>
          </a:p>
          <a:p>
            <a:pPr marL="0" indent="0">
              <a:buFont typeface="Wingdings" pitchFamily="2" charset="2"/>
              <a:buNone/>
            </a:pPr>
            <a:r>
              <a:rPr lang="cs-CZ" sz="3000">
                <a:hlinkClick r:id="rId3"/>
              </a:rPr>
              <a:t>Michal.motycka@goldenwell.cz</a:t>
            </a:r>
            <a:endParaRPr lang="cs-CZ" sz="3000"/>
          </a:p>
          <a:p>
            <a:pPr marL="0" indent="0">
              <a:buFont typeface="Wingdings" pitchFamily="2" charset="2"/>
              <a:buNone/>
            </a:pPr>
            <a:r>
              <a:rPr lang="cs-CZ" sz="3000"/>
              <a:t>+420 775 877 660</a:t>
            </a:r>
            <a:endParaRPr lang="en-US" sz="3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bIns="91440" anchor="b">
            <a:normAutofit/>
          </a:bodyPr>
          <a:lstStyle/>
          <a:p>
            <a:pPr algn="ctr"/>
            <a:r>
              <a:rPr lang="cs-CZ" sz="3200" b="1"/>
              <a:t>Způsoby provozování hotelů</a:t>
            </a:r>
            <a:endParaRPr lang="en-US" sz="3200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A. nezávislý hotel</a:t>
            </a:r>
            <a:r>
              <a:rPr lang="cs-CZ" sz="2400"/>
              <a:t> </a:t>
            </a:r>
          </a:p>
          <a:p>
            <a:pPr marL="381000" indent="-381000">
              <a:buFont typeface="Wingdings 2" pitchFamily="18" charset="2"/>
              <a:buAutoNum type="arabicPeriod"/>
            </a:pPr>
            <a:endParaRPr lang="cs-CZ" sz="2400" u="sng"/>
          </a:p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B. pouze společný rezervační systém</a:t>
            </a:r>
            <a:r>
              <a:rPr lang="cs-CZ" sz="2400"/>
              <a:t> </a:t>
            </a:r>
          </a:p>
          <a:p>
            <a:pPr marL="381000" indent="-381000">
              <a:buFont typeface="Wingdings 2" pitchFamily="18" charset="2"/>
              <a:buAutoNum type="arabicPeriod"/>
            </a:pPr>
            <a:endParaRPr lang="cs-CZ" sz="2400" u="sng"/>
          </a:p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C. rezervační systém a marketing</a:t>
            </a:r>
            <a:r>
              <a:rPr lang="cs-CZ" sz="2400"/>
              <a:t> </a:t>
            </a:r>
          </a:p>
          <a:p>
            <a:pPr marL="381000" indent="-381000">
              <a:buFont typeface="Wingdings 2" pitchFamily="18" charset="2"/>
              <a:buAutoNum type="arabicPeriod"/>
            </a:pPr>
            <a:endParaRPr lang="cs-CZ" sz="2400"/>
          </a:p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D. Franchizing</a:t>
            </a:r>
            <a:r>
              <a:rPr lang="cs-CZ" sz="2400"/>
              <a:t> </a:t>
            </a:r>
          </a:p>
          <a:p>
            <a:pPr marL="381000" indent="-381000">
              <a:buFont typeface="Wingdings 2" pitchFamily="18" charset="2"/>
              <a:buAutoNum type="arabicPeriod"/>
            </a:pPr>
            <a:endParaRPr lang="cs-CZ" sz="2400"/>
          </a:p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E. Smlouva o řízení</a:t>
            </a:r>
            <a:r>
              <a:rPr lang="cs-CZ" sz="2400"/>
              <a:t> </a:t>
            </a:r>
            <a:br>
              <a:rPr lang="cs-CZ" sz="2400"/>
            </a:br>
            <a:endParaRPr lang="en-US" sz="2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3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algn="ctr"/>
            <a:r>
              <a:rPr lang="cs-CZ" b="1"/>
              <a:t>Nezávislý hotel</a:t>
            </a:r>
            <a:endParaRPr lang="en-US" b="1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/>
        <p:txBody>
          <a:bodyPr>
            <a:normAutofit/>
          </a:bodyPr>
          <a:lstStyle/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A. nezávislý hotel</a:t>
            </a:r>
            <a:r>
              <a:rPr lang="cs-CZ" sz="2400"/>
              <a:t> – provozovatel nezávislého hotelu není vázán na jiný hotel, know-how, marketing a GDS není zajištěno, nevyužívá globální značku, nikomu neplatí žádné poplatky, „může si dělat, co chce“</a:t>
            </a:r>
            <a:r>
              <a:rPr lang="cs-CZ" sz="2400" b="1"/>
              <a:t/>
            </a:r>
            <a:br>
              <a:rPr lang="cs-CZ" sz="2400" b="1"/>
            </a:br>
            <a:r>
              <a:rPr lang="cs-CZ" sz="2400"/>
              <a:t/>
            </a:r>
            <a:br>
              <a:rPr lang="cs-CZ" sz="2400"/>
            </a:br>
            <a:endParaRPr lang="cs-CZ" sz="600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algn="ctr"/>
            <a:r>
              <a:rPr lang="cs-CZ" b="1"/>
              <a:t>Společný rezervační systém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381000" indent="-381000"/>
            <a:endParaRPr lang="cs-CZ" sz="2000" b="1"/>
          </a:p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B. pouze společný rezervační systém</a:t>
            </a:r>
            <a:r>
              <a:rPr lang="cs-CZ" sz="2400"/>
              <a:t> – využívá ho, platí za to, ale nemůže užívat značku, jméno, jen může uvádět, že je hotel součástí rezervačního systému</a:t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endParaRPr lang="en-US" sz="30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 idx="4294967295"/>
          </p:nvPr>
        </p:nvSpPr>
        <p:spPr>
          <a:xfrm>
            <a:off x="2455863" y="242888"/>
            <a:ext cx="6345237" cy="1152525"/>
          </a:xfrm>
        </p:spPr>
        <p:txBody>
          <a:bodyPr bIns="91440" anchor="b"/>
          <a:lstStyle/>
          <a:p>
            <a:r>
              <a:rPr lang="cs-CZ" sz="3200"/>
              <a:t>Rezervační systém a marketing</a:t>
            </a:r>
            <a:endParaRPr lang="en-US" sz="3200"/>
          </a:p>
        </p:txBody>
      </p:sp>
      <p:sp>
        <p:nvSpPr>
          <p:cNvPr id="24578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051050" y="1989138"/>
            <a:ext cx="6769100" cy="4572000"/>
          </a:xfrm>
        </p:spPr>
        <p:txBody>
          <a:bodyPr/>
          <a:lstStyle/>
          <a:p>
            <a:pPr marL="381000" indent="-381000">
              <a:buFont typeface="Wingdings 2" pitchFamily="18" charset="2"/>
              <a:buAutoNum type="arabicPeriod"/>
            </a:pPr>
            <a:r>
              <a:rPr lang="cs-CZ" sz="2400" u="sng"/>
              <a:t>C. rezervační systém a marketing</a:t>
            </a:r>
            <a:r>
              <a:rPr lang="cs-CZ" sz="2400"/>
              <a:t> – hotel, který je členem určité hotelové skupiny=přebírá obchodní jméno, GDS, služby mateřské společnosti, tzn. marketingové aktivity, platí se paušální poplatky, rezervační systém</a:t>
            </a:r>
            <a:br>
              <a:rPr lang="cs-CZ" sz="2400"/>
            </a:br>
            <a:endParaRPr lang="cs-CZ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bIns="91440" anchor="b">
            <a:normAutofit/>
          </a:bodyPr>
          <a:lstStyle/>
          <a:p>
            <a:pPr algn="ctr"/>
            <a:r>
              <a:rPr lang="cs-CZ"/>
              <a:t>Franchizing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/>
        <p:txBody>
          <a:bodyPr>
            <a:normAutofit/>
          </a:bodyPr>
          <a:lstStyle/>
          <a:p>
            <a:pPr marL="381000" indent="-381000"/>
            <a:r>
              <a:rPr lang="cs-CZ" sz="2400" u="sng" dirty="0"/>
              <a:t>D. </a:t>
            </a:r>
            <a:r>
              <a:rPr lang="cs-CZ" sz="2400" u="sng" dirty="0" err="1"/>
              <a:t>Franchizing</a:t>
            </a:r>
            <a:r>
              <a:rPr lang="cs-CZ" sz="2400" dirty="0"/>
              <a:t> – důvod: aby se velké hotely staly ještě většími, podnikání pod stejnou značkou, jménem, GDS, společný rezervační systém, manuály řízení, trénink řízení, kontroly kvality, vystupují zde dvě strany= </a:t>
            </a:r>
            <a:r>
              <a:rPr lang="cs-CZ" sz="2400" dirty="0" err="1"/>
              <a:t>Franchizor</a:t>
            </a:r>
            <a:r>
              <a:rPr lang="cs-CZ" sz="2400" dirty="0"/>
              <a:t> X </a:t>
            </a:r>
            <a:r>
              <a:rPr lang="cs-CZ" sz="2400" dirty="0" err="1"/>
              <a:t>Franchisant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i="1" dirty="0"/>
              <a:t/>
            </a:r>
            <a:br>
              <a:rPr lang="cs-CZ" sz="2400" i="1" dirty="0"/>
            </a:br>
            <a:r>
              <a:rPr lang="cs-CZ" sz="2400" i="1" dirty="0"/>
              <a:t/>
            </a:r>
            <a:br>
              <a:rPr lang="cs-CZ" sz="2400" i="1" dirty="0"/>
            </a:br>
            <a:endParaRPr lang="cs-CZ" sz="240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 idx="4294967295"/>
          </p:nvPr>
        </p:nvSpPr>
        <p:spPr/>
        <p:txBody>
          <a:bodyPr bIns="91440" anchor="b"/>
          <a:lstStyle/>
          <a:p>
            <a:pPr algn="ctr"/>
            <a:r>
              <a:rPr lang="cs-CZ"/>
              <a:t>Smlouva o řízení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/>
        <p:txBody>
          <a:bodyPr>
            <a:normAutofit/>
          </a:bodyPr>
          <a:lstStyle/>
          <a:p>
            <a:pPr marL="381000" indent="-381000">
              <a:lnSpc>
                <a:spcPct val="90000"/>
              </a:lnSpc>
              <a:buFont typeface="Wingdings 2" pitchFamily="18" charset="2"/>
              <a:buAutoNum type="arabicPeriod"/>
            </a:pPr>
            <a:r>
              <a:rPr lang="cs-CZ" sz="2400" u="sng"/>
              <a:t>E. Smlouva o řízení</a:t>
            </a:r>
            <a:r>
              <a:rPr lang="cs-CZ" sz="2400"/>
              <a:t> = Management contract – hotel řízený operátorem, vlastník hotelu neprovozuje hotel, ale najímá si operátora, který mu hotel řídí </a:t>
            </a:r>
            <a:br>
              <a:rPr lang="cs-CZ" sz="2400"/>
            </a:br>
            <a:r>
              <a:rPr lang="cs-CZ" sz="2400"/>
              <a:t/>
            </a:r>
            <a:br>
              <a:rPr lang="cs-CZ" sz="2400"/>
            </a:br>
            <a:endParaRPr lang="cs-CZ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 idx="4294967295"/>
          </p:nvPr>
        </p:nvSpPr>
        <p:spPr>
          <a:xfrm>
            <a:off x="2455863" y="242888"/>
            <a:ext cx="6345237" cy="1152525"/>
          </a:xfrm>
        </p:spPr>
        <p:txBody>
          <a:bodyPr bIns="91440" anchor="b"/>
          <a:lstStyle/>
          <a:p>
            <a:pPr algn="ctr"/>
            <a:r>
              <a:rPr lang="cs-CZ"/>
              <a:t>Nejvýznamnější řetězce</a:t>
            </a:r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-3240088" y="-2479675"/>
            <a:ext cx="15624176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Největ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mi světovými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 b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hotelovými řetězci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co do počtu pokojů a hotelů jsou Best Western, IHG, Marriott, Hilton, Choice, Wyndham, Hyatt, Accor, Starwood Hotels a řada dal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ch.</a:t>
            </a:r>
            <a:endParaRPr lang="cs-CZ" sz="800">
              <a:ea typeface="Times New Roman" pitchFamily="18" charset="0"/>
            </a:endParaRPr>
          </a:p>
          <a:p>
            <a:pPr eaLnBrk="0" hangingPunct="0"/>
            <a:r>
              <a:rPr lang="cs-CZ" sz="1000" b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Best Western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s 309.390 pokoji a 4.000 hotely dominuje řebř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čku v obou kategori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ch - co do počtu pokojů i počtu hotelů.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 b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InterContinental Hotels Group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( IHG ) je největ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 hotelovým řetězcem co do počtu pokojů provozovaných v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emi hotelovými značkami v řetězci IHG.</a:t>
            </a:r>
            <a:endParaRPr lang="cs-CZ" sz="800"/>
          </a:p>
          <a:p>
            <a:pPr eaLnBrk="0" hangingPunct="0"/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Někter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é 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mezin</a:t>
            </a:r>
            <a:r>
              <a:rPr lang="cs-CZ" sz="1000">
                <a:solidFill>
                  <a:srgbClr val="4B7FFF"/>
                </a:solidFill>
                <a:latin typeface="Arial"/>
                <a:cs typeface="Times New Roman" pitchFamily="18" charset="0"/>
                <a:hlinkClick r:id="rId3"/>
              </a:rPr>
              <a:t>á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rodn</a:t>
            </a:r>
            <a:r>
              <a:rPr lang="cs-CZ" sz="1000">
                <a:solidFill>
                  <a:srgbClr val="4B7FFF"/>
                </a:solidFill>
                <a:latin typeface="Arial"/>
                <a:cs typeface="Times New Roman" pitchFamily="18" charset="0"/>
                <a:hlinkClick r:id="rId3"/>
              </a:rPr>
              <a:t>í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 hotelov</a:t>
            </a:r>
            <a:r>
              <a:rPr lang="cs-CZ" sz="1000">
                <a:solidFill>
                  <a:srgbClr val="4B7FFF"/>
                </a:solidFill>
                <a:latin typeface="Arial"/>
                <a:cs typeface="Times New Roman" pitchFamily="18" charset="0"/>
                <a:hlinkClick r:id="rId3"/>
              </a:rPr>
              <a:t>é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 řetězce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a značky maj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zastoupen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i v Česku.</a:t>
            </a:r>
            <a:endParaRPr lang="cs-CZ" sz="800"/>
          </a:p>
          <a:p>
            <a:pPr eaLnBrk="0" hangingPunct="0"/>
            <a:endParaRPr lang="cs-CZ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-3240088" y="9336088"/>
            <a:ext cx="9144001" cy="0"/>
          </a:xfrm>
          <a:prstGeom prst="rect">
            <a:avLst/>
          </a:prstGeom>
          <a:solidFill>
            <a:srgbClr val="E2E5E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-3240088" y="-2479675"/>
            <a:ext cx="15624176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Největ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mi světovými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 b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hotelovými řetězci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co do počtu pokojů a hotelů jsou Best Western, IHG, Marriott, Hilton, Choice, Wyndham, Hyatt, Accor, Starwood Hotels a řada dal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ch.</a:t>
            </a:r>
            <a:endParaRPr lang="cs-CZ" sz="800">
              <a:ea typeface="Times New Roman" pitchFamily="18" charset="0"/>
            </a:endParaRPr>
          </a:p>
          <a:p>
            <a:pPr eaLnBrk="0" hangingPunct="0"/>
            <a:r>
              <a:rPr lang="cs-CZ" sz="1000" b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Best Western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s 309.390 pokoji a 4.000 hotely dominuje řebř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čku v obou kategori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ch - co do počtu pokojů i počtu hotelů.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 b="1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InterContinental Hotels Group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( IHG ) je největ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 hotelovým řetězcem co do počtu pokojů provozovaných v</a:t>
            </a:r>
            <a:r>
              <a:rPr lang="cs-CZ" sz="1000">
                <a:solidFill>
                  <a:srgbClr val="000000"/>
                </a:solidFill>
                <a:latin typeface="Arial"/>
                <a:ea typeface="Times New Roman" pitchFamily="18" charset="0"/>
                <a:cs typeface="Tahoma" pitchFamily="34" charset="0"/>
              </a:rPr>
              <a:t>š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emi hotelovými značkami v řetězci IHG.</a:t>
            </a:r>
            <a:endParaRPr lang="cs-CZ" sz="800"/>
          </a:p>
          <a:p>
            <a:pPr eaLnBrk="0" hangingPunct="0"/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Někter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é 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mezin</a:t>
            </a:r>
            <a:r>
              <a:rPr lang="cs-CZ" sz="1000">
                <a:solidFill>
                  <a:srgbClr val="4B7FFF"/>
                </a:solidFill>
                <a:latin typeface="Arial"/>
                <a:cs typeface="Times New Roman" pitchFamily="18" charset="0"/>
                <a:hlinkClick r:id="rId3"/>
              </a:rPr>
              <a:t>á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rodn</a:t>
            </a:r>
            <a:r>
              <a:rPr lang="cs-CZ" sz="1000">
                <a:solidFill>
                  <a:srgbClr val="4B7FFF"/>
                </a:solidFill>
                <a:latin typeface="Arial"/>
                <a:cs typeface="Times New Roman" pitchFamily="18" charset="0"/>
                <a:hlinkClick r:id="rId3"/>
              </a:rPr>
              <a:t>í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 hotelov</a:t>
            </a:r>
            <a:r>
              <a:rPr lang="cs-CZ" sz="1000">
                <a:solidFill>
                  <a:srgbClr val="4B7FFF"/>
                </a:solidFill>
                <a:latin typeface="Arial"/>
                <a:cs typeface="Times New Roman" pitchFamily="18" charset="0"/>
                <a:hlinkClick r:id="rId3"/>
              </a:rPr>
              <a:t>é</a:t>
            </a:r>
            <a:r>
              <a:rPr lang="cs-CZ" sz="1000">
                <a:solidFill>
                  <a:srgbClr val="4B7FFF"/>
                </a:solidFill>
                <a:latin typeface="Tahoma" pitchFamily="34" charset="0"/>
                <a:cs typeface="Times New Roman" pitchFamily="18" charset="0"/>
                <a:hlinkClick r:id="rId3"/>
              </a:rPr>
              <a:t> řetězce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 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a značky maj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zastoupen</a:t>
            </a:r>
            <a:r>
              <a:rPr lang="cs-CZ" sz="1000">
                <a:solidFill>
                  <a:srgbClr val="000000"/>
                </a:solidFill>
                <a:latin typeface="Arial"/>
                <a:cs typeface="Times New Roman" pitchFamily="18" charset="0"/>
              </a:rPr>
              <a:t>í</a:t>
            </a:r>
            <a:r>
              <a:rPr lang="cs-CZ" sz="100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i v Česku.</a:t>
            </a:r>
            <a:endParaRPr lang="cs-CZ" sz="800"/>
          </a:p>
          <a:p>
            <a:pPr eaLnBrk="0" hangingPunct="0"/>
            <a:endParaRPr lang="cs-CZ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-3240088" y="9336088"/>
            <a:ext cx="9144001" cy="0"/>
          </a:xfrm>
          <a:prstGeom prst="rect">
            <a:avLst/>
          </a:prstGeom>
          <a:solidFill>
            <a:srgbClr val="E2E5E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2987675" y="1989138"/>
            <a:ext cx="56515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dirty="0"/>
              <a:t>Největšími světovými </a:t>
            </a:r>
            <a:r>
              <a:rPr lang="cs-CZ" b="1" dirty="0"/>
              <a:t>hotelovými řetězci</a:t>
            </a:r>
            <a:r>
              <a:rPr lang="cs-CZ" dirty="0"/>
              <a:t> co do počtu pokojů a hotelů jsou </a:t>
            </a:r>
            <a:r>
              <a:rPr lang="cs-CZ" dirty="0" err="1"/>
              <a:t>Best</a:t>
            </a:r>
            <a:r>
              <a:rPr lang="cs-CZ" dirty="0"/>
              <a:t> Western, IHG, </a:t>
            </a:r>
            <a:r>
              <a:rPr lang="cs-CZ" dirty="0" err="1"/>
              <a:t>Marriott</a:t>
            </a:r>
            <a:r>
              <a:rPr lang="cs-CZ" dirty="0"/>
              <a:t>, </a:t>
            </a:r>
            <a:r>
              <a:rPr lang="cs-CZ" dirty="0" err="1"/>
              <a:t>Hilton</a:t>
            </a:r>
            <a:r>
              <a:rPr lang="cs-CZ" dirty="0"/>
              <a:t>, </a:t>
            </a:r>
            <a:r>
              <a:rPr lang="cs-CZ" dirty="0" err="1"/>
              <a:t>Choice</a:t>
            </a:r>
            <a:r>
              <a:rPr lang="cs-CZ" dirty="0"/>
              <a:t>, </a:t>
            </a:r>
            <a:r>
              <a:rPr lang="cs-CZ" dirty="0" err="1"/>
              <a:t>Wyndham</a:t>
            </a:r>
            <a:r>
              <a:rPr lang="cs-CZ" dirty="0"/>
              <a:t>, </a:t>
            </a:r>
            <a:r>
              <a:rPr lang="cs-CZ" dirty="0" err="1"/>
              <a:t>Hyatt</a:t>
            </a:r>
            <a:r>
              <a:rPr lang="cs-CZ" dirty="0"/>
              <a:t>, </a:t>
            </a:r>
            <a:r>
              <a:rPr lang="cs-CZ" dirty="0" err="1"/>
              <a:t>Accor</a:t>
            </a:r>
            <a:r>
              <a:rPr lang="cs-CZ" dirty="0"/>
              <a:t>, </a:t>
            </a:r>
            <a:r>
              <a:rPr lang="cs-CZ" dirty="0" err="1"/>
              <a:t>Starwood</a:t>
            </a:r>
            <a:r>
              <a:rPr lang="cs-CZ" dirty="0"/>
              <a:t> </a:t>
            </a:r>
            <a:r>
              <a:rPr lang="cs-CZ" dirty="0" err="1"/>
              <a:t>Hotels</a:t>
            </a:r>
            <a:r>
              <a:rPr lang="cs-CZ" dirty="0"/>
              <a:t> a řada dalších.</a:t>
            </a:r>
          </a:p>
          <a:p>
            <a:pPr algn="ctr"/>
            <a:r>
              <a:rPr lang="cs-CZ" b="1" dirty="0" err="1"/>
              <a:t>Best</a:t>
            </a:r>
            <a:r>
              <a:rPr lang="cs-CZ" b="1" dirty="0"/>
              <a:t> Western</a:t>
            </a:r>
            <a:r>
              <a:rPr lang="cs-CZ" dirty="0"/>
              <a:t> s 309.390 pokoji a 4.000 hotely dominuje řebříčku v obou kategoriích - co do počtu pokojů i počtu hotelů. </a:t>
            </a:r>
            <a:r>
              <a:rPr lang="cs-CZ" b="1" dirty="0" err="1"/>
              <a:t>InterContinental</a:t>
            </a:r>
            <a:r>
              <a:rPr lang="cs-CZ" b="1" dirty="0"/>
              <a:t> </a:t>
            </a:r>
            <a:r>
              <a:rPr lang="cs-CZ" b="1" dirty="0" err="1"/>
              <a:t>Hotels</a:t>
            </a:r>
            <a:r>
              <a:rPr lang="cs-CZ" b="1" dirty="0"/>
              <a:t> </a:t>
            </a:r>
            <a:r>
              <a:rPr lang="cs-CZ" b="1" dirty="0" err="1"/>
              <a:t>Group</a:t>
            </a:r>
            <a:r>
              <a:rPr lang="cs-CZ" dirty="0"/>
              <a:t> ( IHG ) je největším hotelovým řetězcem co do počtu pokojů provozovaných všemi hotelovými značkami v řetězci IHG.</a:t>
            </a:r>
          </a:p>
          <a:p>
            <a:pPr algn="ctr"/>
            <a:r>
              <a:rPr lang="cs-CZ" dirty="0"/>
              <a:t>Některé </a:t>
            </a:r>
            <a:r>
              <a:rPr lang="cs-CZ" dirty="0">
                <a:hlinkClick r:id="rId3"/>
              </a:rPr>
              <a:t>mezinárodní hotelové řetězce</a:t>
            </a:r>
            <a:r>
              <a:rPr lang="cs-CZ" dirty="0"/>
              <a:t> a značky mají zastoupení i v Česku.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Návrh">
  <a:themeElements>
    <a:clrScheme name="Návrh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ávrh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ávrh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ávrh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ávrh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348</TotalTime>
  <Words>895</Words>
  <Application>Microsoft Office PowerPoint</Application>
  <PresentationFormat>Předvádění na obrazovce (4:3)</PresentationFormat>
  <Paragraphs>117</Paragraphs>
  <Slides>22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Návrh</vt:lpstr>
      <vt:lpstr>Jmění</vt:lpstr>
      <vt:lpstr>HOTELOVÉ SKUPINY A ŘETĚZCE</vt:lpstr>
      <vt:lpstr>Proč vznikají hotelové řetězce</vt:lpstr>
      <vt:lpstr>Způsoby provozování hotelů</vt:lpstr>
      <vt:lpstr>Nezávislý hotel</vt:lpstr>
      <vt:lpstr>Společný rezervační systém</vt:lpstr>
      <vt:lpstr>Rezervační systém a marketing</vt:lpstr>
      <vt:lpstr>Franchizing</vt:lpstr>
      <vt:lpstr>Smlouva o řízení</vt:lpstr>
      <vt:lpstr>Nejvýznamnější řetězce</vt:lpstr>
      <vt:lpstr>Intercontinental Group</vt:lpstr>
      <vt:lpstr>Wyndham hotel group </vt:lpstr>
      <vt:lpstr>Mariott International </vt:lpstr>
      <vt:lpstr>Hilton Hotels </vt:lpstr>
      <vt:lpstr>Accor Group </vt:lpstr>
      <vt:lpstr>Choice Hotels </vt:lpstr>
      <vt:lpstr>Best Western </vt:lpstr>
      <vt:lpstr>Starwood hotels&amp;resorts </vt:lpstr>
      <vt:lpstr>Carlson </vt:lpstr>
      <vt:lpstr>Global Hyatt </vt:lpstr>
      <vt:lpstr>Hotelové řetězce u nás </vt:lpstr>
      <vt:lpstr>Hotelové řetězce u nás </vt:lpstr>
      <vt:lpstr>GAME OVER</vt:lpstr>
    </vt:vector>
  </TitlesOfParts>
  <Company>OEM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UKAZATELE V HOTELNICTVÍ</dc:title>
  <dc:creator>hmgmt</dc:creator>
  <cp:lastModifiedBy>Michal Motyčka</cp:lastModifiedBy>
  <cp:revision>32</cp:revision>
  <dcterms:created xsi:type="dcterms:W3CDTF">2011-10-24T14:30:41Z</dcterms:created>
  <dcterms:modified xsi:type="dcterms:W3CDTF">2019-09-29T16:09:33Z</dcterms:modified>
</cp:coreProperties>
</file>