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0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751EC-0692-430A-A9C9-E95FE5C66E5A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B0446-757A-4FCE-B9A2-C73FB1F58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07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Román ztracených iluzí</a:t>
            </a:r>
            <a:r>
              <a:rPr lang="cs-CZ" dirty="0" smtClean="0"/>
              <a:t>: </a:t>
            </a:r>
            <a:r>
              <a:rPr lang="cs-CZ" dirty="0" err="1" smtClean="0"/>
              <a:t>pův</a:t>
            </a:r>
            <a:r>
              <a:rPr lang="cs-CZ" dirty="0" smtClean="0"/>
              <a:t>. od Balzaka; hrdina se</a:t>
            </a:r>
            <a:r>
              <a:rPr lang="cs-CZ" baseline="0" dirty="0" smtClean="0"/>
              <a:t> </a:t>
            </a:r>
            <a:r>
              <a:rPr lang="cs-CZ" dirty="0" smtClean="0"/>
              <a:t>zpočátku opájí iluzemi o světě</a:t>
            </a:r>
            <a:r>
              <a:rPr lang="cs-CZ" baseline="0" dirty="0" smtClean="0"/>
              <a:t> i o sobě, </a:t>
            </a:r>
            <a:r>
              <a:rPr lang="cs-CZ" dirty="0" smtClean="0"/>
              <a:t>tyto</a:t>
            </a:r>
            <a:r>
              <a:rPr lang="cs-CZ" baseline="0" dirty="0" smtClean="0"/>
              <a:t> </a:t>
            </a:r>
            <a:r>
              <a:rPr lang="cs-CZ" dirty="0" smtClean="0"/>
              <a:t>představy postupně</a:t>
            </a:r>
            <a:r>
              <a:rPr lang="cs-CZ" baseline="0" dirty="0" smtClean="0"/>
              <a:t> </a:t>
            </a:r>
            <a:r>
              <a:rPr lang="cs-CZ" dirty="0" smtClean="0"/>
              <a:t>ztrácí; někdy jeho život končí sebevraždou.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B0446-757A-4FCE-B9A2-C73FB1F58DA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770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Bovarysmus</a:t>
            </a:r>
            <a:r>
              <a:rPr lang="cs-CZ" smtClean="0"/>
              <a:t>: potřeba</a:t>
            </a:r>
            <a:r>
              <a:rPr lang="cs-CZ" baseline="0" smtClean="0"/>
              <a:t> </a:t>
            </a:r>
            <a:r>
              <a:rPr lang="cs-CZ" smtClean="0"/>
              <a:t>vytvářet </a:t>
            </a:r>
            <a:r>
              <a:rPr lang="cs-CZ" dirty="0" smtClean="0"/>
              <a:t>si nezdravé a člověka ničící iluze a utíkat do nich z reality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B0446-757A-4FCE-B9A2-C73FB1F58DA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5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18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4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22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5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79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6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15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62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8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77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BB0D9-1988-4741-9C00-8127A598E93E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2DB5-F574-4710-B7B4-2A756894E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82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Gustave Flaubert (1821 Rouen-1880 </a:t>
            </a:r>
            <a:r>
              <a:rPr lang="cs-CZ" dirty="0" err="1" smtClean="0"/>
              <a:t>Canteleu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920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Narozen v rodině známého místního chirurga</a:t>
            </a:r>
          </a:p>
          <a:p>
            <a:r>
              <a:rPr lang="cs-CZ" dirty="0" smtClean="0"/>
              <a:t>Matka rovněž z lékařské rodiny → měla na F. doživotní vliv</a:t>
            </a:r>
          </a:p>
          <a:p>
            <a:r>
              <a:rPr lang="cs-CZ" dirty="0" smtClean="0"/>
              <a:t>22 let: epileptické záchvaty, nedokončení studia práv</a:t>
            </a:r>
          </a:p>
          <a:p>
            <a:r>
              <a:rPr lang="cs-CZ" dirty="0" smtClean="0"/>
              <a:t>Většinu života jako starý mládenec, manželství odmítal jako projev měšťáctví</a:t>
            </a:r>
          </a:p>
          <a:p>
            <a:r>
              <a:rPr lang="cs-CZ" dirty="0" smtClean="0"/>
              <a:t>Po otci dědictví: do konce života </a:t>
            </a:r>
            <a:r>
              <a:rPr lang="cs-CZ" dirty="0" err="1" smtClean="0"/>
              <a:t>fin</a:t>
            </a:r>
            <a:r>
              <a:rPr lang="cs-CZ" dirty="0" smtClean="0"/>
              <a:t>. zajištěn</a:t>
            </a:r>
          </a:p>
          <a:p>
            <a:pPr lvl="0"/>
            <a:r>
              <a:rPr lang="cs-CZ" dirty="0" smtClean="0"/>
              <a:t>Syfilis (snad z Blízkého Východu, </a:t>
            </a:r>
            <a:r>
              <a:rPr lang="cs-CZ" dirty="0"/>
              <a:t>kam často </a:t>
            </a:r>
            <a:r>
              <a:rPr lang="cs-CZ" dirty="0" smtClean="0"/>
              <a:t>cestoval; cesty </a:t>
            </a:r>
            <a:r>
              <a:rPr lang="cs-CZ" dirty="0"/>
              <a:t>do Itálie, Řecka, do Tunisu, Bejrútu, Egypta ad</a:t>
            </a:r>
            <a:r>
              <a:rPr lang="cs-CZ" dirty="0" smtClean="0"/>
              <a:t>.) → sex </a:t>
            </a:r>
            <a:r>
              <a:rPr lang="cs-CZ" dirty="0"/>
              <a:t>s mladými prostitutkami a </a:t>
            </a:r>
            <a:r>
              <a:rPr lang="cs-CZ" dirty="0" smtClean="0"/>
              <a:t>prostituty (14 let)</a:t>
            </a:r>
          </a:p>
          <a:p>
            <a:pPr lvl="0"/>
            <a:r>
              <a:rPr lang="cs-CZ" dirty="0" smtClean="0"/>
              <a:t>1872 – smrt matky, která o něj celý život pečovala → poté F. ve </a:t>
            </a:r>
            <a:r>
              <a:rPr lang="cs-CZ" dirty="0" err="1" smtClean="0"/>
              <a:t>fin</a:t>
            </a:r>
            <a:r>
              <a:rPr lang="cs-CZ" dirty="0" smtClean="0"/>
              <a:t>. problémech</a:t>
            </a:r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4" y="1825625"/>
            <a:ext cx="3283526" cy="4223471"/>
          </a:xfrm>
        </p:spPr>
      </p:pic>
    </p:spTree>
    <p:extLst>
      <p:ext uri="{BB962C8B-B14F-4D97-AF65-F5344CB8AC3E}">
        <p14:creationId xmlns:p14="http://schemas.microsoft.com/office/powerpoint/2010/main" val="396669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Salambo</a:t>
            </a:r>
            <a:r>
              <a:rPr lang="cs-CZ" dirty="0" smtClean="0"/>
              <a:t> (1862) – F. měl hluboký zájem o dějiny starověku, </a:t>
            </a:r>
            <a:r>
              <a:rPr lang="cs-CZ" dirty="0" err="1" smtClean="0"/>
              <a:t>hist</a:t>
            </a:r>
            <a:r>
              <a:rPr lang="cs-CZ" dirty="0" smtClean="0"/>
              <a:t>. román ze starověkého Kartága</a:t>
            </a:r>
          </a:p>
          <a:p>
            <a:r>
              <a:rPr lang="cs-CZ" i="1" dirty="0" smtClean="0"/>
              <a:t>Citová výchova </a:t>
            </a:r>
            <a:r>
              <a:rPr lang="cs-CZ" dirty="0" smtClean="0"/>
              <a:t>(1869) – podtitul </a:t>
            </a:r>
            <a:r>
              <a:rPr lang="cs-CZ" i="1" dirty="0" smtClean="0"/>
              <a:t>Historie mladého muže</a:t>
            </a:r>
            <a:r>
              <a:rPr lang="cs-CZ" dirty="0" smtClean="0"/>
              <a:t>; tzv. </a:t>
            </a:r>
            <a:r>
              <a:rPr lang="cs-CZ" b="1" dirty="0" smtClean="0"/>
              <a:t>román ztracených iluzí</a:t>
            </a:r>
            <a:r>
              <a:rPr lang="cs-CZ" smtClean="0"/>
              <a:t>, </a:t>
            </a:r>
            <a:r>
              <a:rPr lang="cs-CZ" smtClean="0"/>
              <a:t>hl. </a:t>
            </a:r>
            <a:r>
              <a:rPr lang="cs-CZ" dirty="0" smtClean="0"/>
              <a:t>hrdina </a:t>
            </a:r>
            <a:r>
              <a:rPr lang="cs-CZ" dirty="0" err="1" smtClean="0"/>
              <a:t>Frédéric</a:t>
            </a:r>
            <a:r>
              <a:rPr lang="cs-CZ" dirty="0" smtClean="0"/>
              <a:t> </a:t>
            </a:r>
            <a:r>
              <a:rPr lang="cs-CZ" dirty="0" err="1" smtClean="0"/>
              <a:t>Moreau</a:t>
            </a:r>
            <a:r>
              <a:rPr lang="cs-CZ" dirty="0" smtClean="0"/>
              <a:t>, nejprve ušlechtilé plány, ale po poznání společnosti se stává stále více cynickým a lhostejným</a:t>
            </a:r>
          </a:p>
          <a:p>
            <a:r>
              <a:rPr lang="cs-CZ" i="1" dirty="0" err="1" smtClean="0"/>
              <a:t>Bouvard</a:t>
            </a:r>
            <a:r>
              <a:rPr lang="cs-CZ" i="1" dirty="0" smtClean="0"/>
              <a:t> a </a:t>
            </a:r>
            <a:r>
              <a:rPr lang="cs-CZ" i="1" dirty="0" err="1" smtClean="0"/>
              <a:t>Pécuchet</a:t>
            </a:r>
            <a:r>
              <a:rPr lang="cs-CZ" i="1" dirty="0" smtClean="0"/>
              <a:t> </a:t>
            </a:r>
            <a:r>
              <a:rPr lang="cs-CZ" dirty="0" smtClean="0"/>
              <a:t>(1880) – dva „popletení“ pařížští úředníčci, kteří se ocitnou na </a:t>
            </a:r>
            <a:r>
              <a:rPr lang="cs-CZ" dirty="0" err="1" smtClean="0"/>
              <a:t>franc</a:t>
            </a:r>
            <a:r>
              <a:rPr lang="cs-CZ" dirty="0" smtClean="0"/>
              <a:t>. venkovské usedlosti; humoristická nadsázka, natočeno jako TV seriál </a:t>
            </a:r>
            <a:r>
              <a:rPr lang="cs-CZ" i="1" dirty="0" smtClean="0"/>
              <a:t>Byli jednou dva písaři </a:t>
            </a:r>
            <a:r>
              <a:rPr lang="cs-CZ" dirty="0" smtClean="0"/>
              <a:t>s Mir. Horníčkem a Jiřím Sovákem v r. 1972 (rež. Ján Roháč)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79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Flaubert a Balzac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F. byl Balzakem velmi silně ovlivněn</a:t>
            </a:r>
          </a:p>
          <a:p>
            <a:r>
              <a:rPr lang="cs-CZ" b="1" dirty="0" smtClean="0"/>
              <a:t>Balzac</a:t>
            </a:r>
            <a:r>
              <a:rPr lang="cs-CZ" dirty="0" smtClean="0"/>
              <a:t>: tvorba desítek děl, relativně lehké psaní x </a:t>
            </a:r>
            <a:r>
              <a:rPr lang="cs-CZ" b="1" dirty="0" smtClean="0"/>
              <a:t>Flaubert</a:t>
            </a:r>
            <a:r>
              <a:rPr lang="cs-CZ" dirty="0" smtClean="0"/>
              <a:t>: psal </a:t>
            </a:r>
            <a:r>
              <a:rPr lang="cs-CZ" i="1" dirty="0" smtClean="0"/>
              <a:t>Paní Bovaryovou </a:t>
            </a:r>
            <a:r>
              <a:rPr lang="cs-CZ" dirty="0" smtClean="0"/>
              <a:t>bezmála 5 let, každou stránku mnohokrát přepisoval; některé až 15x</a:t>
            </a:r>
          </a:p>
          <a:p>
            <a:r>
              <a:rPr lang="cs-CZ" dirty="0" smtClean="0"/>
              <a:t>F. sestavoval přesné plány příběhu: epizody, charaktery postav, místa děje apod. </a:t>
            </a:r>
          </a:p>
          <a:p>
            <a:r>
              <a:rPr lang="cs-CZ" dirty="0" smtClean="0"/>
              <a:t>F. popis: soustředěn jen na něco, na detail, podoben film. kameře x Balzac v popisu hlubší a komplexnější, naznačuje spjatost postavy s prostředím, věcmi, oblečením apod. </a:t>
            </a:r>
            <a:r>
              <a:rPr lang="cs-CZ" u="sng" dirty="0" smtClean="0"/>
              <a:t>interakce</a:t>
            </a:r>
            <a:r>
              <a:rPr lang="cs-CZ" dirty="0" smtClean="0"/>
              <a:t> postav a prostředí</a:t>
            </a:r>
          </a:p>
          <a:p>
            <a:r>
              <a:rPr lang="cs-CZ" dirty="0" smtClean="0"/>
              <a:t>Vztah k člověku: B. zlo je v kontextu x F.: člověk není dobrý (pak </a:t>
            </a:r>
            <a:r>
              <a:rPr lang="cs-CZ" dirty="0" err="1" smtClean="0"/>
              <a:t>Zola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32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Paní Bovaryová (1857)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podtitul </a:t>
            </a:r>
            <a:r>
              <a:rPr lang="cs-CZ" i="1" dirty="0"/>
              <a:t>Mravy francouzského </a:t>
            </a:r>
            <a:r>
              <a:rPr lang="cs-CZ" i="1" dirty="0" smtClean="0"/>
              <a:t>venkova</a:t>
            </a:r>
          </a:p>
          <a:p>
            <a:r>
              <a:rPr lang="cs-CZ" dirty="0" smtClean="0"/>
              <a:t>odehrává se v Rouenu, u něhož měl F. usedlost</a:t>
            </a:r>
            <a:endParaRPr lang="cs-CZ" dirty="0"/>
          </a:p>
          <a:p>
            <a:pPr lvl="0"/>
            <a:r>
              <a:rPr lang="cs-CZ" dirty="0"/>
              <a:t>vznik 1851-56; autor čerpal ze skutečné události</a:t>
            </a:r>
          </a:p>
          <a:p>
            <a:pPr lvl="0"/>
            <a:r>
              <a:rPr lang="cs-CZ" dirty="0"/>
              <a:t>1856 </a:t>
            </a:r>
            <a:r>
              <a:rPr lang="cs-CZ" dirty="0" smtClean="0"/>
              <a:t>čas.: autor zažalován </a:t>
            </a:r>
            <a:r>
              <a:rPr lang="cs-CZ" dirty="0"/>
              <a:t>pro ohrožení veřejné mravnosti – tentýž rok byl i proces s </a:t>
            </a:r>
            <a:r>
              <a:rPr lang="cs-CZ" i="1" dirty="0"/>
              <a:t>Květy zla</a:t>
            </a:r>
            <a:r>
              <a:rPr lang="cs-CZ" dirty="0"/>
              <a:t>, které vyšly 1857 → nakonec zrušení obžaloby</a:t>
            </a:r>
          </a:p>
          <a:p>
            <a:pPr lvl="0"/>
            <a:r>
              <a:rPr lang="cs-CZ" dirty="0"/>
              <a:t>F. byl souzen pro porušení morálky a pohoršení veřejného mínění</a:t>
            </a:r>
          </a:p>
          <a:p>
            <a:pPr lvl="0"/>
            <a:r>
              <a:rPr lang="cs-CZ" dirty="0"/>
              <a:t>F. </a:t>
            </a:r>
            <a:r>
              <a:rPr lang="cs-CZ" u="sng" dirty="0"/>
              <a:t>formální mistrovství</a:t>
            </a:r>
            <a:r>
              <a:rPr lang="cs-CZ" dirty="0"/>
              <a:t> → princip neosobního vyprávění, </a:t>
            </a:r>
            <a:r>
              <a:rPr lang="cs-CZ" u="sng" dirty="0"/>
              <a:t>polopřímá</a:t>
            </a:r>
            <a:r>
              <a:rPr lang="cs-CZ" dirty="0"/>
              <a:t> a </a:t>
            </a:r>
            <a:r>
              <a:rPr lang="cs-CZ" u="sng" dirty="0"/>
              <a:t>nevlastní přímá</a:t>
            </a:r>
            <a:r>
              <a:rPr lang="cs-CZ" dirty="0"/>
              <a:t> řeč – řeč jeho </a:t>
            </a:r>
            <a:r>
              <a:rPr lang="cs-CZ" u="sng" dirty="0" smtClean="0"/>
              <a:t>obhájce</a:t>
            </a:r>
            <a:r>
              <a:rPr lang="cs-CZ" dirty="0" smtClean="0"/>
              <a:t>, kterému je román věnován  (Antoine </a:t>
            </a:r>
            <a:r>
              <a:rPr lang="cs-CZ" dirty="0" err="1"/>
              <a:t>Jules</a:t>
            </a:r>
            <a:r>
              <a:rPr lang="cs-CZ" dirty="0"/>
              <a:t> </a:t>
            </a:r>
            <a:r>
              <a:rPr lang="cs-CZ" dirty="0" err="1" smtClean="0"/>
              <a:t>Sénard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19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Paní Bovaryová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Román pokládáme za jakýsi přechod mezi </a:t>
            </a:r>
            <a:r>
              <a:rPr lang="cs-CZ" b="1" dirty="0"/>
              <a:t>realismem</a:t>
            </a:r>
            <a:r>
              <a:rPr lang="cs-CZ" dirty="0"/>
              <a:t> a </a:t>
            </a:r>
            <a:r>
              <a:rPr lang="cs-CZ" b="1" dirty="0" smtClean="0"/>
              <a:t>naturalismem </a:t>
            </a:r>
            <a:r>
              <a:rPr lang="cs-CZ" dirty="0" smtClean="0"/>
              <a:t>(pak </a:t>
            </a:r>
            <a:r>
              <a:rPr lang="cs-CZ" dirty="0" err="1" smtClean="0"/>
              <a:t>Zola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b="1" u="sng" dirty="0"/>
              <a:t>postavy</a:t>
            </a:r>
            <a:r>
              <a:rPr lang="cs-CZ" dirty="0"/>
              <a:t>: </a:t>
            </a:r>
            <a:endParaRPr lang="cs-CZ" dirty="0" smtClean="0"/>
          </a:p>
          <a:p>
            <a:pPr lvl="0"/>
            <a:r>
              <a:rPr lang="cs-CZ" dirty="0" smtClean="0"/>
              <a:t>Ema Bovaryová</a:t>
            </a:r>
            <a:r>
              <a:rPr lang="cs-CZ" dirty="0"/>
              <a:t>, </a:t>
            </a:r>
            <a:r>
              <a:rPr lang="cs-CZ" dirty="0" smtClean="0"/>
              <a:t>manžel Karel </a:t>
            </a:r>
            <a:r>
              <a:rPr lang="cs-CZ" dirty="0" err="1"/>
              <a:t>Bovary</a:t>
            </a:r>
            <a:r>
              <a:rPr lang="cs-CZ" dirty="0"/>
              <a:t>, Leon − první milenec Emy, Rudolf – druhý milenec </a:t>
            </a:r>
            <a:r>
              <a:rPr lang="cs-CZ" dirty="0" smtClean="0"/>
              <a:t>Emy; lékárník </a:t>
            </a:r>
            <a:r>
              <a:rPr lang="cs-CZ" dirty="0" err="1"/>
              <a:t>Homais</a:t>
            </a:r>
            <a:r>
              <a:rPr lang="cs-CZ" dirty="0"/>
              <a:t> − </a:t>
            </a:r>
            <a:r>
              <a:rPr lang="cs-CZ" dirty="0" smtClean="0"/>
              <a:t>pokrytec; </a:t>
            </a:r>
            <a:r>
              <a:rPr lang="cs-CZ" dirty="0" err="1"/>
              <a:t>Lheureux</a:t>
            </a:r>
            <a:r>
              <a:rPr lang="cs-CZ" dirty="0"/>
              <a:t> – prohnaný obchodník, lichvář, půjčující na úroky, který tu zastupuje </a:t>
            </a:r>
            <a:r>
              <a:rPr lang="cs-CZ" dirty="0" smtClean="0"/>
              <a:t>Mefista</a:t>
            </a:r>
          </a:p>
          <a:p>
            <a:r>
              <a:rPr lang="cs-CZ" b="1" dirty="0" smtClean="0"/>
              <a:t>Ema Bovaryová</a:t>
            </a:r>
            <a:r>
              <a:rPr lang="cs-CZ" dirty="0" smtClean="0"/>
              <a:t>: Balzac prokreslil skoro celý život postavy x F. ukázal jeden úsek ze života Emy </a:t>
            </a:r>
          </a:p>
          <a:p>
            <a:pPr lvl="0"/>
            <a:r>
              <a:rPr lang="cs-CZ" dirty="0" smtClean="0"/>
              <a:t>Životní prázdnota: Ema nemá nic konkrétního, po čem by toužila, a co by ztratila → nic se neděje (</a:t>
            </a:r>
            <a:r>
              <a:rPr lang="cs-CZ" b="1" dirty="0" smtClean="0"/>
              <a:t>bovarysmus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Erich Auerbach: román je zobrazením „</a:t>
            </a:r>
            <a:r>
              <a:rPr lang="cs-CZ" i="1" dirty="0" smtClean="0"/>
              <a:t>celé jedné bezvýchodné lidské existence</a:t>
            </a:r>
            <a:r>
              <a:rPr lang="cs-CZ" dirty="0" smtClean="0"/>
              <a:t>“</a:t>
            </a:r>
          </a:p>
          <a:p>
            <a:pPr lvl="0"/>
            <a:r>
              <a:rPr lang="cs-CZ" dirty="0" smtClean="0"/>
              <a:t>prokreslená hlavně Ema, o </a:t>
            </a:r>
            <a:r>
              <a:rPr lang="cs-CZ" dirty="0"/>
              <a:t>k</a:t>
            </a:r>
            <a:r>
              <a:rPr lang="cs-CZ" dirty="0" smtClean="0"/>
              <a:t>teré F. říkal, že se mu podobá – proměny rolí Emy a Karla </a:t>
            </a:r>
            <a:r>
              <a:rPr lang="cs-CZ" dirty="0" err="1" smtClean="0"/>
              <a:t>Bovaryho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smtClean="0"/>
              <a:t>syntéza</a:t>
            </a:r>
            <a:r>
              <a:rPr lang="cs-CZ" dirty="0" smtClean="0"/>
              <a:t> mužského a ženského přístupu ke vztahům, rodině; Ema má Bertu, ale chtěla </a:t>
            </a:r>
            <a:r>
              <a:rPr lang="cs-CZ" b="1" dirty="0" smtClean="0"/>
              <a:t>chlapce</a:t>
            </a:r>
            <a:r>
              <a:rPr lang="cs-CZ" dirty="0" smtClean="0"/>
              <a:t>, kteří jsou dle ní svobodnější ve společnosti)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69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Paní Bovaryová: způsob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vyprávění </a:t>
            </a:r>
            <a:r>
              <a:rPr lang="cs-CZ" dirty="0"/>
              <a:t>je zprostředkováno jako objektivní všednost</a:t>
            </a:r>
          </a:p>
          <a:p>
            <a:pPr lvl="0"/>
            <a:r>
              <a:rPr lang="cs-CZ" dirty="0"/>
              <a:t>vypravěč – odosobněný, vševědoucí, postavy nehodnotí, </a:t>
            </a:r>
            <a:r>
              <a:rPr lang="cs-CZ" dirty="0" smtClean="0"/>
              <a:t>pouze </a:t>
            </a:r>
            <a:r>
              <a:rPr lang="cs-CZ" dirty="0"/>
              <a:t>je nazírá </a:t>
            </a:r>
            <a:r>
              <a:rPr lang="cs-CZ" dirty="0" smtClean="0"/>
              <a:t>zvnějšku; nezaujatě </a:t>
            </a:r>
            <a:r>
              <a:rPr lang="cs-CZ" dirty="0"/>
              <a:t>registruje vnější skutečnost → </a:t>
            </a:r>
            <a:r>
              <a:rPr lang="cs-CZ" dirty="0" smtClean="0"/>
              <a:t>F. předjímá </a:t>
            </a:r>
            <a:r>
              <a:rPr lang="cs-CZ" dirty="0" err="1" smtClean="0"/>
              <a:t>Zolu</a:t>
            </a:r>
            <a:r>
              <a:rPr lang="cs-CZ" dirty="0" smtClean="0"/>
              <a:t> (metafora </a:t>
            </a:r>
            <a:r>
              <a:rPr lang="cs-CZ" dirty="0"/>
              <a:t>skutečnosti za </a:t>
            </a:r>
            <a:r>
              <a:rPr lang="cs-CZ" dirty="0" smtClean="0"/>
              <a:t>sklem)</a:t>
            </a:r>
            <a:endParaRPr lang="cs-CZ" dirty="0"/>
          </a:p>
          <a:p>
            <a:pPr lvl="0"/>
            <a:r>
              <a:rPr lang="cs-CZ" b="1" dirty="0" smtClean="0"/>
              <a:t>Statická</a:t>
            </a:r>
            <a:r>
              <a:rPr lang="cs-CZ" dirty="0" smtClean="0"/>
              <a:t> popisnost x </a:t>
            </a:r>
            <a:r>
              <a:rPr lang="cs-CZ" b="1" dirty="0" smtClean="0"/>
              <a:t>dynamický</a:t>
            </a:r>
            <a:r>
              <a:rPr lang="cs-CZ" dirty="0" smtClean="0"/>
              <a:t> příběh, gradují s prohlubující se Eminou krizí (rodinnou, mileneckou, finanční)</a:t>
            </a:r>
            <a:endParaRPr lang="cs-CZ" dirty="0"/>
          </a:p>
          <a:p>
            <a:pPr lvl="0"/>
            <a:r>
              <a:rPr lang="cs-CZ" dirty="0"/>
              <a:t>střízlivé pozorování a poznání </a:t>
            </a:r>
            <a:r>
              <a:rPr lang="cs-CZ" b="1" dirty="0"/>
              <a:t>detailů</a:t>
            </a:r>
            <a:r>
              <a:rPr lang="cs-CZ" dirty="0"/>
              <a:t> opřené o metody přírodních věd, důraz na </a:t>
            </a:r>
            <a:r>
              <a:rPr lang="cs-CZ" dirty="0" smtClean="0"/>
              <a:t>detail (nehty</a:t>
            </a:r>
            <a:r>
              <a:rPr lang="cs-CZ" dirty="0"/>
              <a:t>, </a:t>
            </a:r>
            <a:r>
              <a:rPr lang="cs-CZ" dirty="0" smtClean="0"/>
              <a:t>oči, motiv okna apod.)</a:t>
            </a:r>
            <a:endParaRPr lang="cs-CZ" dirty="0"/>
          </a:p>
          <a:p>
            <a:pPr lvl="0"/>
            <a:r>
              <a:rPr lang="cs-CZ" dirty="0"/>
              <a:t>péče o volbu slovníku a styl, F. říkal styl = já</a:t>
            </a:r>
          </a:p>
          <a:p>
            <a:pPr lvl="0"/>
            <a:r>
              <a:rPr lang="cs-CZ" b="1" dirty="0" smtClean="0"/>
              <a:t>Román ztracených iluzí: </a:t>
            </a:r>
            <a:r>
              <a:rPr lang="cs-CZ" dirty="0" smtClean="0"/>
              <a:t>konfrontace světa snů (iluze zážitku z prvního plesu, iluze o lásce k Rudolfovi) podporováno </a:t>
            </a:r>
            <a:r>
              <a:rPr lang="cs-CZ" dirty="0" err="1" smtClean="0"/>
              <a:t>romant</a:t>
            </a:r>
            <a:r>
              <a:rPr lang="cs-CZ" dirty="0" smtClean="0"/>
              <a:t>. četbou (</a:t>
            </a:r>
            <a:r>
              <a:rPr lang="cs-CZ" dirty="0" err="1" smtClean="0"/>
              <a:t>intertext</a:t>
            </a:r>
            <a:r>
              <a:rPr lang="cs-CZ" dirty="0" smtClean="0"/>
              <a:t>.) a </a:t>
            </a:r>
            <a:r>
              <a:rPr lang="cs-CZ" dirty="0"/>
              <a:t>světa </a:t>
            </a:r>
            <a:r>
              <a:rPr lang="cs-CZ" dirty="0" smtClean="0"/>
              <a:t>reálného</a:t>
            </a:r>
          </a:p>
          <a:p>
            <a:pPr lvl="0"/>
            <a:r>
              <a:rPr lang="cs-CZ" b="1" dirty="0" smtClean="0"/>
              <a:t>Závěr</a:t>
            </a:r>
            <a:r>
              <a:rPr lang="cs-CZ" dirty="0" smtClean="0"/>
              <a:t> s </a:t>
            </a:r>
            <a:r>
              <a:rPr lang="cs-CZ" dirty="0" err="1" smtClean="0"/>
              <a:t>Homaisem</a:t>
            </a:r>
            <a:r>
              <a:rPr lang="cs-CZ" dirty="0" smtClean="0"/>
              <a:t>: triumf měšťáctví, alibismus a </a:t>
            </a:r>
            <a:r>
              <a:rPr lang="cs-CZ" dirty="0"/>
              <a:t>přizpůsobivosti poměrům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835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630</Words>
  <Application>Microsoft Office PowerPoint</Application>
  <PresentationFormat>Širokoúhlá obrazovka</PresentationFormat>
  <Paragraphs>45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Gustave Flaubert (1821 Rouen-1880 Canteleu)</vt:lpstr>
      <vt:lpstr>Dílo</vt:lpstr>
      <vt:lpstr>Flaubert a Balzac</vt:lpstr>
      <vt:lpstr>Paní Bovaryová (1857)</vt:lpstr>
      <vt:lpstr>Paní Bovaryová</vt:lpstr>
      <vt:lpstr>Paní Bovaryová: způsob vyprávění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Gustave Flaubert (1821 Rouen-1880 Canteleu)</dc:title>
  <dc:creator>Lenovo</dc:creator>
  <cp:lastModifiedBy>Lenovo</cp:lastModifiedBy>
  <cp:revision>40</cp:revision>
  <dcterms:created xsi:type="dcterms:W3CDTF">2020-12-09T09:30:16Z</dcterms:created>
  <dcterms:modified xsi:type="dcterms:W3CDTF">2020-12-09T13:27:54Z</dcterms:modified>
</cp:coreProperties>
</file>