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E8BEC-482D-42E7-9674-7D4DDB37513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FBFBD-ED06-4843-AE89-DC75D22A2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9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FBFBD-ED06-4843-AE89-DC75D22A28F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2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15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9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5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35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49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57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9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21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60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43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F35C0-E14C-4EDD-8775-55BF6B01950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D841F-B4B5-4983-AA06-0205C9E84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2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Sentimentalismus (sentimentální román)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Příklady</a:t>
            </a:r>
            <a:r>
              <a:rPr lang="cs-CZ" dirty="0" smtClean="0"/>
              <a:t>: Samuel </a:t>
            </a:r>
            <a:r>
              <a:rPr lang="cs-CZ" dirty="0" err="1" smtClean="0"/>
              <a:t>Richardson</a:t>
            </a:r>
            <a:r>
              <a:rPr lang="cs-CZ" dirty="0" smtClean="0"/>
              <a:t>: </a:t>
            </a:r>
            <a:r>
              <a:rPr lang="cs-CZ" i="1" dirty="0" err="1" smtClean="0"/>
              <a:t>Clarissa</a:t>
            </a:r>
            <a:r>
              <a:rPr lang="cs-CZ" dirty="0" smtClean="0"/>
              <a:t> (1748), </a:t>
            </a:r>
            <a:r>
              <a:rPr lang="cs-CZ" i="1" dirty="0" smtClean="0"/>
              <a:t>Pamela</a:t>
            </a:r>
            <a:r>
              <a:rPr lang="cs-CZ" dirty="0" smtClean="0"/>
              <a:t> (1740), Rousseau: Nová </a:t>
            </a:r>
            <a:r>
              <a:rPr lang="cs-CZ" dirty="0" err="1" smtClean="0"/>
              <a:t>Heloisa</a:t>
            </a:r>
            <a:r>
              <a:rPr lang="cs-CZ" dirty="0" smtClean="0"/>
              <a:t> (1761), Goethe: </a:t>
            </a:r>
            <a:r>
              <a:rPr lang="cs-CZ" i="1" dirty="0" smtClean="0"/>
              <a:t>Utrpení mladého Werthera </a:t>
            </a:r>
            <a:r>
              <a:rPr lang="cs-CZ" dirty="0" smtClean="0"/>
              <a:t>(1774)</a:t>
            </a:r>
          </a:p>
          <a:p>
            <a:r>
              <a:rPr lang="cs-CZ" dirty="0" smtClean="0"/>
              <a:t>V rámci hnutí preromantismu</a:t>
            </a:r>
          </a:p>
          <a:p>
            <a:r>
              <a:rPr lang="cs-CZ" dirty="0" smtClean="0"/>
              <a:t>Sentimentálnost jako uvědomělá kultivace naší vnímavosti (strýček </a:t>
            </a:r>
            <a:r>
              <a:rPr lang="cs-CZ" dirty="0" err="1" smtClean="0"/>
              <a:t>Toby</a:t>
            </a:r>
            <a:r>
              <a:rPr lang="cs-CZ" dirty="0" smtClean="0"/>
              <a:t>, s. 97)</a:t>
            </a:r>
          </a:p>
          <a:p>
            <a:r>
              <a:rPr lang="cs-CZ" dirty="0" smtClean="0"/>
              <a:t>Humanismus a filantropie (citlivost k černochům, otrokům, všem lidem)</a:t>
            </a:r>
          </a:p>
          <a:p>
            <a:r>
              <a:rPr lang="cs-CZ" dirty="0" smtClean="0"/>
              <a:t>Každému člověku je vrozena dobrota, citlivost, soucit, jemnost</a:t>
            </a:r>
          </a:p>
          <a:p>
            <a:r>
              <a:rPr lang="cs-CZ" dirty="0" smtClean="0"/>
              <a:t>Soucit k sobě i druhým</a:t>
            </a:r>
          </a:p>
          <a:p>
            <a:r>
              <a:rPr lang="cs-CZ" dirty="0" smtClean="0"/>
              <a:t>Vyhrocená citovost → city jako základ a zdroj morálky</a:t>
            </a:r>
          </a:p>
          <a:p>
            <a:r>
              <a:rPr lang="cs-CZ" dirty="0" smtClean="0"/>
              <a:t>Sent. </a:t>
            </a:r>
            <a:r>
              <a:rPr lang="cs-CZ" dirty="0"/>
              <a:t>r</a:t>
            </a:r>
            <a:r>
              <a:rPr lang="cs-CZ" dirty="0" smtClean="0"/>
              <a:t>omán – předchůdce psychologického románu (formy: deníky, dopisy, vyznání, monology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51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Laurence </a:t>
            </a:r>
            <a:r>
              <a:rPr lang="cs-CZ" b="1" dirty="0" err="1" smtClean="0"/>
              <a:t>Sterne</a:t>
            </a:r>
            <a:r>
              <a:rPr lang="cs-CZ" b="1" dirty="0" smtClean="0"/>
              <a:t> (1713, </a:t>
            </a:r>
            <a:r>
              <a:rPr lang="cs-CZ" b="1" dirty="0" err="1" smtClean="0"/>
              <a:t>Clonmel</a:t>
            </a:r>
            <a:r>
              <a:rPr lang="cs-CZ" b="1" dirty="0" smtClean="0"/>
              <a:t>, Irsko – 1786, London)</a:t>
            </a:r>
            <a:endParaRPr lang="cs-CZ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cs-CZ" sz="2800" dirty="0"/>
              <a:t>a</a:t>
            </a:r>
            <a:r>
              <a:rPr lang="cs-CZ" sz="2800" dirty="0" smtClean="0"/>
              <a:t>nglikánský duchovní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s</a:t>
            </a:r>
            <a:r>
              <a:rPr lang="cs-CZ" sz="2800" dirty="0" smtClean="0"/>
              <a:t>pisovatel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Otec chudý voják, matka markytánka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Otec: dobrosrdečný, lehkomyslný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Matka: necitelná a tvrdá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402" y="668770"/>
            <a:ext cx="3898900" cy="4873625"/>
          </a:xfrm>
        </p:spPr>
      </p:pic>
    </p:spTree>
    <p:extLst>
      <p:ext uri="{BB962C8B-B14F-4D97-AF65-F5344CB8AC3E}">
        <p14:creationId xmlns:p14="http://schemas.microsoft.com/office/powerpoint/2010/main" val="56636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život: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ideální ženy (milostná okouzlení, platonické lásky)</a:t>
            </a:r>
          </a:p>
          <a:p>
            <a:r>
              <a:rPr lang="cs-CZ" dirty="0" smtClean="0"/>
              <a:t>Teologické studium v Cambridgi (vlivný pradědeček arcibiskup)</a:t>
            </a:r>
          </a:p>
          <a:p>
            <a:r>
              <a:rPr lang="cs-CZ" dirty="0" smtClean="0"/>
              <a:t>1738 – farář</a:t>
            </a:r>
          </a:p>
          <a:p>
            <a:r>
              <a:rPr lang="cs-CZ" dirty="0" smtClean="0"/>
              <a:t>1741 – svatba s údajně ne příliš hezkou a hubatou Elisabeth</a:t>
            </a:r>
          </a:p>
          <a:p>
            <a:r>
              <a:rPr lang="cs-CZ" dirty="0" smtClean="0"/>
              <a:t>50. léta: rodinné starosti: manželka nejprve ochrnula, pak se zbláznila (česká královna); nemoc dcery Lydie</a:t>
            </a:r>
          </a:p>
          <a:p>
            <a:r>
              <a:rPr lang="cs-CZ" dirty="0" smtClean="0"/>
              <a:t>Tristram </a:t>
            </a:r>
            <a:r>
              <a:rPr lang="cs-CZ" dirty="0" err="1" smtClean="0"/>
              <a:t>Shandy</a:t>
            </a:r>
            <a:r>
              <a:rPr lang="cs-CZ" dirty="0" smtClean="0"/>
              <a:t>: původně jej začal psát v Yorku pro rozptýlení (seznámení s francouzskou zpěvačkou </a:t>
            </a:r>
            <a:r>
              <a:rPr lang="cs-CZ" dirty="0" err="1" smtClean="0"/>
              <a:t>Kitty</a:t>
            </a:r>
            <a:r>
              <a:rPr lang="cs-CZ" dirty="0" smtClean="0"/>
              <a:t> „</a:t>
            </a:r>
            <a:r>
              <a:rPr lang="cs-CZ" i="1" dirty="0" smtClean="0"/>
              <a:t>milá, přemilá Janička</a:t>
            </a:r>
            <a:r>
              <a:rPr lang="cs-CZ" dirty="0" smtClean="0"/>
              <a:t>“ v Tristramovi)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05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románu Život a názory blahorodého pana Tristrama </a:t>
            </a:r>
            <a:r>
              <a:rPr lang="cs-CZ" dirty="0" err="1" smtClean="0"/>
              <a:t>Shandyho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letech 1759-1768</a:t>
            </a:r>
          </a:p>
          <a:p>
            <a:r>
              <a:rPr lang="cs-CZ" dirty="0" smtClean="0"/>
              <a:t>Nejprve hotovy dva díly (vydány 1760)</a:t>
            </a:r>
          </a:p>
          <a:p>
            <a:r>
              <a:rPr lang="cs-CZ" dirty="0" smtClean="0"/>
              <a:t>Při předčítání zničeny v krbu (pak zachráněny)</a:t>
            </a:r>
          </a:p>
          <a:p>
            <a:r>
              <a:rPr lang="cs-CZ" dirty="0" smtClean="0"/>
              <a:t>Doporučení: zrušení a zkrácení narážek známých jen pro obyvatele města Yorku a hrabství </a:t>
            </a:r>
            <a:r>
              <a:rPr lang="cs-CZ" dirty="0" err="1" smtClean="0"/>
              <a:t>Yorkshire</a:t>
            </a:r>
            <a:endParaRPr lang="cs-CZ" dirty="0" smtClean="0"/>
          </a:p>
          <a:p>
            <a:r>
              <a:rPr lang="cs-CZ" dirty="0" smtClean="0"/>
              <a:t>Román je pojat jako neukončený.</a:t>
            </a:r>
          </a:p>
          <a:p>
            <a:r>
              <a:rPr lang="cs-CZ" dirty="0" smtClean="0"/>
              <a:t>Titul díla záměrně mate čtenáře nejde tu o život ani názory TS, spíše o život a názory dalších postav)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Rozbití dosavadní románové struktury (Daniel </a:t>
            </a:r>
            <a:r>
              <a:rPr lang="cs-CZ" dirty="0" err="1" smtClean="0"/>
              <a:t>Defoe</a:t>
            </a:r>
            <a:r>
              <a:rPr lang="cs-CZ" dirty="0" smtClean="0"/>
              <a:t>, Samuel </a:t>
            </a:r>
            <a:r>
              <a:rPr lang="cs-CZ" dirty="0" err="1" smtClean="0"/>
              <a:t>Richardson</a:t>
            </a:r>
            <a:r>
              <a:rPr lang="cs-CZ" dirty="0" smtClean="0"/>
              <a:t>, Henry </a:t>
            </a:r>
            <a:r>
              <a:rPr lang="cs-CZ" dirty="0" err="1" smtClean="0"/>
              <a:t>Fielding</a:t>
            </a:r>
            <a:r>
              <a:rPr lang="cs-CZ" dirty="0" smtClean="0"/>
              <a:t>)</a:t>
            </a:r>
            <a:r>
              <a:rPr lang="cs-CZ" dirty="0"/>
              <a:t> </a:t>
            </a:r>
            <a:r>
              <a:rPr lang="cs-CZ" dirty="0" smtClean="0"/>
              <a:t>→ antiromán</a:t>
            </a:r>
          </a:p>
          <a:p>
            <a:r>
              <a:rPr lang="cs-CZ" dirty="0" smtClean="0"/>
              <a:t>Provokace tehdejšího žánrového dělení na vysoké a nízké (tematika, postavy apod.)</a:t>
            </a:r>
          </a:p>
          <a:p>
            <a:r>
              <a:rPr lang="cs-CZ" i="1" dirty="0" err="1" smtClean="0"/>
              <a:t>Summa</a:t>
            </a:r>
            <a:r>
              <a:rPr lang="cs-CZ" dirty="0" smtClean="0"/>
              <a:t> dosavadních vědomostí, charakter encyklopedie (chybí kontinuita příběhu)</a:t>
            </a:r>
          </a:p>
          <a:p>
            <a:r>
              <a:rPr lang="cs-CZ" dirty="0" smtClean="0"/>
              <a:t>Život hrdiny nikdy není dovyprávěn (odbočky, fantastické náměty, cestopisné črty, vložené povídky, brakové příběhy, prázdné stránky, grafické obrazce, záznamy z dobového odborné literatury lékařské, </a:t>
            </a:r>
            <a:r>
              <a:rPr lang="cs-CZ" dirty="0"/>
              <a:t>p</a:t>
            </a:r>
            <a:r>
              <a:rPr lang="cs-CZ" dirty="0" smtClean="0"/>
              <a:t>řírodovědné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14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Tristram </a:t>
            </a:r>
            <a:r>
              <a:rPr lang="cs-CZ" dirty="0" err="1" smtClean="0"/>
              <a:t>Shandy</a:t>
            </a:r>
            <a:r>
              <a:rPr lang="cs-CZ" dirty="0" smtClean="0"/>
              <a:t> </a:t>
            </a:r>
          </a:p>
          <a:p>
            <a:r>
              <a:rPr lang="cs-CZ" dirty="0" smtClean="0"/>
              <a:t>Dlouhý porod hrdiny → dlouhé „rození“, vznikání příběhu. </a:t>
            </a:r>
          </a:p>
          <a:p>
            <a:r>
              <a:rPr lang="cs-CZ" dirty="0" smtClean="0"/>
              <a:t>Při porodu znetvořen – rozpláclý nos</a:t>
            </a:r>
          </a:p>
          <a:p>
            <a:r>
              <a:rPr lang="cs-CZ" dirty="0" smtClean="0"/>
              <a:t>Služebná mu do okna přivře přirození</a:t>
            </a:r>
          </a:p>
          <a:p>
            <a:r>
              <a:rPr lang="cs-CZ" dirty="0" smtClean="0"/>
              <a:t>Příběh končí při rozhovoru otce o kalhotách malého </a:t>
            </a:r>
            <a:r>
              <a:rPr lang="cs-CZ" dirty="0" err="1" smtClean="0"/>
              <a:t>Shandyho</a:t>
            </a:r>
            <a:r>
              <a:rPr lang="cs-CZ" dirty="0" smtClean="0"/>
              <a:t>.</a:t>
            </a:r>
          </a:p>
          <a:p>
            <a:r>
              <a:rPr lang="cs-CZ" dirty="0" smtClean="0"/>
              <a:t>Tělesnost: pouze přítomna u vypravěče, charakterizován </a:t>
            </a:r>
            <a:r>
              <a:rPr lang="cs-CZ" dirty="0"/>
              <a:t>s</a:t>
            </a:r>
            <a:r>
              <a:rPr lang="cs-CZ" dirty="0" smtClean="0"/>
              <a:t>vým tělem</a:t>
            </a:r>
          </a:p>
          <a:p>
            <a:r>
              <a:rPr lang="cs-CZ" dirty="0" err="1" smtClean="0"/>
              <a:t>Shandyovství</a:t>
            </a:r>
            <a:r>
              <a:rPr lang="cs-CZ" dirty="0" smtClean="0"/>
              <a:t>, </a:t>
            </a:r>
            <a:r>
              <a:rPr lang="cs-CZ" u="sng" dirty="0" err="1"/>
              <a:t>S</a:t>
            </a:r>
            <a:r>
              <a:rPr lang="cs-CZ" u="sng" dirty="0" err="1" smtClean="0"/>
              <a:t>handyho</a:t>
            </a:r>
            <a:r>
              <a:rPr lang="cs-CZ" u="sng" dirty="0" smtClean="0"/>
              <a:t> humor </a:t>
            </a:r>
            <a:r>
              <a:rPr lang="cs-CZ" dirty="0" smtClean="0"/>
              <a:t>← </a:t>
            </a:r>
            <a:r>
              <a:rPr lang="cs-CZ" dirty="0" err="1" smtClean="0"/>
              <a:t>pantagruelština</a:t>
            </a:r>
            <a:r>
              <a:rPr lang="cs-CZ" dirty="0" smtClean="0"/>
              <a:t> (</a:t>
            </a:r>
            <a:r>
              <a:rPr lang="cs-CZ" dirty="0" err="1" smtClean="0"/>
              <a:t>François</a:t>
            </a:r>
            <a:r>
              <a:rPr lang="cs-CZ" dirty="0" smtClean="0"/>
              <a:t> </a:t>
            </a:r>
            <a:r>
              <a:rPr lang="cs-CZ" dirty="0" err="1" smtClean="0"/>
              <a:t>Rabelais</a:t>
            </a:r>
            <a:r>
              <a:rPr lang="cs-CZ" dirty="0" smtClean="0"/>
              <a:t>: </a:t>
            </a:r>
            <a:r>
              <a:rPr lang="cs-CZ" dirty="0" err="1" smtClean="0"/>
              <a:t>Gargantua</a:t>
            </a:r>
            <a:r>
              <a:rPr lang="cs-CZ" dirty="0" smtClean="0"/>
              <a:t> a </a:t>
            </a:r>
            <a:r>
              <a:rPr lang="cs-CZ" dirty="0" err="1" smtClean="0"/>
              <a:t>Pantagruel</a:t>
            </a:r>
            <a:r>
              <a:rPr lang="cs-CZ" dirty="0" smtClean="0"/>
              <a:t>, duševní pohoda, vyrovnanost, nadsázka)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89433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Polemika s empirismem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Satira na neplodné teologické diskuse a traktáty</a:t>
            </a:r>
          </a:p>
          <a:p>
            <a:r>
              <a:rPr lang="cs-CZ" dirty="0" smtClean="0"/>
              <a:t>Satira na dogmatickou a zaslepenou vědu.</a:t>
            </a:r>
          </a:p>
          <a:p>
            <a:r>
              <a:rPr lang="cs-CZ" dirty="0" smtClean="0"/>
              <a:t>Inspirace britskou filozofií (John Locke, David </a:t>
            </a:r>
            <a:r>
              <a:rPr lang="cs-CZ" dirty="0" err="1" smtClean="0"/>
              <a:t>Hume</a:t>
            </a:r>
            <a:r>
              <a:rPr lang="cs-CZ" dirty="0" smtClean="0"/>
              <a:t>)</a:t>
            </a:r>
          </a:p>
          <a:p>
            <a:r>
              <a:rPr lang="cs-CZ" dirty="0" smtClean="0"/>
              <a:t>Locke a jeho empirismus: „nic není v rozumu, co před tím nebylo ve smyslech“ člověk jako </a:t>
            </a:r>
            <a:r>
              <a:rPr lang="cs-CZ" i="1" dirty="0" smtClean="0"/>
              <a:t>tabula rasa</a:t>
            </a:r>
          </a:p>
          <a:p>
            <a:r>
              <a:rPr lang="cs-CZ" dirty="0" smtClean="0"/>
              <a:t>Svět je podle Locka empiricky poznatelný</a:t>
            </a:r>
          </a:p>
          <a:p>
            <a:r>
              <a:rPr lang="cs-CZ" dirty="0" smtClean="0"/>
              <a:t>TS nejpr</a:t>
            </a:r>
            <a:r>
              <a:rPr lang="cs-CZ" dirty="0"/>
              <a:t>v</a:t>
            </a:r>
            <a:r>
              <a:rPr lang="cs-CZ" dirty="0" smtClean="0"/>
              <a:t>e myslí a mluví, až pak se narodí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47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Antiromán – způsoby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Antiiluzivní</a:t>
            </a:r>
            <a:r>
              <a:rPr lang="cs-CZ" dirty="0" smtClean="0"/>
              <a:t> vyprávění: černá stránka, předmluva kdesi uprostřed díla)</a:t>
            </a:r>
          </a:p>
          <a:p>
            <a:r>
              <a:rPr lang="cs-CZ" dirty="0" smtClean="0"/>
              <a:t>Zpomalování a zrychlování děje</a:t>
            </a:r>
          </a:p>
          <a:p>
            <a:r>
              <a:rPr lang="cs-CZ" dirty="0" smtClean="0"/>
              <a:t>Proud vědomí? (proti logice a linearitě, roztříštěnost</a:t>
            </a:r>
          </a:p>
          <a:p>
            <a:r>
              <a:rPr lang="cs-CZ" dirty="0" smtClean="0"/>
              <a:t>Předmět hry vnější podoba a kompozice románu (kapitoly přeházené, prázdné stránky apod.)</a:t>
            </a:r>
          </a:p>
          <a:p>
            <a:r>
              <a:rPr lang="cs-CZ" dirty="0" smtClean="0"/>
              <a:t>Promluva o psaní je důležitější než samotný příběh</a:t>
            </a:r>
          </a:p>
          <a:p>
            <a:r>
              <a:rPr lang="cs-CZ" dirty="0" smtClean="0"/>
              <a:t>Příběh sám mizí pod proudem hovoru</a:t>
            </a:r>
          </a:p>
          <a:p>
            <a:r>
              <a:rPr lang="cs-CZ" dirty="0" smtClean="0"/>
              <a:t>Vypravěč si uvědomuje </a:t>
            </a:r>
            <a:r>
              <a:rPr lang="cs-CZ" i="1" dirty="0" smtClean="0"/>
              <a:t>akt vyprávění, </a:t>
            </a:r>
            <a:r>
              <a:rPr lang="cs-CZ" dirty="0" smtClean="0"/>
              <a:t>ale i adresáty (milé dámy, milí pánové, oslovuje sám sebe (anekdotický ráz vyprávění</a:t>
            </a:r>
          </a:p>
          <a:p>
            <a:r>
              <a:rPr lang="cs-CZ" dirty="0" smtClean="0"/>
              <a:t>čtenář se domněle stává svědkem vzniku románu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255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Intertextualita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Cervantes: Don </a:t>
            </a:r>
            <a:r>
              <a:rPr lang="cs-CZ" dirty="0" err="1" smtClean="0"/>
              <a:t>Quijot</a:t>
            </a:r>
            <a:r>
              <a:rPr lang="cs-CZ" dirty="0" smtClean="0"/>
              <a:t> (strýček </a:t>
            </a:r>
            <a:r>
              <a:rPr lang="cs-CZ" dirty="0" err="1" smtClean="0"/>
              <a:t>Toby</a:t>
            </a:r>
            <a:r>
              <a:rPr lang="cs-CZ" dirty="0" smtClean="0"/>
              <a:t>) a </a:t>
            </a:r>
            <a:r>
              <a:rPr lang="cs-CZ" dirty="0" err="1" smtClean="0"/>
              <a:t>Sancho</a:t>
            </a:r>
            <a:r>
              <a:rPr lang="cs-CZ" dirty="0" smtClean="0"/>
              <a:t> </a:t>
            </a:r>
            <a:r>
              <a:rPr lang="cs-CZ" dirty="0" err="1" smtClean="0"/>
              <a:t>Panza</a:t>
            </a:r>
            <a:r>
              <a:rPr lang="cs-CZ" dirty="0" smtClean="0"/>
              <a:t> (kaprál </a:t>
            </a:r>
            <a:r>
              <a:rPr lang="cs-CZ" dirty="0" err="1" smtClean="0"/>
              <a:t>Trim</a:t>
            </a:r>
            <a:r>
              <a:rPr lang="cs-CZ" dirty="0" smtClean="0"/>
              <a:t>)</a:t>
            </a:r>
          </a:p>
          <a:p>
            <a:r>
              <a:rPr lang="cs-CZ" dirty="0" smtClean="0"/>
              <a:t>Shakespeare Hamlet, dvorní šašek </a:t>
            </a:r>
            <a:r>
              <a:rPr lang="cs-CZ" dirty="0" err="1" smtClean="0"/>
              <a:t>Yorick</a:t>
            </a:r>
            <a:endParaRPr lang="cs-CZ" dirty="0"/>
          </a:p>
          <a:p>
            <a:r>
              <a:rPr lang="cs-CZ" dirty="0" err="1" smtClean="0"/>
              <a:t>Rabelais</a:t>
            </a:r>
            <a:r>
              <a:rPr lang="cs-CZ" dirty="0" smtClean="0"/>
              <a:t> – </a:t>
            </a:r>
            <a:r>
              <a:rPr lang="cs-CZ" dirty="0" err="1" smtClean="0"/>
              <a:t>pantagruelismus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TS měl vliv </a:t>
            </a:r>
            <a:r>
              <a:rPr lang="cs-CZ" dirty="0" smtClean="0"/>
              <a:t>na:</a:t>
            </a:r>
          </a:p>
          <a:p>
            <a:r>
              <a:rPr lang="cs-CZ" dirty="0" smtClean="0"/>
              <a:t>Francie: Jakub Fatalista (Jakub jako Diderot a </a:t>
            </a:r>
            <a:r>
              <a:rPr lang="cs-CZ" dirty="0" err="1" smtClean="0"/>
              <a:t>Sterne</a:t>
            </a:r>
            <a:r>
              <a:rPr lang="cs-CZ" dirty="0" smtClean="0"/>
              <a:t> jako Pán)</a:t>
            </a:r>
          </a:p>
          <a:p>
            <a:r>
              <a:rPr lang="cs-CZ" dirty="0" smtClean="0"/>
              <a:t>Rusko: Gogol, </a:t>
            </a:r>
            <a:r>
              <a:rPr lang="cs-CZ" dirty="0" err="1" smtClean="0"/>
              <a:t>Turgeněv</a:t>
            </a:r>
            <a:r>
              <a:rPr lang="cs-CZ" dirty="0" smtClean="0"/>
              <a:t>, Puškin</a:t>
            </a:r>
          </a:p>
          <a:p>
            <a:r>
              <a:rPr lang="cs-CZ" dirty="0" smtClean="0"/>
              <a:t>Německo: Goethe</a:t>
            </a:r>
          </a:p>
          <a:p>
            <a:r>
              <a:rPr lang="cs-CZ" dirty="0" smtClean="0"/>
              <a:t>Čechy: Mácha (v Zápisníku z r. 1833 </a:t>
            </a:r>
            <a:r>
              <a:rPr lang="cs-CZ" i="1" dirty="0" smtClean="0"/>
              <a:t>Sentimentální cesta po Francii a Itálii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69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602</Words>
  <Application>Microsoft Office PowerPoint</Application>
  <PresentationFormat>Širokoúhlá obrazovka</PresentationFormat>
  <Paragraphs>69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Sentimentalismus (sentimentální román)</vt:lpstr>
      <vt:lpstr>Laurence Sterne (1713, Clonmel, Irsko – 1786, London)</vt:lpstr>
      <vt:lpstr>Další život:</vt:lpstr>
      <vt:lpstr>Vznik románu Život a názory blahorodého pana Tristrama Shandyho</vt:lpstr>
      <vt:lpstr>Analýza díla</vt:lpstr>
      <vt:lpstr>Hlavní postava</vt:lpstr>
      <vt:lpstr>Polemika s empirismem</vt:lpstr>
      <vt:lpstr>Antiromán – způsoby vyprávění</vt:lpstr>
      <vt:lpstr>Intertextualita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Laurence Sterne (1713, Clonmel, Irsko – 1786, London)</dc:title>
  <dc:creator>Lenovo</dc:creator>
  <cp:lastModifiedBy>Lenovo</cp:lastModifiedBy>
  <cp:revision>30</cp:revision>
  <dcterms:created xsi:type="dcterms:W3CDTF">2020-10-06T21:02:30Z</dcterms:created>
  <dcterms:modified xsi:type="dcterms:W3CDTF">2020-10-13T07:22:36Z</dcterms:modified>
</cp:coreProperties>
</file>