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 b="def" i="def"/>
      <a:tcStyle>
        <a:tcBdr/>
        <a:fill>
          <a:solidFill>
            <a:srgbClr val="F3F9FA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 b="def" i="def"/>
      <a:tcStyle>
        <a:tcBdr/>
        <a:fill>
          <a:solidFill>
            <a:srgbClr val="E7E7ED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Arial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názvu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12" name="Text úrovne 1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None/>
            </a:lvl1pPr>
            <a:lvl2pPr marL="0" indent="457200" algn="ctr">
              <a:buSzTx/>
              <a:buNone/>
            </a:lvl2pPr>
            <a:lvl3pPr marL="0" indent="914400" algn="ctr">
              <a:buSzTx/>
              <a:buNone/>
            </a:lvl3pPr>
            <a:lvl4pPr marL="0" indent="1371600" algn="ctr">
              <a:buSzTx/>
              <a:buNone/>
            </a:lvl4pPr>
            <a:lvl5pPr marL="0" indent="1828800" algn="ctr">
              <a:buSzTx/>
              <a:buNone/>
            </a:lvl5pPr>
          </a:lstStyle>
          <a:p>
            <a:pPr/>
            <a:r>
              <a:t>Text úrovne 1</a:t>
            </a:r>
          </a:p>
          <a:p>
            <a:pPr lvl="1"/>
            <a:r>
              <a:t>Text úrovne 2</a:t>
            </a:r>
          </a:p>
          <a:p>
            <a:pPr lvl="2"/>
            <a:r>
              <a:t>Text úrovne 3</a:t>
            </a:r>
          </a:p>
          <a:p>
            <a:pPr lvl="3"/>
            <a:r>
              <a:t>Text úrovne 4</a:t>
            </a:r>
          </a:p>
          <a:p>
            <a:pPr lvl="4"/>
            <a:r>
              <a:t>Text úrovne 5</a:t>
            </a:r>
          </a:p>
        </p:txBody>
      </p:sp>
      <p:sp>
        <p:nvSpPr>
          <p:cNvPr id="13" name="Číslo snímky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21" name="Text úrovne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úrovne 1</a:t>
            </a:r>
          </a:p>
          <a:p>
            <a:pPr lvl="1"/>
            <a:r>
              <a:t>Text úrovne 2</a:t>
            </a:r>
          </a:p>
          <a:p>
            <a:pPr lvl="2"/>
            <a:r>
              <a:t>Text úrovne 3</a:t>
            </a:r>
          </a:p>
          <a:p>
            <a:pPr lvl="3"/>
            <a:r>
              <a:t>Text úrovne 4</a:t>
            </a:r>
          </a:p>
          <a:p>
            <a:pPr lvl="4"/>
            <a:r>
              <a:t>Text úrovne 5</a:t>
            </a:r>
          </a:p>
        </p:txBody>
      </p:sp>
      <p:sp>
        <p:nvSpPr>
          <p:cNvPr id="22" name="Číslo snímky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názvu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Text názvu</a:t>
            </a:r>
          </a:p>
        </p:txBody>
      </p:sp>
      <p:sp>
        <p:nvSpPr>
          <p:cNvPr id="30" name="Text úrovne 1…"/>
          <p:cNvSpPr txBox="1"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None/>
              <a:defRPr sz="2000"/>
            </a:lvl1pPr>
            <a:lvl2pPr marL="0" indent="457200">
              <a:spcBef>
                <a:spcPts val="400"/>
              </a:spcBef>
              <a:buSzTx/>
              <a:buNone/>
              <a:defRPr sz="2000"/>
            </a:lvl2pPr>
            <a:lvl3pPr marL="0" indent="914400">
              <a:spcBef>
                <a:spcPts val="400"/>
              </a:spcBef>
              <a:buSzTx/>
              <a:buNone/>
              <a:defRPr sz="2000"/>
            </a:lvl3pPr>
            <a:lvl4pPr marL="0" indent="1371600">
              <a:spcBef>
                <a:spcPts val="400"/>
              </a:spcBef>
              <a:buSzTx/>
              <a:buNone/>
              <a:defRPr sz="2000"/>
            </a:lvl4pPr>
            <a:lvl5pPr marL="0" indent="1828800">
              <a:spcBef>
                <a:spcPts val="400"/>
              </a:spcBef>
              <a:buSzTx/>
              <a:buNone/>
              <a:defRPr sz="2000"/>
            </a:lvl5pPr>
          </a:lstStyle>
          <a:p>
            <a:pPr/>
            <a:r>
              <a:t>Text úrovne 1</a:t>
            </a:r>
          </a:p>
          <a:p>
            <a:pPr lvl="1"/>
            <a:r>
              <a:t>Text úrovne 2</a:t>
            </a:r>
          </a:p>
          <a:p>
            <a:pPr lvl="2"/>
            <a:r>
              <a:t>Text úrovne 3</a:t>
            </a:r>
          </a:p>
          <a:p>
            <a:pPr lvl="3"/>
            <a:r>
              <a:t>Text úrovne 4</a:t>
            </a:r>
          </a:p>
          <a:p>
            <a:pPr lvl="4"/>
            <a:r>
              <a:t>Text úrovne 5</a:t>
            </a:r>
          </a:p>
        </p:txBody>
      </p:sp>
      <p:sp>
        <p:nvSpPr>
          <p:cNvPr id="31" name="Číslo snímky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39" name="Text úrovne 1…"/>
          <p:cNvSpPr txBox="1"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Text úrovne 1</a:t>
            </a:r>
          </a:p>
          <a:p>
            <a:pPr lvl="1"/>
            <a:r>
              <a:t>Text úrovne 2</a:t>
            </a:r>
          </a:p>
          <a:p>
            <a:pPr lvl="2"/>
            <a:r>
              <a:t>Text úrovne 3</a:t>
            </a:r>
          </a:p>
          <a:p>
            <a:pPr lvl="3"/>
            <a:r>
              <a:t>Text úrovne 4</a:t>
            </a:r>
          </a:p>
          <a:p>
            <a:pPr lvl="4"/>
            <a:r>
              <a:t>Text úrovne 5</a:t>
            </a:r>
          </a:p>
        </p:txBody>
      </p:sp>
      <p:sp>
        <p:nvSpPr>
          <p:cNvPr id="40" name="Číslo snímky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48" name="Text úrovne 1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None/>
              <a:defRPr b="1" sz="2400"/>
            </a:lvl5pPr>
          </a:lstStyle>
          <a:p>
            <a:pPr/>
            <a:r>
              <a:t>Text úrovne 1</a:t>
            </a:r>
          </a:p>
          <a:p>
            <a:pPr lvl="1"/>
            <a:r>
              <a:t>Text úrovne 2</a:t>
            </a:r>
          </a:p>
          <a:p>
            <a:pPr lvl="2"/>
            <a:r>
              <a:t>Text úrovne 3</a:t>
            </a:r>
          </a:p>
          <a:p>
            <a:pPr lvl="3"/>
            <a:r>
              <a:t>Text úrovne 4</a:t>
            </a:r>
          </a:p>
          <a:p>
            <a:pPr lvl="4"/>
            <a:r>
              <a:t>Text úrovne 5</a:t>
            </a:r>
          </a:p>
        </p:txBody>
      </p:sp>
      <p:sp>
        <p:nvSpPr>
          <p:cNvPr id="49" name="Zástupný symbol textu 4"/>
          <p:cNvSpPr/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None/>
              <a:defRPr b="1" sz="2400"/>
            </a:pPr>
          </a:p>
        </p:txBody>
      </p:sp>
      <p:sp>
        <p:nvSpPr>
          <p:cNvPr id="50" name="Číslo snímky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58" name="Číslo snímky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Číslo snímky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 názvu"/>
          <p:cNvSpPr txBox="1"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Text názvu</a:t>
            </a:r>
          </a:p>
        </p:txBody>
      </p:sp>
      <p:sp>
        <p:nvSpPr>
          <p:cNvPr id="73" name="Text úrovne 1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Text úrovne 1</a:t>
            </a:r>
          </a:p>
          <a:p>
            <a:pPr lvl="1"/>
            <a:r>
              <a:t>Text úrovne 2</a:t>
            </a:r>
          </a:p>
          <a:p>
            <a:pPr lvl="2"/>
            <a:r>
              <a:t>Text úrovne 3</a:t>
            </a:r>
          </a:p>
          <a:p>
            <a:pPr lvl="3"/>
            <a:r>
              <a:t>Text úrovne 4</a:t>
            </a:r>
          </a:p>
          <a:p>
            <a:pPr lvl="4"/>
            <a:r>
              <a:t>Text úrovne 5</a:t>
            </a:r>
          </a:p>
        </p:txBody>
      </p:sp>
      <p:sp>
        <p:nvSpPr>
          <p:cNvPr id="74" name="Zástupný symbol textu 3"/>
          <p:cNvSpPr/>
          <p:nvPr>
            <p:ph type="body" sz="half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None/>
              <a:defRPr sz="1400"/>
            </a:pPr>
          </a:p>
        </p:txBody>
      </p:sp>
      <p:sp>
        <p:nvSpPr>
          <p:cNvPr id="75" name="Číslo snímky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 názvu"/>
          <p:cNvSpPr txBox="1"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Text názvu</a:t>
            </a:r>
          </a:p>
        </p:txBody>
      </p:sp>
      <p:sp>
        <p:nvSpPr>
          <p:cNvPr id="83" name="Zástupný symbol obrázka 2"/>
          <p:cNvSpPr/>
          <p:nvPr>
            <p:ph type="pic" sz="half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Text úrovne 1…"/>
          <p:cNvSpPr txBox="1"/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None/>
              <a:defRPr sz="1400"/>
            </a:lvl1pPr>
            <a:lvl2pPr marL="0" indent="457200">
              <a:spcBef>
                <a:spcPts val="300"/>
              </a:spcBef>
              <a:buSzTx/>
              <a:buNone/>
              <a:defRPr sz="1400"/>
            </a:lvl2pPr>
            <a:lvl3pPr marL="0" indent="914400">
              <a:spcBef>
                <a:spcPts val="300"/>
              </a:spcBef>
              <a:buSzTx/>
              <a:buNone/>
              <a:defRPr sz="1400"/>
            </a:lvl3pPr>
            <a:lvl4pPr marL="0" indent="1371600">
              <a:spcBef>
                <a:spcPts val="300"/>
              </a:spcBef>
              <a:buSzTx/>
              <a:buNone/>
              <a:defRPr sz="1400"/>
            </a:lvl4pPr>
            <a:lvl5pPr marL="0" indent="1828800">
              <a:spcBef>
                <a:spcPts val="300"/>
              </a:spcBef>
              <a:buSzTx/>
              <a:buNone/>
              <a:defRPr sz="1400"/>
            </a:lvl5pPr>
          </a:lstStyle>
          <a:p>
            <a:pPr/>
            <a:r>
              <a:t>Text úrovne 1</a:t>
            </a:r>
          </a:p>
          <a:p>
            <a:pPr lvl="1"/>
            <a:r>
              <a:t>Text úrovne 2</a:t>
            </a:r>
          </a:p>
          <a:p>
            <a:pPr lvl="2"/>
            <a:r>
              <a:t>Text úrovne 3</a:t>
            </a:r>
          </a:p>
          <a:p>
            <a:pPr lvl="3"/>
            <a:r>
              <a:t>Text úrovne 4</a:t>
            </a:r>
          </a:p>
          <a:p>
            <a:pPr lvl="4"/>
            <a:r>
              <a:t>Text úrovne 5</a:t>
            </a:r>
          </a:p>
        </p:txBody>
      </p:sp>
      <p:sp>
        <p:nvSpPr>
          <p:cNvPr id="85" name="Číslo snímky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chemeClr val="accent3">
            <a:lumOff val="44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názvu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3" name="Text úrovne 1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Text úrovne 1</a:t>
            </a:r>
          </a:p>
          <a:p>
            <a:pPr lvl="1"/>
            <a:r>
              <a:t>Text úrovne 2</a:t>
            </a:r>
          </a:p>
          <a:p>
            <a:pPr lvl="2"/>
            <a:r>
              <a:t>Text úrovne 3</a:t>
            </a:r>
          </a:p>
          <a:p>
            <a:pPr lvl="3"/>
            <a:r>
              <a:t>Text úrovne 4</a:t>
            </a:r>
          </a:p>
          <a:p>
            <a:pPr lvl="4"/>
            <a:r>
              <a:t>Text úrovne 5</a:t>
            </a:r>
          </a:p>
        </p:txBody>
      </p:sp>
      <p:sp>
        <p:nvSpPr>
          <p:cNvPr id="4" name="Číslo snímky"/>
          <p:cNvSpPr txBox="1"/>
          <p:nvPr>
            <p:ph type="sldNum" sz="quarter" idx="2"/>
          </p:nvPr>
        </p:nvSpPr>
        <p:spPr>
          <a:xfrm>
            <a:off x="8384892" y="6245225"/>
            <a:ext cx="301909" cy="288824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>
              <a:defRPr sz="14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2"/>
          <p:cNvSpPr txBox="1"/>
          <p:nvPr>
            <p:ph type="ctrTitle"/>
          </p:nvPr>
        </p:nvSpPr>
        <p:spPr>
          <a:xfrm>
            <a:off x="685800" y="1196752"/>
            <a:ext cx="7772400" cy="2232249"/>
          </a:xfrm>
          <a:prstGeom prst="rect">
            <a:avLst/>
          </a:prstGeom>
        </p:spPr>
        <p:txBody>
          <a:bodyPr/>
          <a:lstStyle/>
          <a:p>
            <a:pPr>
              <a:defRPr b="1"/>
            </a:pPr>
            <a:r>
              <a:t>Mediamatika 3</a:t>
            </a:r>
            <a:br/>
            <a:r>
              <a:rPr b="0" sz="2800"/>
              <a:t>(Dokumentológia. Komunikačná koncepcia bibliografie a KIV)</a:t>
            </a:r>
          </a:p>
        </p:txBody>
      </p:sp>
      <p:sp>
        <p:nvSpPr>
          <p:cNvPr id="95" name="Rectangle 3"/>
          <p:cNvSpPr txBox="1"/>
          <p:nvPr>
            <p:ph type="subTitle" sz="half" idx="1"/>
          </p:nvPr>
        </p:nvSpPr>
        <p:spPr>
          <a:xfrm>
            <a:off x="395535" y="3886200"/>
            <a:ext cx="8568954" cy="1752600"/>
          </a:xfrm>
          <a:prstGeom prst="rect">
            <a:avLst/>
          </a:prstGeom>
        </p:spPr>
        <p:txBody>
          <a:bodyPr/>
          <a:lstStyle/>
          <a:p>
            <a:pPr/>
          </a:p>
          <a:p>
            <a:pPr>
              <a:spcBef>
                <a:spcPts val="400"/>
              </a:spcBef>
              <a:defRPr sz="2000"/>
            </a:pPr>
            <a:r>
              <a:t>Prednášky: Prof. PhDr. Dušan Katuščák, PhD.</a:t>
            </a:r>
          </a:p>
          <a:p>
            <a:pPr>
              <a:spcBef>
                <a:spcPts val="400"/>
              </a:spcBef>
              <a:defRPr sz="2000"/>
            </a:pPr>
            <a:r>
              <a:t>Cvičenia: Mgr. Jarmila Majerová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pPr/>
            <a:r>
              <a:t>Obsažnosť bibliografického textu </a:t>
            </a:r>
          </a:p>
        </p:txBody>
      </p:sp>
      <p:sp>
        <p:nvSpPr>
          <p:cNvPr id="122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t>V predpočítačovej bibliografii bol rozsah a obsah bibliografického textu limitovaný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t>Dominantná požiadavka - stručnosť a dodržiavanie obmedzujúcich pravidiel 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t>V postmodernej počítačovej bibliografii prestali platiť tradičné limity a otvorili sa nové možnosti týkajúce sa formy a obsahu bibliografických produktov. 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t>Vývoj smeruje od štrukturovaného textu k prirodzenému textu, ktorý nemusí byť bibliograficky štruktúrovaný výlučne na bibliografických pracoviskách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Zvyšovanie obsažnosti </a:t>
            </a:r>
          </a:p>
        </p:txBody>
      </p:sp>
      <p:sp>
        <p:nvSpPr>
          <p:cNvPr id="125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r>
              <a:t>Kulminuje využívanie štandardných nástrojov štruktúrovania bibliografických textov ako jedna z ciest </a:t>
            </a:r>
            <a:r>
              <a:rPr i="1"/>
              <a:t>zvyšovania obsažnosti bibliografických textov - </a:t>
            </a:r>
            <a:r>
              <a:t>počítačových bibliografických záznamov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r>
              <a:t>Väčšia hodnota pre bibliografický prieskum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r>
              <a:t>informačná práca s prirodzeným textom dokumentov v elektronickej forme, bez zásahu sekundárnych bibliografických a informačných služieb a systémov. 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r>
              <a:t>postupný prechodom od štrukturálnej metódy bibliografickej práce k značkovacím jazykom (sgml, html, tei, xml...)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r>
              <a:t>digitalizácia, elektronické publikovanie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Informácia</a:t>
            </a:r>
          </a:p>
        </p:txBody>
      </p:sp>
      <p:sp>
        <p:nvSpPr>
          <p:cNvPr id="128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  <a:defRPr sz="2800"/>
            </a:pPr>
            <a:r>
              <a:t>Jeden z najvšeobecnejších pohľadov  na komunikáciu poskytuje</a:t>
            </a:r>
            <a:r>
              <a:rPr i="1"/>
              <a:t> teória informácie</a:t>
            </a:r>
            <a:r>
              <a:t>. 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800"/>
            </a:pPr>
            <a:r>
              <a:t>Zavedenie pojmu informácie umožňuje pristúpiť k výskumu najrozličnejších procesov riadenia a komunikácie v prírode a spoločnosti z jedného všeobecného hľadiska. 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i="1" sz="2800"/>
            </a:pPr>
            <a:r>
              <a:t>expedient</a:t>
            </a:r>
            <a:r>
              <a:rPr i="0"/>
              <a:t>, je zdroj, ktorý vyberá zamýšľanú správu z celej skupiny možných správ</a:t>
            </a:r>
            <a:endParaRPr i="0"/>
          </a:p>
          <a:p>
            <a:pPr>
              <a:lnSpc>
                <a:spcPct val="90000"/>
              </a:lnSpc>
              <a:spcBef>
                <a:spcPts val="600"/>
              </a:spcBef>
              <a:defRPr i="1" sz="2800" u="sng"/>
            </a:pPr>
            <a:r>
              <a:t>správou, informáciou, je spojenie signálu a znaku (nesúci nosič + nesený znak)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Signál a znak</a:t>
            </a:r>
          </a:p>
        </p:txBody>
      </p:sp>
      <p:sp>
        <p:nvSpPr>
          <p:cNvPr id="131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defRPr sz="2800"/>
            </a:pPr>
            <a:r>
              <a:t>Znak - kľúčový termín pre teóriu</a:t>
            </a:r>
            <a:r>
              <a:rPr i="1"/>
              <a:t> </a:t>
            </a:r>
            <a:r>
              <a:t>bibliografie, rovnako ako pre iné disciplíny knižničnej a informačnej vedy Najvšeobecnejšia definícia hovorí, že z</a:t>
            </a:r>
            <a:r>
              <a:rPr i="1"/>
              <a:t>nak</a:t>
            </a:r>
            <a:r>
              <a:t> je to, čo stojí za niečo iné - </a:t>
            </a:r>
            <a:r>
              <a:rPr i="1"/>
              <a:t>signum est aliquid quod stat pro aliquo</a:t>
            </a:r>
            <a:endParaRPr i="1"/>
          </a:p>
          <a:p>
            <a:pPr>
              <a:spcBef>
                <a:spcPts val="600"/>
              </a:spcBef>
              <a:defRPr sz="2800"/>
            </a:pPr>
            <a:r>
              <a:t>Znak a)zastupuje a b)oznamuje </a:t>
            </a:r>
          </a:p>
          <a:p>
            <a:pPr>
              <a:spcBef>
                <a:spcPts val="600"/>
              </a:spcBef>
              <a:defRPr i="1" sz="2800" u="sng"/>
            </a:pPr>
            <a:r>
              <a:t>Zástupnosť</a:t>
            </a:r>
            <a:r>
              <a:rPr u="none"/>
              <a:t> </a:t>
            </a:r>
            <a:r>
              <a:rPr i="0" u="none"/>
              <a:t>je prvá vlastnosť znaku </a:t>
            </a:r>
            <a:endParaRPr i="0" u="none"/>
          </a:p>
          <a:p>
            <a:pPr>
              <a:spcBef>
                <a:spcPts val="600"/>
              </a:spcBef>
              <a:defRPr sz="2800"/>
            </a:pPr>
            <a:r>
              <a:t>Druhou charakteristickou vlastnosťou znaku je, že znakom sa niečo </a:t>
            </a:r>
            <a:r>
              <a:rPr i="1" u="sng"/>
              <a:t>oznamuje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Znak</a:t>
            </a:r>
          </a:p>
        </p:txBody>
      </p:sp>
      <p:sp>
        <p:nvSpPr>
          <p:cNvPr id="134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r>
              <a:t>Znaky sú schopné niesť a komunikovať nejaký obsah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r>
              <a:t>v teórii znaku sa sa rozlišujú: </a:t>
            </a:r>
            <a:r>
              <a:rPr i="1"/>
              <a:t>príznaky, signály, symboly a znaky</a:t>
            </a:r>
            <a:r>
              <a:t>. </a:t>
            </a:r>
            <a:endParaRPr i="1"/>
          </a:p>
          <a:p>
            <a:pPr>
              <a:lnSpc>
                <a:spcPct val="90000"/>
              </a:lnSpc>
              <a:spcBef>
                <a:spcPts val="500"/>
              </a:spcBef>
              <a:defRPr i="1" sz="2400"/>
            </a:pPr>
            <a:r>
              <a:t>Príznaky, signály a symboly</a:t>
            </a:r>
            <a:r>
              <a:rPr i="0"/>
              <a:t> sú síce </a:t>
            </a:r>
            <a:r>
              <a:t>znaky</a:t>
            </a:r>
            <a:r>
              <a:rPr i="0"/>
              <a:t>, ktoré sú schopné fungovať v komunikácii, avšak nie sú to znaky vo vlastnom zmysle slova. Sú to tzv. </a:t>
            </a:r>
            <a:r>
              <a:t>predznaky</a:t>
            </a:r>
            <a:r>
              <a:rPr i="0"/>
              <a:t>. </a:t>
            </a:r>
            <a:endParaRPr i="0"/>
          </a:p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r>
              <a:t>Jazykový znak má dve časti: </a:t>
            </a:r>
          </a:p>
          <a:p>
            <a:pPr lvl="1" marL="742950" indent="-285750">
              <a:lnSpc>
                <a:spcPct val="90000"/>
              </a:lnSpc>
              <a:spcBef>
                <a:spcPts val="400"/>
              </a:spcBef>
              <a:defRPr sz="2000"/>
            </a:pPr>
            <a:r>
              <a:t>to čo sa označuje (čiže význam, obsah, téma, predmet, jav), tzv. označované - </a:t>
            </a:r>
            <a:r>
              <a:rPr i="1"/>
              <a:t>signifié</a:t>
            </a:r>
            <a:r>
              <a:t>;</a:t>
            </a:r>
            <a:endParaRPr sz="2800"/>
          </a:p>
          <a:p>
            <a:pPr lvl="1" marL="742950" indent="-285750">
              <a:lnSpc>
                <a:spcPct val="90000"/>
              </a:lnSpc>
              <a:spcBef>
                <a:spcPts val="400"/>
              </a:spcBef>
              <a:defRPr sz="2000"/>
            </a:pPr>
            <a:r>
              <a:t>to, čím sa označuje ( čiže formálna stránka jazykového znaku), tzv. označujúce - </a:t>
            </a:r>
            <a:r>
              <a:rPr i="1"/>
              <a:t>signifiant.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Jazykové znaky</a:t>
            </a:r>
          </a:p>
        </p:txBody>
      </p:sp>
      <p:sp>
        <p:nvSpPr>
          <p:cNvPr id="137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r>
              <a:t>sú jazykovými prostriedkami a jazykovými jednotkami určitého konkrétneho </a:t>
            </a:r>
            <a:r>
              <a:rPr i="1"/>
              <a:t>jazykového systému</a:t>
            </a:r>
            <a:endParaRPr i="1"/>
          </a:p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r>
              <a:t>v rozličných civilizáciách sa prvky objektívnej reality prostredníctvom psychických obsahov formujú do jazykových znakov rôznym spôsobom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r>
              <a:t>v rôznych jazykových systémoch sa jazykové jednotky, napr. slová, lexikálne jednotky, môžu členiť na</a:t>
            </a:r>
            <a:r>
              <a:rPr i="1"/>
              <a:t> slovné druhy</a:t>
            </a:r>
            <a:r>
              <a:t> rôznym spôsobom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r>
              <a:t>podľa povahy obsahu a formy jazykových znakov sa utvorili isté jazykové typy: slovenčina - prevažne flektívny typ, maďarčina - aglutinačný typ, angličtina - izolatívny typ, nemčina - polysyntetický typ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Bibliografický znak?</a:t>
            </a:r>
          </a:p>
        </p:txBody>
      </p:sp>
      <p:sp>
        <p:nvSpPr>
          <p:cNvPr id="140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t>V bibliografii sa pracuje s</a:t>
            </a:r>
            <a:r>
              <a:rPr i="1"/>
              <a:t> jazykovými znakmi konkrétnych jazykových systémov</a:t>
            </a:r>
            <a:r>
              <a:t>. Špecifickými jazykovými znakmi v bibliografii sú </a:t>
            </a:r>
            <a:r>
              <a:rPr u="sng"/>
              <a:t>bibliografické texty</a:t>
            </a:r>
            <a:r>
              <a:t>. 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t>Predmetom záujmu bibliografie sú prevažne dokumenty a záznamy o dokumentoch. 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t>Dokumenty a záznamy o nich sú </a:t>
            </a:r>
            <a:r>
              <a:rPr i="1"/>
              <a:t>komplexné jazykové znaky</a:t>
            </a:r>
            <a:r>
              <a:t>. 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i="1" sz="2400" u="sng"/>
            </a:pPr>
            <a:r>
              <a:t>Sú to texty !!!.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 u="sng"/>
            </a:pPr>
            <a:r>
              <a:t>Z hľadiska bibliografie nie sú predmetom prvoradej pozornosti nižšie jazykové znaky (fonémy, morfémy...), ale </a:t>
            </a:r>
            <a:r>
              <a:rPr i="1">
                <a:solidFill>
                  <a:srgbClr val="FF0000"/>
                </a:solidFill>
              </a:rPr>
              <a:t>ucelená štruktúra textu</a:t>
            </a:r>
            <a:r>
              <a:t> dokumentu a najmä štruktúra a zákonitosti výstavby textu o texte dokumentu, čiže bibliografického textu - metatextu s jeho osobitosťami, znakmi a vlastnosťami.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a dokument</a:t>
            </a:r>
          </a:p>
        </p:txBody>
      </p:sp>
      <p:sp>
        <p:nvSpPr>
          <p:cNvPr id="143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400"/>
              </a:spcBef>
              <a:defRPr sz="2000"/>
            </a:pPr>
            <a:r>
              <a:t>Dokument je komplexný znak – prehovor, tzv sperznak - </a:t>
            </a:r>
            <a:r>
              <a:rPr i="1"/>
              <a:t>text</a:t>
            </a:r>
            <a:r>
              <a:t>. 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i="1" sz="2000"/>
            </a:pPr>
            <a:r>
              <a:t>Tartuská škola (Lotman)</a:t>
            </a:r>
            <a:r>
              <a:rPr i="0"/>
              <a:t> definuje text: </a:t>
            </a:r>
            <a:endParaRPr i="0"/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800"/>
            </a:pPr>
            <a:r>
              <a:t>1) ako </a:t>
            </a:r>
            <a:r>
              <a:rPr i="1"/>
              <a:t>zafixovaný jazykový prejav</a:t>
            </a:r>
            <a:r>
              <a:t>, resp. </a:t>
            </a:r>
            <a:r>
              <a:rPr i="1"/>
              <a:t>súbor informácií</a:t>
            </a:r>
            <a:r>
              <a:t> slúžiaci na zachovanie v ňom obsiahnutých informácií; </a:t>
            </a:r>
            <a:endParaRPr sz="2800"/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800"/>
            </a:pPr>
            <a:r>
              <a:t>2) nerozčlenený, </a:t>
            </a:r>
            <a:r>
              <a:rPr i="1"/>
              <a:t>celistvý signál</a:t>
            </a:r>
            <a:r>
              <a:t>, ktorý je rámcovaný začiatkom a koncom; </a:t>
            </a:r>
            <a:endParaRPr sz="2800"/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800"/>
            </a:pPr>
            <a:r>
              <a:t>3) </a:t>
            </a:r>
            <a:r>
              <a:rPr i="1"/>
              <a:t>osobitná štruktúra</a:t>
            </a:r>
            <a:r>
              <a:t>, nakoľko informácie v ňom obsiahnuté sú usporiadané a hierarchizované podľa princípov samej štruktúry. </a:t>
            </a:r>
            <a:endParaRPr sz="2800"/>
          </a:p>
          <a:p>
            <a:pPr>
              <a:lnSpc>
                <a:spcPct val="80000"/>
              </a:lnSpc>
              <a:spcBef>
                <a:spcPts val="400"/>
              </a:spcBef>
              <a:buSzTx/>
              <a:buNone/>
              <a:defRPr i="1" sz="2000"/>
            </a:pPr>
            <a:r>
              <a:t>Textom je  akýkoľvek dokument</a:t>
            </a:r>
            <a:r>
              <a:rPr i="0"/>
              <a:t> - výtvarné dielo, audiovizuálny dokument a podobne, teda nie len písomný dokument </a:t>
            </a:r>
            <a:endParaRPr i="0"/>
          </a:p>
          <a:p>
            <a:pPr>
              <a:lnSpc>
                <a:spcPct val="80000"/>
              </a:lnSpc>
              <a:spcBef>
                <a:spcPts val="400"/>
              </a:spcBef>
              <a:buSzTx/>
              <a:buNone/>
              <a:defRPr sz="2000"/>
            </a:pPr>
            <a:r>
              <a:t>Fyzická forma nosiča nie je z hľadiska predmetu bibliografie dôležitá </a:t>
            </a:r>
          </a:p>
          <a:p>
            <a:pPr>
              <a:lnSpc>
                <a:spcPct val="80000"/>
              </a:lnSpc>
              <a:spcBef>
                <a:spcPts val="400"/>
              </a:spcBef>
              <a:buSzTx/>
              <a:buNone/>
              <a:defRPr sz="2000"/>
            </a:pPr>
            <a:r>
              <a:t>V bibliografii je možné spracovať a sprístupňovať nielen písomné dokumenty, ale aj grafiku, hudbu, predmety, počítačové súbory a pod.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Charakter bg. komunikácie</a:t>
            </a:r>
          </a:p>
        </p:txBody>
      </p:sp>
      <p:sp>
        <p:nvSpPr>
          <p:cNvPr id="146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/>
            <a:r>
              <a:t>Bibliografická komunikácia je zvláštnym prípadom </a:t>
            </a:r>
            <a:r>
              <a:rPr i="1"/>
              <a:t>textovej komunikácie</a:t>
            </a:r>
            <a:r>
              <a:t> alebo</a:t>
            </a:r>
            <a:r>
              <a:rPr i="1"/>
              <a:t> jazykovej komunikácie, </a:t>
            </a:r>
            <a:endParaRPr i="1"/>
          </a:p>
          <a:p>
            <a:pPr/>
            <a:r>
              <a:t>jazyk je najdôležitejším prvkom v štruktúre textu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Textová komunikácia</a:t>
            </a:r>
          </a:p>
        </p:txBody>
      </p:sp>
      <p:sp>
        <p:nvSpPr>
          <p:cNvPr id="149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r>
              <a:t>V textovej komunikácii sa prenáša správa prostredníctvom znakov prirodzeného jazyka, čiže cez znaky, slová, vety, text. 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r>
              <a:t>V textovej komunikácii  - hlavne lexika asyntax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r>
              <a:t>V rovine jazyka sú </a:t>
            </a:r>
            <a:r>
              <a:rPr i="1"/>
              <a:t>fyzikálne</a:t>
            </a:r>
            <a:r>
              <a:t> najmenšie kódovacie jednotky. 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r>
              <a:t>Nemá zmysel vstupovať do komunikácie náhodným, neorganizovaným súborom reťazcov znakov, 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r>
              <a:t>texty sa netvoria na to, aby sa v nich použili určité slová, syntagmy, vety, odstavce a pod., ale aby sa </a:t>
            </a:r>
            <a:r>
              <a:rPr u="sng"/>
              <a:t>komunikoval nejaký obsah</a:t>
            </a:r>
            <a:r>
              <a:t>, myšlienka, informácia.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Rectangle 2"/>
          <p:cNvSpPr txBox="1"/>
          <p:nvPr>
            <p:ph type="title"/>
          </p:nvPr>
        </p:nvSpPr>
        <p:spPr>
          <a:xfrm>
            <a:off x="539750" y="260350"/>
            <a:ext cx="8229600" cy="1081088"/>
          </a:xfrm>
          <a:prstGeom prst="rect">
            <a:avLst/>
          </a:prstGeom>
        </p:spPr>
        <p:txBody>
          <a:bodyPr/>
          <a:lstStyle/>
          <a:p>
            <a:pPr/>
            <a:r>
              <a:t>Osnova prezentácie</a:t>
            </a:r>
          </a:p>
        </p:txBody>
      </p:sp>
      <p:sp>
        <p:nvSpPr>
          <p:cNvPr id="98" name="Rectangle 3"/>
          <p:cNvSpPr txBox="1"/>
          <p:nvPr>
            <p:ph type="body" idx="1"/>
          </p:nvPr>
        </p:nvSpPr>
        <p:spPr>
          <a:xfrm>
            <a:off x="468312" y="1196975"/>
            <a:ext cx="8229601" cy="4957763"/>
          </a:xfrm>
          <a:prstGeom prst="rect">
            <a:avLst/>
          </a:prstGeom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ts val="500"/>
              </a:spcBef>
              <a:buAutoNum type="arabicPeriod" startAt="1"/>
              <a:defRPr sz="2400"/>
            </a:pPr>
            <a:r>
              <a:t>vysvetlenie koncepcie bibliografickej komunikácie</a:t>
            </a:r>
          </a:p>
          <a:p>
            <a:pPr marL="457200" indent="-457200">
              <a:lnSpc>
                <a:spcPct val="80000"/>
              </a:lnSpc>
              <a:spcBef>
                <a:spcPts val="500"/>
              </a:spcBef>
              <a:buAutoNum type="arabicPeriod" startAt="1"/>
              <a:defRPr sz="2400"/>
            </a:pPr>
            <a:r>
              <a:t>model bibliografickej komunikácie, </a:t>
            </a:r>
          </a:p>
          <a:p>
            <a:pPr marL="457200" indent="-457200">
              <a:lnSpc>
                <a:spcPct val="80000"/>
              </a:lnSpc>
              <a:spcBef>
                <a:spcPts val="500"/>
              </a:spcBef>
              <a:buAutoNum type="arabicPeriod" startAt="1"/>
              <a:defRPr sz="2400"/>
            </a:pPr>
            <a:r>
              <a:t>priebeh, prvky a zložky bibliografickej komunikácie, </a:t>
            </a:r>
          </a:p>
          <a:p>
            <a:pPr marL="457200" indent="-457200">
              <a:lnSpc>
                <a:spcPct val="80000"/>
              </a:lnSpc>
              <a:spcBef>
                <a:spcPts val="500"/>
              </a:spcBef>
              <a:buAutoNum type="arabicPeriod" startAt="1"/>
              <a:defRPr sz="2400"/>
            </a:pPr>
            <a:r>
              <a:t>výklad bibliografickej komunikácie z hľadiska teórie textu </a:t>
            </a:r>
          </a:p>
          <a:p>
            <a:pPr marL="457200" indent="-457200">
              <a:lnSpc>
                <a:spcPct val="80000"/>
              </a:lnSpc>
              <a:spcBef>
                <a:spcPts val="500"/>
              </a:spcBef>
              <a:buAutoNum type="arabicPeriod" startAt="1"/>
              <a:defRPr sz="2400"/>
            </a:pPr>
            <a:r>
              <a:t>schému jazykovej a literárnej komunikácie </a:t>
            </a:r>
          </a:p>
          <a:p>
            <a:pPr marL="457200" indent="-457200">
              <a:lnSpc>
                <a:spcPct val="80000"/>
              </a:lnSpc>
              <a:spcBef>
                <a:spcPts val="500"/>
              </a:spcBef>
              <a:buAutoNum type="arabicPeriod" startAt="1"/>
              <a:defRPr sz="2400"/>
            </a:pPr>
            <a:r>
              <a:t>model vzťahov univerza dokumentov a bibliografického univerza</a:t>
            </a:r>
          </a:p>
          <a:p>
            <a:pPr marL="457200" indent="-457200">
              <a:lnSpc>
                <a:spcPct val="80000"/>
              </a:lnSpc>
              <a:spcBef>
                <a:spcPts val="500"/>
              </a:spcBef>
              <a:buAutoNum type="arabicPeriod" startAt="1"/>
              <a:defRPr sz="2400"/>
            </a:pPr>
            <a:r>
              <a:t>bibliografickú komunikáciu považujeme za mechanizmus, ktorého primárnym poslaním je výmena hodnôt duchovnej kultúry </a:t>
            </a:r>
          </a:p>
          <a:p>
            <a:pPr marL="457200" indent="-457200">
              <a:lnSpc>
                <a:spcPct val="80000"/>
              </a:lnSpc>
              <a:spcBef>
                <a:spcPts val="500"/>
              </a:spcBef>
              <a:buAutoNum type="arabicPeriod" startAt="1"/>
              <a:defRPr sz="2400"/>
            </a:pPr>
            <a:r>
              <a:t>charakterizujeme niektoré druhy bibliografických textov a vysvetľujeme hlavné termíny a pojmy bibliografickej komunikácie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</a:t>
            </a:r>
            <a:r>
              <a:t> = j</a:t>
            </a:r>
            <a:r>
              <a:t>azyk - štýl - téma</a:t>
            </a:r>
          </a:p>
        </p:txBody>
      </p:sp>
      <p:sp>
        <p:nvSpPr>
          <p:cNvPr id="152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/>
            <a:r>
              <a:t>Teória textu - okrem </a:t>
            </a:r>
            <a:r>
              <a:rPr i="1"/>
              <a:t>roviny jazyka</a:t>
            </a:r>
            <a:r>
              <a:t> aj </a:t>
            </a:r>
            <a:r>
              <a:rPr i="1"/>
              <a:t>podrovinou štýlu</a:t>
            </a:r>
            <a:r>
              <a:t> a</a:t>
            </a:r>
            <a:r>
              <a:rPr i="1"/>
              <a:t> podrovinou témy</a:t>
            </a:r>
            <a:endParaRPr i="1"/>
          </a:p>
          <a:p>
            <a:pPr/>
            <a:r>
              <a:t>Práve táto komplexnosť koncepcie textu je vhodná pre aplikácie v bibliografickej komunikácii</a:t>
            </a:r>
          </a:p>
          <a:p>
            <a:pPr>
              <a:buSzTx/>
              <a:buNone/>
            </a:pPr>
            <a:b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603504">
              <a:defRPr b="1" sz="2640"/>
            </a:pPr>
            <a:r>
              <a:t>Univerzum dokumentov a bibliografické univerzum</a:t>
            </a:r>
            <a:br/>
          </a:p>
        </p:txBody>
      </p:sp>
      <p:sp>
        <p:nvSpPr>
          <p:cNvPr id="155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609600" indent="-609600"/>
            <a:r>
              <a:t>Základnými prvkami bibliografickej komunikácie sú: </a:t>
            </a:r>
          </a:p>
          <a:p>
            <a:pPr marL="609600" indent="-609600"/>
          </a:p>
          <a:p>
            <a:pPr marL="609600" indent="-609600">
              <a:buAutoNum type="arabicPeriod" startAt="1"/>
              <a:defRPr>
                <a:solidFill>
                  <a:srgbClr val="FF0000"/>
                </a:solidFill>
              </a:defRPr>
            </a:pPr>
            <a:r>
              <a:t>univerzum dokumentov a </a:t>
            </a:r>
          </a:p>
          <a:p>
            <a:pPr marL="609600" indent="-609600">
              <a:buAutoNum type="arabicPeriod" startAt="1"/>
              <a:defRPr>
                <a:solidFill>
                  <a:srgbClr val="FF0000"/>
                </a:solidFill>
              </a:defRPr>
            </a:pPr>
            <a:r>
              <a:t>bibliografické univerzum</a:t>
            </a:r>
          </a:p>
          <a:p>
            <a:pPr marL="609600" indent="-609600">
              <a:buAutoNum type="arabicPeriod" startAt="1"/>
              <a:defRPr>
                <a:solidFill>
                  <a:srgbClr val="FF0000"/>
                </a:solidFill>
              </a:defRPr>
            </a:pPr>
          </a:p>
          <a:p>
            <a:pPr marL="609600" indent="-609600">
              <a:spcBef>
                <a:spcPts val="400"/>
              </a:spcBef>
              <a:buSzTx/>
              <a:buNone/>
              <a:defRPr sz="2000"/>
            </a:pPr>
            <a:r>
              <a:t>..\Documents\Moje publikačky\Prototexty_metatexty_obrazok.doc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Object 6" descr="Object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91356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U</a:t>
            </a:r>
            <a:r>
              <a:t>niverzum dokumentov</a:t>
            </a:r>
          </a:p>
        </p:txBody>
      </p:sp>
      <p:sp>
        <p:nvSpPr>
          <p:cNvPr id="160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defRPr i="1" sz="2800"/>
            </a:pPr>
            <a:r>
              <a:t>Univerzum dokumentov</a:t>
            </a:r>
            <a:r>
              <a:rPr i="0"/>
              <a:t> je v podstate veľmi zložitý objekt z hľadiska vzniku, rozmanitosti foriem a obsahu. Tvorcami dokumentov sú autori a korporatívni autori (korporácie). Produkujú monografie, seriály, články, súbory. Tieto objekty sú ďalej štruktúrované a môžu existovať v rôznych fyzických formách. Napríklad monografia môže mať formu tlačeného textu alebo počítačového súboru. Monografie môžu vytvárať väčšie súbory (edície), alebo sa môžu členiť na menšie časti (články) a pod.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i="1"/>
            </a:lvl1pPr>
          </a:lstStyle>
          <a:p>
            <a:pPr/>
            <a:r>
              <a:t>Bibliografické univerzum</a:t>
            </a:r>
          </a:p>
        </p:txBody>
      </p:sp>
      <p:sp>
        <p:nvSpPr>
          <p:cNvPr id="163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t>je odrazom a modelom univerza dokumentov</a:t>
            </a:r>
          </a:p>
          <a:p>
            <a:pPr>
              <a:lnSpc>
                <a:spcPct val="90000"/>
              </a:lnSpc>
            </a:pPr>
            <a:r>
              <a:t>vzťahy medzi dokumentami v diachronickom a synchronickom priereze </a:t>
            </a:r>
          </a:p>
          <a:p>
            <a:pPr>
              <a:lnSpc>
                <a:spcPct val="90000"/>
              </a:lnSpc>
            </a:pPr>
            <a:r>
              <a:t>usporiadanejšie a systematizované v tvare, ktorý je vhodnejší na komunikáciu informácií o univerze dokumentov. </a:t>
            </a:r>
          </a:p>
          <a:p>
            <a:pPr>
              <a:lnSpc>
                <a:spcPct val="90000"/>
              </a:lnSpc>
              <a:defRPr i="1"/>
            </a:pPr>
            <a:r>
              <a:t>bibliografické univerzum</a:t>
            </a:r>
            <a:r>
              <a:rPr i="0"/>
              <a:t> je </a:t>
            </a:r>
            <a:r>
              <a:t>závislé</a:t>
            </a:r>
            <a:r>
              <a:rPr i="0"/>
              <a:t> na </a:t>
            </a:r>
            <a:r>
              <a:t>univerze dokumentov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841247">
              <a:defRPr b="1" sz="3680"/>
            </a:pPr>
            <a:r>
              <a:t>Model bibliografickej komunikácie</a:t>
            </a:r>
            <a:br/>
          </a:p>
        </p:txBody>
      </p:sp>
      <p:sp>
        <p:nvSpPr>
          <p:cNvPr id="166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39470" indent="-339470" defTabSz="905255">
              <a:lnSpc>
                <a:spcPct val="90000"/>
              </a:lnSpc>
              <a:defRPr sz="3168"/>
            </a:pPr>
            <a:r>
              <a:t>Základné prvky a procesy bibliografickej komunikácie</a:t>
            </a:r>
          </a:p>
          <a:p>
            <a:pPr marL="339470" indent="-339470" defTabSz="905255">
              <a:lnSpc>
                <a:spcPct val="90000"/>
              </a:lnSpc>
              <a:defRPr sz="3168"/>
            </a:pPr>
            <a:r>
              <a:t>Bibliografická komunikácia je dynamická otvorená štruktúra bibliografického systému </a:t>
            </a:r>
          </a:p>
          <a:p>
            <a:pPr marL="339470" indent="-339470" defTabSz="905255">
              <a:lnSpc>
                <a:spcPct val="90000"/>
              </a:lnSpc>
              <a:defRPr sz="3168" u="sng">
                <a:solidFill>
                  <a:srgbClr val="FF0000"/>
                </a:solidFill>
              </a:defRPr>
            </a:pPr>
            <a:r>
              <a:t>Bibliografia je veda o bibliografickej komunikácii záznamov o dokumentoch a plných textov</a:t>
            </a:r>
          </a:p>
          <a:p>
            <a:pPr marL="339470" indent="-339470" defTabSz="905255">
              <a:lnSpc>
                <a:spcPct val="90000"/>
              </a:lnSpc>
              <a:defRPr sz="3168" u="sng">
                <a:solidFill>
                  <a:srgbClr val="FF0000"/>
                </a:solidFill>
              </a:defRPr>
            </a:pPr>
            <a:r>
              <a:t>..\Documents\Moje publikačky\Model bg komunikacie_obrazok.doc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" name="Object 4" descr="Object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68275"/>
            <a:ext cx="9144000" cy="67119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Prvky a procesy bk</a:t>
            </a:r>
          </a:p>
        </p:txBody>
      </p:sp>
      <p:sp>
        <p:nvSpPr>
          <p:cNvPr id="171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r>
              <a:t>EXPEDIENT, vysielač (EX)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r>
              <a:t>Kódovanie (K)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r>
              <a:t>PROTOTEXT (PT)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r>
              <a:t>Dekódovanie (DK)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r>
              <a:t>PERCIPIENT+EXPEDIENT, Bibliograf (PC1+EX1)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r>
              <a:t>Kódovanie v procese komprimačnej, kondenzačnej deskripcie (K1)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r>
              <a:t>METATEXT, bibliografický text, bibliografický záznam (MT)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r>
              <a:t>Dekódovanie (DK1)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r>
              <a:t>PERCIPIENT, prijímač, používateľ (PC)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Štruktúra bibliografického textu </a:t>
            </a:r>
          </a:p>
        </p:txBody>
      </p:sp>
      <p:sp>
        <p:nvSpPr>
          <p:cNvPr id="174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457200" indent="-457200">
              <a:buAutoNum type="arabicPeriod" startAt="1"/>
            </a:pPr>
            <a:r>
              <a:t>Hľadisko vzniku</a:t>
            </a:r>
          </a:p>
          <a:p>
            <a:pPr marL="457200" indent="-457200">
              <a:buAutoNum type="arabicPeriod" startAt="1"/>
            </a:pPr>
            <a:r>
              <a:t>Hľadisko kompozície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Rectangle 2"/>
          <p:cNvSpPr txBox="1"/>
          <p:nvPr>
            <p:ph type="title"/>
          </p:nvPr>
        </p:nvSpPr>
        <p:spPr>
          <a:xfrm>
            <a:off x="468312" y="260350"/>
            <a:ext cx="8229601" cy="1143000"/>
          </a:xfrm>
          <a:prstGeom prst="rect">
            <a:avLst/>
          </a:prstGeom>
        </p:spPr>
        <p:txBody>
          <a:bodyPr/>
          <a:lstStyle/>
          <a:p>
            <a:pPr/>
            <a:r>
              <a:t>Hľadisko vzniku</a:t>
            </a:r>
          </a:p>
        </p:txBody>
      </p:sp>
      <p:sp>
        <p:nvSpPr>
          <p:cNvPr id="177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ts val="600"/>
              </a:spcBef>
              <a:buAutoNum type="arabicPeriod" startAt="1"/>
              <a:defRPr sz="2800"/>
            </a:pPr>
            <a:r>
              <a:t>prebratý z dokumentu, napr. titulný list, tiráž, titulok, ... </a:t>
            </a:r>
          </a:p>
          <a:p>
            <a:pPr marL="457200" indent="-457200">
              <a:lnSpc>
                <a:spcPct val="80000"/>
              </a:lnSpc>
              <a:spcBef>
                <a:spcPts val="600"/>
              </a:spcBef>
              <a:buAutoNum type="arabicPeriod" startAt="1"/>
              <a:defRPr sz="2800"/>
            </a:pPr>
            <a:r>
              <a:t>prebratý a odvodený od textu dokumentu, napr. z predhovoru, záveru, hlavného textu ...</a:t>
            </a:r>
          </a:p>
          <a:p>
            <a:pPr marL="457200" indent="-457200">
              <a:lnSpc>
                <a:spcPct val="80000"/>
              </a:lnSpc>
              <a:spcBef>
                <a:spcPts val="600"/>
              </a:spcBef>
              <a:buAutoNum type="arabicPeriod" startAt="1"/>
              <a:defRPr sz="2800"/>
            </a:pPr>
            <a:r>
              <a:t>prebratý a odvodený z iných prameňov a pomôcok, napr. z encyklopédií, slovníkov, tezaurov ...</a:t>
            </a:r>
          </a:p>
          <a:p>
            <a:pPr marL="457200" indent="-457200">
              <a:lnSpc>
                <a:spcPct val="80000"/>
              </a:lnSpc>
              <a:spcBef>
                <a:spcPts val="600"/>
              </a:spcBef>
              <a:buAutoNum type="arabicPeriod" startAt="1"/>
              <a:defRPr sz="2800"/>
            </a:pPr>
            <a:r>
              <a:t>fixovaný v texte dokumentu vo forme prístupových výrazov, napr. hypertextové prvky, META-prvky ...</a:t>
            </a:r>
          </a:p>
          <a:p>
            <a:pPr marL="457200" indent="-457200">
              <a:lnSpc>
                <a:spcPct val="80000"/>
              </a:lnSpc>
              <a:spcBef>
                <a:spcPts val="600"/>
              </a:spcBef>
              <a:buAutoNum type="arabicPeriod" startAt="1"/>
              <a:defRPr sz="2800"/>
            </a:pPr>
            <a:r>
              <a:t>Elektronický, digitálny text s metadátami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Úvod</a:t>
            </a:r>
          </a:p>
        </p:txBody>
      </p:sp>
      <p:sp>
        <p:nvSpPr>
          <p:cNvPr id="101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/>
            <a:r>
              <a:t>teória </a:t>
            </a:r>
            <a:r>
              <a:rPr i="1"/>
              <a:t>bibliografickej komunikácie</a:t>
            </a:r>
            <a:r>
              <a:t> - 1975 </a:t>
            </a:r>
          </a:p>
          <a:p>
            <a:pPr>
              <a:defRPr i="1"/>
            </a:pPr>
            <a:r>
              <a:t>nitrianska škola</a:t>
            </a:r>
            <a:r>
              <a:rPr i="0"/>
              <a:t> Františka Miku a Antona Popoviča, </a:t>
            </a:r>
            <a:endParaRPr i="0"/>
          </a:p>
          <a:p>
            <a:pPr/>
            <a:r>
              <a:t>teórie textu, teórie literárnej komunikácie, teórie prekladu, jazykovednej štylistiky a koncepcie literárneho vzdelania</a:t>
            </a:r>
          </a:p>
          <a:p>
            <a:pPr>
              <a:defRPr i="1"/>
            </a:pPr>
            <a:r>
              <a:t>Statickoštrukturálna koncepcia versus komunikačný princíp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Hľadisko kompozície</a:t>
            </a:r>
          </a:p>
        </p:txBody>
      </p:sp>
      <p:sp>
        <p:nvSpPr>
          <p:cNvPr id="180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/>
            <a:r>
              <a:t>jednotkový, napr. bibliografický záznam</a:t>
            </a:r>
          </a:p>
          <a:p>
            <a:pPr/>
            <a:r>
              <a:t>zložený, napr. množina bibliografických, strojom alebo okom čitateľných záznamov</a:t>
            </a:r>
          </a:p>
          <a:p>
            <a:pPr/>
            <a:r>
              <a:t>vnorený vo fulltexte, napr. META-prvky, hypertextové prvky, TEI ...</a:t>
            </a:r>
          </a:p>
          <a:p>
            <a:pPr/>
            <a:r>
              <a:t>samostatný, napr. bibliografický záznam, </a:t>
            </a:r>
          </a:p>
          <a:p>
            <a:pPr/>
            <a:r>
              <a:t>nesamostatný, napr. názov dokumentu, údaj o počte strán a pod.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Funkcie bg. textu</a:t>
            </a:r>
          </a:p>
        </p:txBody>
      </p:sp>
      <p:sp>
        <p:nvSpPr>
          <p:cNvPr id="183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609600" indent="-609600">
              <a:buAutoNum type="arabicPeriod" startAt="1"/>
              <a:defRPr i="1"/>
            </a:pPr>
            <a:r>
              <a:t>Substitučná funkcia</a:t>
            </a:r>
          </a:p>
          <a:p>
            <a:pPr marL="609600" indent="-609600">
              <a:buAutoNum type="arabicPeriod" startAt="1"/>
              <a:defRPr i="1"/>
            </a:pPr>
            <a:r>
              <a:t>Systematizačná funkcia</a:t>
            </a:r>
          </a:p>
          <a:p>
            <a:pPr marL="609600" indent="-609600">
              <a:buAutoNum type="arabicPeriod" startAt="1"/>
              <a:defRPr i="1"/>
            </a:pPr>
            <a:r>
              <a:t>Informačná funkcia</a:t>
            </a:r>
          </a:p>
          <a:p>
            <a:pPr marL="609600" indent="-609600">
              <a:buAutoNum type="arabicPeriod" startAt="1"/>
              <a:defRPr i="1"/>
            </a:pPr>
            <a:r>
              <a:t>Registračná funkcia </a:t>
            </a:r>
          </a:p>
          <a:p>
            <a:pPr marL="609600" indent="-609600">
              <a:buAutoNum type="arabicPeriod" startAt="1"/>
              <a:defRPr i="1"/>
            </a:pPr>
            <a:r>
              <a:t>Propagačná funkcia</a:t>
            </a:r>
          </a:p>
          <a:p>
            <a:pPr marL="609600" indent="-609600">
              <a:buAutoNum type="arabicPeriod" startAt="1"/>
              <a:defRPr i="1"/>
            </a:pPr>
            <a:r>
              <a:t>Receptívna funkcia </a:t>
            </a:r>
          </a:p>
          <a:p>
            <a:pPr marL="609600" indent="-609600">
              <a:buAutoNum type="arabicPeriod" startAt="1"/>
              <a:defRPr i="1"/>
            </a:pPr>
            <a:r>
              <a:t>Poznávacia funkcia</a:t>
            </a:r>
            <a:r>
              <a:rPr i="0"/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i="1"/>
            </a:lvl1pPr>
          </a:lstStyle>
          <a:p>
            <a:pPr/>
            <a:r>
              <a:t>Substitučná funkcia</a:t>
            </a:r>
          </a:p>
        </p:txBody>
      </p:sp>
      <p:sp>
        <p:nvSpPr>
          <p:cNvPr id="186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  <a:defRPr sz="2800"/>
            </a:pPr>
            <a:r>
              <a:t>Bibliografický text je </a:t>
            </a:r>
            <a:r>
              <a:rPr u="sng"/>
              <a:t>náhradou</a:t>
            </a:r>
            <a:r>
              <a:t>, </a:t>
            </a:r>
            <a:r>
              <a:rPr u="sng"/>
              <a:t>substituentom</a:t>
            </a:r>
            <a:r>
              <a:t> dokumentu, na základe ktorého vznikol. 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800"/>
            </a:pPr>
            <a:r>
              <a:t>Dokument je fyzicky a semioticky nahradený bibliografickým textom, ktorý môže dokument do určitej miery zastupovať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800"/>
            </a:pPr>
            <a:r>
              <a:t>Napr.: bibliografický záznam o dokumente v katalógu knižnice, záznam o dokumente v informačnom časopise alebo elektronickej báze údajov, kde je súčasťou záznamu abstrakt a pod.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i="1"/>
            </a:lvl1pPr>
          </a:lstStyle>
          <a:p>
            <a:pPr/>
            <a:r>
              <a:t>Systematizačná funkcia</a:t>
            </a:r>
          </a:p>
        </p:txBody>
      </p:sp>
      <p:sp>
        <p:nvSpPr>
          <p:cNvPr id="189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  <a:defRPr sz="2800"/>
            </a:pPr>
            <a:r>
              <a:t>záznamy o dokumente majú klasifikačné znaky, indexy a kódy, prostredníctvom ktorých sa záznamy o dokumentoch dajú usporiadať do určitých skupín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800"/>
            </a:pPr>
            <a:r>
              <a:t>Nástroje systematizácie</a:t>
            </a:r>
          </a:p>
          <a:p>
            <a:pPr lvl="1" marL="742950" indent="-285750">
              <a:lnSpc>
                <a:spcPct val="90000"/>
              </a:lnSpc>
              <a:spcBef>
                <a:spcPts val="500"/>
              </a:spcBef>
              <a:defRPr sz="2400"/>
            </a:pPr>
            <a:r>
              <a:t>klasifikačné tabuľky a schémy, ako je napríklad Medzinárodné desatinné triedenie, Deweyho triedenie, </a:t>
            </a:r>
            <a:endParaRPr sz="2800"/>
          </a:p>
          <a:p>
            <a:pPr lvl="1" marL="742950" indent="-285750">
              <a:lnSpc>
                <a:spcPct val="90000"/>
              </a:lnSpc>
              <a:spcBef>
                <a:spcPts val="500"/>
              </a:spcBef>
              <a:defRPr sz="2400"/>
            </a:pPr>
            <a:r>
              <a:t>tezaury, </a:t>
            </a:r>
            <a:endParaRPr sz="2800"/>
          </a:p>
          <a:p>
            <a:pPr lvl="1" marL="742950" indent="-285750">
              <a:lnSpc>
                <a:spcPct val="90000"/>
              </a:lnSpc>
              <a:spcBef>
                <a:spcPts val="500"/>
              </a:spcBef>
              <a:defRPr sz="2400"/>
            </a:pPr>
            <a:r>
              <a:t>kódovníky, </a:t>
            </a:r>
            <a:endParaRPr sz="2800"/>
          </a:p>
          <a:p>
            <a:pPr lvl="1" marL="742950" indent="-285750">
              <a:lnSpc>
                <a:spcPct val="90000"/>
              </a:lnSpc>
              <a:spcBef>
                <a:spcPts val="500"/>
              </a:spcBef>
              <a:defRPr sz="2400"/>
            </a:pPr>
            <a:r>
              <a:t>slovníky apod.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i="1"/>
            </a:lvl1pPr>
          </a:lstStyle>
          <a:p>
            <a:pPr/>
            <a:r>
              <a:t>Informačná funkcia</a:t>
            </a:r>
          </a:p>
        </p:txBody>
      </p:sp>
      <p:sp>
        <p:nvSpPr>
          <p:cNvPr id="192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defRPr i="1" sz="2800"/>
            </a:pPr>
          </a:p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t>spočíva v prenose a transformácii informácie nachádzajúcej sa v dokumente používateľovi. 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t>viaže sa na bibliografické údaje, konkrétne na textové hodnoty, zaznamenané v logickej štruktúre záznamu, ako sú polia, podpolia, kódované informácie, obsahovo-charakterizačné prvky, klasifikačné znaky, indexy a pod.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t>informačnú funkciu majú aj bibliografické prvky vnorené v digitálnom objekte a zámerne označené ako prístupové výrazy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i="1"/>
            </a:lvl1pPr>
          </a:lstStyle>
          <a:p>
            <a:pPr/>
            <a:r>
              <a:t>Registračná funkcia</a:t>
            </a:r>
          </a:p>
        </p:txBody>
      </p:sp>
      <p:sp>
        <p:nvSpPr>
          <p:cNvPr id="195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/>
            <a:r>
              <a:t>bibliografický text registruje, zaznamenáva fakt, že dokument existuje, a to na takej úrovni, ktorá je dostatočná na jeho vyhľadanie a získanie</a:t>
            </a:r>
          </a:p>
          <a:p>
            <a:pPr/>
          </a:p>
          <a:p>
            <a:pPr/>
            <a:r>
              <a:t>Napr.: bibliografický odkaz, kníhkupecký záznam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i="1"/>
            </a:lvl1pPr>
          </a:lstStyle>
          <a:p>
            <a:pPr/>
            <a:r>
              <a:t>Propagačná funkcia</a:t>
            </a:r>
          </a:p>
        </p:txBody>
      </p:sp>
      <p:sp>
        <p:nvSpPr>
          <p:cNvPr id="198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t>Táto funkcia má dve stránky. 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t>1) Realizuje sa cez špeciálne bibliografické texty, ako je napríklad odporúčajúca bibliografia, vydavateľská bibliografia, odporúčajúca anotácia, 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t>2) uplatňuje sa priamo v komunikačnom postoji, v komunikačnej stratégii konkrétnych bibliograficko-informačných systémov, cez kritériá výberu dokumentov na spracovania. 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2000"/>
            </a:pPr>
            <a:r>
              <a:t>Tejto stratégii potom môže byť podriadená aj kompozícia a úprava bibliografických textov. Napríklad služba LISA vyberá a zverejňuje záznamy o určitých vybratých dokumentoch (seriálových publikáciách) a keďže výber je kvalifikovaný a relatívne reprezentatívny, možno tieto texty považovať aj za </a:t>
            </a:r>
            <a:r>
              <a:rPr i="1"/>
              <a:t>odporúčajúce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i="1"/>
            </a:lvl1pPr>
          </a:lstStyle>
          <a:p>
            <a:pPr/>
            <a:r>
              <a:t>Receptívna funkcia</a:t>
            </a:r>
          </a:p>
        </p:txBody>
      </p:sp>
      <p:sp>
        <p:nvSpPr>
          <p:cNvPr id="201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400"/>
              </a:spcBef>
              <a:defRPr sz="2000"/>
            </a:pPr>
            <a:r>
              <a:t>Bibliografický text poskytuje používateľovi </a:t>
            </a:r>
            <a:r>
              <a:rPr u="sng"/>
              <a:t>návod na príjem informácií a poznatkov</a:t>
            </a:r>
            <a:r>
              <a:t> obsiahnutých v dokumentoch. 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2000"/>
            </a:pPr>
            <a:r>
              <a:t>Receptívnosť sa uplatňuje najmä v súborných informatických textoch, ako sú napríklad bibliografické súpisy. </a:t>
            </a:r>
          </a:p>
          <a:p>
            <a:pPr>
              <a:lnSpc>
                <a:spcPct val="80000"/>
              </a:lnSpc>
              <a:defRPr sz="2000"/>
            </a:pPr>
          </a:p>
          <a:p>
            <a:pPr>
              <a:lnSpc>
                <a:spcPct val="80000"/>
              </a:lnSpc>
              <a:spcBef>
                <a:spcPts val="400"/>
              </a:spcBef>
              <a:defRPr sz="2000"/>
            </a:pPr>
            <a:r>
              <a:t>Napr.: bibliografická štúdia, metodické poznámky, metodický úvod, návody na používanie záznamov, registrov, rozborové, komparačné, výhľadové a prehľadové štúdie, ktoré vychádzajú z rozsiahleho bibliografického prieskumu a naznačujú spôsob a dôvody prístupu k dokumentom a tým vlastne pripravujú používateľa na určité spôsoby percepcie. 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2000"/>
            </a:pPr>
            <a:r>
              <a:t>Cieľom informatického recepčného návodu je </a:t>
            </a:r>
            <a:r>
              <a:rPr u="sng"/>
              <a:t>získať používateľa pre bibliografickú komunikáciu.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i="1"/>
            </a:lvl1pPr>
          </a:lstStyle>
          <a:p>
            <a:pPr/>
            <a:r>
              <a:t>Poznávacia funkcia</a:t>
            </a:r>
          </a:p>
        </p:txBody>
      </p:sp>
      <p:sp>
        <p:nvSpPr>
          <p:cNvPr id="204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81000" indent="-381000">
              <a:lnSpc>
                <a:spcPct val="80000"/>
              </a:lnSpc>
              <a:spcBef>
                <a:spcPts val="400"/>
              </a:spcBef>
              <a:defRPr sz="2000"/>
            </a:pPr>
            <a:r>
              <a:t>Bg. texty:</a:t>
            </a:r>
          </a:p>
          <a:p>
            <a:pPr marL="381000" indent="-381000">
              <a:lnSpc>
                <a:spcPct val="80000"/>
              </a:lnSpc>
              <a:spcBef>
                <a:spcPts val="400"/>
              </a:spcBef>
              <a:buAutoNum type="arabicPeriod" startAt="1"/>
              <a:defRPr sz="2000"/>
            </a:pPr>
            <a:r>
              <a:t>jednotkové </a:t>
            </a:r>
          </a:p>
          <a:p>
            <a:pPr marL="381000" indent="-381000">
              <a:lnSpc>
                <a:spcPct val="80000"/>
              </a:lnSpc>
              <a:spcBef>
                <a:spcPts val="400"/>
              </a:spcBef>
              <a:buAutoNum type="arabicPeriod" startAt="1"/>
              <a:defRPr sz="2000"/>
            </a:pPr>
            <a:r>
              <a:t>množinové (súborné). </a:t>
            </a:r>
          </a:p>
          <a:p>
            <a:pPr marL="381000" indent="-381000">
              <a:lnSpc>
                <a:spcPct val="80000"/>
              </a:lnSpc>
              <a:buAutoNum type="arabicPeriod" startAt="1"/>
              <a:defRPr sz="2000"/>
            </a:pPr>
          </a:p>
          <a:p>
            <a:pPr marL="381000" indent="-381000">
              <a:lnSpc>
                <a:spcPct val="80000"/>
              </a:lnSpc>
              <a:spcBef>
                <a:spcPts val="400"/>
              </a:spcBef>
              <a:defRPr sz="2000"/>
            </a:pPr>
            <a:r>
              <a:t>Konečným a hlavným zmyslom bibliografickej komunikácie totiž nie je poznávanie dokumentov, ale poznávanie sveta, teda objektov a javov objektívnej reality, hoci aj nepriamo, skrz dokumenty. </a:t>
            </a:r>
          </a:p>
          <a:p>
            <a:pPr marL="381000" indent="-381000">
              <a:lnSpc>
                <a:spcPct val="80000"/>
              </a:lnSpc>
              <a:spcBef>
                <a:spcPts val="400"/>
              </a:spcBef>
              <a:defRPr sz="2000"/>
            </a:pPr>
            <a:r>
              <a:t>Zmysel využívania bibliografických textov ukazujúcich cestu k dokumentom alebo ich priamo nahrádzajúcich, nie je spravidla v samoúčelnom uspokojovaní </a:t>
            </a:r>
            <a:r>
              <a:rPr i="1"/>
              <a:t>zvedavosti </a:t>
            </a:r>
            <a:r>
              <a:t>používateľa. </a:t>
            </a:r>
          </a:p>
          <a:p>
            <a:pPr marL="381000" indent="-381000">
              <a:lnSpc>
                <a:spcPct val="80000"/>
              </a:lnSpc>
              <a:spcBef>
                <a:spcPts val="400"/>
              </a:spcBef>
              <a:defRPr sz="2000" u="sng"/>
            </a:pPr>
            <a:r>
              <a:t>Aj dokumenty aj bibliografické texty mu slúžia ako nástroje poznávania a pretvárania sveta.</a:t>
            </a:r>
            <a:r>
              <a:rPr u="none"/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Záver - tézy</a:t>
            </a:r>
          </a:p>
        </p:txBody>
      </p:sp>
      <p:sp>
        <p:nvSpPr>
          <p:cNvPr id="207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533400" indent="-533400">
              <a:lnSpc>
                <a:spcPct val="80000"/>
              </a:lnSpc>
              <a:spcBef>
                <a:spcPts val="600"/>
              </a:spcBef>
              <a:buAutoNum type="arabicPeriod" startAt="1"/>
              <a:defRPr i="1" sz="2800"/>
            </a:pPr>
            <a:r>
              <a:t>V postmodernej bibliografii</a:t>
            </a:r>
            <a:r>
              <a:rPr i="0"/>
              <a:t> sa informatizačné tendencie (IKT) a globalizačné trendy dotýkajú všetkých </a:t>
            </a:r>
            <a:r>
              <a:t>prvkov a zložiek bibliografickej komunikácie</a:t>
            </a:r>
            <a:r>
              <a:rPr i="0"/>
              <a:t> </a:t>
            </a:r>
            <a:endParaRPr i="0"/>
          </a:p>
          <a:p>
            <a:pPr marL="533400" indent="-533400">
              <a:lnSpc>
                <a:spcPct val="80000"/>
              </a:lnSpc>
              <a:spcBef>
                <a:spcPts val="600"/>
              </a:spcBef>
              <a:buAutoNum type="arabicPeriod" startAt="1"/>
              <a:defRPr sz="2800"/>
            </a:pPr>
            <a:r>
              <a:t>V porovnaní s uplynulými desaťročiami došlo k prudkému </a:t>
            </a:r>
            <a:r>
              <a:rPr i="1"/>
              <a:t>rozvoju v univerze dokumentov </a:t>
            </a:r>
            <a:endParaRPr i="1"/>
          </a:p>
          <a:p>
            <a:pPr marL="533400" indent="-533400">
              <a:lnSpc>
                <a:spcPct val="80000"/>
              </a:lnSpc>
              <a:spcBef>
                <a:spcPts val="600"/>
              </a:spcBef>
              <a:buAutoNum type="arabicPeriod" startAt="1"/>
              <a:defRPr sz="2800"/>
            </a:pPr>
            <a:r>
              <a:t>Predmetom bibliografie nie sú len knihy a časopisy a tlačené texty. </a:t>
            </a:r>
          </a:p>
          <a:p>
            <a:pPr marL="533400" indent="-533400">
              <a:lnSpc>
                <a:spcPct val="80000"/>
              </a:lnSpc>
              <a:spcBef>
                <a:spcPts val="600"/>
              </a:spcBef>
              <a:buAutoNum type="arabicPeriod" startAt="1"/>
              <a:defRPr sz="2800"/>
            </a:pPr>
            <a:r>
              <a:t>Univerzum dokumentov sa značne </a:t>
            </a:r>
            <a:r>
              <a:rPr i="1"/>
              <a:t>diverzifikuje,</a:t>
            </a:r>
            <a:r>
              <a:t> pokiaľ ide o </a:t>
            </a:r>
            <a:r>
              <a:rPr i="1"/>
              <a:t>druhy</a:t>
            </a:r>
            <a:r>
              <a:t> dokumentov a </a:t>
            </a:r>
            <a:r>
              <a:rPr i="1"/>
              <a:t>nosiče </a:t>
            </a:r>
            <a:r>
              <a:t>informácií.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Zdroje teórie </a:t>
            </a:r>
          </a:p>
        </p:txBody>
      </p:sp>
      <p:sp>
        <p:nvSpPr>
          <p:cNvPr id="104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defRPr i="1"/>
            </a:pPr>
            <a:r>
              <a:t>kybernetická teória informácie </a:t>
            </a:r>
          </a:p>
          <a:p>
            <a:pPr>
              <a:defRPr i="1"/>
            </a:pPr>
            <a:r>
              <a:t>teória textu</a:t>
            </a:r>
          </a:p>
          <a:p>
            <a:pPr>
              <a:defRPr i="1"/>
            </a:pPr>
            <a:r>
              <a:t>teória množín</a:t>
            </a:r>
          </a:p>
          <a:p>
            <a:pPr>
              <a:defRPr i="1"/>
            </a:pPr>
            <a:r>
              <a:t>teória objektovo-orientovaného modelovania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Závery – tézy 2</a:t>
            </a:r>
          </a:p>
        </p:txBody>
      </p:sp>
      <p:sp>
        <p:nvSpPr>
          <p:cNvPr id="210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81000" indent="-381000">
              <a:lnSpc>
                <a:spcPct val="80000"/>
              </a:lnSpc>
              <a:spcBef>
                <a:spcPts val="400"/>
              </a:spcBef>
              <a:buAutoNum type="arabicPeriod" startAt="1"/>
              <a:defRPr sz="2000"/>
            </a:pPr>
            <a:r>
              <a:t>Rozvoj </a:t>
            </a:r>
            <a:r>
              <a:rPr u="sng"/>
              <a:t>organizačných a metodických</a:t>
            </a:r>
            <a:r>
              <a:t> nástrojov</a:t>
            </a:r>
          </a:p>
          <a:p>
            <a:pPr marL="381000" indent="-381000">
              <a:lnSpc>
                <a:spcPct val="80000"/>
              </a:lnSpc>
              <a:spcBef>
                <a:spcPts val="400"/>
              </a:spcBef>
              <a:buAutoNum type="arabicPeriod" startAt="1"/>
              <a:defRPr sz="2000"/>
            </a:pPr>
            <a:r>
              <a:t>Postmoderná bibliografia je spojená s jej </a:t>
            </a:r>
            <a:r>
              <a:rPr i="1" u="sng"/>
              <a:t>formou</a:t>
            </a:r>
            <a:r>
              <a:rPr i="1"/>
              <a:t>.</a:t>
            </a:r>
            <a:r>
              <a:t> </a:t>
            </a:r>
          </a:p>
          <a:p>
            <a:pPr marL="381000" indent="-381000">
              <a:lnSpc>
                <a:spcPct val="80000"/>
              </a:lnSpc>
              <a:spcBef>
                <a:spcPts val="400"/>
              </a:spcBef>
              <a:buAutoNum type="arabicPeriod" startAt="1"/>
              <a:defRPr sz="2000"/>
            </a:pPr>
            <a:r>
              <a:t>Moderná bibliografia je </a:t>
            </a:r>
            <a:r>
              <a:rPr i="1" u="sng"/>
              <a:t>postpapierová bibliografia</a:t>
            </a:r>
            <a:r>
              <a:t>. </a:t>
            </a:r>
          </a:p>
          <a:p>
            <a:pPr marL="381000" indent="-381000">
              <a:lnSpc>
                <a:spcPct val="80000"/>
              </a:lnSpc>
              <a:spcBef>
                <a:spcPts val="400"/>
              </a:spcBef>
              <a:buAutoNum type="arabicPeriod" startAt="1"/>
              <a:defRPr sz="2000"/>
            </a:pPr>
            <a:r>
              <a:t>Štandardom sa stal </a:t>
            </a:r>
            <a:r>
              <a:rPr i="1" u="sng"/>
              <a:t>počítačový bibliografický záznam</a:t>
            </a:r>
            <a:r>
              <a:t>. </a:t>
            </a:r>
          </a:p>
          <a:p>
            <a:pPr marL="381000" indent="-381000">
              <a:lnSpc>
                <a:spcPct val="80000"/>
              </a:lnSpc>
              <a:spcBef>
                <a:spcPts val="400"/>
              </a:spcBef>
              <a:buAutoNum type="arabicPeriod" startAt="1"/>
              <a:defRPr sz="2000"/>
            </a:pPr>
            <a:r>
              <a:t>Postmoderná bibliografia - nie len zameranie na </a:t>
            </a:r>
            <a:r>
              <a:rPr i="1"/>
              <a:t>formálny identifikačný popis</a:t>
            </a:r>
            <a:r>
              <a:t> dokumentu. </a:t>
            </a:r>
          </a:p>
          <a:p>
            <a:pPr marL="381000" indent="-381000">
              <a:lnSpc>
                <a:spcPct val="80000"/>
              </a:lnSpc>
              <a:spcBef>
                <a:spcPts val="400"/>
              </a:spcBef>
              <a:buAutoNum type="arabicPeriod" startAt="1"/>
              <a:defRPr sz="2000"/>
            </a:pPr>
            <a:r>
              <a:t>Počítačové záznamy v štruktúre </a:t>
            </a:r>
            <a:r>
              <a:rPr u="sng"/>
              <a:t>formátov MARC</a:t>
            </a:r>
            <a:r>
              <a:t> umožňujú </a:t>
            </a:r>
            <a:r>
              <a:rPr i="1"/>
              <a:t>hĺbkové spracovanie dokumentov</a:t>
            </a:r>
            <a:r>
              <a:t> a umožňujú vykonávať veľmi </a:t>
            </a:r>
            <a:r>
              <a:rPr i="1"/>
              <a:t>dôkladný bibliograficko-informačný prieskum</a:t>
            </a:r>
            <a:r>
              <a:t>. </a:t>
            </a:r>
          </a:p>
          <a:p>
            <a:pPr marL="381000" indent="-381000">
              <a:lnSpc>
                <a:spcPct val="80000"/>
              </a:lnSpc>
              <a:spcBef>
                <a:spcPts val="400"/>
              </a:spcBef>
              <a:buAutoNum type="arabicPeriod" startAt="1"/>
              <a:defRPr sz="2000"/>
            </a:pPr>
            <a:r>
              <a:t>Sofistikované </a:t>
            </a:r>
            <a:r>
              <a:rPr u="sng"/>
              <a:t>softvéry</a:t>
            </a:r>
            <a:r>
              <a:t> umožňujú spájať bibliografický popis s úplnými textami dokumentov alebo s multimédiami, využívať súbory autorít, pracovať v integrovanom a používateľsky komfortnom prostredí, využívať nástroje Word Wide Webu a pod.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Závery – tézy 3</a:t>
            </a:r>
          </a:p>
        </p:txBody>
      </p:sp>
      <p:sp>
        <p:nvSpPr>
          <p:cNvPr id="213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609600" indent="-609600">
              <a:buAutoNum type="arabicPeriod" startAt="1"/>
            </a:lvl1pPr>
          </a:lstStyle>
          <a:p>
            <a:pPr/>
            <a:r>
              <a:t>Postmoderná bibliografia využíva štruktúry formátov MARC v bibliografickom spracovaní, v tvorbe a využívaní heslárov (autorít) a prácu s vlastníckymi údajmi (holdingy).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868680">
              <a:defRPr i="1" sz="3800"/>
            </a:lvl1pPr>
          </a:lstStyle>
          <a:p>
            <a:pPr/>
            <a:r>
              <a:t>Štrukturálna a hypertextová tendencia</a:t>
            </a:r>
          </a:p>
        </p:txBody>
      </p:sp>
      <p:sp>
        <p:nvSpPr>
          <p:cNvPr id="216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533400" indent="-533400">
              <a:lnSpc>
                <a:spcPct val="90000"/>
              </a:lnSpc>
              <a:buSzTx/>
              <a:buNone/>
            </a:pPr>
            <a:r>
              <a:t>Vo vzťahu k </a:t>
            </a:r>
            <a:r>
              <a:rPr i="1"/>
              <a:t>bibliografickému textu</a:t>
            </a:r>
            <a:r>
              <a:t> a </a:t>
            </a:r>
            <a:r>
              <a:rPr i="1"/>
              <a:t>textu dokumentu</a:t>
            </a:r>
            <a:r>
              <a:t> sa rozvíjajú dve hlavné konvergujúce tendencie: </a:t>
            </a:r>
            <a:r>
              <a:rPr i="1"/>
              <a:t>štrukturálna a hypertextová</a:t>
            </a:r>
            <a:r>
              <a:t>. </a:t>
            </a:r>
          </a:p>
          <a:p>
            <a:pPr lvl="2" marL="1295400" indent="-381000">
              <a:lnSpc>
                <a:spcPct val="90000"/>
              </a:lnSpc>
              <a:spcBef>
                <a:spcPts val="500"/>
              </a:spcBef>
              <a:defRPr i="1" sz="2400"/>
            </a:pPr>
            <a:r>
              <a:t>štrukturálna</a:t>
            </a:r>
            <a:r>
              <a:rPr i="0"/>
              <a:t> - je evolučná, vnútrobibliografická. jej dokladom je sústavne zdokonaľovaný systém formátu MARC, najmä formátu MARC21. </a:t>
            </a:r>
          </a:p>
          <a:p>
            <a:pPr lvl="2" marL="1295400" indent="-381000">
              <a:lnSpc>
                <a:spcPct val="90000"/>
              </a:lnSpc>
              <a:spcBef>
                <a:spcPts val="500"/>
              </a:spcBef>
              <a:defRPr i="1" sz="2400"/>
            </a:pPr>
            <a:r>
              <a:t>hypertextová</a:t>
            </a:r>
            <a:r>
              <a:rPr i="0"/>
              <a:t> - je mimobibliografickej proveniencie. Viaže sa na informačné technológie, počítačovú lingvistiku a elektronické publikovanie (bibliografické popisné metadáta)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Manažment znalostí</a:t>
            </a:r>
          </a:p>
        </p:txBody>
      </p:sp>
      <p:sp>
        <p:nvSpPr>
          <p:cNvPr id="219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 i="1"/>
            </a:pPr>
            <a:r>
              <a:t>od manažmentu záznamov</a:t>
            </a:r>
            <a:r>
              <a:rPr i="0"/>
              <a:t> o dokumentoch </a:t>
            </a:r>
            <a:r>
              <a:t>k manažmentu údajov a znalostí</a:t>
            </a:r>
          </a:p>
          <a:p>
            <a:pPr>
              <a:lnSpc>
                <a:spcPct val="90000"/>
              </a:lnSpc>
              <a:defRPr i="1"/>
            </a:pPr>
            <a:r>
              <a:t>profesia bibliografa</a:t>
            </a:r>
            <a:r>
              <a:rPr i="0"/>
              <a:t> si </a:t>
            </a:r>
            <a:r>
              <a:t>vyžaduje zvládnutie informačnej technológie</a:t>
            </a:r>
            <a:r>
              <a:rPr i="0"/>
              <a:t>. </a:t>
            </a:r>
            <a:endParaRPr i="0"/>
          </a:p>
          <a:p>
            <a:pPr>
              <a:lnSpc>
                <a:spcPct val="90000"/>
              </a:lnSpc>
            </a:pPr>
            <a:r>
              <a:t>produkovanie množstva čiastkových papierových bibliografických súborov sa stalo neefektívnym z ekonomického ako aj z informačného hľadiska.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IKT</a:t>
            </a:r>
          </a:p>
        </p:txBody>
      </p:sp>
      <p:sp>
        <p:nvSpPr>
          <p:cNvPr id="222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t>Počítačové bibliografické záznamy sa uchovávajú v  </a:t>
            </a:r>
            <a:r>
              <a:rPr i="1"/>
              <a:t>databázových systémoch</a:t>
            </a:r>
            <a:r>
              <a:t> a sú dostupné cez globálne </a:t>
            </a:r>
            <a:r>
              <a:rPr i="1"/>
              <a:t>počítačové siete</a:t>
            </a:r>
            <a:r>
              <a:t> (World Wide Web). 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t>Technologická infraštruktúra </a:t>
            </a:r>
            <a:r>
              <a:rPr i="1"/>
              <a:t>Internetu a WWW</a:t>
            </a:r>
            <a:r>
              <a:t> otvára pre bibliografické služby úplne nové horizonty. 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i="1" sz="2800"/>
            </a:pPr>
            <a:r>
              <a:t>Bibliografia pred internetom</a:t>
            </a:r>
            <a:r>
              <a:rPr i="0"/>
              <a:t> </a:t>
            </a:r>
            <a:r>
              <a:t>bibliografia s internetom</a:t>
            </a:r>
            <a:r>
              <a:rPr i="0"/>
              <a:t>.   </a:t>
            </a:r>
            <a:endParaRPr i="0"/>
          </a:p>
          <a:p>
            <a:pPr>
              <a:lnSpc>
                <a:spcPct val="80000"/>
              </a:lnSpc>
              <a:spcBef>
                <a:spcPts val="600"/>
              </a:spcBef>
              <a:defRPr sz="2800"/>
            </a:pPr>
            <a:r>
              <a:t>Od papierových katalógov k verejne online prístupným katalógom (OPAC).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Teória informácie</a:t>
            </a:r>
          </a:p>
        </p:txBody>
      </p:sp>
      <p:sp>
        <p:nvSpPr>
          <p:cNvPr id="107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500"/>
              </a:spcBef>
              <a:defRPr i="1" sz="2400"/>
            </a:pPr>
            <a:r>
              <a:t>Teória informácie</a:t>
            </a:r>
            <a:r>
              <a:rPr i="0"/>
              <a:t>  - </a:t>
            </a:r>
            <a:r>
              <a:t>komunikačný princíp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 i="1" sz="2400"/>
            </a:pPr>
            <a:r>
              <a:t>Teória textu</a:t>
            </a:r>
            <a:r>
              <a:rPr i="0"/>
              <a:t> </a:t>
            </a:r>
            <a:endParaRPr i="0"/>
          </a:p>
          <a:p>
            <a:pPr>
              <a:lnSpc>
                <a:spcPct val="90000"/>
              </a:lnSpc>
              <a:spcBef>
                <a:spcPts val="500"/>
              </a:spcBef>
              <a:defRPr i="1" sz="2400"/>
            </a:pPr>
            <a:r>
              <a:t>Od lingvistickej stránky</a:t>
            </a:r>
            <a:r>
              <a:rPr i="0"/>
              <a:t> (jazyk) </a:t>
            </a:r>
            <a:endParaRPr i="0"/>
          </a:p>
          <a:p>
            <a:pPr lvl="1" marL="742950" indent="-285750">
              <a:lnSpc>
                <a:spcPct val="90000"/>
              </a:lnSpc>
              <a:spcBef>
                <a:spcPts val="400"/>
              </a:spcBef>
              <a:defRPr i="1" sz="2000"/>
            </a:pPr>
            <a:r>
              <a:t>sémantický aspekt</a:t>
            </a:r>
            <a:r>
              <a:rPr i="0"/>
              <a:t> (téma, výrazový posun v bibliografickom texte), </a:t>
            </a:r>
            <a:endParaRPr sz="2800"/>
          </a:p>
          <a:p>
            <a:pPr lvl="1" marL="742950" indent="-285750">
              <a:lnSpc>
                <a:spcPct val="90000"/>
              </a:lnSpc>
              <a:spcBef>
                <a:spcPts val="400"/>
              </a:spcBef>
              <a:defRPr i="1" sz="2000"/>
            </a:pPr>
            <a:r>
              <a:t>semiotický, resp. štylistický a komunikačný aspekt</a:t>
            </a:r>
            <a:r>
              <a:rPr i="0"/>
              <a:t> (znakovosť, komunikácia znaku). </a:t>
            </a:r>
            <a:endParaRPr sz="2800"/>
          </a:p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r>
              <a:t>v teórii bibliografickej komunikácii ide o analógiu s teóriou prekladu, v ktorej sa preklad považuje za </a:t>
            </a:r>
            <a:r>
              <a:rPr i="1"/>
              <a:t>komunikačný akt</a:t>
            </a:r>
            <a:r>
              <a:t>, v ktorom je preklad je textotvorná operácia, “štylistické modelovanie prototextu jeho prekladovým metatextom” (Popovič, 1983, s. 164).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Preklad </a:t>
            </a:r>
          </a:p>
        </p:txBody>
      </p:sp>
      <p:sp>
        <p:nvSpPr>
          <p:cNvPr id="110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  <a:defRPr sz="2800"/>
            </a:pPr>
            <a:r>
              <a:t>v prípade prekladu i v prípade tvorby bibliografického textu dochádza k tzv. </a:t>
            </a:r>
            <a:r>
              <a:rPr i="1"/>
              <a:t>výrazovému posunu</a:t>
            </a:r>
            <a:r>
              <a:t>, 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800"/>
            </a:pPr>
            <a:r>
              <a:t>problematika </a:t>
            </a:r>
            <a:r>
              <a:rPr i="1"/>
              <a:t>výrazového posunu a invariantnosti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800"/>
            </a:pPr>
            <a:r>
              <a:t>v bibliografickom prieskume sa môže využiť len to, čo sa nachádza v bibliografickom texte. 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800"/>
            </a:pPr>
            <a:r>
              <a:t>štruktúra bibliografického textu - hlavný predmet záujmu teórie bibliografie</a:t>
            </a:r>
            <a:b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marL="536447" indent="-536447" defTabSz="585215">
              <a:defRPr b="1" sz="2048"/>
            </a:pPr>
            <a:br/>
            <a:r>
              <a:t>Prečo bibliografická komunikácia?</a:t>
            </a:r>
            <a:r>
              <a:rPr sz="2559"/>
              <a:t> </a:t>
            </a:r>
            <a:br>
              <a:rPr sz="2559"/>
            </a:br>
          </a:p>
        </p:txBody>
      </p:sp>
      <p:sp>
        <p:nvSpPr>
          <p:cNvPr id="113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defRPr sz="2800"/>
            </a:pPr>
            <a:r>
              <a:t>v modeli bibliografickej komunikácie sa ukazujú hlavné</a:t>
            </a:r>
            <a:r>
              <a:rPr u="sng"/>
              <a:t> prvky </a:t>
            </a:r>
            <a:r>
              <a:t>a </a:t>
            </a:r>
            <a:r>
              <a:rPr u="sng"/>
              <a:t>procesy</a:t>
            </a:r>
            <a:r>
              <a:t> bibliografie; </a:t>
            </a:r>
          </a:p>
          <a:p>
            <a:pPr>
              <a:spcBef>
                <a:spcPts val="600"/>
              </a:spcBef>
              <a:defRPr sz="2800"/>
            </a:pPr>
            <a:r>
              <a:t>bibliografia ako špecifická homogénna štruktúra</a:t>
            </a:r>
          </a:p>
          <a:p>
            <a:pPr>
              <a:spcBef>
                <a:spcPts val="600"/>
              </a:spcBef>
              <a:defRPr sz="2800"/>
            </a:pPr>
            <a:r>
              <a:t>bibliografická komunikácia je najvšeobecnejšie teoretické východisko pre skúmanie bibliografie cez jej základné </a:t>
            </a:r>
            <a:r>
              <a:rPr u="sng"/>
              <a:t>prvky</a:t>
            </a:r>
            <a:r>
              <a:t>, zložky a ich funkcie. </a:t>
            </a:r>
          </a:p>
          <a:p>
            <a:pPr>
              <a:spcBef>
                <a:spcPts val="600"/>
              </a:spcBef>
              <a:defRPr sz="2800"/>
            </a:pPr>
            <a:r>
              <a:t>v modeli bibliografickej komunikácie sa odhaľuje funkčná štruktúra systému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pPr/>
            <a:r>
              <a:t>Význam komunikačného prístupu</a:t>
            </a:r>
          </a:p>
        </p:txBody>
      </p:sp>
      <p:sp>
        <p:nvSpPr>
          <p:cNvPr id="116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ts val="500"/>
              </a:spcBef>
              <a:defRPr sz="2400"/>
            </a:pPr>
            <a:r>
              <a:t>Model bibliografickej komunikácie odkrýva princípy štrukturácie bibliografického textu.</a:t>
            </a:r>
          </a:p>
          <a:p>
            <a:pPr marL="609600" indent="-609600">
              <a:lnSpc>
                <a:spcPct val="90000"/>
              </a:lnSpc>
              <a:spcBef>
                <a:spcPts val="500"/>
              </a:spcBef>
              <a:defRPr sz="2400"/>
            </a:pPr>
            <a:r>
              <a:t>Komunikačné hľadisko umožňuje skúmať nielen texty - produkty bibliografických spracovateľských operácií, ale aj komunikačné postoje subjektov komunikácie, čiže sociopsychologický aspekt.</a:t>
            </a:r>
          </a:p>
          <a:p>
            <a:pPr marL="609600" indent="-609600">
              <a:lnSpc>
                <a:spcPct val="90000"/>
              </a:lnSpc>
              <a:spcBef>
                <a:spcPts val="500"/>
              </a:spcBef>
              <a:defRPr sz="2400"/>
            </a:pPr>
            <a:r>
              <a:t>Komunikačné hľadisko je východiskom pre skúmanie nielen metatextotvorných operácií, ale aj pre typológiu žánrov. </a:t>
            </a:r>
          </a:p>
          <a:p>
            <a:pPr marL="609600" indent="-609600">
              <a:lnSpc>
                <a:spcPct val="90000"/>
              </a:lnSpc>
              <a:spcBef>
                <a:spcPts val="500"/>
              </a:spcBef>
              <a:defRPr sz="2400"/>
            </a:pPr>
            <a:r>
              <a:t>Koncepcia bibliografickej komunikácie prekonáva statickoštrukturálnu koncepciu bibliografie a umožňuje akcentovať jej dynamiku a otvorenosť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</a:t>
            </a:r>
          </a:p>
        </p:txBody>
      </p:sp>
      <p:sp>
        <p:nvSpPr>
          <p:cNvPr id="119" name="Rectangle 3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defRPr i="1"/>
            </a:pPr>
            <a:r>
              <a:t>bibliografická komunikácie</a:t>
            </a:r>
            <a:r>
              <a:rPr i="0"/>
              <a:t> je založená na </a:t>
            </a:r>
            <a:r>
              <a:rPr u="sng"/>
              <a:t>texte</a:t>
            </a:r>
            <a:r>
              <a:rPr i="0"/>
              <a:t> </a:t>
            </a:r>
            <a:endParaRPr i="0"/>
          </a:p>
          <a:p>
            <a:pPr/>
            <a:r>
              <a:t>opozícia</a:t>
            </a:r>
            <a:r>
              <a:rPr i="1"/>
              <a:t> prototext - metatext</a:t>
            </a:r>
            <a:r>
              <a:t>, </a:t>
            </a:r>
          </a:p>
          <a:p>
            <a:pPr/>
            <a:r>
              <a:t>opozícia </a:t>
            </a:r>
            <a:r>
              <a:rPr i="1"/>
              <a:t>komunikát - metakomunikát</a:t>
            </a:r>
            <a:r>
              <a:t>. </a:t>
            </a:r>
          </a:p>
          <a:p>
            <a:pPr/>
            <a:r>
              <a:t>bibliografická komunikácia je vlastne </a:t>
            </a:r>
            <a:r>
              <a:rPr i="1"/>
              <a:t>metakomunikáciou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Predvolený návrh">
  <a:themeElements>
    <a:clrScheme name="Predvolený návrh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Predvolený návrh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Predvolený návrh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Predvolený návrh">
  <a:themeElements>
    <a:clrScheme name="Predvolený návrh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Predvolený návrh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Predvolený návrh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