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6"/>
  </p:handoutMasterIdLst>
  <p:sldIdLst>
    <p:sldId id="267" r:id="rId2"/>
    <p:sldId id="268" r:id="rId3"/>
    <p:sldId id="273" r:id="rId4"/>
    <p:sldId id="269" r:id="rId5"/>
    <p:sldId id="271" r:id="rId6"/>
    <p:sldId id="272" r:id="rId7"/>
    <p:sldId id="261" r:id="rId8"/>
    <p:sldId id="263" r:id="rId9"/>
    <p:sldId id="274" r:id="rId10"/>
    <p:sldId id="278" r:id="rId11"/>
    <p:sldId id="275" r:id="rId12"/>
    <p:sldId id="276" r:id="rId13"/>
    <p:sldId id="277" r:id="rId14"/>
    <p:sldId id="266" r:id="rId15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02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B37DB-DF7D-4990-A6F6-78965496BA5F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606AA5-ED44-4F87-926E-7B4271E635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376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5FC4DA6-D043-49E3-9F9E-FE12F255ABFF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5FC4DA6-D043-49E3-9F9E-FE12F255ABFF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5FC4DA6-D043-49E3-9F9E-FE12F255ABFF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Dospívání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6540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Kognitivní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Kritický realismus přetrvává – přezkoumávání poznatků</a:t>
            </a:r>
          </a:p>
          <a:p>
            <a:r>
              <a:rPr lang="cs-CZ" dirty="0" smtClean="0"/>
              <a:t>Radikalismus a nekompromisnost</a:t>
            </a:r>
          </a:p>
          <a:p>
            <a:pPr lvl="1"/>
            <a:r>
              <a:rPr lang="cs-CZ" dirty="0" smtClean="0"/>
              <a:t>Jednostranné chápání světa, zjednodušené závěry, radikální prosazování názorů</a:t>
            </a:r>
          </a:p>
          <a:p>
            <a:pPr lvl="1"/>
            <a:r>
              <a:rPr lang="cs-CZ" dirty="0" smtClean="0"/>
              <a:t>Nepředvídá důsledky CH,  odvážný, riskuje</a:t>
            </a:r>
          </a:p>
          <a:p>
            <a:pPr lvl="1"/>
            <a:r>
              <a:rPr lang="cs-CZ" dirty="0" err="1" smtClean="0"/>
              <a:t>Metakognice</a:t>
            </a:r>
            <a:r>
              <a:rPr lang="cs-CZ" dirty="0" smtClean="0"/>
              <a:t>; kognitivní úroveň vysoká, závislost na prostředí</a:t>
            </a:r>
          </a:p>
          <a:p>
            <a:pPr lvl="1"/>
            <a:r>
              <a:rPr lang="cs-CZ" dirty="0" smtClean="0"/>
              <a:t>Systematizace poznatků</a:t>
            </a:r>
          </a:p>
          <a:p>
            <a:pPr lvl="1"/>
            <a:r>
              <a:rPr lang="cs-CZ" dirty="0" smtClean="0"/>
              <a:t>Introspekce (stažení do sebe, „nezájem“ o vnější faktory)</a:t>
            </a:r>
          </a:p>
          <a:p>
            <a:pPr lvl="1"/>
            <a:r>
              <a:rPr lang="cs-CZ" dirty="0" smtClean="0"/>
              <a:t>Tvorba hodnotového systému</a:t>
            </a:r>
          </a:p>
          <a:p>
            <a:pPr lvl="1"/>
            <a:r>
              <a:rPr lang="cs-CZ" dirty="0" smtClean="0"/>
              <a:t>Tvorba vlastních názorů, schopný je měnit na základě argumentů, nesnáší autoritativní vnucování názorů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547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Utváření pocitu vlastní identity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Kdo jsem, kam jdu, co umím</a:t>
            </a:r>
            <a:r>
              <a:rPr lang="cs-CZ" smtClean="0"/>
              <a:t>, jak </a:t>
            </a:r>
            <a:r>
              <a:rPr lang="cs-CZ" dirty="0" smtClean="0"/>
              <a:t>mne </a:t>
            </a:r>
            <a:r>
              <a:rPr lang="cs-CZ" smtClean="0"/>
              <a:t>vidí okolí?</a:t>
            </a:r>
            <a:endParaRPr lang="cs-CZ" dirty="0" smtClean="0"/>
          </a:p>
          <a:p>
            <a:r>
              <a:rPr lang="cs-CZ" dirty="0" smtClean="0"/>
              <a:t>Experimentace </a:t>
            </a:r>
            <a:r>
              <a:rPr lang="cs-CZ" dirty="0" smtClean="0"/>
              <a:t>s rolemi, zkouší různé způsoby chování, ověřuje si reakce okolí, fixuje úspěšné, posilující jeho sebehodnocení – typičnost reakcí</a:t>
            </a:r>
          </a:p>
          <a:p>
            <a:r>
              <a:rPr lang="cs-CZ" u="sng" dirty="0" smtClean="0"/>
              <a:t>Možné čtyři statusy identity </a:t>
            </a:r>
            <a:r>
              <a:rPr lang="cs-CZ" sz="2400" dirty="0" smtClean="0"/>
              <a:t>(není trvalý rys osobnosti):</a:t>
            </a:r>
          </a:p>
          <a:p>
            <a:pPr lvl="1"/>
            <a:r>
              <a:rPr lang="cs-CZ" sz="2400" u="sng" dirty="0" smtClean="0"/>
              <a:t>Dosažená identita </a:t>
            </a:r>
            <a:r>
              <a:rPr lang="cs-CZ" sz="2400" dirty="0" smtClean="0"/>
              <a:t>– prošel krizí „I“, přehodnotil názory, přijímání názorů na základě vlastní aktivity, rozhodnutí </a:t>
            </a:r>
          </a:p>
          <a:p>
            <a:pPr lvl="1"/>
            <a:r>
              <a:rPr lang="cs-CZ" sz="2400" u="sng" dirty="0" smtClean="0"/>
              <a:t>Přejatá identita </a:t>
            </a:r>
            <a:r>
              <a:rPr lang="cs-CZ" sz="2400" dirty="0" smtClean="0"/>
              <a:t>– neprošel krizí „I“, přejímá názory od druhých</a:t>
            </a:r>
          </a:p>
          <a:p>
            <a:pPr lvl="1"/>
            <a:r>
              <a:rPr lang="cs-CZ" sz="2400" u="sng" dirty="0" smtClean="0"/>
              <a:t>Moratorium</a:t>
            </a:r>
            <a:r>
              <a:rPr lang="cs-CZ" sz="2400" dirty="0" smtClean="0"/>
              <a:t> (odložení, prodloužení) – v průběhu krize „I“ hledá, zaujímá různé názory, mění</a:t>
            </a:r>
          </a:p>
          <a:p>
            <a:pPr lvl="1"/>
            <a:r>
              <a:rPr lang="cs-CZ" sz="2400" u="sng" dirty="0" smtClean="0"/>
              <a:t>Difuze</a:t>
            </a:r>
            <a:r>
              <a:rPr lang="cs-CZ" sz="2400" dirty="0" smtClean="0"/>
              <a:t> – neintegrovaný pocit ze sebe, infantilní, nevyzrálí, nevyrovnaní, nejsou aktivní v zaujímání názorů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34040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Získávání nezávislosti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z="2400" dirty="0" smtClean="0"/>
          </a:p>
          <a:p>
            <a:r>
              <a:rPr lang="cs-CZ" sz="2400" dirty="0" smtClean="0"/>
              <a:t>Přechod od závislosti k nezávislosti nejasný, bez rituálů</a:t>
            </a:r>
          </a:p>
          <a:p>
            <a:r>
              <a:rPr lang="cs-CZ" sz="2400" dirty="0" smtClean="0"/>
              <a:t>Střet tendence k nezávislosti x pokračující závislosti</a:t>
            </a:r>
          </a:p>
          <a:p>
            <a:r>
              <a:rPr lang="cs-CZ" sz="2400" dirty="0" smtClean="0"/>
              <a:t>Zkouší být dospělý, ale je váhavý, nedostatečně kompetentní</a:t>
            </a:r>
          </a:p>
          <a:p>
            <a:r>
              <a:rPr lang="cs-CZ" sz="2400" dirty="0" smtClean="0"/>
              <a:t>Nezávislost v rozhodování – vliv dosavadní výchovy, vztahy v rodině (autoritativní rodiče – potlačení nezávislosti, podceňování schopnosti být samostatný)</a:t>
            </a:r>
          </a:p>
          <a:p>
            <a:r>
              <a:rPr lang="cs-CZ" sz="2400" dirty="0" smtClean="0"/>
              <a:t>Sociální tlak na nezávislost výraznější u chlapců</a:t>
            </a:r>
          </a:p>
          <a:p>
            <a:r>
              <a:rPr lang="cs-CZ" sz="2400" dirty="0" smtClean="0"/>
              <a:t>Zvnitřňování morálních principů, přijetí sociálních norem</a:t>
            </a:r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909022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Období extraverze</a:t>
            </a:r>
          </a:p>
          <a:p>
            <a:r>
              <a:rPr lang="cs-CZ" sz="2400" dirty="0" smtClean="0"/>
              <a:t>Potřeba </a:t>
            </a:r>
            <a:r>
              <a:rPr lang="cs-CZ" sz="2400" u="sng" dirty="0" smtClean="0"/>
              <a:t>sdružování do skupin </a:t>
            </a:r>
            <a:r>
              <a:rPr lang="cs-CZ" sz="2400" dirty="0" smtClean="0"/>
              <a:t>– pomáhá </a:t>
            </a:r>
            <a:r>
              <a:rPr lang="cs-CZ" sz="2400" dirty="0" err="1" smtClean="0"/>
              <a:t>sebeoceňování</a:t>
            </a:r>
            <a:r>
              <a:rPr lang="cs-CZ" sz="2400" dirty="0" smtClean="0"/>
              <a:t>; rituály, skupinová konformita; obrana skupiny</a:t>
            </a:r>
          </a:p>
          <a:p>
            <a:r>
              <a:rPr lang="cs-CZ" sz="2400" dirty="0" smtClean="0"/>
              <a:t>Dívky větší závislost na rodičích (nebezpečí potíží při navazování partnerských aj. vztahů)</a:t>
            </a:r>
          </a:p>
          <a:p>
            <a:r>
              <a:rPr lang="cs-CZ" sz="2400" u="sng" dirty="0" smtClean="0"/>
              <a:t>Navazování erotických vztahů</a:t>
            </a:r>
            <a:r>
              <a:rPr lang="cs-CZ" sz="2400" dirty="0" smtClean="0"/>
              <a:t>- první lásky, zklamání, nekritické hodnocení partnera, neuvážlivost jednání; </a:t>
            </a:r>
          </a:p>
          <a:p>
            <a:r>
              <a:rPr lang="cs-CZ" sz="2400" u="sng" dirty="0" smtClean="0"/>
              <a:t>Profesní orientace</a:t>
            </a:r>
            <a:r>
              <a:rPr lang="cs-CZ" sz="2400" dirty="0" smtClean="0"/>
              <a:t>, volba povolání – většinou nevyhraněné profesní zájmy, vliv rodičů;  tlak na profesní volbu vyšší u chlapců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8182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738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vývojové etapy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Období bouří, konfliktů, stresů</a:t>
            </a:r>
          </a:p>
          <a:p>
            <a:r>
              <a:rPr lang="cs-CZ" dirty="0" smtClean="0"/>
              <a:t>Úkoly: dostát požadavkům společnosti, podřídit se normám chování, stát se nezávislým na rodičích, vyrovnat se s biologickými a hormonálními změnami, zvládnout emoční rozkolísanost</a:t>
            </a:r>
          </a:p>
          <a:p>
            <a:r>
              <a:rPr lang="cs-CZ" dirty="0" smtClean="0"/>
              <a:t>Výrazné změny ve fyzickém i psychickém vývoji </a:t>
            </a:r>
          </a:p>
          <a:p>
            <a:r>
              <a:rPr lang="cs-CZ" dirty="0" smtClean="0"/>
              <a:t>Období druhé strukturální přeměny</a:t>
            </a:r>
          </a:p>
          <a:p>
            <a:r>
              <a:rPr lang="cs-CZ" dirty="0" smtClean="0"/>
              <a:t>Rozdílná akcelerace – z hlediska pohlaví i individuálně  - proměnlivost nástupu dospívání i rychlosti průběhu změn</a:t>
            </a:r>
          </a:p>
          <a:p>
            <a:r>
              <a:rPr lang="cs-CZ" dirty="0" smtClean="0"/>
              <a:t>Sekulární akcelerace (rychlejší vývoj a růst dětí)</a:t>
            </a:r>
          </a:p>
          <a:p>
            <a:r>
              <a:rPr lang="cs-CZ" dirty="0" smtClean="0"/>
              <a:t>Dělení:</a:t>
            </a:r>
          </a:p>
          <a:p>
            <a:pPr marL="731520" lvl="1" indent="-457200">
              <a:buFont typeface="+mj-lt"/>
              <a:buAutoNum type="alphaLcParenR"/>
            </a:pPr>
            <a:r>
              <a:rPr lang="cs-CZ" dirty="0" smtClean="0"/>
              <a:t>Puberta a adolescence</a:t>
            </a:r>
          </a:p>
          <a:p>
            <a:pPr marL="731520" lvl="1" indent="-457200">
              <a:buFont typeface="+mj-lt"/>
              <a:buAutoNum type="alphaLcParenR"/>
            </a:pPr>
            <a:r>
              <a:rPr lang="cs-CZ" dirty="0"/>
              <a:t>Prepuberta </a:t>
            </a:r>
            <a:r>
              <a:rPr lang="cs-CZ" dirty="0" smtClean="0"/>
              <a:t>(10/11-12,5/13), puberta (12,5/13-16/17) </a:t>
            </a:r>
            <a:r>
              <a:rPr lang="cs-CZ" dirty="0"/>
              <a:t>a </a:t>
            </a:r>
            <a:r>
              <a:rPr lang="cs-CZ" dirty="0" smtClean="0"/>
              <a:t>adolescence (16/17-19/21)</a:t>
            </a:r>
            <a:endParaRPr lang="cs-CZ" dirty="0"/>
          </a:p>
          <a:p>
            <a:pPr marL="731520" lvl="1" indent="-457200">
              <a:buFont typeface="+mj-lt"/>
              <a:buAutoNum type="alphaLcParenR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061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Prepuberta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10/11-12,5/13</a:t>
            </a:r>
          </a:p>
          <a:p>
            <a:r>
              <a:rPr lang="cs-CZ" dirty="0"/>
              <a:t>Období bouřlivějších změn</a:t>
            </a:r>
          </a:p>
          <a:p>
            <a:r>
              <a:rPr lang="cs-CZ" dirty="0" smtClean="0"/>
              <a:t>Období vytáhlosti (intenzivní růst končetin a trupu, chlapci až o 22 cm)</a:t>
            </a:r>
          </a:p>
          <a:p>
            <a:r>
              <a:rPr lang="cs-CZ" dirty="0" smtClean="0"/>
              <a:t>Endokrinní změny, produkce pohlavních hormonů </a:t>
            </a:r>
          </a:p>
          <a:p>
            <a:r>
              <a:rPr lang="cs-CZ" dirty="0" smtClean="0"/>
              <a:t>Druhotné pohlavní znaky – výrazné intersexuální rozdíly </a:t>
            </a:r>
          </a:p>
          <a:p>
            <a:r>
              <a:rPr lang="cs-CZ" dirty="0" smtClean="0"/>
              <a:t>působení sexuálního pudu (intenzivní, nerovnoměrné), potřeba uvolnění (masturbace) x zábrany, kontrola – snazší zvládání u dívek</a:t>
            </a:r>
          </a:p>
          <a:p>
            <a:r>
              <a:rPr lang="cs-CZ" dirty="0" smtClean="0"/>
              <a:t>Nerovnoměrnost psychického a fyzického vývoje – potíže, rozkolísanost v chování, labilita citů, časté střídání nálad (agresivita, hlučnost x nezájem, apatie)</a:t>
            </a:r>
          </a:p>
        </p:txBody>
      </p:sp>
    </p:spTree>
    <p:extLst>
      <p:ext uri="{BB962C8B-B14F-4D97-AF65-F5344CB8AC3E}">
        <p14:creationId xmlns:p14="http://schemas.microsoft.com/office/powerpoint/2010/main" val="337314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motoriky a poznávacích procesů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Nerovnoměrnost psychického a fyzického vývoje</a:t>
            </a:r>
          </a:p>
          <a:p>
            <a:r>
              <a:rPr lang="cs-CZ" sz="2400" dirty="0" smtClean="0"/>
              <a:t>Přechodná neobratnost, nekoordinovanost pohybů (</a:t>
            </a:r>
            <a:r>
              <a:rPr lang="cs-CZ" sz="2400" dirty="0"/>
              <a:t>chlapci</a:t>
            </a:r>
            <a:r>
              <a:rPr lang="cs-CZ" sz="2400" dirty="0" smtClean="0"/>
              <a:t>); křečovitost, zhoršení fyzické výkonnosti, unavitelnost, apatie</a:t>
            </a:r>
          </a:p>
          <a:p>
            <a:r>
              <a:rPr lang="cs-CZ" sz="2400" dirty="0" smtClean="0"/>
              <a:t>Poznávací procesy:</a:t>
            </a:r>
          </a:p>
          <a:p>
            <a:pPr lvl="1"/>
            <a:r>
              <a:rPr lang="cs-CZ" dirty="0" smtClean="0"/>
              <a:t>Vnímání – dokonalejší, přesnější rozlišení, ale nesoustředěnost, zhoršená registrace podnětů</a:t>
            </a:r>
          </a:p>
          <a:p>
            <a:pPr lvl="1"/>
            <a:r>
              <a:rPr lang="cs-CZ" dirty="0" smtClean="0"/>
              <a:t>Fantazie – denní snění, ideální představy o sobě; obecnější představy</a:t>
            </a:r>
          </a:p>
          <a:p>
            <a:pPr lvl="1"/>
            <a:r>
              <a:rPr lang="cs-CZ" dirty="0" smtClean="0"/>
              <a:t>Myšlení - změny, přechod k formálním operacím, počátek abstraktního myšlení; nové způsoby řešení problémů; schopnost operovat s výroky mimo reálnou zkušenost; </a:t>
            </a:r>
            <a:r>
              <a:rPr lang="cs-CZ" dirty="0" err="1" smtClean="0"/>
              <a:t>hypoteticko</a:t>
            </a:r>
            <a:r>
              <a:rPr lang="cs-CZ" dirty="0" smtClean="0"/>
              <a:t> deduktivní usuzování, logické závěry</a:t>
            </a:r>
          </a:p>
          <a:p>
            <a:pPr lvl="1"/>
            <a:r>
              <a:rPr lang="cs-CZ" dirty="0" smtClean="0"/>
              <a:t>Logická paměť</a:t>
            </a:r>
          </a:p>
          <a:p>
            <a:pPr lvl="1"/>
            <a:r>
              <a:rPr lang="cs-CZ" dirty="0" smtClean="0"/>
              <a:t>Genderové rozdíly (verbální projevy x početní a prostorové problémy)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020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Emocionální a sociální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Emoce</a:t>
            </a:r>
          </a:p>
          <a:p>
            <a:pPr lvl="1"/>
            <a:r>
              <a:rPr lang="cs-CZ" dirty="0" smtClean="0"/>
              <a:t>Významné kvalitativní a kvantitativní změny, výrazný projev </a:t>
            </a:r>
          </a:p>
          <a:p>
            <a:pPr lvl="1"/>
            <a:r>
              <a:rPr lang="cs-CZ" dirty="0" smtClean="0"/>
              <a:t>Labilita/proměnlivost citů</a:t>
            </a:r>
          </a:p>
          <a:p>
            <a:pPr lvl="1"/>
            <a:r>
              <a:rPr lang="cs-CZ" dirty="0" smtClean="0"/>
              <a:t>Výbušnost, přecitlivělost x necitelnost, hrubost (maska?)</a:t>
            </a:r>
          </a:p>
          <a:p>
            <a:pPr lvl="1"/>
            <a:r>
              <a:rPr lang="cs-CZ" dirty="0" smtClean="0"/>
              <a:t>Citlivost vůči nespravedlnosti, kritice</a:t>
            </a:r>
          </a:p>
          <a:p>
            <a:pPr lvl="1"/>
            <a:r>
              <a:rPr lang="cs-CZ" dirty="0" smtClean="0"/>
              <a:t>Proměna citů k sobě, nespokojenost, introverze; nižší sebedůvěra </a:t>
            </a:r>
          </a:p>
          <a:p>
            <a:r>
              <a:rPr lang="cs-CZ" dirty="0" smtClean="0"/>
              <a:t>Sociální vztahy</a:t>
            </a:r>
          </a:p>
          <a:p>
            <a:pPr lvl="1"/>
            <a:r>
              <a:rPr lang="cs-CZ" dirty="0" smtClean="0"/>
              <a:t>Osamostatňování od rodiny, vyžadují racionální CH rodičů</a:t>
            </a:r>
          </a:p>
          <a:p>
            <a:pPr lvl="1"/>
            <a:r>
              <a:rPr lang="cs-CZ" dirty="0" smtClean="0"/>
              <a:t>Sociální vakuum (nejsou již dětmi, ani dospělí)</a:t>
            </a:r>
          </a:p>
          <a:p>
            <a:pPr lvl="1"/>
            <a:r>
              <a:rPr lang="cs-CZ" dirty="0" smtClean="0"/>
              <a:t>Více kontaktů s vrstevníky, vazby nejsou pevné, podle zájmů; </a:t>
            </a:r>
          </a:p>
          <a:p>
            <a:pPr lvl="1"/>
            <a:r>
              <a:rPr lang="cs-CZ" dirty="0" smtClean="0"/>
              <a:t>První party </a:t>
            </a:r>
          </a:p>
          <a:p>
            <a:pPr lvl="1"/>
            <a:r>
              <a:rPr lang="cs-CZ" dirty="0" smtClean="0"/>
              <a:t>Skupiny chlapecké a dívčí, kontakty s opačným pohlavím sporadické, </a:t>
            </a:r>
            <a:r>
              <a:rPr lang="cs-CZ" dirty="0" err="1" smtClean="0"/>
              <a:t>averzivní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694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Puberta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12,5 (13) – 16 (17)</a:t>
            </a:r>
          </a:p>
          <a:p>
            <a:r>
              <a:rPr lang="cs-CZ" sz="2400" dirty="0" smtClean="0"/>
              <a:t>Vyrovnává se rozpor mezi tělesným a psychickým vývojem, zpomalení fyzického růstu</a:t>
            </a:r>
          </a:p>
          <a:p>
            <a:r>
              <a:rPr lang="cs-CZ" sz="2400" dirty="0" smtClean="0"/>
              <a:t>Období pohlavního dozrávání (biologicky zralý jedinec schopný sexuální reprodukce)</a:t>
            </a:r>
          </a:p>
          <a:p>
            <a:r>
              <a:rPr lang="cs-CZ" sz="2400" dirty="0" smtClean="0"/>
              <a:t>Období krizí, vzdoru, konfliktů – míra závisí na přístupu rodičů a dospělých autorit</a:t>
            </a:r>
          </a:p>
          <a:p>
            <a:r>
              <a:rPr lang="cs-CZ" sz="2400" dirty="0" smtClean="0"/>
              <a:t>Citlivý akceptující přístup bez ponižování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8354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motoriky a poznávacích procesů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84784"/>
            <a:ext cx="8503920" cy="475252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Motorika </a:t>
            </a:r>
          </a:p>
          <a:p>
            <a:pPr lvl="1"/>
            <a:r>
              <a:rPr lang="cs-CZ" dirty="0" smtClean="0"/>
              <a:t>Vyvažování tělesných proporcí, svalstvo mohutní, váha mozku  se ustaluje, dospělé proporce</a:t>
            </a:r>
          </a:p>
          <a:p>
            <a:pPr lvl="1"/>
            <a:r>
              <a:rPr lang="cs-CZ" dirty="0" smtClean="0"/>
              <a:t>Zlepšení pohybové koordinace, mizí </a:t>
            </a:r>
            <a:r>
              <a:rPr lang="cs-CZ" dirty="0" err="1" smtClean="0"/>
              <a:t>klátivost</a:t>
            </a:r>
            <a:r>
              <a:rPr lang="cs-CZ" dirty="0" smtClean="0"/>
              <a:t>, neohrabanost (chlapci)</a:t>
            </a:r>
          </a:p>
          <a:p>
            <a:r>
              <a:rPr lang="cs-CZ" dirty="0" smtClean="0"/>
              <a:t>Poznávací procesy</a:t>
            </a:r>
          </a:p>
          <a:p>
            <a:pPr lvl="1"/>
            <a:r>
              <a:rPr lang="cs-CZ" dirty="0" smtClean="0"/>
              <a:t>Zpřesňování vnímání (přechodně zhoršení – chlapci – mutace)</a:t>
            </a:r>
          </a:p>
          <a:p>
            <a:pPr lvl="1"/>
            <a:r>
              <a:rPr lang="cs-CZ" dirty="0" smtClean="0"/>
              <a:t>Logická paměť , intelektuální zájmy</a:t>
            </a:r>
          </a:p>
          <a:p>
            <a:pPr lvl="1"/>
            <a:r>
              <a:rPr lang="cs-CZ" dirty="0" smtClean="0"/>
              <a:t>Fantazijní produkce – nápaditost, originalita, denní snění, sexuálně erotické zabarvení</a:t>
            </a:r>
          </a:p>
          <a:p>
            <a:pPr lvl="1"/>
            <a:r>
              <a:rPr lang="cs-CZ" dirty="0" smtClean="0"/>
              <a:t>Myšlení – schopnost abstrakce, formální operace, hypotetické usuzování na úrovni dospělých (vývoj IQ konec kolem 16. r.)</a:t>
            </a:r>
          </a:p>
          <a:p>
            <a:pPr lvl="1"/>
            <a:r>
              <a:rPr lang="cs-CZ" dirty="0" smtClean="0"/>
              <a:t>Racionalismus a radikalismus v hodnocení, unáhlenost, generalizace, nechuť ke kompromisu; přebírání </a:t>
            </a:r>
            <a:r>
              <a:rPr lang="cs-CZ" dirty="0"/>
              <a:t>a </a:t>
            </a:r>
            <a:r>
              <a:rPr lang="cs-CZ" dirty="0" smtClean="0"/>
              <a:t>proměnlivost názorů</a:t>
            </a:r>
            <a:r>
              <a:rPr lang="cs-CZ" dirty="0"/>
              <a:t>, </a:t>
            </a:r>
            <a:r>
              <a:rPr lang="cs-CZ" dirty="0" smtClean="0"/>
              <a:t>postojů</a:t>
            </a:r>
          </a:p>
        </p:txBody>
      </p:sp>
    </p:spTree>
    <p:extLst>
      <p:ext uri="{BB962C8B-B14F-4D97-AF65-F5344CB8AC3E}">
        <p14:creationId xmlns:p14="http://schemas.microsoft.com/office/powerpoint/2010/main" val="321511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Emocionální a sociální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84784"/>
            <a:ext cx="8503920" cy="4824536"/>
          </a:xfrm>
        </p:spPr>
        <p:txBody>
          <a:bodyPr>
            <a:normAutofit fontScale="85000" lnSpcReduction="20000"/>
          </a:bodyPr>
          <a:lstStyle/>
          <a:p>
            <a:r>
              <a:rPr lang="cs-CZ" sz="2600" dirty="0" smtClean="0"/>
              <a:t>Zmírňuje se emoční labilita, pozitivnější ladění</a:t>
            </a:r>
          </a:p>
          <a:p>
            <a:r>
              <a:rPr lang="cs-CZ" sz="2600" dirty="0" smtClean="0"/>
              <a:t>Sociální city – uvolnění od rodičů (odmítají jejich citové projevy, rozkolísanost (úcta, obdiv x lhostejnost, nenávist)</a:t>
            </a:r>
          </a:p>
          <a:p>
            <a:r>
              <a:rPr lang="cs-CZ" sz="2600" dirty="0" smtClean="0"/>
              <a:t>Potřeba citového sblížení – kamarád, přítel</a:t>
            </a:r>
          </a:p>
          <a:p>
            <a:r>
              <a:rPr lang="cs-CZ" sz="2600" dirty="0" smtClean="0"/>
              <a:t>Sbližování chlapců a dívek (škádlení, koketování,  první lásky, erotické, </a:t>
            </a:r>
            <a:r>
              <a:rPr lang="cs-CZ" sz="2600" dirty="0"/>
              <a:t>ke konci období </a:t>
            </a:r>
            <a:r>
              <a:rPr lang="cs-CZ" sz="2600" dirty="0" smtClean="0"/>
              <a:t>i sexuální vztahy</a:t>
            </a:r>
          </a:p>
          <a:p>
            <a:r>
              <a:rPr lang="cs-CZ" sz="2600" dirty="0" smtClean="0"/>
              <a:t>City k sobě – sebekritika, přecitlivělost na kritiku vůči své osobě; někdy se projeví opačně – narcismus</a:t>
            </a:r>
          </a:p>
          <a:p>
            <a:r>
              <a:rPr lang="cs-CZ" sz="2600" dirty="0" smtClean="0"/>
              <a:t>Rozvoj vyšších citů</a:t>
            </a:r>
          </a:p>
          <a:p>
            <a:r>
              <a:rPr lang="cs-CZ" sz="2600" dirty="0" smtClean="0"/>
              <a:t>Snaha po nezávislosti – uplatnit vlastní názor, volbu, </a:t>
            </a:r>
            <a:r>
              <a:rPr lang="cs-CZ" sz="2600" dirty="0"/>
              <a:t>napodobování </a:t>
            </a:r>
            <a:r>
              <a:rPr lang="cs-CZ" sz="2600" dirty="0" smtClean="0"/>
              <a:t>„dospělého“ CH (kouření, alkohol…)</a:t>
            </a:r>
            <a:endParaRPr lang="cs-CZ" sz="2600" dirty="0"/>
          </a:p>
          <a:p>
            <a:r>
              <a:rPr lang="cs-CZ" sz="2600" dirty="0" smtClean="0"/>
              <a:t>Snaha o názorové odlišení od autorit (distanc, nezájem)</a:t>
            </a:r>
          </a:p>
          <a:p>
            <a:r>
              <a:rPr lang="cs-CZ" sz="2600" dirty="0" smtClean="0"/>
              <a:t>Navazování nových kontaktů, uniformita v oblékání, CH, názorech</a:t>
            </a:r>
          </a:p>
          <a:p>
            <a:r>
              <a:rPr lang="cs-CZ" sz="2600" dirty="0" smtClean="0"/>
              <a:t>Začlenění do party – někdy přeceňují její význam </a:t>
            </a:r>
            <a:r>
              <a:rPr lang="cs-CZ" sz="2600" smtClean="0"/>
              <a:t>(nezralost) </a:t>
            </a: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11380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Adolescence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konec dětství – počátek dospělosti (16/17 – 18/20(?)</a:t>
            </a:r>
          </a:p>
          <a:p>
            <a:pPr lvl="1"/>
            <a:r>
              <a:rPr lang="cs-CZ" dirty="0" smtClean="0"/>
              <a:t>Kritéria vstupu do dospělosti – právní odpovědnost, finanční, prostorová nezávislost </a:t>
            </a:r>
          </a:p>
          <a:p>
            <a:r>
              <a:rPr lang="cs-CZ" dirty="0" smtClean="0"/>
              <a:t>Hlavní vývojové úkoly:</a:t>
            </a:r>
          </a:p>
          <a:p>
            <a:pPr lvl="1"/>
            <a:r>
              <a:rPr lang="cs-CZ" dirty="0" smtClean="0"/>
              <a:t>Vytvořit si pocit vlastní identity</a:t>
            </a:r>
          </a:p>
          <a:p>
            <a:pPr lvl="1"/>
            <a:r>
              <a:rPr lang="cs-CZ" dirty="0" smtClean="0"/>
              <a:t>Přijmout normy společnosti</a:t>
            </a:r>
          </a:p>
          <a:p>
            <a:pPr lvl="1"/>
            <a:r>
              <a:rPr lang="cs-CZ" dirty="0" smtClean="0"/>
              <a:t>Zvnitřnění morálních principů společnosti</a:t>
            </a:r>
          </a:p>
          <a:p>
            <a:pPr lvl="1"/>
            <a:r>
              <a:rPr lang="cs-CZ" dirty="0" smtClean="0"/>
              <a:t>Vytvořit vědomí vlastní hodnoty   </a:t>
            </a:r>
          </a:p>
          <a:p>
            <a:pPr lvl="1"/>
            <a:r>
              <a:rPr lang="cs-CZ" dirty="0" smtClean="0"/>
              <a:t>Být nezávislým na rodičích</a:t>
            </a:r>
          </a:p>
          <a:p>
            <a:pPr lvl="1"/>
            <a:r>
              <a:rPr lang="cs-CZ" dirty="0" smtClean="0"/>
              <a:t>Vytvářet partnerské vztahy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18808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2407</TotalTime>
  <Words>1030</Words>
  <Application>Microsoft Office PowerPoint</Application>
  <PresentationFormat>Předvádění na obrazovce (4:3)</PresentationFormat>
  <Paragraphs>111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Administrativní</vt:lpstr>
      <vt:lpstr>Dospívání</vt:lpstr>
      <vt:lpstr>Vymezení vývojové etapy  </vt:lpstr>
      <vt:lpstr>Prepuberta</vt:lpstr>
      <vt:lpstr>Vývoj motoriky a poznávacích procesů</vt:lpstr>
      <vt:lpstr>Emocionální a sociální vývoj</vt:lpstr>
      <vt:lpstr>Puberta</vt:lpstr>
      <vt:lpstr>Vývoj motoriky a poznávacích procesů</vt:lpstr>
      <vt:lpstr>Emocionální a sociální vývoj</vt:lpstr>
      <vt:lpstr>Adolescence</vt:lpstr>
      <vt:lpstr>Kognitivní vývoj</vt:lpstr>
      <vt:lpstr>Utváření pocitu vlastní identity</vt:lpstr>
      <vt:lpstr>Získávání nezávislosti</vt:lpstr>
      <vt:lpstr>Sociální vývoj</vt:lpstr>
      <vt:lpstr>Děkuji za pozornost</vt:lpstr>
    </vt:vector>
  </TitlesOfParts>
  <Company>Soufflet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Urbanovská</dc:creator>
  <cp:lastModifiedBy>Eva Urbanovská</cp:lastModifiedBy>
  <cp:revision>167</cp:revision>
  <cp:lastPrinted>2016-10-23T20:44:52Z</cp:lastPrinted>
  <dcterms:created xsi:type="dcterms:W3CDTF">2016-10-05T10:42:24Z</dcterms:created>
  <dcterms:modified xsi:type="dcterms:W3CDTF">2016-11-28T06:51:17Z</dcterms:modified>
</cp:coreProperties>
</file>