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58" r:id="rId5"/>
    <p:sldId id="259"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18A2481B-5154-415F-B752-558547769AA3}" type="datetimeFigureOut">
              <a:rPr lang="cs-CZ" smtClean="0"/>
              <a:pPr/>
              <a:t>28.10.2018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8A2481B-5154-415F-B752-558547769AA3}" type="datetimeFigureOut">
              <a:rPr lang="cs-CZ" smtClean="0"/>
              <a:pPr/>
              <a:t>28.10.2018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8A2481B-5154-415F-B752-558547769AA3}" type="datetimeFigureOut">
              <a:rPr lang="cs-CZ" smtClean="0"/>
              <a:pPr/>
              <a:t>28.10.2018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8A2481B-5154-415F-B752-558547769AA3}" type="datetimeFigureOut">
              <a:rPr lang="cs-CZ" smtClean="0"/>
              <a:pPr/>
              <a:t>28.10.2018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18A2481B-5154-415F-B752-558547769AA3}" type="datetimeFigureOut">
              <a:rPr lang="cs-CZ" smtClean="0"/>
              <a:pPr/>
              <a:t>28.10.2018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18A2481B-5154-415F-B752-558547769AA3}" type="datetimeFigureOut">
              <a:rPr lang="cs-CZ" smtClean="0"/>
              <a:pPr/>
              <a:t>28.10.2018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18A2481B-5154-415F-B752-558547769AA3}" type="datetimeFigureOut">
              <a:rPr lang="cs-CZ" smtClean="0"/>
              <a:pPr/>
              <a:t>28.10.2018</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18A2481B-5154-415F-B752-558547769AA3}" type="datetimeFigureOut">
              <a:rPr lang="cs-CZ" smtClean="0"/>
              <a:pPr/>
              <a:t>28.10.2018</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18A2481B-5154-415F-B752-558547769AA3}" type="datetimeFigureOut">
              <a:rPr lang="cs-CZ" smtClean="0"/>
              <a:pPr/>
              <a:t>28.10.2018</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18A2481B-5154-415F-B752-558547769AA3}" type="datetimeFigureOut">
              <a:rPr lang="cs-CZ" smtClean="0"/>
              <a:pPr/>
              <a:t>28.10.2018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18A2481B-5154-415F-B752-558547769AA3}" type="datetimeFigureOut">
              <a:rPr lang="cs-CZ" smtClean="0"/>
              <a:pPr/>
              <a:t>28.10.2018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A2481B-5154-415F-B752-558547769AA3}" type="datetimeFigureOut">
              <a:rPr lang="cs-CZ" smtClean="0"/>
              <a:pPr/>
              <a:t>28.10.2018</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264769-77EF-4CD0-90DE-F7D7F2D423C4}"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100000"/>
          </a:stretch>
        </a:blipFill>
        <a:effectLst/>
      </p:bgPr>
    </p:bg>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1371600" y="3886200"/>
            <a:ext cx="6415110" cy="614370"/>
          </a:xfrm>
          <a:solidFill>
            <a:schemeClr val="bg2">
              <a:alpha val="53000"/>
            </a:schemeClr>
          </a:solidFill>
        </p:spPr>
        <p:txBody>
          <a:bodyPr/>
          <a:lstStyle/>
          <a:p>
            <a:r>
              <a:rPr lang="cs-CZ" b="1" dirty="0" smtClean="0">
                <a:solidFill>
                  <a:schemeClr val="tx1"/>
                </a:solidFill>
              </a:rPr>
              <a:t>Johan </a:t>
            </a:r>
            <a:r>
              <a:rPr lang="cs-CZ" b="1" dirty="0" err="1" smtClean="0">
                <a:solidFill>
                  <a:schemeClr val="tx1"/>
                </a:solidFill>
              </a:rPr>
              <a:t>Huizinga</a:t>
            </a:r>
            <a:endParaRPr lang="cs-CZ" b="1" dirty="0">
              <a:solidFill>
                <a:schemeClr val="tx1"/>
              </a:solidFill>
            </a:endParaRPr>
          </a:p>
        </p:txBody>
      </p:sp>
      <p:sp>
        <p:nvSpPr>
          <p:cNvPr id="4" name="Nadpis 1"/>
          <p:cNvSpPr>
            <a:spLocks noGrp="1"/>
          </p:cNvSpPr>
          <p:nvPr>
            <p:ph type="ctrTitle"/>
          </p:nvPr>
        </p:nvSpPr>
        <p:spPr>
          <a:solidFill>
            <a:schemeClr val="bg1">
              <a:lumMod val="85000"/>
              <a:alpha val="48000"/>
            </a:schemeClr>
          </a:solidFill>
        </p:spPr>
        <p:txBody>
          <a:bodyPr/>
          <a:lstStyle/>
          <a:p>
            <a:r>
              <a:rPr lang="cs-CZ" b="1" dirty="0" smtClean="0">
                <a:effectLst>
                  <a:outerShdw blurRad="38100" dist="38100" dir="2700000" algn="tl">
                    <a:srgbClr val="000000">
                      <a:alpha val="43137"/>
                    </a:srgbClr>
                  </a:outerShdw>
                </a:effectLst>
              </a:rPr>
              <a:t>Klasická kulturní historie</a:t>
            </a:r>
            <a:endParaRPr lang="cs-CZ"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Johan </a:t>
            </a:r>
            <a:r>
              <a:rPr lang="cs-CZ" dirty="0" err="1" smtClean="0"/>
              <a:t>Huizinga</a:t>
            </a:r>
            <a:r>
              <a:rPr lang="cs-CZ" dirty="0" smtClean="0"/>
              <a:t>, </a:t>
            </a:r>
            <a:r>
              <a:rPr lang="cs-CZ" i="1" dirty="0" smtClean="0"/>
              <a:t>Homo </a:t>
            </a:r>
            <a:r>
              <a:rPr lang="cs-CZ" i="1" dirty="0" err="1" smtClean="0"/>
              <a:t>ludens</a:t>
            </a:r>
            <a:r>
              <a:rPr lang="cs-CZ" i="1" dirty="0" smtClean="0"/>
              <a:t>. O původu kultury ve hře</a:t>
            </a:r>
            <a:r>
              <a:rPr lang="cs-CZ" dirty="0" smtClean="0"/>
              <a:t>, Praha 1971.</a:t>
            </a:r>
            <a:endParaRPr lang="cs-CZ" dirty="0"/>
          </a:p>
        </p:txBody>
      </p:sp>
      <p:pic>
        <p:nvPicPr>
          <p:cNvPr id="4" name="Zástupný symbol pro obsah 3" descr="51iAuhib21L._SX320_BO1,204,203,200_.jpg"/>
          <p:cNvPicPr>
            <a:picLocks noGrp="1" noChangeAspect="1"/>
          </p:cNvPicPr>
          <p:nvPr>
            <p:ph idx="1"/>
          </p:nvPr>
        </p:nvPicPr>
        <p:blipFill>
          <a:blip r:embed="rId3"/>
          <a:stretch>
            <a:fillRect/>
          </a:stretch>
        </p:blipFill>
        <p:spPr>
          <a:xfrm>
            <a:off x="2714613" y="1427634"/>
            <a:ext cx="3500461" cy="5424628"/>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Johan </a:t>
            </a:r>
            <a:r>
              <a:rPr lang="cs-CZ" dirty="0" err="1" smtClean="0"/>
              <a:t>Huizinga</a:t>
            </a:r>
            <a:r>
              <a:rPr lang="cs-CZ" dirty="0" smtClean="0"/>
              <a:t>, </a:t>
            </a:r>
            <a:r>
              <a:rPr lang="cs-CZ" i="1" dirty="0" smtClean="0"/>
              <a:t>Podzim středověku</a:t>
            </a:r>
            <a:r>
              <a:rPr lang="cs-CZ" dirty="0" smtClean="0"/>
              <a:t>, Praha 2010.</a:t>
            </a:r>
            <a:endParaRPr lang="cs-CZ" dirty="0"/>
          </a:p>
        </p:txBody>
      </p:sp>
      <p:pic>
        <p:nvPicPr>
          <p:cNvPr id="4" name="Zástupný symbol pro obsah 3" descr="0000002284_03.jpg"/>
          <p:cNvPicPr>
            <a:picLocks noGrp="1" noChangeAspect="1"/>
          </p:cNvPicPr>
          <p:nvPr>
            <p:ph idx="1"/>
          </p:nvPr>
        </p:nvPicPr>
        <p:blipFill>
          <a:blip r:embed="rId3"/>
          <a:stretch>
            <a:fillRect/>
          </a:stretch>
        </p:blipFill>
        <p:spPr>
          <a:xfrm>
            <a:off x="2571736" y="1517456"/>
            <a:ext cx="3857652" cy="5277882"/>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57200" y="-71462"/>
            <a:ext cx="8229600" cy="1143000"/>
          </a:xfrm>
        </p:spPr>
        <p:txBody>
          <a:bodyPr/>
          <a:lstStyle/>
          <a:p>
            <a:r>
              <a:rPr lang="cs-CZ" dirty="0" smtClean="0"/>
              <a:t>Burgundsko v 15. století</a:t>
            </a:r>
            <a:endParaRPr lang="cs-CZ" dirty="0"/>
          </a:p>
        </p:txBody>
      </p:sp>
      <p:pic>
        <p:nvPicPr>
          <p:cNvPr id="4" name="Zástupný symbol pro obsah 3" descr="800px-Map_France_1477-fr.svg.png"/>
          <p:cNvPicPr>
            <a:picLocks noGrp="1" noChangeAspect="1"/>
          </p:cNvPicPr>
          <p:nvPr>
            <p:ph idx="1"/>
          </p:nvPr>
        </p:nvPicPr>
        <p:blipFill>
          <a:blip r:embed="rId3"/>
          <a:stretch>
            <a:fillRect/>
          </a:stretch>
        </p:blipFill>
        <p:spPr>
          <a:xfrm>
            <a:off x="928662" y="1071546"/>
            <a:ext cx="7429552" cy="5619134"/>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Burgundsko dnes</a:t>
            </a:r>
            <a:endParaRPr lang="cs-CZ" dirty="0"/>
          </a:p>
        </p:txBody>
      </p:sp>
      <p:pic>
        <p:nvPicPr>
          <p:cNvPr id="4" name="Zástupný symbol pro obsah 3" descr="800px-Bourgogne_in_France.svg.png"/>
          <p:cNvPicPr>
            <a:picLocks noGrp="1" noChangeAspect="1"/>
          </p:cNvPicPr>
          <p:nvPr>
            <p:ph idx="1"/>
          </p:nvPr>
        </p:nvPicPr>
        <p:blipFill>
          <a:blip r:embed="rId3"/>
          <a:stretch>
            <a:fillRect/>
          </a:stretch>
        </p:blipFill>
        <p:spPr>
          <a:xfrm>
            <a:off x="1785918" y="1263910"/>
            <a:ext cx="5715040" cy="5472151"/>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Obdélník 3"/>
          <p:cNvSpPr/>
          <p:nvPr/>
        </p:nvSpPr>
        <p:spPr>
          <a:xfrm>
            <a:off x="1857356" y="857232"/>
            <a:ext cx="5429288" cy="923330"/>
          </a:xfrm>
          <a:prstGeom prst="rect">
            <a:avLst/>
          </a:prstGeom>
          <a:solidFill>
            <a:schemeClr val="bg1">
              <a:alpha val="46000"/>
            </a:schemeClr>
          </a:solidFill>
          <a:ln w="41275">
            <a:solidFill>
              <a:schemeClr val="tx1"/>
            </a:solidFill>
          </a:ln>
        </p:spPr>
        <p:txBody>
          <a:bodyPr wrap="square">
            <a:spAutoFit/>
          </a:bodyPr>
          <a:lstStyle/>
          <a:p>
            <a:pPr lvl="0" algn="ctr">
              <a:spcBef>
                <a:spcPct val="0"/>
              </a:spcBef>
            </a:pPr>
            <a:r>
              <a:rPr lang="cs-CZ" sz="5400" b="1" dirty="0" smtClean="0">
                <a:solidFill>
                  <a:prstClr val="black"/>
                </a:solidFill>
                <a:effectLst>
                  <a:outerShdw blurRad="38100" dist="38100" dir="2700000" algn="tl">
                    <a:srgbClr val="000000">
                      <a:alpha val="43137"/>
                    </a:srgbClr>
                  </a:outerShdw>
                </a:effectLst>
                <a:ea typeface="+mj-ea"/>
                <a:cs typeface="+mj-cs"/>
              </a:rPr>
              <a:t>Díky za pozornost!</a:t>
            </a:r>
            <a:endParaRPr lang="cs-CZ" sz="5400" b="1" dirty="0">
              <a:solidFill>
                <a:prstClr val="black"/>
              </a:solidFill>
              <a:effectLst>
                <a:outerShdw blurRad="38100" dist="38100" dir="2700000" algn="tl">
                  <a:srgbClr val="000000">
                    <a:alpha val="43137"/>
                  </a:srgbClr>
                </a:outerShdw>
              </a:effectLst>
              <a:ea typeface="+mj-ea"/>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Johan </a:t>
            </a:r>
            <a:r>
              <a:rPr lang="cs-CZ" dirty="0" err="1" smtClean="0"/>
              <a:t>Huizinga</a:t>
            </a:r>
            <a:endParaRPr lang="cs-CZ" dirty="0"/>
          </a:p>
        </p:txBody>
      </p:sp>
      <p:pic>
        <p:nvPicPr>
          <p:cNvPr id="4" name="Zástupný symbol pro obsah 3" descr="Johan-huizinga1.jpg"/>
          <p:cNvPicPr>
            <a:picLocks noGrp="1" noChangeAspect="1"/>
          </p:cNvPicPr>
          <p:nvPr>
            <p:ph idx="1"/>
          </p:nvPr>
        </p:nvPicPr>
        <p:blipFill>
          <a:blip r:embed="rId3"/>
          <a:stretch>
            <a:fillRect/>
          </a:stretch>
        </p:blipFill>
        <p:spPr>
          <a:xfrm>
            <a:off x="5429256" y="1760557"/>
            <a:ext cx="3039289" cy="4525963"/>
          </a:xfrm>
        </p:spPr>
      </p:pic>
      <p:sp>
        <p:nvSpPr>
          <p:cNvPr id="5" name="TextovéPole 4"/>
          <p:cNvSpPr txBox="1"/>
          <p:nvPr/>
        </p:nvSpPr>
        <p:spPr>
          <a:xfrm>
            <a:off x="642910" y="1928802"/>
            <a:ext cx="4572032" cy="4401205"/>
          </a:xfrm>
          <a:prstGeom prst="rect">
            <a:avLst/>
          </a:prstGeom>
          <a:noFill/>
        </p:spPr>
        <p:txBody>
          <a:bodyPr wrap="square" rtlCol="0">
            <a:spAutoFit/>
          </a:bodyPr>
          <a:lstStyle/>
          <a:p>
            <a:pPr>
              <a:buFont typeface="Arial" pitchFamily="34" charset="0"/>
              <a:buChar char="•"/>
            </a:pPr>
            <a:r>
              <a:rPr lang="cs-CZ" sz="2800" dirty="0" smtClean="0"/>
              <a:t> Nizozemský historik, žil v letech 1872 – 1945</a:t>
            </a:r>
          </a:p>
          <a:p>
            <a:pPr>
              <a:buFont typeface="Arial" pitchFamily="34" charset="0"/>
              <a:buChar char="•"/>
            </a:pPr>
            <a:r>
              <a:rPr lang="cs-CZ" sz="2800" dirty="0" smtClean="0"/>
              <a:t> Pocházel z Groningen</a:t>
            </a:r>
          </a:p>
          <a:p>
            <a:pPr>
              <a:buFont typeface="Arial" pitchFamily="34" charset="0"/>
              <a:buChar char="•"/>
            </a:pPr>
            <a:r>
              <a:rPr lang="cs-CZ" sz="2800" dirty="0" smtClean="0"/>
              <a:t> Nejprve přednášel na univerzitě v Amsterdamu, pak na univerzitě v Groningen, od roku 1915 přednášel na univerzitě v Leidenu</a:t>
            </a:r>
          </a:p>
          <a:p>
            <a:pPr>
              <a:buFont typeface="Arial" pitchFamily="34" charset="0"/>
              <a:buChar char="•"/>
            </a:pPr>
            <a:r>
              <a:rPr lang="cs-CZ" sz="2800" dirty="0" smtClean="0"/>
              <a:t> Za války vězněn nacisty, zemřel v lednu 1945</a:t>
            </a:r>
            <a:endParaRPr lang="cs-CZ" sz="2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57200" y="-24"/>
            <a:ext cx="8229600" cy="1143000"/>
          </a:xfrm>
        </p:spPr>
        <p:txBody>
          <a:bodyPr/>
          <a:lstStyle/>
          <a:p>
            <a:r>
              <a:rPr lang="cs-CZ" dirty="0" err="1" smtClean="0"/>
              <a:t>Haarlem</a:t>
            </a:r>
            <a:endParaRPr lang="cs-CZ" dirty="0"/>
          </a:p>
        </p:txBody>
      </p:sp>
      <p:pic>
        <p:nvPicPr>
          <p:cNvPr id="4" name="Zástupný symbol pro obsah 3" descr="800px-HaarlemSpaarne1.jpg"/>
          <p:cNvPicPr>
            <a:picLocks noGrp="1" noChangeAspect="1"/>
          </p:cNvPicPr>
          <p:nvPr>
            <p:ph idx="1"/>
          </p:nvPr>
        </p:nvPicPr>
        <p:blipFill>
          <a:blip r:embed="rId3"/>
          <a:stretch>
            <a:fillRect/>
          </a:stretch>
        </p:blipFill>
        <p:spPr>
          <a:xfrm>
            <a:off x="1000100" y="1000108"/>
            <a:ext cx="7572428" cy="5679322"/>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Groningen, veduta z 16.století</a:t>
            </a:r>
            <a:endParaRPr lang="cs-CZ" dirty="0"/>
          </a:p>
        </p:txBody>
      </p:sp>
      <p:pic>
        <p:nvPicPr>
          <p:cNvPr id="4" name="Zástupný symbol pro obsah 3" descr="Groningen_1565.jpg"/>
          <p:cNvPicPr>
            <a:picLocks noGrp="1" noChangeAspect="1"/>
          </p:cNvPicPr>
          <p:nvPr>
            <p:ph idx="1"/>
          </p:nvPr>
        </p:nvPicPr>
        <p:blipFill>
          <a:blip r:embed="rId3"/>
          <a:stretch>
            <a:fillRect/>
          </a:stretch>
        </p:blipFill>
        <p:spPr>
          <a:xfrm>
            <a:off x="-1" y="1643050"/>
            <a:ext cx="9144001" cy="4525942"/>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Univerzita v Leiden</a:t>
            </a:r>
            <a:endParaRPr lang="cs-CZ" dirty="0"/>
          </a:p>
        </p:txBody>
      </p:sp>
      <p:pic>
        <p:nvPicPr>
          <p:cNvPr id="4" name="Zástupný symbol pro obsah 3" descr="800px-Leiden_-_Rapenburg_73.jpg"/>
          <p:cNvPicPr>
            <a:picLocks noGrp="1" noChangeAspect="1"/>
          </p:cNvPicPr>
          <p:nvPr>
            <p:ph idx="1"/>
          </p:nvPr>
        </p:nvPicPr>
        <p:blipFill>
          <a:blip r:embed="rId3"/>
          <a:stretch>
            <a:fillRect/>
          </a:stretch>
        </p:blipFill>
        <p:spPr>
          <a:xfrm>
            <a:off x="1142977" y="1291414"/>
            <a:ext cx="7072361" cy="5304271"/>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Johan </a:t>
            </a:r>
            <a:r>
              <a:rPr lang="cs-CZ" dirty="0" err="1" smtClean="0"/>
              <a:t>Huizinga</a:t>
            </a:r>
            <a:endParaRPr lang="cs-CZ" dirty="0"/>
          </a:p>
        </p:txBody>
      </p:sp>
      <p:sp>
        <p:nvSpPr>
          <p:cNvPr id="3" name="Zástupný symbol pro obsah 2"/>
          <p:cNvSpPr>
            <a:spLocks noGrp="1"/>
          </p:cNvSpPr>
          <p:nvPr>
            <p:ph idx="1"/>
          </p:nvPr>
        </p:nvSpPr>
        <p:spPr/>
        <p:txBody>
          <a:bodyPr>
            <a:normAutofit fontScale="92500"/>
          </a:bodyPr>
          <a:lstStyle/>
          <a:p>
            <a:r>
              <a:rPr lang="cs-CZ" i="1" dirty="0" smtClean="0"/>
              <a:t>„Přece však to nebyla vědecká forma,v níž se má náklonnost k historii projevovala; byla to stále ta neurčitá touha po přímém styku, jež byla živena představami výtvarného umění víc než čím jiným.“</a:t>
            </a:r>
          </a:p>
          <a:p>
            <a:r>
              <a:rPr lang="cs-CZ" i="1" dirty="0" smtClean="0"/>
              <a:t>„Vnímání historického lze nejlépe opsat jako vidění či lépe evokaci obrazů. Můj duch se obecně neklonil k problémům teoretické povahy. Přímý styk s kvetoucími a pestrými jednotlivinami mi dostačoval, ať už k němu docházelo jakkoliv.“</a:t>
            </a:r>
            <a:endParaRPr lang="cs-CZ" i="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rmAutofit fontScale="92500" lnSpcReduction="10000"/>
          </a:bodyPr>
          <a:lstStyle/>
          <a:p>
            <a:r>
              <a:rPr lang="cs-CZ" i="1" dirty="0" smtClean="0"/>
              <a:t>„Řádným historikem badatelem jsem se vlastně nikdy nestal. Nikdy jsem si nevybral speciální oblast zkoumání, ať by to byla epocha, některá země, nějaká vymezená látka… Stále jsem těkal od jednoho předmětu k druhému, bez pevného záměru, bez promyšleného plánu…V přísně uzavřeném cechu filosofů a historiků, kde platí řád a kde je život řízen předpisy, jsem se nikdy necítil doma. Přijal jsem jen malou jiskru, která chtěla chvílemi trochu zazářit.“</a:t>
            </a:r>
            <a:endParaRPr lang="cs-CZ" i="1" dirty="0"/>
          </a:p>
        </p:txBody>
      </p:sp>
      <p:sp>
        <p:nvSpPr>
          <p:cNvPr id="4" name="Nadpis 1"/>
          <p:cNvSpPr>
            <a:spLocks noGrp="1"/>
          </p:cNvSpPr>
          <p:nvPr>
            <p:ph type="title"/>
          </p:nvPr>
        </p:nvSpPr>
        <p:spPr/>
        <p:txBody>
          <a:bodyPr/>
          <a:lstStyle/>
          <a:p>
            <a:r>
              <a:rPr lang="cs-CZ" dirty="0" smtClean="0"/>
              <a:t>Johan </a:t>
            </a:r>
            <a:r>
              <a:rPr lang="cs-CZ" dirty="0" err="1" smtClean="0"/>
              <a:t>Huizinga</a:t>
            </a:r>
            <a:endParaRPr lang="cs-CZ"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rmAutofit fontScale="85000" lnSpcReduction="10000"/>
          </a:bodyPr>
          <a:lstStyle/>
          <a:p>
            <a:r>
              <a:rPr lang="cs-CZ" i="1" dirty="0" smtClean="0"/>
              <a:t>„Svým studentům, kteří někdy projevovali sklon k teorii dějin, jsem říkával: osvojte si z ní něco, ale nepouštějte se plně na to pole, protože vás to odvede od vlastní práce historické.“</a:t>
            </a:r>
          </a:p>
          <a:p>
            <a:r>
              <a:rPr lang="cs-CZ" i="1" dirty="0" smtClean="0"/>
              <a:t>„Práce s netištěným materiálem má v sobě původ, který se stává posedlostí  - neodborník to sotva dovede pochopit – a jenž nezávisí na absolutním, obecném významu předmětu. Právě při této zdánlivě střízlivé a suché práci v archívu, když jsme zachváceni přáním… poznat,…jsme jati pocitem, že se přímo stýkáme s částkou minulosti…“</a:t>
            </a:r>
            <a:endParaRPr lang="cs-CZ" i="1" dirty="0"/>
          </a:p>
        </p:txBody>
      </p:sp>
      <p:sp>
        <p:nvSpPr>
          <p:cNvPr id="4" name="Nadpis 1"/>
          <p:cNvSpPr>
            <a:spLocks noGrp="1"/>
          </p:cNvSpPr>
          <p:nvPr>
            <p:ph type="title"/>
          </p:nvPr>
        </p:nvSpPr>
        <p:spPr/>
        <p:txBody>
          <a:bodyPr/>
          <a:lstStyle/>
          <a:p>
            <a:r>
              <a:rPr lang="cs-CZ" dirty="0" smtClean="0"/>
              <a:t>Johan </a:t>
            </a:r>
            <a:r>
              <a:rPr lang="cs-CZ" dirty="0" err="1" smtClean="0"/>
              <a:t>Huizinga</a:t>
            </a:r>
            <a:endParaRPr lang="cs-CZ"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28596" y="0"/>
            <a:ext cx="8229600" cy="1143000"/>
          </a:xfrm>
        </p:spPr>
        <p:txBody>
          <a:bodyPr>
            <a:normAutofit fontScale="90000"/>
          </a:bodyPr>
          <a:lstStyle/>
          <a:p>
            <a:r>
              <a:rPr lang="cs-CZ" dirty="0" smtClean="0"/>
              <a:t>Johan </a:t>
            </a:r>
            <a:r>
              <a:rPr lang="cs-CZ" dirty="0" err="1" smtClean="0"/>
              <a:t>Huizinga</a:t>
            </a:r>
            <a:r>
              <a:rPr lang="cs-CZ" dirty="0" smtClean="0"/>
              <a:t>, </a:t>
            </a:r>
            <a:r>
              <a:rPr lang="cs-CZ" i="1" dirty="0" err="1" smtClean="0"/>
              <a:t>Erasmus</a:t>
            </a:r>
            <a:r>
              <a:rPr lang="cs-CZ" dirty="0" smtClean="0"/>
              <a:t>, Praha 2014.</a:t>
            </a:r>
            <a:endParaRPr lang="cs-CZ" dirty="0"/>
          </a:p>
        </p:txBody>
      </p:sp>
      <p:pic>
        <p:nvPicPr>
          <p:cNvPr id="4" name="Zástupný symbol pro obsah 3" descr="869817.jpg"/>
          <p:cNvPicPr>
            <a:picLocks noGrp="1" noChangeAspect="1"/>
          </p:cNvPicPr>
          <p:nvPr>
            <p:ph idx="1"/>
          </p:nvPr>
        </p:nvPicPr>
        <p:blipFill>
          <a:blip r:embed="rId3"/>
          <a:stretch>
            <a:fillRect/>
          </a:stretch>
        </p:blipFill>
        <p:spPr>
          <a:xfrm>
            <a:off x="2714612" y="1139458"/>
            <a:ext cx="3571900" cy="5674422"/>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38</TotalTime>
  <Words>368</Words>
  <PresentationFormat>Předvádění na obrazovce (4:3)</PresentationFormat>
  <Paragraphs>24</Paragraphs>
  <Slides>14</Slides>
  <Notes>0</Notes>
  <HiddenSlides>0</HiddenSlides>
  <MMClips>0</MMClips>
  <ScaleCrop>false</ScaleCrop>
  <HeadingPairs>
    <vt:vector size="4" baseType="variant">
      <vt:variant>
        <vt:lpstr>Motiv</vt:lpstr>
      </vt:variant>
      <vt:variant>
        <vt:i4>1</vt:i4>
      </vt:variant>
      <vt:variant>
        <vt:lpstr>Nadpisy snímků</vt:lpstr>
      </vt:variant>
      <vt:variant>
        <vt:i4>14</vt:i4>
      </vt:variant>
    </vt:vector>
  </HeadingPairs>
  <TitlesOfParts>
    <vt:vector size="15" baseType="lpstr">
      <vt:lpstr>Motiv sady Office</vt:lpstr>
      <vt:lpstr>Klasická kulturní historie</vt:lpstr>
      <vt:lpstr>Johan Huizinga</vt:lpstr>
      <vt:lpstr>Haarlem</vt:lpstr>
      <vt:lpstr>Groningen, veduta z 16.století</vt:lpstr>
      <vt:lpstr>Univerzita v Leiden</vt:lpstr>
      <vt:lpstr>Johan Huizinga</vt:lpstr>
      <vt:lpstr>Johan Huizinga</vt:lpstr>
      <vt:lpstr>Johan Huizinga</vt:lpstr>
      <vt:lpstr>Johan Huizinga, Erasmus, Praha 2014.</vt:lpstr>
      <vt:lpstr>Johan Huizinga, Homo ludens. O původu kultury ve hře, Praha 1971.</vt:lpstr>
      <vt:lpstr>Johan Huizinga, Podzim středověku, Praha 2010.</vt:lpstr>
      <vt:lpstr>Burgundsko v 15. století</vt:lpstr>
      <vt:lpstr>Burgundsko dnes</vt:lpstr>
      <vt:lpstr>Snímek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Klasická kulturní historie</dc:title>
  <dc:creator>David Radek</dc:creator>
  <cp:lastModifiedBy>David Radek</cp:lastModifiedBy>
  <cp:revision>4</cp:revision>
  <dcterms:created xsi:type="dcterms:W3CDTF">2018-10-28T13:33:38Z</dcterms:created>
  <dcterms:modified xsi:type="dcterms:W3CDTF">2018-10-28T14:21:54Z</dcterms:modified>
</cp:coreProperties>
</file>