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4" r:id="rId7"/>
    <p:sldId id="263" r:id="rId8"/>
    <p:sldId id="265" r:id="rId9"/>
    <p:sldId id="266" r:id="rId10"/>
    <p:sldId id="267" r:id="rId11"/>
    <p:sldId id="261" r:id="rId12"/>
    <p:sldId id="269" r:id="rId13"/>
    <p:sldId id="260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2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3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7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05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4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2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33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91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26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87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76AE5-AD9C-497C-BF74-6205B4F92F58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337BE-F744-4552-BE9A-35015085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68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401"/>
          </a:xfrm>
        </p:spPr>
        <p:txBody>
          <a:bodyPr/>
          <a:lstStyle/>
          <a:p>
            <a:r>
              <a:rPr lang="cs-CZ" dirty="0" smtClean="0"/>
              <a:t>Obezita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607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BMI, nadváha a obezita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Nadváhu, která je považována za předstupeň obezity, lze zjistit několika metodami. Nejvíce používanou je BMI. </a:t>
            </a:r>
          </a:p>
          <a:p>
            <a:r>
              <a:rPr lang="cs-CZ" dirty="0" smtClean="0"/>
              <a:t>Výpočet BMI (body </a:t>
            </a:r>
            <a:r>
              <a:rPr lang="cs-CZ" dirty="0" err="1" smtClean="0"/>
              <a:t>mass</a:t>
            </a:r>
            <a:r>
              <a:rPr lang="cs-CZ" dirty="0" smtClean="0"/>
              <a:t> index): hmotnost v kg / (výška v m)2. Jako normální hmotnost je označována hodnota BMI 18,5 – 25 kg/m2 . Hodnoty BMI nad 25 kg/m2 jsou již brány jako nadváha. </a:t>
            </a:r>
          </a:p>
          <a:p>
            <a:r>
              <a:rPr lang="cs-CZ" dirty="0" smtClean="0"/>
              <a:t>Tyto hodnoty však nejsou relevantní u dětí, těhotných žen a sportovců!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Úkol: Vypočítejte si své BMI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65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 BMI jako ukazatel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435" y="2641041"/>
            <a:ext cx="7416691" cy="41203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32049" y="-1340145"/>
            <a:ext cx="27422185" cy="386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1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obezity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ahrnuje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tzv</a:t>
            </a:r>
            <a:r>
              <a:rPr lang="cs-CZ" dirty="0"/>
              <a:t>. kognitivně behaviorální terapii, </a:t>
            </a:r>
            <a:endParaRPr lang="cs-CZ" dirty="0" smtClean="0"/>
          </a:p>
          <a:p>
            <a:r>
              <a:rPr lang="cs-CZ" dirty="0" smtClean="0"/>
              <a:t>vhodné </a:t>
            </a:r>
            <a:r>
              <a:rPr lang="cs-CZ" dirty="0"/>
              <a:t>stravovací návyky, </a:t>
            </a:r>
            <a:endParaRPr lang="cs-CZ" dirty="0" smtClean="0"/>
          </a:p>
          <a:p>
            <a:r>
              <a:rPr lang="cs-CZ" dirty="0" smtClean="0"/>
              <a:t>odpovídající </a:t>
            </a:r>
            <a:r>
              <a:rPr lang="cs-CZ" dirty="0"/>
              <a:t>pohybovou aktivitu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případě, že lékař doporučí, i farmakoterapii.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Lékař rozhodne</a:t>
            </a:r>
            <a:r>
              <a:rPr lang="cs-CZ" dirty="0"/>
              <a:t>, zda by pro Vás byla vhodná léčba účinným, moderním a bezpečným lékem, který po celou dobu terapie kontroluje, zda množství tuků ve Vaší stravě není příliš vysoké.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48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Operativní řešení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844" y="2268971"/>
            <a:ext cx="5511694" cy="435133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71" y="1923618"/>
            <a:ext cx="4979249" cy="473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74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vzniku obezity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Obezita vzniká interakcí genetických a zevních faktorů. </a:t>
            </a:r>
            <a:r>
              <a:rPr lang="cs-CZ" dirty="0" smtClean="0"/>
              <a:t>Existují </a:t>
            </a:r>
            <a:r>
              <a:rPr lang="cs-CZ" dirty="0"/>
              <a:t>určitá období, která jsou pro rozvoj obezity velmi </a:t>
            </a:r>
            <a:r>
              <a:rPr lang="cs-CZ" dirty="0" smtClean="0"/>
              <a:t>významná: </a:t>
            </a:r>
          </a:p>
          <a:p>
            <a:r>
              <a:rPr lang="cs-CZ" dirty="0" smtClean="0"/>
              <a:t>těhotenství </a:t>
            </a:r>
            <a:r>
              <a:rPr lang="cs-CZ" dirty="0"/>
              <a:t>a období po </a:t>
            </a:r>
            <a:r>
              <a:rPr lang="cs-CZ" dirty="0" smtClean="0"/>
              <a:t>něm</a:t>
            </a:r>
          </a:p>
          <a:p>
            <a:r>
              <a:rPr lang="cs-CZ" dirty="0" smtClean="0"/>
              <a:t>období přechodu </a:t>
            </a:r>
          </a:p>
          <a:p>
            <a:r>
              <a:rPr lang="cs-CZ" dirty="0" smtClean="0"/>
              <a:t>u </a:t>
            </a:r>
            <a:r>
              <a:rPr lang="cs-CZ" dirty="0"/>
              <a:t>dívek doba </a:t>
            </a:r>
            <a:r>
              <a:rPr lang="cs-CZ" dirty="0" smtClean="0"/>
              <a:t>dospívání </a:t>
            </a:r>
          </a:p>
          <a:p>
            <a:r>
              <a:rPr lang="cs-CZ" dirty="0" smtClean="0"/>
              <a:t>stresové </a:t>
            </a:r>
            <a:r>
              <a:rPr lang="cs-CZ" dirty="0"/>
              <a:t>faktory </a:t>
            </a:r>
            <a:endParaRPr lang="cs-CZ" dirty="0" smtClean="0"/>
          </a:p>
          <a:p>
            <a:r>
              <a:rPr lang="cs-CZ" dirty="0" smtClean="0"/>
              <a:t>období</a:t>
            </a:r>
            <a:r>
              <a:rPr lang="cs-CZ" dirty="0"/>
              <a:t>, kdy se snižuje pohybová aktivita – nástup do zaměstnání, založení rodiny, rodinné či pracovní problémy, ukončení sportovní činnosti, odchod do důchodu apod. </a:t>
            </a:r>
          </a:p>
        </p:txBody>
      </p:sp>
    </p:spTree>
    <p:extLst>
      <p:ext uri="{BB962C8B-B14F-4D97-AF65-F5344CB8AC3E}">
        <p14:creationId xmlns:p14="http://schemas.microsoft.com/office/powerpoint/2010/main" val="2485642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Vždy jde o nepoměr mezi příjmem a výdejem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 smtClean="0"/>
              <a:t>1. Nadměrným </a:t>
            </a:r>
            <a:r>
              <a:rPr lang="cs-CZ" dirty="0"/>
              <a:t>příjmem energie – </a:t>
            </a:r>
            <a:r>
              <a:rPr lang="cs-CZ" dirty="0" smtClean="0"/>
              <a:t>zvýšeným příjem tuků, mají </a:t>
            </a:r>
            <a:r>
              <a:rPr lang="cs-CZ" dirty="0"/>
              <a:t>dvakrát více energie než </a:t>
            </a:r>
            <a:r>
              <a:rPr lang="cs-CZ" dirty="0" smtClean="0"/>
              <a:t>sacharidy. Jídla je nadbytek. Silný je vliv reklamy na potraviny (které </a:t>
            </a:r>
            <a:r>
              <a:rPr lang="cs-CZ" dirty="0"/>
              <a:t>nabízejí vyhublé </a:t>
            </a:r>
            <a:r>
              <a:rPr lang="cs-CZ" dirty="0" smtClean="0"/>
              <a:t>modelky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r>
              <a:rPr lang="cs-CZ" dirty="0" smtClean="0"/>
              <a:t>.  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2. Nedostatečným </a:t>
            </a:r>
            <a:r>
              <a:rPr lang="cs-CZ" dirty="0"/>
              <a:t>výdejem </a:t>
            </a:r>
            <a:r>
              <a:rPr lang="cs-CZ" dirty="0" smtClean="0"/>
              <a:t>energie - nedostatek </a:t>
            </a:r>
            <a:r>
              <a:rPr lang="cs-CZ" dirty="0"/>
              <a:t>pohybové aktivity a sedavým způsobem života. </a:t>
            </a:r>
            <a:r>
              <a:rPr lang="cs-CZ" dirty="0" smtClean="0"/>
              <a:t>Lidské </a:t>
            </a:r>
            <a:r>
              <a:rPr lang="cs-CZ" dirty="0"/>
              <a:t>tělo je k pohybu velmi dobře přizpůsobené a pokud jej k tomuto účelu téměř nepoužíváme (sedavý způsob života, doprava autem, neprovozování žádného sportu), začne ochabovat svalovina a přibývat tuková tkáň. A z toho pramení spousta problémů – snížená výkonnost a fyzická kondice, vyšší únavnost, bolesti zad, špatné držení postoje atd. </a:t>
            </a:r>
          </a:p>
          <a:p>
            <a:pPr marL="0" lvl="0" indent="0">
              <a:buNone/>
            </a:pPr>
            <a:r>
              <a:rPr lang="cs-CZ" dirty="0" smtClean="0"/>
              <a:t>3. Většinou </a:t>
            </a:r>
            <a:r>
              <a:rPr lang="cs-CZ" dirty="0"/>
              <a:t>se jedná o kombinaci obou faktorů. </a:t>
            </a:r>
          </a:p>
        </p:txBody>
      </p:sp>
    </p:spTree>
    <p:extLst>
      <p:ext uri="{BB962C8B-B14F-4D97-AF65-F5344CB8AC3E}">
        <p14:creationId xmlns:p14="http://schemas.microsoft.com/office/powerpoint/2010/main" val="12579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Genetické dispozice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dirty="0" smtClean="0"/>
              <a:t>Minimálně </a:t>
            </a:r>
            <a:r>
              <a:rPr lang="cs-CZ" dirty="0"/>
              <a:t>z 50 % je obezita podmíněna geneticky.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jsou oba rodiče obézní, pravděpodobnost výskytu stejného problému u jejich potomka je 80 %.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nevýhoda se ale dá změnit zvýšeným úsilím při dodržování správných stravovacích návyků a dostatkem pohybové aktivity. </a:t>
            </a:r>
          </a:p>
        </p:txBody>
      </p:sp>
    </p:spTree>
    <p:extLst>
      <p:ext uri="{BB962C8B-B14F-4D97-AF65-F5344CB8AC3E}">
        <p14:creationId xmlns:p14="http://schemas.microsoft.com/office/powerpoint/2010/main" val="138244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Hormonální vlivy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dirty="0"/>
              <a:t>Přes rozšířený názor, že když je někdo obézní, je to kvůli nemoci, se při vzniku obezity uplatňují jen asi v 1 % případů.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především snížená funkce štítné žlázy (hypotyreóza) a zvýšená hladina hormonů kůry nadledvin (</a:t>
            </a:r>
            <a:r>
              <a:rPr lang="cs-CZ" dirty="0" err="1"/>
              <a:t>Cushingův</a:t>
            </a:r>
            <a:r>
              <a:rPr lang="cs-CZ" dirty="0"/>
              <a:t> syndrom). </a:t>
            </a:r>
          </a:p>
        </p:txBody>
      </p:sp>
    </p:spTree>
    <p:extLst>
      <p:ext uri="{BB962C8B-B14F-4D97-AF65-F5344CB8AC3E}">
        <p14:creationId xmlns:p14="http://schemas.microsoft.com/office/powerpoint/2010/main" val="102332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Metabolické vlivy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dirty="0"/>
              <a:t>Energetické nároky organismu určuje jeho tělesná hmotnost, pohlaví, stupeň fyzické aktivity. </a:t>
            </a:r>
            <a:endParaRPr lang="cs-CZ" dirty="0" smtClean="0"/>
          </a:p>
          <a:p>
            <a:r>
              <a:rPr lang="cs-CZ" dirty="0" smtClean="0"/>
              <a:t>Přesto </a:t>
            </a:r>
            <a:r>
              <a:rPr lang="cs-CZ" dirty="0"/>
              <a:t>existují různé individuální, převážně geneticky kódované faktory  </a:t>
            </a:r>
            <a:r>
              <a:rPr lang="cs-CZ" dirty="0" smtClean="0"/>
              <a:t>nebo individuální </a:t>
            </a:r>
            <a:r>
              <a:rPr lang="cs-CZ" dirty="0"/>
              <a:t>zkušenosti s dietami a výše základního metabolismu), které energetickou rovnováhu ovlivňují. </a:t>
            </a:r>
            <a:endParaRPr lang="cs-CZ" dirty="0" smtClean="0"/>
          </a:p>
          <a:p>
            <a:r>
              <a:rPr lang="cs-CZ" dirty="0" smtClean="0"/>
              <a:t>Z těchto důvodů se </a:t>
            </a:r>
            <a:r>
              <a:rPr lang="cs-CZ" dirty="0"/>
              <a:t>obezita může objevit i u osoby, která opravdu nekonzumuje více než ostatní lidé. Pravděpodobně se ale méně pohybuje a vzhledem k vrozeným dispozicím si musí dávat větší pozor na skladbu jídelníčku.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094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dirty="0"/>
              <a:t>Některé léky mohou zvyšovat chuť k jídlu a přispívat tak k rozvoji nadváhy. </a:t>
            </a:r>
            <a:endParaRPr lang="cs-CZ" dirty="0" smtClean="0"/>
          </a:p>
          <a:p>
            <a:r>
              <a:rPr lang="cs-CZ" dirty="0" smtClean="0"/>
              <a:t>Jsou </a:t>
            </a:r>
            <a:r>
              <a:rPr lang="cs-CZ" dirty="0"/>
              <a:t>to zejména některá antidepresiva, neuroleptika (psychofarmaka), </a:t>
            </a:r>
            <a:r>
              <a:rPr lang="cs-CZ" dirty="0" err="1"/>
              <a:t>tranqulizéry</a:t>
            </a:r>
            <a:r>
              <a:rPr lang="cs-CZ" dirty="0"/>
              <a:t> (léky na uklidnění), glukokortikoidy (hormonální léčba – hormony kůry nadledvin, které ovlivňují metabolismus), </a:t>
            </a:r>
            <a:r>
              <a:rPr lang="cs-CZ" dirty="0" err="1"/>
              <a:t>gestageny</a:t>
            </a:r>
            <a:r>
              <a:rPr lang="cs-CZ" dirty="0"/>
              <a:t> (hormonální léčba u žen). </a:t>
            </a:r>
          </a:p>
        </p:txBody>
      </p:sp>
    </p:spTree>
    <p:extLst>
      <p:ext uri="{BB962C8B-B14F-4D97-AF65-F5344CB8AC3E}">
        <p14:creationId xmlns:p14="http://schemas.microsoft.com/office/powerpoint/2010/main" val="146679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obezita?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Obezitu nelze vnímat jen jako zmnožení tuku v těle, ale spíše jako chronické onemocnění, spojené s řadou jiných poruch. </a:t>
            </a:r>
            <a:endParaRPr lang="cs-CZ" dirty="0" smtClean="0"/>
          </a:p>
          <a:p>
            <a:r>
              <a:rPr lang="cs-CZ" dirty="0" smtClean="0"/>
              <a:t>Jde </a:t>
            </a:r>
            <a:r>
              <a:rPr lang="cs-CZ" dirty="0"/>
              <a:t>o významný rizikový faktor, který se podílí na vzniku a rozvoji </a:t>
            </a:r>
            <a:r>
              <a:rPr lang="cs-CZ" dirty="0" smtClean="0"/>
              <a:t> zdravotních komplikací. 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108" y="3325090"/>
            <a:ext cx="6031574" cy="338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52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Psychodenní</a:t>
            </a:r>
            <a:r>
              <a:rPr lang="cs-CZ" dirty="0" smtClean="0"/>
              <a:t> faktory a jídelní zvyklosti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U obézních osob je příjem potravy zvýšen v závislosti na zevních signálech a emoční </a:t>
            </a:r>
            <a:r>
              <a:rPr lang="cs-CZ" dirty="0" smtClean="0"/>
              <a:t>situaci: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R</a:t>
            </a:r>
            <a:r>
              <a:rPr lang="cs-CZ" dirty="0" smtClean="0"/>
              <a:t>eakce </a:t>
            </a:r>
            <a:r>
              <a:rPr lang="cs-CZ" dirty="0"/>
              <a:t>na osamělost, </a:t>
            </a:r>
            <a:endParaRPr lang="cs-CZ" dirty="0" smtClean="0"/>
          </a:p>
          <a:p>
            <a:r>
              <a:rPr lang="cs-CZ" dirty="0" smtClean="0"/>
              <a:t>Deprese až frustrace </a:t>
            </a:r>
          </a:p>
          <a:p>
            <a:r>
              <a:rPr lang="cs-CZ" dirty="0"/>
              <a:t>D</a:t>
            </a:r>
            <a:r>
              <a:rPr lang="cs-CZ" dirty="0" smtClean="0"/>
              <a:t>louhá </a:t>
            </a:r>
            <a:r>
              <a:rPr lang="cs-CZ" dirty="0"/>
              <a:t>chvíle </a:t>
            </a:r>
            <a:endParaRPr lang="cs-CZ" dirty="0" smtClean="0"/>
          </a:p>
          <a:p>
            <a:r>
              <a:rPr lang="cs-CZ" dirty="0" smtClean="0"/>
              <a:t>stres a napětí </a:t>
            </a:r>
          </a:p>
        </p:txBody>
      </p:sp>
    </p:spTree>
    <p:extLst>
      <p:ext uri="{BB962C8B-B14F-4D97-AF65-F5344CB8AC3E}">
        <p14:creationId xmlns:p14="http://schemas.microsoft.com/office/powerpoint/2010/main" val="2599449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Jídelní zvyklosti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Tělesná hmotnost závisí značnou měrou na stravovacích zvyklostech.</a:t>
            </a:r>
          </a:p>
          <a:p>
            <a:r>
              <a:rPr lang="cs-CZ" dirty="0" smtClean="0"/>
              <a:t> V rodině se člověk naučí nevhodné návyky, díky nimž pak bojuje s nadbytečnými kilogramy. </a:t>
            </a:r>
          </a:p>
          <a:p>
            <a:r>
              <a:rPr lang="cs-CZ" dirty="0" smtClean="0"/>
              <a:t>Stravovací zvyklosti se liší v jednotlivých zemích a kulturách.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615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28180"/>
            <a:ext cx="10515600" cy="1325563"/>
          </a:xfrm>
        </p:spPr>
        <p:txBody>
          <a:bodyPr/>
          <a:lstStyle/>
          <a:p>
            <a:r>
              <a:rPr lang="cs-CZ" dirty="0" smtClean="0"/>
              <a:t>Otázky a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Definuj obezitu </a:t>
            </a:r>
          </a:p>
          <a:p>
            <a:r>
              <a:rPr lang="cs-CZ" dirty="0" smtClean="0"/>
              <a:t>Jaké jsou příčiny vzniku obezity? </a:t>
            </a:r>
          </a:p>
          <a:p>
            <a:r>
              <a:rPr lang="cs-CZ" dirty="0" smtClean="0"/>
              <a:t>Jaký je výskyt obezity na světě? </a:t>
            </a:r>
          </a:p>
          <a:p>
            <a:r>
              <a:rPr lang="cs-CZ" dirty="0" smtClean="0"/>
              <a:t>Jaký je výskyt obezity a nadváhy v ČR? </a:t>
            </a:r>
          </a:p>
          <a:p>
            <a:r>
              <a:rPr lang="cs-CZ" dirty="0" smtClean="0"/>
              <a:t> Proveď  výpočet BMI na konkrétním příkladu.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45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komplikace obezity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1. Mechanické -  velké zatížení kloubů, šlach a potíže s dýcháním.</a:t>
            </a:r>
          </a:p>
          <a:p>
            <a:pPr marL="0" indent="0">
              <a:buNone/>
            </a:pPr>
            <a:r>
              <a:rPr lang="cs-CZ" dirty="0" smtClean="0"/>
              <a:t>2. Metabolické - zvýšený krevní tlak, kardiovaskulární onemocnění (infarkt myokardu, cévní mozková příhoda, ischemická choroba dolních končetin), Diabetes </a:t>
            </a:r>
            <a:r>
              <a:rPr lang="cs-CZ" dirty="0" err="1" smtClean="0"/>
              <a:t>mellitus</a:t>
            </a:r>
            <a:r>
              <a:rPr lang="cs-CZ" dirty="0" smtClean="0"/>
              <a:t> 2. typu (3x častěji), Cholesterol (LDL) některé typy rakoviny a žlučové kameny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obezity ve světě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Epidemie </a:t>
            </a:r>
            <a:r>
              <a:rPr lang="cs-CZ" dirty="0"/>
              <a:t>3. tisíciletí. </a:t>
            </a:r>
            <a:r>
              <a:rPr lang="cs-CZ" dirty="0" smtClean="0"/>
              <a:t>Přejídání </a:t>
            </a:r>
            <a:r>
              <a:rPr lang="cs-CZ" dirty="0"/>
              <a:t>už zabilo víc lidí než všechny války dohromady. </a:t>
            </a:r>
            <a:endParaRPr lang="cs-CZ" dirty="0" smtClean="0"/>
          </a:p>
          <a:p>
            <a:r>
              <a:rPr lang="cs-CZ" dirty="0" smtClean="0"/>
              <a:t>1995 - 200 milionů obézních lidí </a:t>
            </a:r>
          </a:p>
          <a:p>
            <a:r>
              <a:rPr lang="cs-CZ" dirty="0" smtClean="0"/>
              <a:t>2000 - 300 </a:t>
            </a:r>
            <a:r>
              <a:rPr lang="cs-CZ" dirty="0"/>
              <a:t>milionů obézních lidí. </a:t>
            </a:r>
            <a:endParaRPr lang="cs-CZ" dirty="0" smtClean="0"/>
          </a:p>
          <a:p>
            <a:r>
              <a:rPr lang="cs-CZ" dirty="0" smtClean="0"/>
              <a:t>2020 - S obezitou se potýká až miliarda!!! </a:t>
            </a:r>
          </a:p>
          <a:p>
            <a:r>
              <a:rPr lang="cs-CZ" dirty="0" smtClean="0"/>
              <a:t>2030 - Už to bude polovina obyvatel Země!!!!!!!!!!!!!!!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PS: Počet podvyživených cca 850 milionů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2595418"/>
            <a:ext cx="411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96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je největší nárůst obezity?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Obezita představuje problém nejen ve vyspělých zemích, ale roste rapidně i v mnoha rozvojových zemích. Prevalence obezity u dospělých je 10 až 25 % ve většině zemí západní Evropy a 20 – 25 % v některých zemích v Americe. Situace je však mnohem horší ve východní Evropě, kde obezitou trpí 40 % žen, dále ve státech Středozemí a u černých žen v USA. </a:t>
            </a:r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36" y="4280406"/>
            <a:ext cx="5888182" cy="248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2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Podíl obézních lidí mezi Afroameričany v USA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873" y="1583532"/>
            <a:ext cx="8959271" cy="5109584"/>
          </a:xfrm>
        </p:spPr>
      </p:pic>
    </p:spTree>
    <p:extLst>
      <p:ext uri="{BB962C8B-B14F-4D97-AF65-F5344CB8AC3E}">
        <p14:creationId xmlns:p14="http://schemas.microsoft.com/office/powerpoint/2010/main" val="182609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populace nejvíce postihuje?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Ještě větší prevalence obezity je poslední dobou pozorována mezi americkými Indiány, Američany hispánského původu. </a:t>
            </a:r>
          </a:p>
          <a:p>
            <a:r>
              <a:rPr lang="cs-CZ" dirty="0" smtClean="0"/>
              <a:t>N</a:t>
            </a:r>
            <a:r>
              <a:rPr lang="cs-CZ" dirty="0" smtClean="0"/>
              <a:t>ejvyšších hodnot dosahují v Melanésii, Mikronésii a Polynésii. Tato populace je vybavena tzv. šetřícími geny, u nichž se obezita v podmínkách dostatku stravy a nedostatku pohybu vyvíjí obzvláště rychlým tempem. </a:t>
            </a:r>
          </a:p>
          <a:p>
            <a:r>
              <a:rPr lang="cs-CZ" dirty="0" smtClean="0"/>
              <a:t>Obezita se však nevyhýbá ani zemím, kde se s tímto problémem v minulosti prakticky nesetkávali – např. Čína, Thajsko a Brazílie.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74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za to šetřící gen? 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Naše tělo si udrželo zvyk veškerý přebytek ukládat na horší časy a tak jej hromadí ve formě zásobního tuku. Moderní doba málokoho nutí k fyzické aktivitě. </a:t>
            </a:r>
          </a:p>
          <a:p>
            <a:r>
              <a:rPr lang="cs-CZ" dirty="0" smtClean="0"/>
              <a:t>V </a:t>
            </a:r>
            <a:r>
              <a:rPr lang="cs-CZ" dirty="0"/>
              <a:t>dávných dobách, kdy ještě bylo běžné pravidelné střídání období dostatku potravy s týdny a měsíci strádání a kdy hlad a podvýživa byly častou příčinou úmrtí, staly se symbolem hojnosti, zdraví a plodnosti ušlechtilé tvary Věstonické Venuše. </a:t>
            </a:r>
            <a:endParaRPr lang="cs-CZ" dirty="0" smtClean="0"/>
          </a:p>
          <a:p>
            <a:r>
              <a:rPr lang="cs-CZ" dirty="0" smtClean="0"/>
              <a:t>Od </a:t>
            </a:r>
            <a:r>
              <a:rPr lang="cs-CZ" dirty="0"/>
              <a:t>těch časů se ale mnohé změnilo. Téměř na každém kroku nás lákají nejrůznější potraviny a pochutiny. Často se stává, že jíme, aniž bychom vůbec měli pocit </a:t>
            </a:r>
            <a:r>
              <a:rPr lang="cs-CZ" dirty="0" smtClean="0"/>
              <a:t>hladu…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18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posledních údajů Státního zdravotního ústavu (SZÚ) trpí nadváhou v ČR více jak 50 % populace středního věku </a:t>
            </a:r>
          </a:p>
          <a:p>
            <a:r>
              <a:rPr lang="cs-CZ" dirty="0" smtClean="0"/>
              <a:t>Obezitou je postiženo na 25 % žen a 22 % mužů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012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1005</Words>
  <Application>Microsoft Office PowerPoint</Application>
  <PresentationFormat>Širokoúhlá obrazovka</PresentationFormat>
  <Paragraphs>96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Motiv Office</vt:lpstr>
      <vt:lpstr>Obezita </vt:lpstr>
      <vt:lpstr>Co je to obezita? </vt:lpstr>
      <vt:lpstr>Zdravotní komplikace obezity </vt:lpstr>
      <vt:lpstr>Vývoj obezity ve světě </vt:lpstr>
      <vt:lpstr>Kde je největší nárůst obezity? </vt:lpstr>
      <vt:lpstr>Podíl obézních lidí mezi Afroameričany v USA </vt:lpstr>
      <vt:lpstr>Které populace nejvíce postihuje? </vt:lpstr>
      <vt:lpstr>Může za to šetřící gen?   </vt:lpstr>
      <vt:lpstr>Situace v ČR </vt:lpstr>
      <vt:lpstr>BMI, nadváha a obezita </vt:lpstr>
      <vt:lpstr>Index BMI jako ukazatel </vt:lpstr>
      <vt:lpstr>Léčba obezity </vt:lpstr>
      <vt:lpstr>Operativní řešení </vt:lpstr>
      <vt:lpstr>Příčiny vzniku obezity </vt:lpstr>
      <vt:lpstr>Vždy jde o nepoměr mezi příjmem a výdejem </vt:lpstr>
      <vt:lpstr>Genetické dispozice </vt:lpstr>
      <vt:lpstr>Hormonální vlivy </vt:lpstr>
      <vt:lpstr>Metabolické vlivy </vt:lpstr>
      <vt:lpstr>Léky </vt:lpstr>
      <vt:lpstr>Psychodenní faktory a jídelní zvyklosti </vt:lpstr>
      <vt:lpstr>Jídelní zvyklosti </vt:lpstr>
      <vt:lpstr>Otázky a úkoly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Alexandr Burda</dc:creator>
  <cp:lastModifiedBy>Alexandr Burda</cp:lastModifiedBy>
  <cp:revision>8</cp:revision>
  <dcterms:created xsi:type="dcterms:W3CDTF">2020-11-10T10:38:12Z</dcterms:created>
  <dcterms:modified xsi:type="dcterms:W3CDTF">2020-11-10T11:48:39Z</dcterms:modified>
</cp:coreProperties>
</file>