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68" r:id="rId6"/>
    <p:sldId id="272" r:id="rId7"/>
    <p:sldId id="271" r:id="rId8"/>
    <p:sldId id="273" r:id="rId9"/>
    <p:sldId id="259" r:id="rId10"/>
    <p:sldId id="264" r:id="rId11"/>
    <p:sldId id="260" r:id="rId12"/>
    <p:sldId id="261" r:id="rId13"/>
    <p:sldId id="262" r:id="rId14"/>
    <p:sldId id="275" r:id="rId15"/>
    <p:sldId id="265" r:id="rId16"/>
    <p:sldId id="267" r:id="rId17"/>
    <p:sldId id="266" r:id="rId18"/>
    <p:sldId id="274" r:id="rId19"/>
    <p:sldId id="283" r:id="rId20"/>
    <p:sldId id="284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89DA-F533-4BFC-96C9-62D6B7209DF2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F73-C68A-4989-B7E6-C1863B43D8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89DA-F533-4BFC-96C9-62D6B7209DF2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F73-C68A-4989-B7E6-C1863B43D8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89DA-F533-4BFC-96C9-62D6B7209DF2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F73-C68A-4989-B7E6-C1863B43D8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89DA-F533-4BFC-96C9-62D6B7209DF2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F73-C68A-4989-B7E6-C1863B43D8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89DA-F533-4BFC-96C9-62D6B7209DF2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F73-C68A-4989-B7E6-C1863B43D8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89DA-F533-4BFC-96C9-62D6B7209DF2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F73-C68A-4989-B7E6-C1863B43D8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89DA-F533-4BFC-96C9-62D6B7209DF2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F73-C68A-4989-B7E6-C1863B43D8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89DA-F533-4BFC-96C9-62D6B7209DF2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F73-C68A-4989-B7E6-C1863B43D8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89DA-F533-4BFC-96C9-62D6B7209DF2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F73-C68A-4989-B7E6-C1863B43D8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89DA-F533-4BFC-96C9-62D6B7209DF2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F73-C68A-4989-B7E6-C1863B43D8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789DA-F533-4BFC-96C9-62D6B7209DF2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CF73-C68A-4989-B7E6-C1863B43D82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789DA-F533-4BFC-96C9-62D6B7209DF2}" type="datetimeFigureOut">
              <a:rPr lang="cs-CZ" smtClean="0"/>
              <a:pPr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BCF73-C68A-4989-B7E6-C1863B43D82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776864" cy="2304256"/>
          </a:xfrm>
        </p:spPr>
        <p:txBody>
          <a:bodyPr>
            <a:normAutofit/>
          </a:bodyPr>
          <a:lstStyle/>
          <a:p>
            <a:r>
              <a:rPr lang="cs-CZ" b="1" dirty="0" err="1"/>
              <a:t>Barikové</a:t>
            </a:r>
            <a:r>
              <a:rPr lang="cs-CZ" b="1" dirty="0"/>
              <a:t> sudy - </a:t>
            </a:r>
            <a:r>
              <a:rPr lang="cs-CZ" b="1" dirty="0" err="1"/>
              <a:t>Barrique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Mgr. Alexandr Burda </a:t>
            </a:r>
            <a:endParaRPr lang="cs-CZ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zpracování stromu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Strom se poráží v době, kdy má nejméně mízy.</a:t>
            </a:r>
          </a:p>
          <a:p>
            <a:r>
              <a:rPr lang="cs-CZ" dirty="0" smtClean="0"/>
              <a:t>Kmeny s nařežou na pláty</a:t>
            </a:r>
          </a:p>
          <a:p>
            <a:r>
              <a:rPr lang="cs-CZ" dirty="0" smtClean="0"/>
              <a:t>Díly se naštípají</a:t>
            </a:r>
          </a:p>
          <a:p>
            <a:r>
              <a:rPr lang="cs-CZ" dirty="0" smtClean="0"/>
              <a:t>Do každého dílu se zavede klín</a:t>
            </a:r>
            <a:endParaRPr lang="cs-CZ" dirty="0"/>
          </a:p>
        </p:txBody>
      </p:sp>
      <p:pic>
        <p:nvPicPr>
          <p:cNvPr id="5" name="Picture 6" descr="http://www.unicom-servis.cz/foto/product/640/2009120109494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905672"/>
            <a:ext cx="443542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schnutí dubových plátů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Trvá 2 roky na volném prostranství v lese.</a:t>
            </a:r>
          </a:p>
          <a:p>
            <a:r>
              <a:rPr lang="cs-CZ" dirty="0" smtClean="0"/>
              <a:t>Během té doby se vyplaví nečistoty a drsné taniny.</a:t>
            </a:r>
          </a:p>
          <a:p>
            <a:r>
              <a:rPr lang="cs-CZ" dirty="0" smtClean="0"/>
              <a:t>Dřevu se tak dodá zralost podporující budoucí aroma vína. </a:t>
            </a:r>
          </a:p>
          <a:p>
            <a:endParaRPr lang="cs-CZ" dirty="0"/>
          </a:p>
        </p:txBody>
      </p:sp>
      <p:pic>
        <p:nvPicPr>
          <p:cNvPr id="4" name="Picture 2" descr="f1000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861048"/>
            <a:ext cx="4127679" cy="2773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zavlažování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Stálé se sledují povětrnostní podmínky a obsah vlhkosti ve dřevě.</a:t>
            </a:r>
          </a:p>
          <a:p>
            <a:r>
              <a:rPr lang="cs-CZ" dirty="0" smtClean="0"/>
              <a:t>Během období suchých povětrnostních podmínek se dřevo musí zavlažovat.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předehřátí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Umožňuje, aby se pláty postupně ohnuly a získaly konečnou podobu sudu.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Pražení, toustování…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Intenzita a doba pražení ovlivňuje aroma a chutě vína.</a:t>
            </a:r>
          </a:p>
          <a:p>
            <a:endParaRPr lang="cs-CZ" dirty="0"/>
          </a:p>
          <a:p>
            <a:pPr>
              <a:buNone/>
            </a:pPr>
            <a:r>
              <a:rPr lang="cs-CZ" b="1" u="sng" dirty="0" smtClean="0"/>
              <a:t>Stupně pražení (</a:t>
            </a:r>
            <a:r>
              <a:rPr lang="cs-CZ" b="1" u="sng" dirty="0" err="1" smtClean="0"/>
              <a:t>toustování</a:t>
            </a:r>
            <a:r>
              <a:rPr lang="cs-CZ" b="1" u="sng" dirty="0" smtClean="0"/>
              <a:t>):</a:t>
            </a:r>
          </a:p>
          <a:p>
            <a:r>
              <a:rPr lang="cs-CZ" dirty="0" smtClean="0"/>
              <a:t>L – </a:t>
            </a:r>
            <a:r>
              <a:rPr lang="cs-CZ" dirty="0" err="1" smtClean="0"/>
              <a:t>Light</a:t>
            </a:r>
            <a:r>
              <a:rPr lang="cs-CZ" dirty="0" smtClean="0"/>
              <a:t> (15 min.)</a:t>
            </a:r>
          </a:p>
          <a:p>
            <a:r>
              <a:rPr lang="cs-CZ" dirty="0" smtClean="0"/>
              <a:t>M – Medium (30 min.)</a:t>
            </a:r>
          </a:p>
          <a:p>
            <a:r>
              <a:rPr lang="cs-CZ" dirty="0" smtClean="0"/>
              <a:t>M+ - Medium </a:t>
            </a:r>
          </a:p>
          <a:p>
            <a:r>
              <a:rPr lang="cs-CZ" dirty="0" smtClean="0"/>
              <a:t>H – </a:t>
            </a:r>
            <a:r>
              <a:rPr lang="cs-CZ" dirty="0" err="1" smtClean="0"/>
              <a:t>Heavy</a:t>
            </a:r>
            <a:r>
              <a:rPr lang="cs-CZ" dirty="0" smtClean="0"/>
              <a:t> (45 min.)</a:t>
            </a:r>
          </a:p>
          <a:p>
            <a:endParaRPr lang="cs-CZ" dirty="0"/>
          </a:p>
        </p:txBody>
      </p:sp>
      <p:pic>
        <p:nvPicPr>
          <p:cNvPr id="10244" name="Picture 4" descr="http://www.bottigamba.com/images/p13_BottiFuocoweb.jpg"/>
          <p:cNvPicPr>
            <a:picLocks noChangeAspect="1" noChangeArrowheads="1"/>
          </p:cNvPicPr>
          <p:nvPr/>
        </p:nvPicPr>
        <p:blipFill>
          <a:blip r:embed="rId2" cstate="print"/>
          <a:srcRect l="2156" t="18517" r="7284"/>
          <a:stretch>
            <a:fillRect/>
          </a:stretch>
        </p:blipFill>
        <p:spPr bwMode="auto">
          <a:xfrm>
            <a:off x="4860032" y="3717032"/>
            <a:ext cx="4055254" cy="2549278"/>
          </a:xfrm>
          <a:prstGeom prst="rect">
            <a:avLst/>
          </a:prstGeom>
          <a:noFill/>
        </p:spPr>
      </p:pic>
      <p:pic>
        <p:nvPicPr>
          <p:cNvPr id="10246" name="Picture 6" descr="https://winesignofindia.files.wordpress.com/2012/05/oak-wine-barrel-parts-description-toasting-toneleria-nacional-chile14.jpg"/>
          <p:cNvPicPr>
            <a:picLocks noChangeAspect="1" noChangeArrowheads="1"/>
          </p:cNvPicPr>
          <p:nvPr/>
        </p:nvPicPr>
        <p:blipFill>
          <a:blip r:embed="rId3" cstate="print"/>
          <a:srcRect l="36659" r="19092" b="82753"/>
          <a:stretch>
            <a:fillRect/>
          </a:stretch>
        </p:blipFill>
        <p:spPr bwMode="auto">
          <a:xfrm>
            <a:off x="5543600" y="2132856"/>
            <a:ext cx="3600400" cy="1224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36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sudů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Kruhová podoba</a:t>
            </a:r>
            <a:endParaRPr lang="cs-CZ" dirty="0"/>
          </a:p>
        </p:txBody>
      </p:sp>
      <p:pic>
        <p:nvPicPr>
          <p:cNvPr id="9220" name="Picture 4" descr="http://upload.wikimedia.org/wikipedia/commons/5/5e/Constructing_an_oak_wine_barrel_at_French_cooper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5472608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i1.ytimg.com/vi/aNfA1PWljO4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8208911" cy="51541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vypalování sudů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Stěžejní fáze výrobního procesu.</a:t>
            </a:r>
          </a:p>
          <a:p>
            <a:r>
              <a:rPr lang="cs-CZ" dirty="0" smtClean="0"/>
              <a:t>Monitoruje se teplota a intenzita ohně.</a:t>
            </a:r>
          </a:p>
          <a:p>
            <a:r>
              <a:rPr lang="cs-CZ" dirty="0" smtClean="0"/>
              <a:t>Cílem je dokonalá harmonie mezi dřevem a vínem.</a:t>
            </a:r>
            <a:endParaRPr lang="cs-CZ" dirty="0"/>
          </a:p>
        </p:txBody>
      </p:sp>
      <p:pic>
        <p:nvPicPr>
          <p:cNvPr id="4" name="Picture 6" descr="chauff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149080"/>
            <a:ext cx="3333750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Sud po vysloužení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Normální víno,</a:t>
            </a:r>
          </a:p>
          <a:p>
            <a:r>
              <a:rPr lang="cs-CZ" dirty="0" smtClean="0"/>
              <a:t>koňak,</a:t>
            </a:r>
          </a:p>
          <a:p>
            <a:r>
              <a:rPr lang="cs-CZ" dirty="0" smtClean="0"/>
              <a:t>whisky,</a:t>
            </a:r>
          </a:p>
          <a:p>
            <a:r>
              <a:rPr lang="cs-CZ" dirty="0" smtClean="0"/>
              <a:t>rum, </a:t>
            </a:r>
          </a:p>
          <a:p>
            <a:r>
              <a:rPr lang="cs-CZ" dirty="0" smtClean="0"/>
              <a:t>… </a:t>
            </a:r>
            <a:endParaRPr lang="cs-CZ" dirty="0"/>
          </a:p>
        </p:txBody>
      </p:sp>
      <p:pic>
        <p:nvPicPr>
          <p:cNvPr id="2052" name="Picture 4" descr="http://www.marchesitorrigiani.it/barriqu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08920"/>
            <a:ext cx="5040560" cy="3360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anose="04020705040A02060702" pitchFamily="82" charset="0"/>
              </a:rPr>
              <a:t>Barriqueart.cz</a:t>
            </a:r>
            <a:endParaRPr lang="cs-CZ" dirty="0">
              <a:latin typeface="Algerian" panose="04020705040A02060702" pitchFamily="8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6034617" cy="4525963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208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51694"/>
            <a:ext cx="8229600" cy="1143000"/>
          </a:xfrm>
        </p:spPr>
        <p:txBody>
          <a:bodyPr/>
          <a:lstStyle/>
          <a:p>
            <a:r>
              <a:rPr lang="cs-CZ" dirty="0" err="1" smtClean="0"/>
              <a:t>Barikový</a:t>
            </a:r>
            <a:r>
              <a:rPr lang="cs-CZ" dirty="0" smtClean="0"/>
              <a:t> sud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394989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Sud z různých druhů dubů z Evropy a Ameriky.</a:t>
            </a:r>
          </a:p>
          <a:p>
            <a:r>
              <a:rPr lang="cs-CZ" dirty="0"/>
              <a:t>O</a:t>
            </a:r>
            <a:r>
              <a:rPr lang="cs-CZ" dirty="0" smtClean="0"/>
              <a:t>bsah 225 l (oblast Bordeaux), obsah 228 l (oblast Burgund). </a:t>
            </a:r>
          </a:p>
          <a:p>
            <a:r>
              <a:rPr lang="cs-CZ" dirty="0" smtClean="0"/>
              <a:t>Používá se pro červená i bílá vína.</a:t>
            </a:r>
          </a:p>
          <a:p>
            <a:r>
              <a:rPr lang="cs-CZ" dirty="0" smtClean="0"/>
              <a:t>Pro víno lze sud použít jen 3x.</a:t>
            </a:r>
          </a:p>
          <a:p>
            <a:r>
              <a:rPr lang="cs-CZ" dirty="0" smtClean="0"/>
              <a:t>Víno ze dřeva sudu vyluhuje aromatické látky.</a:t>
            </a:r>
          </a:p>
          <a:p>
            <a:r>
              <a:rPr lang="cs-CZ" dirty="0" smtClean="0"/>
              <a:t>Délka skladování závisí na druhu vína.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lgerian" panose="04020705040A02060702" pitchFamily="82" charset="0"/>
              </a:rPr>
              <a:t>Barriqueart.cz</a:t>
            </a:r>
            <a:endParaRPr lang="cs-CZ" dirty="0">
              <a:latin typeface="Algerian" panose="04020705040A02060702" pitchFamily="82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6185661" cy="4639246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7021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Barriqueart.cz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0591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Barriqueart.cz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5111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lgerian" panose="04020705040A02060702" pitchFamily="82" charset="0"/>
              </a:rPr>
              <a:t>Barriqueart.cz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069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58291"/>
            <a:ext cx="8229600" cy="2178822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7200" b="1" dirty="0" smtClean="0">
                <a:latin typeface="Algerian" panose="04020705040A02060702" pitchFamily="82" charset="0"/>
              </a:rPr>
              <a:t>Díky za pozornost</a:t>
            </a:r>
            <a:endParaRPr lang="cs-CZ" sz="7200" b="1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3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www.ovine.cz/web/document/recenze_img/ryzlink-vlassky-2000-jakostni-barik-vino-nitra-etiketa1-4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2812419" cy="4178905"/>
          </a:xfrm>
          <a:prstGeom prst="rect">
            <a:avLst/>
          </a:prstGeom>
          <a:noFill/>
        </p:spPr>
      </p:pic>
      <p:pic>
        <p:nvPicPr>
          <p:cNvPr id="5" name="Picture 6" descr="http://www.zivotnistyl.cz/admin/articlefiles/2535-lah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938" y="260648"/>
            <a:ext cx="2948221" cy="3096344"/>
          </a:xfrm>
          <a:prstGeom prst="rect">
            <a:avLst/>
          </a:prstGeom>
          <a:noFill/>
        </p:spPr>
      </p:pic>
      <p:pic>
        <p:nvPicPr>
          <p:cNvPr id="6" name="Picture 4" descr="http://www.ovine.cz/web/document/recenze_img/frankovka-2002-pozdni-sber-barik-madl-etiketa-77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16632"/>
            <a:ext cx="2880320" cy="4549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dirty="0" smtClean="0"/>
              <a:t>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cs-CZ" dirty="0" smtClean="0"/>
              <a:t>Výroba začala zhruba již od r. 1 000 př. n. l.</a:t>
            </a:r>
          </a:p>
          <a:p>
            <a:r>
              <a:rPr lang="cs-CZ" dirty="0" smtClean="0"/>
              <a:t>Pravděpodobně vynález Keltů.</a:t>
            </a:r>
          </a:p>
          <a:p>
            <a:r>
              <a:rPr lang="cs-CZ" dirty="0" smtClean="0"/>
              <a:t>V historii dominuje Francie. </a:t>
            </a:r>
          </a:p>
          <a:p>
            <a:r>
              <a:rPr lang="cs-CZ" dirty="0" smtClean="0"/>
              <a:t>V 80. letech se výroba rozšířila téměř do celého světa.</a:t>
            </a:r>
          </a:p>
          <a:p>
            <a:r>
              <a:rPr lang="cs-CZ" dirty="0" smtClean="0"/>
              <a:t>Největší sud v ČR je                                                        uložený v Mikulově.                                                       </a:t>
            </a:r>
            <a:endParaRPr lang="cs-CZ" dirty="0"/>
          </a:p>
        </p:txBody>
      </p:sp>
      <p:pic>
        <p:nvPicPr>
          <p:cNvPr id="15362" name="Picture 2" descr="Ob&amp;rcaron;í sud zámek Mikul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501008"/>
            <a:ext cx="3456384" cy="3107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cs-CZ" dirty="0" smtClean="0"/>
              <a:t>Základní skupiny </a:t>
            </a:r>
            <a:r>
              <a:rPr lang="cs-CZ" dirty="0" err="1" smtClean="0"/>
              <a:t>barikových</a:t>
            </a:r>
            <a:r>
              <a:rPr lang="cs-CZ" dirty="0" smtClean="0"/>
              <a:t> sudů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1. sudy Bordeaux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691680" y="2060848"/>
          <a:ext cx="5639827" cy="4615848"/>
        </p:xfrm>
        <a:graphic>
          <a:graphicData uri="http://schemas.openxmlformats.org/drawingml/2006/table">
            <a:tbl>
              <a:tblPr/>
              <a:tblGrid>
                <a:gridCol w="162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631">
                <a:tc gridSpan="4">
                  <a:txBody>
                    <a:bodyPr/>
                    <a:lstStyle/>
                    <a:p>
                      <a:endParaRPr lang="cs-CZ" sz="1700" dirty="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r>
                        <a:rPr lang="cs-CZ" sz="1700" i="1"/>
                        <a:t>  Specifikace produktů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i="1" dirty="0"/>
                        <a:t>Bordeaux Export</a:t>
                      </a:r>
                      <a:endParaRPr lang="cs-CZ" sz="1700" dirty="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i="1"/>
                        <a:t>Bordeaux Traditonal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i="1"/>
                        <a:t>Bordeaux Chateau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631">
                <a:tc>
                  <a:txBody>
                    <a:bodyPr/>
                    <a:lstStyle/>
                    <a:p>
                      <a:pPr algn="l"/>
                      <a:r>
                        <a:rPr lang="cs-CZ" sz="1700"/>
                        <a:t> 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812" marR="8812" marT="8812" marB="881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812" marR="8812" marT="8812" marB="881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812" marR="8812" marT="8812" marB="881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631">
                <a:tc>
                  <a:txBody>
                    <a:bodyPr/>
                    <a:lstStyle/>
                    <a:p>
                      <a:r>
                        <a:rPr lang="cs-CZ" sz="1700" i="1"/>
                        <a:t>  Objem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225 l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225 l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225 l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631">
                <a:tc>
                  <a:txBody>
                    <a:bodyPr/>
                    <a:lstStyle/>
                    <a:p>
                      <a:r>
                        <a:rPr lang="cs-CZ" sz="1700" i="1"/>
                        <a:t>  Výška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94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94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94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631">
                <a:tc>
                  <a:txBody>
                    <a:bodyPr/>
                    <a:lstStyle/>
                    <a:p>
                      <a:r>
                        <a:rPr lang="cs-CZ" sz="1700" i="1"/>
                        <a:t>  Váha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48,5 kg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41 kg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41 kg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7631">
                <a:tc>
                  <a:txBody>
                    <a:bodyPr/>
                    <a:lstStyle/>
                    <a:p>
                      <a:r>
                        <a:rPr lang="cs-CZ" sz="1700" i="1"/>
                        <a:t>  Díra výčepu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50 mm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50 mm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50 mm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631">
                <a:tc>
                  <a:txBody>
                    <a:bodyPr/>
                    <a:lstStyle/>
                    <a:p>
                      <a:r>
                        <a:rPr lang="cs-CZ" sz="1700" i="1"/>
                        <a:t>  Hlavní průměr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56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56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56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r>
                        <a:rPr lang="cs-CZ" sz="1700" i="1"/>
                        <a:t>  ø klínového prostoru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69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69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69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r>
                        <a:rPr lang="cs-CZ" sz="1700" i="1"/>
                        <a:t>  Tloušťka duhového dřeva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25 - 27 mm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22 mm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22 mm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r>
                        <a:rPr lang="cs-CZ" sz="1700" i="1"/>
                        <a:t>  Galvanizované obruče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6 - 8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8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8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8216">
                <a:tc>
                  <a:txBody>
                    <a:bodyPr/>
                    <a:lstStyle/>
                    <a:p>
                      <a:r>
                        <a:rPr lang="cs-CZ" sz="1700" i="1"/>
                        <a:t>  Kaštanové obruče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0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4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0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9704" name="Picture 8" descr="http://www.barrique-sro.sk/images/bord-e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196752"/>
            <a:ext cx="561975" cy="790575"/>
          </a:xfrm>
          <a:prstGeom prst="rect">
            <a:avLst/>
          </a:prstGeom>
          <a:noFill/>
        </p:spPr>
      </p:pic>
      <p:pic>
        <p:nvPicPr>
          <p:cNvPr id="29705" name="Picture 9" descr="http://www.barrique-sro.sk/images/chat-t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96752"/>
            <a:ext cx="561975" cy="800100"/>
          </a:xfrm>
          <a:prstGeom prst="rect">
            <a:avLst/>
          </a:prstGeom>
          <a:noFill/>
        </p:spPr>
      </p:pic>
      <p:pic>
        <p:nvPicPr>
          <p:cNvPr id="29706" name="Picture 10" descr="http://www.barrique-sro.sk/images/bord-e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196752"/>
            <a:ext cx="561975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cs-CZ" dirty="0" smtClean="0"/>
              <a:t>2. sudy Burgund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835696" y="2276872"/>
          <a:ext cx="5760640" cy="4776686"/>
        </p:xfrm>
        <a:graphic>
          <a:graphicData uri="http://schemas.openxmlformats.org/drawingml/2006/table">
            <a:tbl>
              <a:tblPr/>
              <a:tblGrid>
                <a:gridCol w="1660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0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9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162">
                <a:tc gridSpan="4">
                  <a:txBody>
                    <a:bodyPr/>
                    <a:lstStyle/>
                    <a:p>
                      <a:r>
                        <a:rPr lang="cs-CZ" sz="1600" dirty="0"/>
                        <a:t> 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078">
                <a:tc>
                  <a:txBody>
                    <a:bodyPr/>
                    <a:lstStyle/>
                    <a:p>
                      <a:r>
                        <a:rPr lang="cs-CZ" sz="1600" i="1"/>
                        <a:t>  Specifikace produktů</a:t>
                      </a:r>
                      <a:endParaRPr lang="cs-CZ" sz="1600"/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/>
                        <a:t>Burgund Export</a:t>
                      </a:r>
                      <a:endParaRPr lang="cs-CZ" sz="1600"/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/>
                        <a:t>Burgund Traditonal</a:t>
                      </a:r>
                      <a:endParaRPr lang="cs-CZ" sz="1600"/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i="1"/>
                        <a:t>Burgund Chateau</a:t>
                      </a:r>
                      <a:endParaRPr lang="cs-CZ" sz="1600"/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62">
                <a:tc>
                  <a:txBody>
                    <a:bodyPr/>
                    <a:lstStyle/>
                    <a:p>
                      <a:pPr algn="l"/>
                      <a:r>
                        <a:rPr lang="cs-CZ" sz="1600"/>
                        <a:t> 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marL="8314" marR="8314" marT="8314" marB="83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marL="8314" marR="8314" marT="8314" marB="83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600"/>
                    </a:p>
                  </a:txBody>
                  <a:tcPr marL="8314" marR="8314" marT="8314" marB="8314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62">
                <a:tc>
                  <a:txBody>
                    <a:bodyPr/>
                    <a:lstStyle/>
                    <a:p>
                      <a:r>
                        <a:rPr lang="cs-CZ" sz="1600" i="1"/>
                        <a:t>  Objem</a:t>
                      </a:r>
                      <a:endParaRPr lang="cs-CZ" sz="1600"/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228 l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228 l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228 l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62">
                <a:tc>
                  <a:txBody>
                    <a:bodyPr/>
                    <a:lstStyle/>
                    <a:p>
                      <a:r>
                        <a:rPr lang="cs-CZ" sz="1600" i="1"/>
                        <a:t>  Výška</a:t>
                      </a:r>
                      <a:endParaRPr lang="cs-CZ" sz="1600"/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86,5 cm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86,5 cm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86,5 cm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162">
                <a:tc>
                  <a:txBody>
                    <a:bodyPr/>
                    <a:lstStyle/>
                    <a:p>
                      <a:r>
                        <a:rPr lang="cs-CZ" sz="1600" i="1"/>
                        <a:t>  Váha</a:t>
                      </a:r>
                      <a:endParaRPr lang="cs-CZ" sz="1600"/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51 kg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50 kg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50 kg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162">
                <a:tc>
                  <a:txBody>
                    <a:bodyPr/>
                    <a:lstStyle/>
                    <a:p>
                      <a:r>
                        <a:rPr lang="cs-CZ" sz="1600" i="1"/>
                        <a:t>  Díra výčepu</a:t>
                      </a:r>
                      <a:endParaRPr lang="cs-CZ" sz="1600"/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50 mm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44 - 50 mm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44 - 50 mm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162">
                <a:tc>
                  <a:txBody>
                    <a:bodyPr/>
                    <a:lstStyle/>
                    <a:p>
                      <a:r>
                        <a:rPr lang="cs-CZ" sz="1600" i="1"/>
                        <a:t>  Hlavní průměr</a:t>
                      </a:r>
                      <a:endParaRPr lang="cs-CZ" sz="1600"/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60 cm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60 cm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60 cm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3078">
                <a:tc>
                  <a:txBody>
                    <a:bodyPr/>
                    <a:lstStyle/>
                    <a:p>
                      <a:r>
                        <a:rPr lang="cs-CZ" sz="1600" i="1"/>
                        <a:t>  ø klínového prostoru</a:t>
                      </a:r>
                      <a:endParaRPr lang="cs-CZ" sz="1600"/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73 cm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73 cm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73 cm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3078">
                <a:tc>
                  <a:txBody>
                    <a:bodyPr/>
                    <a:lstStyle/>
                    <a:p>
                      <a:r>
                        <a:rPr lang="cs-CZ" sz="1600" i="1"/>
                        <a:t>  Tloušťka duhového dřeva</a:t>
                      </a:r>
                      <a:endParaRPr lang="cs-CZ" sz="1600"/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25 - 27 mm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25 - 27 mm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25 - 27 mm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3078">
                <a:tc>
                  <a:txBody>
                    <a:bodyPr/>
                    <a:lstStyle/>
                    <a:p>
                      <a:r>
                        <a:rPr lang="cs-CZ" sz="1600" i="1"/>
                        <a:t>  Galvanizované obruče</a:t>
                      </a:r>
                      <a:endParaRPr lang="cs-CZ" sz="1600"/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8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6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3078">
                <a:tc>
                  <a:txBody>
                    <a:bodyPr/>
                    <a:lstStyle/>
                    <a:p>
                      <a:r>
                        <a:rPr lang="cs-CZ" sz="1600" i="1"/>
                        <a:t>  Kaštanové obruče</a:t>
                      </a:r>
                      <a:endParaRPr lang="cs-CZ" sz="1600"/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0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8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/>
                        <a:t>4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162">
                <a:tc gridSpan="4">
                  <a:txBody>
                    <a:bodyPr/>
                    <a:lstStyle/>
                    <a:p>
                      <a:r>
                        <a:rPr lang="cs-CZ" sz="1600" dirty="0"/>
                        <a:t> </a:t>
                      </a:r>
                    </a:p>
                  </a:txBody>
                  <a:tcPr marL="8314" marR="8314" marT="8314" marB="83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312681" y="-256148"/>
            <a:ext cx="2518638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br>
              <a:rPr kumimoji="0" lang="cs-CZ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5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cs-CZ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 </a:t>
            </a:r>
            <a:r>
              <a:rPr kumimoji="0" lang="cs-CZ" sz="4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cs-CZ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   </a:t>
            </a:r>
            <a:r>
              <a:rPr kumimoji="0" lang="cs-CZ" sz="4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cs-CZ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                   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8675" name="Picture 3" descr="http://www.barrique-sro.sk/images/burg-ex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412776"/>
            <a:ext cx="571500" cy="800100"/>
          </a:xfrm>
          <a:prstGeom prst="rect">
            <a:avLst/>
          </a:prstGeom>
          <a:noFill/>
        </p:spPr>
      </p:pic>
      <p:pic>
        <p:nvPicPr>
          <p:cNvPr id="28676" name="Picture 4" descr="http://www.barrique-sro.sk/images/burg-t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590550" cy="790575"/>
          </a:xfrm>
          <a:prstGeom prst="rect">
            <a:avLst/>
          </a:prstGeom>
          <a:noFill/>
        </p:spPr>
      </p:pic>
      <p:pic>
        <p:nvPicPr>
          <p:cNvPr id="28677" name="Picture 5" descr="http://www.barrique-sro.sk/images/drou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12776"/>
            <a:ext cx="552450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sudy XXL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691680" y="2242152"/>
          <a:ext cx="5639827" cy="4615848"/>
        </p:xfrm>
        <a:graphic>
          <a:graphicData uri="http://schemas.openxmlformats.org/drawingml/2006/table">
            <a:tbl>
              <a:tblPr/>
              <a:tblGrid>
                <a:gridCol w="162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1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1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1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417">
                <a:tc gridSpan="4">
                  <a:txBody>
                    <a:bodyPr/>
                    <a:lstStyle/>
                    <a:p>
                      <a:endParaRPr lang="cs-CZ" sz="1700" dirty="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209">
                <a:tc>
                  <a:txBody>
                    <a:bodyPr/>
                    <a:lstStyle/>
                    <a:p>
                      <a:r>
                        <a:rPr lang="cs-CZ" sz="1700" i="1"/>
                        <a:t>  Specifikace produktů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i="1"/>
                        <a:t>Barrique 265 L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i="1"/>
                        <a:t>Barrique 300 L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i="1"/>
                        <a:t>Barrique 400 L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17">
                <a:tc>
                  <a:txBody>
                    <a:bodyPr/>
                    <a:lstStyle/>
                    <a:p>
                      <a:pPr algn="l"/>
                      <a:r>
                        <a:rPr lang="cs-CZ" sz="1700"/>
                        <a:t> 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812" marR="8812" marT="8812" marB="881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812" marR="8812" marT="8812" marB="881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700"/>
                    </a:p>
                  </a:txBody>
                  <a:tcPr marL="8812" marR="8812" marT="8812" marB="881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17">
                <a:tc>
                  <a:txBody>
                    <a:bodyPr/>
                    <a:lstStyle/>
                    <a:p>
                      <a:r>
                        <a:rPr lang="cs-CZ" sz="1700" i="1"/>
                        <a:t>  Objem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265 l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300 l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400 l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17">
                <a:tc>
                  <a:txBody>
                    <a:bodyPr/>
                    <a:lstStyle/>
                    <a:p>
                      <a:r>
                        <a:rPr lang="cs-CZ" sz="1700" i="1"/>
                        <a:t>  Výška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94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100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102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417">
                <a:tc>
                  <a:txBody>
                    <a:bodyPr/>
                    <a:lstStyle/>
                    <a:p>
                      <a:r>
                        <a:rPr lang="cs-CZ" sz="1700" i="1"/>
                        <a:t>  Váha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60 kg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65 kg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72 kg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17">
                <a:tc>
                  <a:txBody>
                    <a:bodyPr/>
                    <a:lstStyle/>
                    <a:p>
                      <a:r>
                        <a:rPr lang="cs-CZ" sz="1700" i="1"/>
                        <a:t>  Díra výčepu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50 mm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50 mm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50 mm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17">
                <a:tc>
                  <a:txBody>
                    <a:bodyPr/>
                    <a:lstStyle/>
                    <a:p>
                      <a:r>
                        <a:rPr lang="cs-CZ" sz="1700" i="1"/>
                        <a:t>  Hlavní průměr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60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63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70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5209">
                <a:tc>
                  <a:txBody>
                    <a:bodyPr/>
                    <a:lstStyle/>
                    <a:p>
                      <a:r>
                        <a:rPr lang="cs-CZ" sz="1700" i="1"/>
                        <a:t>  ø klínového prostoru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73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78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86,5 cm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5209">
                <a:tc>
                  <a:txBody>
                    <a:bodyPr/>
                    <a:lstStyle/>
                    <a:p>
                      <a:r>
                        <a:rPr lang="cs-CZ" sz="1700" i="1"/>
                        <a:t>  Tloušťka duhového dřeva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25 - 27 mm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25 - 27 mm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27 mm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25209">
                <a:tc>
                  <a:txBody>
                    <a:bodyPr/>
                    <a:lstStyle/>
                    <a:p>
                      <a:r>
                        <a:rPr lang="cs-CZ" sz="1700" i="1"/>
                        <a:t>  Galvanizované obruče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8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8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10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5209">
                <a:tc>
                  <a:txBody>
                    <a:bodyPr/>
                    <a:lstStyle/>
                    <a:p>
                      <a:r>
                        <a:rPr lang="cs-CZ" sz="1700" i="1"/>
                        <a:t>  Kaštanové obruče</a:t>
                      </a:r>
                      <a:endParaRPr lang="cs-CZ" sz="1700"/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5E1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0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/>
                        <a:t>0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700" dirty="0"/>
                        <a:t>0</a:t>
                      </a:r>
                    </a:p>
                  </a:txBody>
                  <a:tcPr marL="8812" marR="8812" marT="8812" marB="88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0722" name="Picture 2" descr="http://www.barrique-sro.sk/images/26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412776"/>
            <a:ext cx="571500" cy="809625"/>
          </a:xfrm>
          <a:prstGeom prst="rect">
            <a:avLst/>
          </a:prstGeom>
          <a:noFill/>
        </p:spPr>
      </p:pic>
      <p:pic>
        <p:nvPicPr>
          <p:cNvPr id="30723" name="Picture 3" descr="http://www.barrique-sro.sk/images/300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12776"/>
            <a:ext cx="571500" cy="800100"/>
          </a:xfrm>
          <a:prstGeom prst="rect">
            <a:avLst/>
          </a:prstGeom>
          <a:noFill/>
        </p:spPr>
      </p:pic>
      <p:pic>
        <p:nvPicPr>
          <p:cNvPr id="30724" name="Picture 4" descr="http://www.barrique-sro.sk/images/400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12776"/>
            <a:ext cx="590550" cy="79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Výrobní 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Výrobou se zabývají bednáři. </a:t>
            </a:r>
          </a:p>
          <a:p>
            <a:r>
              <a:rPr lang="cs-CZ" dirty="0" smtClean="0"/>
              <a:t>Rozdíly mezi lesy jsou zásadním a základním krokem ve výrobním procesu.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2" descr="http://www.team7.at/sites/default/files/styles/default/public/tree_story_header/team7_ikonen_weinfass_cz.jpg"/>
          <p:cNvPicPr>
            <a:picLocks noChangeAspect="1" noChangeArrowheads="1"/>
          </p:cNvPicPr>
          <p:nvPr/>
        </p:nvPicPr>
        <p:blipFill>
          <a:blip r:embed="rId2" cstate="print"/>
          <a:srcRect l="9569" t="6434" r="9090" b="9925"/>
          <a:stretch>
            <a:fillRect/>
          </a:stretch>
        </p:blipFill>
        <p:spPr bwMode="auto">
          <a:xfrm>
            <a:off x="2123728" y="4365104"/>
            <a:ext cx="4427984" cy="1693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516</Words>
  <Application>Microsoft Office PowerPoint</Application>
  <PresentationFormat>Předvádění na obrazovce (4:3)</PresentationFormat>
  <Paragraphs>188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Algerian</vt:lpstr>
      <vt:lpstr>Arial</vt:lpstr>
      <vt:lpstr>Calibri</vt:lpstr>
      <vt:lpstr>Motiv sady Office</vt:lpstr>
      <vt:lpstr>Barikové sudy - Barrique </vt:lpstr>
      <vt:lpstr>Barikový sud</vt:lpstr>
      <vt:lpstr>Prezentace aplikace PowerPoint</vt:lpstr>
      <vt:lpstr>Historie</vt:lpstr>
      <vt:lpstr>Základní skupiny barikových sudů </vt:lpstr>
      <vt:lpstr>1. sudy Bordeaux</vt:lpstr>
      <vt:lpstr>2. sudy Burgund</vt:lpstr>
      <vt:lpstr>3. sudy XXL</vt:lpstr>
      <vt:lpstr>Výrobní proces</vt:lpstr>
      <vt:lpstr>zpracování stromu</vt:lpstr>
      <vt:lpstr>schnutí dubových plátů</vt:lpstr>
      <vt:lpstr>zavlažování</vt:lpstr>
      <vt:lpstr>předehřátí </vt:lpstr>
      <vt:lpstr>Pražení, toustování… </vt:lpstr>
      <vt:lpstr>stavba sudů</vt:lpstr>
      <vt:lpstr>Prezentace aplikace PowerPoint</vt:lpstr>
      <vt:lpstr>vypalování sudů</vt:lpstr>
      <vt:lpstr>Sud po vysloužení</vt:lpstr>
      <vt:lpstr>Barriqueart.cz</vt:lpstr>
      <vt:lpstr>Barriqueart.cz</vt:lpstr>
      <vt:lpstr>Barriqueart.cz</vt:lpstr>
      <vt:lpstr>Barriqueart.cz</vt:lpstr>
      <vt:lpstr>Barriqueart.cz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Slezská univerzita v Opavě Filozoficko-přírodovědecká fakulta v Opavě Ústav lázeňství, gastronomie a turismu</dc:title>
  <dc:creator>PC</dc:creator>
  <cp:lastModifiedBy>Alexandr Burda</cp:lastModifiedBy>
  <cp:revision>29</cp:revision>
  <dcterms:created xsi:type="dcterms:W3CDTF">2013-12-06T15:27:36Z</dcterms:created>
  <dcterms:modified xsi:type="dcterms:W3CDTF">2020-11-04T07:53:32Z</dcterms:modified>
</cp:coreProperties>
</file>