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56" r:id="rId5"/>
    <p:sldId id="271" r:id="rId6"/>
    <p:sldId id="287" r:id="rId7"/>
    <p:sldId id="293" r:id="rId8"/>
    <p:sldId id="295" r:id="rId9"/>
    <p:sldId id="279" r:id="rId10"/>
    <p:sldId id="387" r:id="rId11"/>
    <p:sldId id="284" r:id="rId12"/>
    <p:sldId id="291" r:id="rId13"/>
    <p:sldId id="290" r:id="rId14"/>
    <p:sldId id="292" r:id="rId15"/>
    <p:sldId id="289" r:id="rId16"/>
    <p:sldId id="283" r:id="rId17"/>
    <p:sldId id="294" r:id="rId18"/>
    <p:sldId id="285" r:id="rId19"/>
    <p:sldId id="286" r:id="rId20"/>
    <p:sldId id="297" r:id="rId21"/>
    <p:sldId id="298" r:id="rId22"/>
    <p:sldId id="299" r:id="rId23"/>
    <p:sldId id="398" r:id="rId24"/>
    <p:sldId id="396" r:id="rId25"/>
    <p:sldId id="400" r:id="rId26"/>
    <p:sldId id="401" r:id="rId27"/>
    <p:sldId id="402" r:id="rId28"/>
    <p:sldId id="403" r:id="rId29"/>
    <p:sldId id="404" r:id="rId30"/>
    <p:sldId id="405" r:id="rId31"/>
    <p:sldId id="296" r:id="rId32"/>
    <p:sldId id="282" r:id="rId33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ítejte" id="{E75E278A-FF0E-49A4-B170-79828D63BBAD}">
          <p14:sldIdLst>
            <p14:sldId id="256"/>
          </p14:sldIdLst>
        </p14:section>
        <p14:section name="Návrh, Morfing, poznámky, spolupráce, Řekněte mi" id="{B9B51309-D148-4332-87C2-07BE32FBCA3B}">
          <p14:sldIdLst>
            <p14:sldId id="271"/>
            <p14:sldId id="287"/>
            <p14:sldId id="293"/>
            <p14:sldId id="295"/>
            <p14:sldId id="279"/>
            <p14:sldId id="387"/>
            <p14:sldId id="284"/>
            <p14:sldId id="291"/>
            <p14:sldId id="290"/>
            <p14:sldId id="292"/>
            <p14:sldId id="289"/>
            <p14:sldId id="283"/>
            <p14:sldId id="294"/>
            <p14:sldId id="285"/>
            <p14:sldId id="286"/>
            <p14:sldId id="297"/>
            <p14:sldId id="298"/>
            <p14:sldId id="299"/>
            <p14:sldId id="398"/>
            <p14:sldId id="396"/>
            <p14:sldId id="400"/>
            <p14:sldId id="401"/>
            <p14:sldId id="402"/>
            <p14:sldId id="403"/>
            <p14:sldId id="404"/>
            <p14:sldId id="405"/>
            <p14:sldId id="296"/>
          </p14:sldIdLst>
        </p14:section>
        <p14:section name="Další informace" id="{2CC34DB2-6590-42C0-AD4B-A04C6060184E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241" autoAdjust="0"/>
  </p:normalViewPr>
  <p:slideViewPr>
    <p:cSldViewPr snapToGrid="0">
      <p:cViewPr varScale="1">
        <p:scale>
          <a:sx n="61" d="100"/>
          <a:sy n="61" d="100"/>
        </p:scale>
        <p:origin x="99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40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B910A-B77F-45E6-85D3-04AF4F398A2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D1481F8-737E-447E-A78B-B271F205012C}">
      <dgm:prSet phldrT="[Text]"/>
      <dgm:spPr/>
      <dgm:t>
        <a:bodyPr/>
        <a:lstStyle/>
        <a:p>
          <a:r>
            <a:rPr lang="cs-CZ" dirty="0"/>
            <a:t>Finanční trhy </a:t>
          </a:r>
        </a:p>
      </dgm:t>
    </dgm:pt>
    <dgm:pt modelId="{2B6BAF08-3DE8-4C43-8CC4-7623ECF0A841}" type="parTrans" cxnId="{568028C1-6E57-45B4-960F-BFB52FF0C54B}">
      <dgm:prSet/>
      <dgm:spPr/>
      <dgm:t>
        <a:bodyPr/>
        <a:lstStyle/>
        <a:p>
          <a:endParaRPr lang="cs-CZ"/>
        </a:p>
      </dgm:t>
    </dgm:pt>
    <dgm:pt modelId="{1C2C2DA0-11BE-40D9-87A3-CC4AF9A4892B}" type="sibTrans" cxnId="{568028C1-6E57-45B4-960F-BFB52FF0C54B}">
      <dgm:prSet/>
      <dgm:spPr/>
      <dgm:t>
        <a:bodyPr/>
        <a:lstStyle/>
        <a:p>
          <a:endParaRPr lang="cs-CZ"/>
        </a:p>
      </dgm:t>
    </dgm:pt>
    <dgm:pt modelId="{782201E8-AE0B-4CCE-B748-A7A33059D6C9}">
      <dgm:prSet phldrT="[Text]"/>
      <dgm:spPr/>
      <dgm:t>
        <a:bodyPr/>
        <a:lstStyle/>
        <a:p>
          <a:r>
            <a:rPr lang="cs-CZ" dirty="0"/>
            <a:t>Peněžní trh</a:t>
          </a:r>
        </a:p>
      </dgm:t>
    </dgm:pt>
    <dgm:pt modelId="{D6E7CBDE-664C-4096-9A8F-19D969BB37A1}" type="parTrans" cxnId="{6A54D97F-FC70-4CC2-BF41-4CEEDD12D975}">
      <dgm:prSet/>
      <dgm:spPr/>
      <dgm:t>
        <a:bodyPr/>
        <a:lstStyle/>
        <a:p>
          <a:endParaRPr lang="cs-CZ"/>
        </a:p>
      </dgm:t>
    </dgm:pt>
    <dgm:pt modelId="{015200CA-D8FF-4979-84E3-9A52D9BE4426}" type="sibTrans" cxnId="{6A54D97F-FC70-4CC2-BF41-4CEEDD12D975}">
      <dgm:prSet/>
      <dgm:spPr/>
      <dgm:t>
        <a:bodyPr/>
        <a:lstStyle/>
        <a:p>
          <a:endParaRPr lang="cs-CZ"/>
        </a:p>
      </dgm:t>
    </dgm:pt>
    <dgm:pt modelId="{FA9659D0-6E46-48A0-ACF6-5B68E9773AEE}">
      <dgm:prSet phldrT="[Text]"/>
      <dgm:spPr/>
      <dgm:t>
        <a:bodyPr/>
        <a:lstStyle/>
        <a:p>
          <a:r>
            <a:rPr lang="cs-CZ" dirty="0"/>
            <a:t>Krátkodobé úvěry</a:t>
          </a:r>
        </a:p>
      </dgm:t>
    </dgm:pt>
    <dgm:pt modelId="{530901CD-9CEA-42F7-B743-90796742E2DA}" type="parTrans" cxnId="{98C39D93-A313-4B5F-B2A9-2EAD8CABC18E}">
      <dgm:prSet/>
      <dgm:spPr/>
      <dgm:t>
        <a:bodyPr/>
        <a:lstStyle/>
        <a:p>
          <a:endParaRPr lang="cs-CZ"/>
        </a:p>
      </dgm:t>
    </dgm:pt>
    <dgm:pt modelId="{6B13A85B-9755-4A6F-80C8-8D4D51AFB0FB}" type="sibTrans" cxnId="{98C39D93-A313-4B5F-B2A9-2EAD8CABC18E}">
      <dgm:prSet/>
      <dgm:spPr/>
      <dgm:t>
        <a:bodyPr/>
        <a:lstStyle/>
        <a:p>
          <a:endParaRPr lang="cs-CZ"/>
        </a:p>
      </dgm:t>
    </dgm:pt>
    <dgm:pt modelId="{9684092C-53B9-4D8B-B719-57B38A31B05E}">
      <dgm:prSet phldrT="[Text]"/>
      <dgm:spPr/>
      <dgm:t>
        <a:bodyPr/>
        <a:lstStyle/>
        <a:p>
          <a:r>
            <a:rPr lang="cs-CZ" dirty="0"/>
            <a:t>Krátkodobé cenné papíry</a:t>
          </a:r>
        </a:p>
      </dgm:t>
    </dgm:pt>
    <dgm:pt modelId="{B0C92F4F-94A8-4BF6-A442-49CF07C6F658}" type="parTrans" cxnId="{1275E71A-84F7-4845-8C5C-6059E96AF871}">
      <dgm:prSet/>
      <dgm:spPr/>
      <dgm:t>
        <a:bodyPr/>
        <a:lstStyle/>
        <a:p>
          <a:endParaRPr lang="cs-CZ"/>
        </a:p>
      </dgm:t>
    </dgm:pt>
    <dgm:pt modelId="{1413EE64-3174-41D1-8CFF-93192E558934}" type="sibTrans" cxnId="{1275E71A-84F7-4845-8C5C-6059E96AF871}">
      <dgm:prSet/>
      <dgm:spPr/>
      <dgm:t>
        <a:bodyPr/>
        <a:lstStyle/>
        <a:p>
          <a:endParaRPr lang="cs-CZ"/>
        </a:p>
      </dgm:t>
    </dgm:pt>
    <dgm:pt modelId="{D28D05D2-407D-41D8-9B63-7125ADB1690A}">
      <dgm:prSet phldrT="[Text]"/>
      <dgm:spPr/>
      <dgm:t>
        <a:bodyPr/>
        <a:lstStyle/>
        <a:p>
          <a:r>
            <a:rPr lang="cs-CZ" dirty="0"/>
            <a:t>Kapitálový trh</a:t>
          </a:r>
        </a:p>
      </dgm:t>
    </dgm:pt>
    <dgm:pt modelId="{18B2EB2F-BD38-4C0B-850D-8ECDAFD23D29}" type="parTrans" cxnId="{C5BCA8BF-B802-45B8-BC70-AB375D98530A}">
      <dgm:prSet/>
      <dgm:spPr/>
      <dgm:t>
        <a:bodyPr/>
        <a:lstStyle/>
        <a:p>
          <a:endParaRPr lang="cs-CZ"/>
        </a:p>
      </dgm:t>
    </dgm:pt>
    <dgm:pt modelId="{4912C5F5-ECE1-4413-9CBB-1CDDBEE24081}" type="sibTrans" cxnId="{C5BCA8BF-B802-45B8-BC70-AB375D98530A}">
      <dgm:prSet/>
      <dgm:spPr/>
      <dgm:t>
        <a:bodyPr/>
        <a:lstStyle/>
        <a:p>
          <a:endParaRPr lang="cs-CZ"/>
        </a:p>
      </dgm:t>
    </dgm:pt>
    <dgm:pt modelId="{DE045150-A65D-466C-AECB-3CF03A1898F8}">
      <dgm:prSet phldrT="[Text]"/>
      <dgm:spPr/>
      <dgm:t>
        <a:bodyPr/>
        <a:lstStyle/>
        <a:p>
          <a:r>
            <a:rPr lang="cs-CZ" dirty="0"/>
            <a:t>Dlouhodobé úvěry</a:t>
          </a:r>
        </a:p>
      </dgm:t>
    </dgm:pt>
    <dgm:pt modelId="{A48B99BD-3939-411A-8BEB-2DD786F4126F}" type="parTrans" cxnId="{DFE95C8F-EF55-4EB8-A438-ED5FCFB0D752}">
      <dgm:prSet/>
      <dgm:spPr/>
      <dgm:t>
        <a:bodyPr/>
        <a:lstStyle/>
        <a:p>
          <a:endParaRPr lang="cs-CZ"/>
        </a:p>
      </dgm:t>
    </dgm:pt>
    <dgm:pt modelId="{C2183C70-215B-4852-900A-9D7BD3B21408}" type="sibTrans" cxnId="{DFE95C8F-EF55-4EB8-A438-ED5FCFB0D752}">
      <dgm:prSet/>
      <dgm:spPr/>
      <dgm:t>
        <a:bodyPr/>
        <a:lstStyle/>
        <a:p>
          <a:endParaRPr lang="cs-CZ"/>
        </a:p>
      </dgm:t>
    </dgm:pt>
    <dgm:pt modelId="{F3E8D973-DA63-492E-A336-15A2869AD2E0}">
      <dgm:prSet/>
      <dgm:spPr/>
      <dgm:t>
        <a:bodyPr/>
        <a:lstStyle/>
        <a:p>
          <a:r>
            <a:rPr lang="cs-CZ" dirty="0"/>
            <a:t>Dlouhodobé cenné papíry</a:t>
          </a:r>
        </a:p>
      </dgm:t>
    </dgm:pt>
    <dgm:pt modelId="{27BFB27E-FC98-4608-AB2D-B0FF868E26E5}" type="parTrans" cxnId="{2D9AB022-3DB9-4AAB-B164-FEA036704294}">
      <dgm:prSet/>
      <dgm:spPr/>
      <dgm:t>
        <a:bodyPr/>
        <a:lstStyle/>
        <a:p>
          <a:endParaRPr lang="cs-CZ"/>
        </a:p>
      </dgm:t>
    </dgm:pt>
    <dgm:pt modelId="{C03581A7-D10D-4CB3-9BF9-8C42BFEDEEF4}" type="sibTrans" cxnId="{2D9AB022-3DB9-4AAB-B164-FEA036704294}">
      <dgm:prSet/>
      <dgm:spPr/>
      <dgm:t>
        <a:bodyPr/>
        <a:lstStyle/>
        <a:p>
          <a:endParaRPr lang="cs-CZ"/>
        </a:p>
      </dgm:t>
    </dgm:pt>
    <dgm:pt modelId="{B3380A96-FCEC-47A1-A75A-E1DEDFCE7808}" type="pres">
      <dgm:prSet presAssocID="{485B910A-B77F-45E6-85D3-04AF4F398A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85D9A2B-1D16-4C98-9FDC-D2772D0E3AEC}" type="pres">
      <dgm:prSet presAssocID="{6D1481F8-737E-447E-A78B-B271F205012C}" presName="hierRoot1" presStyleCnt="0"/>
      <dgm:spPr/>
    </dgm:pt>
    <dgm:pt modelId="{22F530CF-7F65-417C-AF7D-B493958203CA}" type="pres">
      <dgm:prSet presAssocID="{6D1481F8-737E-447E-A78B-B271F205012C}" presName="composite" presStyleCnt="0"/>
      <dgm:spPr/>
    </dgm:pt>
    <dgm:pt modelId="{0614E276-58FC-446B-9E2F-407725ED4E42}" type="pres">
      <dgm:prSet presAssocID="{6D1481F8-737E-447E-A78B-B271F205012C}" presName="background" presStyleLbl="node0" presStyleIdx="0" presStyleCnt="1"/>
      <dgm:spPr>
        <a:solidFill>
          <a:srgbClr val="00B050"/>
        </a:solidFill>
      </dgm:spPr>
    </dgm:pt>
    <dgm:pt modelId="{66329C34-CBD7-479F-BA94-8DA31257B1AD}" type="pres">
      <dgm:prSet presAssocID="{6D1481F8-737E-447E-A78B-B271F205012C}" presName="text" presStyleLbl="fgAcc0" presStyleIdx="0" presStyleCnt="1">
        <dgm:presLayoutVars>
          <dgm:chPref val="3"/>
        </dgm:presLayoutVars>
      </dgm:prSet>
      <dgm:spPr/>
    </dgm:pt>
    <dgm:pt modelId="{A59829FB-AC39-4CBA-92C5-70503DBC7A07}" type="pres">
      <dgm:prSet presAssocID="{6D1481F8-737E-447E-A78B-B271F205012C}" presName="hierChild2" presStyleCnt="0"/>
      <dgm:spPr/>
    </dgm:pt>
    <dgm:pt modelId="{B529E058-1E48-475A-8638-E82AED9307C3}" type="pres">
      <dgm:prSet presAssocID="{D6E7CBDE-664C-4096-9A8F-19D969BB37A1}" presName="Name10" presStyleLbl="parChTrans1D2" presStyleIdx="0" presStyleCnt="2"/>
      <dgm:spPr/>
    </dgm:pt>
    <dgm:pt modelId="{1833EFC2-EE5E-475E-A92F-FDB05A088C1C}" type="pres">
      <dgm:prSet presAssocID="{782201E8-AE0B-4CCE-B748-A7A33059D6C9}" presName="hierRoot2" presStyleCnt="0"/>
      <dgm:spPr/>
    </dgm:pt>
    <dgm:pt modelId="{1CCEF9C1-53A1-4871-B19A-A219FCECB35D}" type="pres">
      <dgm:prSet presAssocID="{782201E8-AE0B-4CCE-B748-A7A33059D6C9}" presName="composite2" presStyleCnt="0"/>
      <dgm:spPr/>
    </dgm:pt>
    <dgm:pt modelId="{4EE58312-3D9F-471C-86FE-A1F05638A3F0}" type="pres">
      <dgm:prSet presAssocID="{782201E8-AE0B-4CCE-B748-A7A33059D6C9}" presName="background2" presStyleLbl="node2" presStyleIdx="0" presStyleCnt="2"/>
      <dgm:spPr>
        <a:ln>
          <a:solidFill>
            <a:schemeClr val="accent1">
              <a:lumMod val="50000"/>
            </a:schemeClr>
          </a:solidFill>
        </a:ln>
      </dgm:spPr>
    </dgm:pt>
    <dgm:pt modelId="{6016048A-7320-4B46-B221-41C5605E87A4}" type="pres">
      <dgm:prSet presAssocID="{782201E8-AE0B-4CCE-B748-A7A33059D6C9}" presName="text2" presStyleLbl="fgAcc2" presStyleIdx="0" presStyleCnt="2">
        <dgm:presLayoutVars>
          <dgm:chPref val="3"/>
        </dgm:presLayoutVars>
      </dgm:prSet>
      <dgm:spPr/>
    </dgm:pt>
    <dgm:pt modelId="{C8EEFD6A-62A6-4DAA-BD61-213C768BAC48}" type="pres">
      <dgm:prSet presAssocID="{782201E8-AE0B-4CCE-B748-A7A33059D6C9}" presName="hierChild3" presStyleCnt="0"/>
      <dgm:spPr/>
    </dgm:pt>
    <dgm:pt modelId="{71455548-19D3-49B2-A320-6B1E7DF94847}" type="pres">
      <dgm:prSet presAssocID="{530901CD-9CEA-42F7-B743-90796742E2DA}" presName="Name17" presStyleLbl="parChTrans1D3" presStyleIdx="0" presStyleCnt="4"/>
      <dgm:spPr/>
    </dgm:pt>
    <dgm:pt modelId="{1F0AE38F-170C-4268-8B66-32B7264C4EA3}" type="pres">
      <dgm:prSet presAssocID="{FA9659D0-6E46-48A0-ACF6-5B68E9773AEE}" presName="hierRoot3" presStyleCnt="0"/>
      <dgm:spPr/>
    </dgm:pt>
    <dgm:pt modelId="{917360F8-EB9A-40F1-9497-22C1291182DD}" type="pres">
      <dgm:prSet presAssocID="{FA9659D0-6E46-48A0-ACF6-5B68E9773AEE}" presName="composite3" presStyleCnt="0"/>
      <dgm:spPr/>
    </dgm:pt>
    <dgm:pt modelId="{8D6A37F6-54FC-4E3E-8121-784A25ACFCD0}" type="pres">
      <dgm:prSet presAssocID="{FA9659D0-6E46-48A0-ACF6-5B68E9773AEE}" presName="background3" presStyleLbl="node3" presStyleIdx="0" presStyleCnt="4"/>
      <dgm:spPr/>
    </dgm:pt>
    <dgm:pt modelId="{B684ECFD-7A74-4803-ADB2-91A03317926D}" type="pres">
      <dgm:prSet presAssocID="{FA9659D0-6E46-48A0-ACF6-5B68E9773AEE}" presName="text3" presStyleLbl="fgAcc3" presStyleIdx="0" presStyleCnt="4">
        <dgm:presLayoutVars>
          <dgm:chPref val="3"/>
        </dgm:presLayoutVars>
      </dgm:prSet>
      <dgm:spPr/>
    </dgm:pt>
    <dgm:pt modelId="{ADC4EF8C-EA5B-450E-B091-FE11911D37CE}" type="pres">
      <dgm:prSet presAssocID="{FA9659D0-6E46-48A0-ACF6-5B68E9773AEE}" presName="hierChild4" presStyleCnt="0"/>
      <dgm:spPr/>
    </dgm:pt>
    <dgm:pt modelId="{D684F62B-5138-4AF5-9026-24FB9F8A03E0}" type="pres">
      <dgm:prSet presAssocID="{B0C92F4F-94A8-4BF6-A442-49CF07C6F658}" presName="Name17" presStyleLbl="parChTrans1D3" presStyleIdx="1" presStyleCnt="4"/>
      <dgm:spPr/>
    </dgm:pt>
    <dgm:pt modelId="{904A2F59-8CCA-4CCF-AA8E-B9B2B82EAA27}" type="pres">
      <dgm:prSet presAssocID="{9684092C-53B9-4D8B-B719-57B38A31B05E}" presName="hierRoot3" presStyleCnt="0"/>
      <dgm:spPr/>
    </dgm:pt>
    <dgm:pt modelId="{8503D115-C051-40BF-AFE3-2EF20D12FE5C}" type="pres">
      <dgm:prSet presAssocID="{9684092C-53B9-4D8B-B719-57B38A31B05E}" presName="composite3" presStyleCnt="0"/>
      <dgm:spPr/>
    </dgm:pt>
    <dgm:pt modelId="{585C606C-5A94-40E2-8669-30DBB8F1C401}" type="pres">
      <dgm:prSet presAssocID="{9684092C-53B9-4D8B-B719-57B38A31B05E}" presName="background3" presStyleLbl="node3" presStyleIdx="1" presStyleCnt="4"/>
      <dgm:spPr/>
    </dgm:pt>
    <dgm:pt modelId="{04366C6F-04A6-47FC-BCBB-B4F5966DA50C}" type="pres">
      <dgm:prSet presAssocID="{9684092C-53B9-4D8B-B719-57B38A31B05E}" presName="text3" presStyleLbl="fgAcc3" presStyleIdx="1" presStyleCnt="4">
        <dgm:presLayoutVars>
          <dgm:chPref val="3"/>
        </dgm:presLayoutVars>
      </dgm:prSet>
      <dgm:spPr/>
    </dgm:pt>
    <dgm:pt modelId="{C8B441F5-BD7C-4EDB-93AD-14C9F7E5D4BA}" type="pres">
      <dgm:prSet presAssocID="{9684092C-53B9-4D8B-B719-57B38A31B05E}" presName="hierChild4" presStyleCnt="0"/>
      <dgm:spPr/>
    </dgm:pt>
    <dgm:pt modelId="{2F845B2F-40D1-4D4B-8C52-BFF12F63E5A4}" type="pres">
      <dgm:prSet presAssocID="{18B2EB2F-BD38-4C0B-850D-8ECDAFD23D29}" presName="Name10" presStyleLbl="parChTrans1D2" presStyleIdx="1" presStyleCnt="2"/>
      <dgm:spPr/>
    </dgm:pt>
    <dgm:pt modelId="{D91CCFF1-9DD6-4D9E-9E4B-C18074D538F7}" type="pres">
      <dgm:prSet presAssocID="{D28D05D2-407D-41D8-9B63-7125ADB1690A}" presName="hierRoot2" presStyleCnt="0"/>
      <dgm:spPr/>
    </dgm:pt>
    <dgm:pt modelId="{3EAD97DB-FB6D-4B2B-B959-4192BBD6667F}" type="pres">
      <dgm:prSet presAssocID="{D28D05D2-407D-41D8-9B63-7125ADB1690A}" presName="composite2" presStyleCnt="0"/>
      <dgm:spPr/>
    </dgm:pt>
    <dgm:pt modelId="{79D82B04-179D-4410-9BDA-666EECC47983}" type="pres">
      <dgm:prSet presAssocID="{D28D05D2-407D-41D8-9B63-7125ADB1690A}" presName="background2" presStyleLbl="node2" presStyleIdx="1" presStyleCnt="2"/>
      <dgm:spPr>
        <a:solidFill>
          <a:srgbClr val="0070C0"/>
        </a:solidFill>
      </dgm:spPr>
    </dgm:pt>
    <dgm:pt modelId="{9361B265-2AEE-41E2-A277-FF1780FBCAFB}" type="pres">
      <dgm:prSet presAssocID="{D28D05D2-407D-41D8-9B63-7125ADB1690A}" presName="text2" presStyleLbl="fgAcc2" presStyleIdx="1" presStyleCnt="2">
        <dgm:presLayoutVars>
          <dgm:chPref val="3"/>
        </dgm:presLayoutVars>
      </dgm:prSet>
      <dgm:spPr/>
    </dgm:pt>
    <dgm:pt modelId="{3C8A8C74-03F6-4E69-9BC8-5ADFA71CC4A1}" type="pres">
      <dgm:prSet presAssocID="{D28D05D2-407D-41D8-9B63-7125ADB1690A}" presName="hierChild3" presStyleCnt="0"/>
      <dgm:spPr/>
    </dgm:pt>
    <dgm:pt modelId="{81052146-FF4A-4249-825D-E22BC6CF5384}" type="pres">
      <dgm:prSet presAssocID="{A48B99BD-3939-411A-8BEB-2DD786F4126F}" presName="Name17" presStyleLbl="parChTrans1D3" presStyleIdx="2" presStyleCnt="4"/>
      <dgm:spPr/>
    </dgm:pt>
    <dgm:pt modelId="{2311C38C-E0A9-4487-ADF0-4D40A81343C5}" type="pres">
      <dgm:prSet presAssocID="{DE045150-A65D-466C-AECB-3CF03A1898F8}" presName="hierRoot3" presStyleCnt="0"/>
      <dgm:spPr/>
    </dgm:pt>
    <dgm:pt modelId="{F81954D9-5682-4F64-AC7D-18FCF13FC7B1}" type="pres">
      <dgm:prSet presAssocID="{DE045150-A65D-466C-AECB-3CF03A1898F8}" presName="composite3" presStyleCnt="0"/>
      <dgm:spPr/>
    </dgm:pt>
    <dgm:pt modelId="{2F83D3DD-F5E0-452B-8A18-4845781D0E78}" type="pres">
      <dgm:prSet presAssocID="{DE045150-A65D-466C-AECB-3CF03A1898F8}" presName="background3" presStyleLbl="node3" presStyleIdx="2" presStyleCnt="4"/>
      <dgm:spPr>
        <a:solidFill>
          <a:srgbClr val="6D6DFB"/>
        </a:solidFill>
      </dgm:spPr>
    </dgm:pt>
    <dgm:pt modelId="{698E5AB0-1F64-4E45-80B0-D2EE3B8495E6}" type="pres">
      <dgm:prSet presAssocID="{DE045150-A65D-466C-AECB-3CF03A1898F8}" presName="text3" presStyleLbl="fgAcc3" presStyleIdx="2" presStyleCnt="4">
        <dgm:presLayoutVars>
          <dgm:chPref val="3"/>
        </dgm:presLayoutVars>
      </dgm:prSet>
      <dgm:spPr/>
    </dgm:pt>
    <dgm:pt modelId="{F00671D2-CFD6-454F-8DB1-6E9218FB24A4}" type="pres">
      <dgm:prSet presAssocID="{DE045150-A65D-466C-AECB-3CF03A1898F8}" presName="hierChild4" presStyleCnt="0"/>
      <dgm:spPr/>
    </dgm:pt>
    <dgm:pt modelId="{7FF60E78-CB5A-4B39-82C2-869B3FD98DFF}" type="pres">
      <dgm:prSet presAssocID="{27BFB27E-FC98-4608-AB2D-B0FF868E26E5}" presName="Name17" presStyleLbl="parChTrans1D3" presStyleIdx="3" presStyleCnt="4"/>
      <dgm:spPr/>
    </dgm:pt>
    <dgm:pt modelId="{802A0797-1FC1-426B-B35E-040D0F3E4ABB}" type="pres">
      <dgm:prSet presAssocID="{F3E8D973-DA63-492E-A336-15A2869AD2E0}" presName="hierRoot3" presStyleCnt="0"/>
      <dgm:spPr/>
    </dgm:pt>
    <dgm:pt modelId="{C907B4E4-DFBB-4931-9106-A7D85FF0D28B}" type="pres">
      <dgm:prSet presAssocID="{F3E8D973-DA63-492E-A336-15A2869AD2E0}" presName="composite3" presStyleCnt="0"/>
      <dgm:spPr/>
    </dgm:pt>
    <dgm:pt modelId="{6E65E93C-B894-46AD-B256-6B3EA4B4F29E}" type="pres">
      <dgm:prSet presAssocID="{F3E8D973-DA63-492E-A336-15A2869AD2E0}" presName="background3" presStyleLbl="node3" presStyleIdx="3" presStyleCnt="4"/>
      <dgm:spPr>
        <a:solidFill>
          <a:srgbClr val="6D6DFB"/>
        </a:solidFill>
      </dgm:spPr>
    </dgm:pt>
    <dgm:pt modelId="{0BE0438C-9261-4A57-A0CB-FFA80E436EDA}" type="pres">
      <dgm:prSet presAssocID="{F3E8D973-DA63-492E-A336-15A2869AD2E0}" presName="text3" presStyleLbl="fgAcc3" presStyleIdx="3" presStyleCnt="4">
        <dgm:presLayoutVars>
          <dgm:chPref val="3"/>
        </dgm:presLayoutVars>
      </dgm:prSet>
      <dgm:spPr/>
    </dgm:pt>
    <dgm:pt modelId="{2647BD06-1343-4567-9BC8-2620FE05E187}" type="pres">
      <dgm:prSet presAssocID="{F3E8D973-DA63-492E-A336-15A2869AD2E0}" presName="hierChild4" presStyleCnt="0"/>
      <dgm:spPr/>
    </dgm:pt>
  </dgm:ptLst>
  <dgm:cxnLst>
    <dgm:cxn modelId="{6DCB1009-64B6-429B-A8A4-D7F96C6CE14E}" type="presOf" srcId="{D28D05D2-407D-41D8-9B63-7125ADB1690A}" destId="{9361B265-2AEE-41E2-A277-FF1780FBCAFB}" srcOrd="0" destOrd="0" presId="urn:microsoft.com/office/officeart/2005/8/layout/hierarchy1"/>
    <dgm:cxn modelId="{1275E71A-84F7-4845-8C5C-6059E96AF871}" srcId="{782201E8-AE0B-4CCE-B748-A7A33059D6C9}" destId="{9684092C-53B9-4D8B-B719-57B38A31B05E}" srcOrd="1" destOrd="0" parTransId="{B0C92F4F-94A8-4BF6-A442-49CF07C6F658}" sibTransId="{1413EE64-3174-41D1-8CFF-93192E558934}"/>
    <dgm:cxn modelId="{9D4D2722-636D-41C3-84FD-5A241E153FCE}" type="presOf" srcId="{530901CD-9CEA-42F7-B743-90796742E2DA}" destId="{71455548-19D3-49B2-A320-6B1E7DF94847}" srcOrd="0" destOrd="0" presId="urn:microsoft.com/office/officeart/2005/8/layout/hierarchy1"/>
    <dgm:cxn modelId="{2D9AB022-3DB9-4AAB-B164-FEA036704294}" srcId="{D28D05D2-407D-41D8-9B63-7125ADB1690A}" destId="{F3E8D973-DA63-492E-A336-15A2869AD2E0}" srcOrd="1" destOrd="0" parTransId="{27BFB27E-FC98-4608-AB2D-B0FF868E26E5}" sibTransId="{C03581A7-D10D-4CB3-9BF9-8C42BFEDEEF4}"/>
    <dgm:cxn modelId="{A5DDC423-AC6A-46CD-AB7E-5BA0DE0F6852}" type="presOf" srcId="{782201E8-AE0B-4CCE-B748-A7A33059D6C9}" destId="{6016048A-7320-4B46-B221-41C5605E87A4}" srcOrd="0" destOrd="0" presId="urn:microsoft.com/office/officeart/2005/8/layout/hierarchy1"/>
    <dgm:cxn modelId="{2801085D-6257-4ED5-ABEB-935981E68B40}" type="presOf" srcId="{DE045150-A65D-466C-AECB-3CF03A1898F8}" destId="{698E5AB0-1F64-4E45-80B0-D2EE3B8495E6}" srcOrd="0" destOrd="0" presId="urn:microsoft.com/office/officeart/2005/8/layout/hierarchy1"/>
    <dgm:cxn modelId="{93B67063-01F9-4187-8014-BD5BBABDD9CE}" type="presOf" srcId="{D6E7CBDE-664C-4096-9A8F-19D969BB37A1}" destId="{B529E058-1E48-475A-8638-E82AED9307C3}" srcOrd="0" destOrd="0" presId="urn:microsoft.com/office/officeart/2005/8/layout/hierarchy1"/>
    <dgm:cxn modelId="{A313234A-EEE5-4AE8-8152-18CAB0BCBB5E}" type="presOf" srcId="{F3E8D973-DA63-492E-A336-15A2869AD2E0}" destId="{0BE0438C-9261-4A57-A0CB-FFA80E436EDA}" srcOrd="0" destOrd="0" presId="urn:microsoft.com/office/officeart/2005/8/layout/hierarchy1"/>
    <dgm:cxn modelId="{6494F56C-5C2A-47C4-9D91-F136EE1A856B}" type="presOf" srcId="{6D1481F8-737E-447E-A78B-B271F205012C}" destId="{66329C34-CBD7-479F-BA94-8DA31257B1AD}" srcOrd="0" destOrd="0" presId="urn:microsoft.com/office/officeart/2005/8/layout/hierarchy1"/>
    <dgm:cxn modelId="{EB361979-7444-4907-838A-FDC9CD9F1BA5}" type="presOf" srcId="{485B910A-B77F-45E6-85D3-04AF4F398A21}" destId="{B3380A96-FCEC-47A1-A75A-E1DEDFCE7808}" srcOrd="0" destOrd="0" presId="urn:microsoft.com/office/officeart/2005/8/layout/hierarchy1"/>
    <dgm:cxn modelId="{6A54D97F-FC70-4CC2-BF41-4CEEDD12D975}" srcId="{6D1481F8-737E-447E-A78B-B271F205012C}" destId="{782201E8-AE0B-4CCE-B748-A7A33059D6C9}" srcOrd="0" destOrd="0" parTransId="{D6E7CBDE-664C-4096-9A8F-19D969BB37A1}" sibTransId="{015200CA-D8FF-4979-84E3-9A52D9BE4426}"/>
    <dgm:cxn modelId="{E32C108E-2D9A-4255-B9EF-6E1F4CA38D5E}" type="presOf" srcId="{18B2EB2F-BD38-4C0B-850D-8ECDAFD23D29}" destId="{2F845B2F-40D1-4D4B-8C52-BFF12F63E5A4}" srcOrd="0" destOrd="0" presId="urn:microsoft.com/office/officeart/2005/8/layout/hierarchy1"/>
    <dgm:cxn modelId="{DFE95C8F-EF55-4EB8-A438-ED5FCFB0D752}" srcId="{D28D05D2-407D-41D8-9B63-7125ADB1690A}" destId="{DE045150-A65D-466C-AECB-3CF03A1898F8}" srcOrd="0" destOrd="0" parTransId="{A48B99BD-3939-411A-8BEB-2DD786F4126F}" sibTransId="{C2183C70-215B-4852-900A-9D7BD3B21408}"/>
    <dgm:cxn modelId="{6AD85990-70D7-43B0-8586-5DFAA8721143}" type="presOf" srcId="{B0C92F4F-94A8-4BF6-A442-49CF07C6F658}" destId="{D684F62B-5138-4AF5-9026-24FB9F8A03E0}" srcOrd="0" destOrd="0" presId="urn:microsoft.com/office/officeart/2005/8/layout/hierarchy1"/>
    <dgm:cxn modelId="{98C39D93-A313-4B5F-B2A9-2EAD8CABC18E}" srcId="{782201E8-AE0B-4CCE-B748-A7A33059D6C9}" destId="{FA9659D0-6E46-48A0-ACF6-5B68E9773AEE}" srcOrd="0" destOrd="0" parTransId="{530901CD-9CEA-42F7-B743-90796742E2DA}" sibTransId="{6B13A85B-9755-4A6F-80C8-8D4D51AFB0FB}"/>
    <dgm:cxn modelId="{9F6F41B5-B954-405A-B559-5B20E16C8B0B}" type="presOf" srcId="{A48B99BD-3939-411A-8BEB-2DD786F4126F}" destId="{81052146-FF4A-4249-825D-E22BC6CF5384}" srcOrd="0" destOrd="0" presId="urn:microsoft.com/office/officeart/2005/8/layout/hierarchy1"/>
    <dgm:cxn modelId="{C5BCA8BF-B802-45B8-BC70-AB375D98530A}" srcId="{6D1481F8-737E-447E-A78B-B271F205012C}" destId="{D28D05D2-407D-41D8-9B63-7125ADB1690A}" srcOrd="1" destOrd="0" parTransId="{18B2EB2F-BD38-4C0B-850D-8ECDAFD23D29}" sibTransId="{4912C5F5-ECE1-4413-9CBB-1CDDBEE24081}"/>
    <dgm:cxn modelId="{568028C1-6E57-45B4-960F-BFB52FF0C54B}" srcId="{485B910A-B77F-45E6-85D3-04AF4F398A21}" destId="{6D1481F8-737E-447E-A78B-B271F205012C}" srcOrd="0" destOrd="0" parTransId="{2B6BAF08-3DE8-4C43-8CC4-7623ECF0A841}" sibTransId="{1C2C2DA0-11BE-40D9-87A3-CC4AF9A4892B}"/>
    <dgm:cxn modelId="{F28159C2-5875-435B-9A43-8E2CDA52072F}" type="presOf" srcId="{27BFB27E-FC98-4608-AB2D-B0FF868E26E5}" destId="{7FF60E78-CB5A-4B39-82C2-869B3FD98DFF}" srcOrd="0" destOrd="0" presId="urn:microsoft.com/office/officeart/2005/8/layout/hierarchy1"/>
    <dgm:cxn modelId="{F7E984C2-8A4E-4DD8-8783-8D063CB0968D}" type="presOf" srcId="{9684092C-53B9-4D8B-B719-57B38A31B05E}" destId="{04366C6F-04A6-47FC-BCBB-B4F5966DA50C}" srcOrd="0" destOrd="0" presId="urn:microsoft.com/office/officeart/2005/8/layout/hierarchy1"/>
    <dgm:cxn modelId="{3FBE95C8-8AF2-4F46-B4D8-0A9039AAE37F}" type="presOf" srcId="{FA9659D0-6E46-48A0-ACF6-5B68E9773AEE}" destId="{B684ECFD-7A74-4803-ADB2-91A03317926D}" srcOrd="0" destOrd="0" presId="urn:microsoft.com/office/officeart/2005/8/layout/hierarchy1"/>
    <dgm:cxn modelId="{C81679B2-01C3-4B3D-A63D-8DFB153E2141}" type="presParOf" srcId="{B3380A96-FCEC-47A1-A75A-E1DEDFCE7808}" destId="{885D9A2B-1D16-4C98-9FDC-D2772D0E3AEC}" srcOrd="0" destOrd="0" presId="urn:microsoft.com/office/officeart/2005/8/layout/hierarchy1"/>
    <dgm:cxn modelId="{EFA8071C-39D2-4C5B-819C-944E361A0A6E}" type="presParOf" srcId="{885D9A2B-1D16-4C98-9FDC-D2772D0E3AEC}" destId="{22F530CF-7F65-417C-AF7D-B493958203CA}" srcOrd="0" destOrd="0" presId="urn:microsoft.com/office/officeart/2005/8/layout/hierarchy1"/>
    <dgm:cxn modelId="{D79842B3-9B85-4EF7-9E05-656FABCA48FD}" type="presParOf" srcId="{22F530CF-7F65-417C-AF7D-B493958203CA}" destId="{0614E276-58FC-446B-9E2F-407725ED4E42}" srcOrd="0" destOrd="0" presId="urn:microsoft.com/office/officeart/2005/8/layout/hierarchy1"/>
    <dgm:cxn modelId="{D68ADCCA-80C1-471A-8813-5E8D88CD57C3}" type="presParOf" srcId="{22F530CF-7F65-417C-AF7D-B493958203CA}" destId="{66329C34-CBD7-479F-BA94-8DA31257B1AD}" srcOrd="1" destOrd="0" presId="urn:microsoft.com/office/officeart/2005/8/layout/hierarchy1"/>
    <dgm:cxn modelId="{5352B7D4-ACC2-4985-8F6F-61E3F3136456}" type="presParOf" srcId="{885D9A2B-1D16-4C98-9FDC-D2772D0E3AEC}" destId="{A59829FB-AC39-4CBA-92C5-70503DBC7A07}" srcOrd="1" destOrd="0" presId="urn:microsoft.com/office/officeart/2005/8/layout/hierarchy1"/>
    <dgm:cxn modelId="{7F087C55-CDB7-4149-8878-D9DAC3ACF0AE}" type="presParOf" srcId="{A59829FB-AC39-4CBA-92C5-70503DBC7A07}" destId="{B529E058-1E48-475A-8638-E82AED9307C3}" srcOrd="0" destOrd="0" presId="urn:microsoft.com/office/officeart/2005/8/layout/hierarchy1"/>
    <dgm:cxn modelId="{9FAF153E-A4B0-486D-90B2-934C9CB61270}" type="presParOf" srcId="{A59829FB-AC39-4CBA-92C5-70503DBC7A07}" destId="{1833EFC2-EE5E-475E-A92F-FDB05A088C1C}" srcOrd="1" destOrd="0" presId="urn:microsoft.com/office/officeart/2005/8/layout/hierarchy1"/>
    <dgm:cxn modelId="{6D461E63-50D7-47CB-897F-D8A1E9E110F8}" type="presParOf" srcId="{1833EFC2-EE5E-475E-A92F-FDB05A088C1C}" destId="{1CCEF9C1-53A1-4871-B19A-A219FCECB35D}" srcOrd="0" destOrd="0" presId="urn:microsoft.com/office/officeart/2005/8/layout/hierarchy1"/>
    <dgm:cxn modelId="{A39D72E1-2D4F-41B0-9217-F3D66FFE352B}" type="presParOf" srcId="{1CCEF9C1-53A1-4871-B19A-A219FCECB35D}" destId="{4EE58312-3D9F-471C-86FE-A1F05638A3F0}" srcOrd="0" destOrd="0" presId="urn:microsoft.com/office/officeart/2005/8/layout/hierarchy1"/>
    <dgm:cxn modelId="{D54B051A-602C-44F3-8A32-8115CF9C7FE8}" type="presParOf" srcId="{1CCEF9C1-53A1-4871-B19A-A219FCECB35D}" destId="{6016048A-7320-4B46-B221-41C5605E87A4}" srcOrd="1" destOrd="0" presId="urn:microsoft.com/office/officeart/2005/8/layout/hierarchy1"/>
    <dgm:cxn modelId="{DE28D4F0-0BEC-468F-97D4-929816D8900A}" type="presParOf" srcId="{1833EFC2-EE5E-475E-A92F-FDB05A088C1C}" destId="{C8EEFD6A-62A6-4DAA-BD61-213C768BAC48}" srcOrd="1" destOrd="0" presId="urn:microsoft.com/office/officeart/2005/8/layout/hierarchy1"/>
    <dgm:cxn modelId="{DD3A3716-A060-4705-8E34-B684FF467DE6}" type="presParOf" srcId="{C8EEFD6A-62A6-4DAA-BD61-213C768BAC48}" destId="{71455548-19D3-49B2-A320-6B1E7DF94847}" srcOrd="0" destOrd="0" presId="urn:microsoft.com/office/officeart/2005/8/layout/hierarchy1"/>
    <dgm:cxn modelId="{7DA5CC6B-43A3-4882-90B1-A2BDCDDD70C7}" type="presParOf" srcId="{C8EEFD6A-62A6-4DAA-BD61-213C768BAC48}" destId="{1F0AE38F-170C-4268-8B66-32B7264C4EA3}" srcOrd="1" destOrd="0" presId="urn:microsoft.com/office/officeart/2005/8/layout/hierarchy1"/>
    <dgm:cxn modelId="{FACD2D74-3852-4D49-90C7-1C77912C593D}" type="presParOf" srcId="{1F0AE38F-170C-4268-8B66-32B7264C4EA3}" destId="{917360F8-EB9A-40F1-9497-22C1291182DD}" srcOrd="0" destOrd="0" presId="urn:microsoft.com/office/officeart/2005/8/layout/hierarchy1"/>
    <dgm:cxn modelId="{F82B7CFE-1045-438A-BBEC-D8CA0E467F7B}" type="presParOf" srcId="{917360F8-EB9A-40F1-9497-22C1291182DD}" destId="{8D6A37F6-54FC-4E3E-8121-784A25ACFCD0}" srcOrd="0" destOrd="0" presId="urn:microsoft.com/office/officeart/2005/8/layout/hierarchy1"/>
    <dgm:cxn modelId="{80B568B6-D469-49B9-BACC-CBB682C172D6}" type="presParOf" srcId="{917360F8-EB9A-40F1-9497-22C1291182DD}" destId="{B684ECFD-7A74-4803-ADB2-91A03317926D}" srcOrd="1" destOrd="0" presId="urn:microsoft.com/office/officeart/2005/8/layout/hierarchy1"/>
    <dgm:cxn modelId="{5BCD48A3-BBD3-45D4-96C5-632892ED131C}" type="presParOf" srcId="{1F0AE38F-170C-4268-8B66-32B7264C4EA3}" destId="{ADC4EF8C-EA5B-450E-B091-FE11911D37CE}" srcOrd="1" destOrd="0" presId="urn:microsoft.com/office/officeart/2005/8/layout/hierarchy1"/>
    <dgm:cxn modelId="{6B0C213D-5053-4E02-8ABC-671322C51826}" type="presParOf" srcId="{C8EEFD6A-62A6-4DAA-BD61-213C768BAC48}" destId="{D684F62B-5138-4AF5-9026-24FB9F8A03E0}" srcOrd="2" destOrd="0" presId="urn:microsoft.com/office/officeart/2005/8/layout/hierarchy1"/>
    <dgm:cxn modelId="{5162F9A2-1539-4CB7-A8EC-DEF51A192FDC}" type="presParOf" srcId="{C8EEFD6A-62A6-4DAA-BD61-213C768BAC48}" destId="{904A2F59-8CCA-4CCF-AA8E-B9B2B82EAA27}" srcOrd="3" destOrd="0" presId="urn:microsoft.com/office/officeart/2005/8/layout/hierarchy1"/>
    <dgm:cxn modelId="{996FFAD9-C604-4F94-B401-FAD06776809A}" type="presParOf" srcId="{904A2F59-8CCA-4CCF-AA8E-B9B2B82EAA27}" destId="{8503D115-C051-40BF-AFE3-2EF20D12FE5C}" srcOrd="0" destOrd="0" presId="urn:microsoft.com/office/officeart/2005/8/layout/hierarchy1"/>
    <dgm:cxn modelId="{193CF971-AD8E-4405-B525-D797CD1F3570}" type="presParOf" srcId="{8503D115-C051-40BF-AFE3-2EF20D12FE5C}" destId="{585C606C-5A94-40E2-8669-30DBB8F1C401}" srcOrd="0" destOrd="0" presId="urn:microsoft.com/office/officeart/2005/8/layout/hierarchy1"/>
    <dgm:cxn modelId="{E3F5D1B7-20D0-467F-9702-4FCA07C158A7}" type="presParOf" srcId="{8503D115-C051-40BF-AFE3-2EF20D12FE5C}" destId="{04366C6F-04A6-47FC-BCBB-B4F5966DA50C}" srcOrd="1" destOrd="0" presId="urn:microsoft.com/office/officeart/2005/8/layout/hierarchy1"/>
    <dgm:cxn modelId="{1A8CDEB6-A8E7-4A54-83B3-5638848F9711}" type="presParOf" srcId="{904A2F59-8CCA-4CCF-AA8E-B9B2B82EAA27}" destId="{C8B441F5-BD7C-4EDB-93AD-14C9F7E5D4BA}" srcOrd="1" destOrd="0" presId="urn:microsoft.com/office/officeart/2005/8/layout/hierarchy1"/>
    <dgm:cxn modelId="{754E441B-1D04-4F7C-AB54-95F5FD188F4E}" type="presParOf" srcId="{A59829FB-AC39-4CBA-92C5-70503DBC7A07}" destId="{2F845B2F-40D1-4D4B-8C52-BFF12F63E5A4}" srcOrd="2" destOrd="0" presId="urn:microsoft.com/office/officeart/2005/8/layout/hierarchy1"/>
    <dgm:cxn modelId="{DE5F28F2-C386-4270-B24D-629797AD3513}" type="presParOf" srcId="{A59829FB-AC39-4CBA-92C5-70503DBC7A07}" destId="{D91CCFF1-9DD6-4D9E-9E4B-C18074D538F7}" srcOrd="3" destOrd="0" presId="urn:microsoft.com/office/officeart/2005/8/layout/hierarchy1"/>
    <dgm:cxn modelId="{94BC3EE1-F237-4A77-8DB3-164049907E19}" type="presParOf" srcId="{D91CCFF1-9DD6-4D9E-9E4B-C18074D538F7}" destId="{3EAD97DB-FB6D-4B2B-B959-4192BBD6667F}" srcOrd="0" destOrd="0" presId="urn:microsoft.com/office/officeart/2005/8/layout/hierarchy1"/>
    <dgm:cxn modelId="{D683DE36-2B5F-4729-A0E6-5A69A6476F20}" type="presParOf" srcId="{3EAD97DB-FB6D-4B2B-B959-4192BBD6667F}" destId="{79D82B04-179D-4410-9BDA-666EECC47983}" srcOrd="0" destOrd="0" presId="urn:microsoft.com/office/officeart/2005/8/layout/hierarchy1"/>
    <dgm:cxn modelId="{20FBFB57-9D69-4013-B68A-1445453CDEE4}" type="presParOf" srcId="{3EAD97DB-FB6D-4B2B-B959-4192BBD6667F}" destId="{9361B265-2AEE-41E2-A277-FF1780FBCAFB}" srcOrd="1" destOrd="0" presId="urn:microsoft.com/office/officeart/2005/8/layout/hierarchy1"/>
    <dgm:cxn modelId="{866E426B-7416-4090-A85F-F74537EC1129}" type="presParOf" srcId="{D91CCFF1-9DD6-4D9E-9E4B-C18074D538F7}" destId="{3C8A8C74-03F6-4E69-9BC8-5ADFA71CC4A1}" srcOrd="1" destOrd="0" presId="urn:microsoft.com/office/officeart/2005/8/layout/hierarchy1"/>
    <dgm:cxn modelId="{13990B10-20A4-4D4E-A608-95361E4F2165}" type="presParOf" srcId="{3C8A8C74-03F6-4E69-9BC8-5ADFA71CC4A1}" destId="{81052146-FF4A-4249-825D-E22BC6CF5384}" srcOrd="0" destOrd="0" presId="urn:microsoft.com/office/officeart/2005/8/layout/hierarchy1"/>
    <dgm:cxn modelId="{8B4F673F-7C64-4213-A08B-785AC6BFFA75}" type="presParOf" srcId="{3C8A8C74-03F6-4E69-9BC8-5ADFA71CC4A1}" destId="{2311C38C-E0A9-4487-ADF0-4D40A81343C5}" srcOrd="1" destOrd="0" presId="urn:microsoft.com/office/officeart/2005/8/layout/hierarchy1"/>
    <dgm:cxn modelId="{577B069B-BD04-412E-AF45-5C1B5FD715D7}" type="presParOf" srcId="{2311C38C-E0A9-4487-ADF0-4D40A81343C5}" destId="{F81954D9-5682-4F64-AC7D-18FCF13FC7B1}" srcOrd="0" destOrd="0" presId="urn:microsoft.com/office/officeart/2005/8/layout/hierarchy1"/>
    <dgm:cxn modelId="{357C0193-34E5-43CF-A951-A4196AC86002}" type="presParOf" srcId="{F81954D9-5682-4F64-AC7D-18FCF13FC7B1}" destId="{2F83D3DD-F5E0-452B-8A18-4845781D0E78}" srcOrd="0" destOrd="0" presId="urn:microsoft.com/office/officeart/2005/8/layout/hierarchy1"/>
    <dgm:cxn modelId="{D289037C-E6B9-4FBA-8D56-CA5E02996134}" type="presParOf" srcId="{F81954D9-5682-4F64-AC7D-18FCF13FC7B1}" destId="{698E5AB0-1F64-4E45-80B0-D2EE3B8495E6}" srcOrd="1" destOrd="0" presId="urn:microsoft.com/office/officeart/2005/8/layout/hierarchy1"/>
    <dgm:cxn modelId="{2471432F-1881-4263-B3F6-A1ADDECE14A1}" type="presParOf" srcId="{2311C38C-E0A9-4487-ADF0-4D40A81343C5}" destId="{F00671D2-CFD6-454F-8DB1-6E9218FB24A4}" srcOrd="1" destOrd="0" presId="urn:microsoft.com/office/officeart/2005/8/layout/hierarchy1"/>
    <dgm:cxn modelId="{C226593E-6A5E-4C65-96C8-803D062D8A2F}" type="presParOf" srcId="{3C8A8C74-03F6-4E69-9BC8-5ADFA71CC4A1}" destId="{7FF60E78-CB5A-4B39-82C2-869B3FD98DFF}" srcOrd="2" destOrd="0" presId="urn:microsoft.com/office/officeart/2005/8/layout/hierarchy1"/>
    <dgm:cxn modelId="{7D8F13D7-77DE-487F-991D-EC8757692D5E}" type="presParOf" srcId="{3C8A8C74-03F6-4E69-9BC8-5ADFA71CC4A1}" destId="{802A0797-1FC1-426B-B35E-040D0F3E4ABB}" srcOrd="3" destOrd="0" presId="urn:microsoft.com/office/officeart/2005/8/layout/hierarchy1"/>
    <dgm:cxn modelId="{BFE46418-9122-48FC-85CC-D9A284147CED}" type="presParOf" srcId="{802A0797-1FC1-426B-B35E-040D0F3E4ABB}" destId="{C907B4E4-DFBB-4931-9106-A7D85FF0D28B}" srcOrd="0" destOrd="0" presId="urn:microsoft.com/office/officeart/2005/8/layout/hierarchy1"/>
    <dgm:cxn modelId="{C411610D-7756-4EBD-8580-94512E376788}" type="presParOf" srcId="{C907B4E4-DFBB-4931-9106-A7D85FF0D28B}" destId="{6E65E93C-B894-46AD-B256-6B3EA4B4F29E}" srcOrd="0" destOrd="0" presId="urn:microsoft.com/office/officeart/2005/8/layout/hierarchy1"/>
    <dgm:cxn modelId="{8449DD5E-5F2C-4980-8368-1FC8514C74C8}" type="presParOf" srcId="{C907B4E4-DFBB-4931-9106-A7D85FF0D28B}" destId="{0BE0438C-9261-4A57-A0CB-FFA80E436EDA}" srcOrd="1" destOrd="0" presId="urn:microsoft.com/office/officeart/2005/8/layout/hierarchy1"/>
    <dgm:cxn modelId="{39BEB23A-DA57-4691-B650-5F3CB2AFB2F0}" type="presParOf" srcId="{802A0797-1FC1-426B-B35E-040D0F3E4ABB}" destId="{2647BD06-1343-4567-9BC8-2620FE05E1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0E78-CB5A-4B39-82C2-869B3FD98DFF}">
      <dsp:nvSpPr>
        <dsp:cNvPr id="0" name=""/>
        <dsp:cNvSpPr/>
      </dsp:nvSpPr>
      <dsp:spPr>
        <a:xfrm>
          <a:off x="5357704" y="2630988"/>
          <a:ext cx="920492" cy="438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532"/>
              </a:lnTo>
              <a:lnTo>
                <a:pt x="920492" y="298532"/>
              </a:lnTo>
              <a:lnTo>
                <a:pt x="920492" y="4380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52146-FF4A-4249-825D-E22BC6CF5384}">
      <dsp:nvSpPr>
        <dsp:cNvPr id="0" name=""/>
        <dsp:cNvSpPr/>
      </dsp:nvSpPr>
      <dsp:spPr>
        <a:xfrm>
          <a:off x="4437211" y="2630988"/>
          <a:ext cx="920492" cy="438070"/>
        </a:xfrm>
        <a:custGeom>
          <a:avLst/>
          <a:gdLst/>
          <a:ahLst/>
          <a:cxnLst/>
          <a:rect l="0" t="0" r="0" b="0"/>
          <a:pathLst>
            <a:path>
              <a:moveTo>
                <a:pt x="920492" y="0"/>
              </a:moveTo>
              <a:lnTo>
                <a:pt x="920492" y="298532"/>
              </a:lnTo>
              <a:lnTo>
                <a:pt x="0" y="298532"/>
              </a:lnTo>
              <a:lnTo>
                <a:pt x="0" y="4380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45B2F-40D1-4D4B-8C52-BFF12F63E5A4}">
      <dsp:nvSpPr>
        <dsp:cNvPr id="0" name=""/>
        <dsp:cNvSpPr/>
      </dsp:nvSpPr>
      <dsp:spPr>
        <a:xfrm>
          <a:off x="3516718" y="1236442"/>
          <a:ext cx="1840985" cy="438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532"/>
              </a:lnTo>
              <a:lnTo>
                <a:pt x="1840985" y="298532"/>
              </a:lnTo>
              <a:lnTo>
                <a:pt x="1840985" y="4380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4F62B-5138-4AF5-9026-24FB9F8A03E0}">
      <dsp:nvSpPr>
        <dsp:cNvPr id="0" name=""/>
        <dsp:cNvSpPr/>
      </dsp:nvSpPr>
      <dsp:spPr>
        <a:xfrm>
          <a:off x="1675733" y="2630988"/>
          <a:ext cx="920492" cy="438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532"/>
              </a:lnTo>
              <a:lnTo>
                <a:pt x="920492" y="298532"/>
              </a:lnTo>
              <a:lnTo>
                <a:pt x="920492" y="4380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55548-19D3-49B2-A320-6B1E7DF94847}">
      <dsp:nvSpPr>
        <dsp:cNvPr id="0" name=""/>
        <dsp:cNvSpPr/>
      </dsp:nvSpPr>
      <dsp:spPr>
        <a:xfrm>
          <a:off x="755240" y="2630988"/>
          <a:ext cx="920492" cy="438070"/>
        </a:xfrm>
        <a:custGeom>
          <a:avLst/>
          <a:gdLst/>
          <a:ahLst/>
          <a:cxnLst/>
          <a:rect l="0" t="0" r="0" b="0"/>
          <a:pathLst>
            <a:path>
              <a:moveTo>
                <a:pt x="920492" y="0"/>
              </a:moveTo>
              <a:lnTo>
                <a:pt x="920492" y="298532"/>
              </a:lnTo>
              <a:lnTo>
                <a:pt x="0" y="298532"/>
              </a:lnTo>
              <a:lnTo>
                <a:pt x="0" y="4380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9E058-1E48-475A-8638-E82AED9307C3}">
      <dsp:nvSpPr>
        <dsp:cNvPr id="0" name=""/>
        <dsp:cNvSpPr/>
      </dsp:nvSpPr>
      <dsp:spPr>
        <a:xfrm>
          <a:off x="1675733" y="1236442"/>
          <a:ext cx="1840985" cy="438070"/>
        </a:xfrm>
        <a:custGeom>
          <a:avLst/>
          <a:gdLst/>
          <a:ahLst/>
          <a:cxnLst/>
          <a:rect l="0" t="0" r="0" b="0"/>
          <a:pathLst>
            <a:path>
              <a:moveTo>
                <a:pt x="1840985" y="0"/>
              </a:moveTo>
              <a:lnTo>
                <a:pt x="1840985" y="298532"/>
              </a:lnTo>
              <a:lnTo>
                <a:pt x="0" y="298532"/>
              </a:lnTo>
              <a:lnTo>
                <a:pt x="0" y="4380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4E276-58FC-446B-9E2F-407725ED4E42}">
      <dsp:nvSpPr>
        <dsp:cNvPr id="0" name=""/>
        <dsp:cNvSpPr/>
      </dsp:nvSpPr>
      <dsp:spPr>
        <a:xfrm>
          <a:off x="2763588" y="279966"/>
          <a:ext cx="1506261" cy="956475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29C34-CBD7-479F-BA94-8DA31257B1AD}">
      <dsp:nvSpPr>
        <dsp:cNvPr id="0" name=""/>
        <dsp:cNvSpPr/>
      </dsp:nvSpPr>
      <dsp:spPr>
        <a:xfrm>
          <a:off x="2930950" y="438960"/>
          <a:ext cx="1506261" cy="956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Finanční trhy </a:t>
          </a:r>
        </a:p>
      </dsp:txBody>
      <dsp:txXfrm>
        <a:off x="2958964" y="466974"/>
        <a:ext cx="1450233" cy="900447"/>
      </dsp:txXfrm>
    </dsp:sp>
    <dsp:sp modelId="{4EE58312-3D9F-471C-86FE-A1F05638A3F0}">
      <dsp:nvSpPr>
        <dsp:cNvPr id="0" name=""/>
        <dsp:cNvSpPr/>
      </dsp:nvSpPr>
      <dsp:spPr>
        <a:xfrm>
          <a:off x="922602" y="1674512"/>
          <a:ext cx="1506261" cy="956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6048A-7320-4B46-B221-41C5605E87A4}">
      <dsp:nvSpPr>
        <dsp:cNvPr id="0" name=""/>
        <dsp:cNvSpPr/>
      </dsp:nvSpPr>
      <dsp:spPr>
        <a:xfrm>
          <a:off x="1089964" y="1833507"/>
          <a:ext cx="1506261" cy="956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Peněžní trh</a:t>
          </a:r>
        </a:p>
      </dsp:txBody>
      <dsp:txXfrm>
        <a:off x="1117978" y="1861521"/>
        <a:ext cx="1450233" cy="900447"/>
      </dsp:txXfrm>
    </dsp:sp>
    <dsp:sp modelId="{8D6A37F6-54FC-4E3E-8121-784A25ACFCD0}">
      <dsp:nvSpPr>
        <dsp:cNvPr id="0" name=""/>
        <dsp:cNvSpPr/>
      </dsp:nvSpPr>
      <dsp:spPr>
        <a:xfrm>
          <a:off x="2109" y="3069059"/>
          <a:ext cx="1506261" cy="956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4ECFD-7A74-4803-ADB2-91A03317926D}">
      <dsp:nvSpPr>
        <dsp:cNvPr id="0" name=""/>
        <dsp:cNvSpPr/>
      </dsp:nvSpPr>
      <dsp:spPr>
        <a:xfrm>
          <a:off x="169471" y="3228053"/>
          <a:ext cx="1506261" cy="956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Krátkodobé úvěry</a:t>
          </a:r>
        </a:p>
      </dsp:txBody>
      <dsp:txXfrm>
        <a:off x="197485" y="3256067"/>
        <a:ext cx="1450233" cy="900447"/>
      </dsp:txXfrm>
    </dsp:sp>
    <dsp:sp modelId="{585C606C-5A94-40E2-8669-30DBB8F1C401}">
      <dsp:nvSpPr>
        <dsp:cNvPr id="0" name=""/>
        <dsp:cNvSpPr/>
      </dsp:nvSpPr>
      <dsp:spPr>
        <a:xfrm>
          <a:off x="1843095" y="3069059"/>
          <a:ext cx="1506261" cy="956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66C6F-04A6-47FC-BCBB-B4F5966DA50C}">
      <dsp:nvSpPr>
        <dsp:cNvPr id="0" name=""/>
        <dsp:cNvSpPr/>
      </dsp:nvSpPr>
      <dsp:spPr>
        <a:xfrm>
          <a:off x="2010457" y="3228053"/>
          <a:ext cx="1506261" cy="956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Krátkodobé cenné papíry</a:t>
          </a:r>
        </a:p>
      </dsp:txBody>
      <dsp:txXfrm>
        <a:off x="2038471" y="3256067"/>
        <a:ext cx="1450233" cy="900447"/>
      </dsp:txXfrm>
    </dsp:sp>
    <dsp:sp modelId="{79D82B04-179D-4410-9BDA-666EECC47983}">
      <dsp:nvSpPr>
        <dsp:cNvPr id="0" name=""/>
        <dsp:cNvSpPr/>
      </dsp:nvSpPr>
      <dsp:spPr>
        <a:xfrm>
          <a:off x="4604574" y="1674512"/>
          <a:ext cx="1506261" cy="95647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1B265-2AEE-41E2-A277-FF1780FBCAFB}">
      <dsp:nvSpPr>
        <dsp:cNvPr id="0" name=""/>
        <dsp:cNvSpPr/>
      </dsp:nvSpPr>
      <dsp:spPr>
        <a:xfrm>
          <a:off x="4771936" y="1833507"/>
          <a:ext cx="1506261" cy="956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Kapitálový trh</a:t>
          </a:r>
        </a:p>
      </dsp:txBody>
      <dsp:txXfrm>
        <a:off x="4799950" y="1861521"/>
        <a:ext cx="1450233" cy="900447"/>
      </dsp:txXfrm>
    </dsp:sp>
    <dsp:sp modelId="{2F83D3DD-F5E0-452B-8A18-4845781D0E78}">
      <dsp:nvSpPr>
        <dsp:cNvPr id="0" name=""/>
        <dsp:cNvSpPr/>
      </dsp:nvSpPr>
      <dsp:spPr>
        <a:xfrm>
          <a:off x="3684081" y="3069059"/>
          <a:ext cx="1506261" cy="956475"/>
        </a:xfrm>
        <a:prstGeom prst="roundRect">
          <a:avLst>
            <a:gd name="adj" fmla="val 10000"/>
          </a:avLst>
        </a:prstGeom>
        <a:solidFill>
          <a:srgbClr val="6D6D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E5AB0-1F64-4E45-80B0-D2EE3B8495E6}">
      <dsp:nvSpPr>
        <dsp:cNvPr id="0" name=""/>
        <dsp:cNvSpPr/>
      </dsp:nvSpPr>
      <dsp:spPr>
        <a:xfrm>
          <a:off x="3851443" y="3228053"/>
          <a:ext cx="1506261" cy="956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Dlouhodobé úvěry</a:t>
          </a:r>
        </a:p>
      </dsp:txBody>
      <dsp:txXfrm>
        <a:off x="3879457" y="3256067"/>
        <a:ext cx="1450233" cy="900447"/>
      </dsp:txXfrm>
    </dsp:sp>
    <dsp:sp modelId="{6E65E93C-B894-46AD-B256-6B3EA4B4F29E}">
      <dsp:nvSpPr>
        <dsp:cNvPr id="0" name=""/>
        <dsp:cNvSpPr/>
      </dsp:nvSpPr>
      <dsp:spPr>
        <a:xfrm>
          <a:off x="5525066" y="3069059"/>
          <a:ext cx="1506261" cy="956475"/>
        </a:xfrm>
        <a:prstGeom prst="roundRect">
          <a:avLst>
            <a:gd name="adj" fmla="val 10000"/>
          </a:avLst>
        </a:prstGeom>
        <a:solidFill>
          <a:srgbClr val="6D6D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0438C-9261-4A57-A0CB-FFA80E436EDA}">
      <dsp:nvSpPr>
        <dsp:cNvPr id="0" name=""/>
        <dsp:cNvSpPr/>
      </dsp:nvSpPr>
      <dsp:spPr>
        <a:xfrm>
          <a:off x="5692429" y="3228053"/>
          <a:ext cx="1506261" cy="956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Dlouhodobé cenné papíry</a:t>
          </a:r>
        </a:p>
      </dsp:txBody>
      <dsp:txXfrm>
        <a:off x="5720443" y="3256067"/>
        <a:ext cx="1450233" cy="900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9DB3FB-E2CC-44E8-8355-B96A739A5E38}" type="datetime1">
              <a:rPr lang="cs-CZ" smtClean="0"/>
              <a:t>02.12.2021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5F345-B843-4499-BE94-054C33DBFC1B}" type="datetime1">
              <a:rPr lang="cs-CZ" smtClean="0"/>
              <a:pPr/>
              <a:t>02.12.2021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Pokud chcete přejít na odkazy, vyberte v režimu Prezentace šipky.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04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91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920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389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0" dirty="0"/>
              <a:t>https://finex.cz/rubrika/akcie/ipo/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932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918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198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67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00" noProof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cs-CZ" sz="1800" noProof="0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Kliknutím můžete upravit styly předlohy textu.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Druhá úroveň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Třetí úroveň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Čtvrtá úroveň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Pátá úroveň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68ECC5EA-531F-4E1D-9E7C-1D81D89AC39E}" type="datetime1">
              <a:rPr lang="cs-CZ" noProof="0" smtClean="0"/>
              <a:t>02.12.2021</a:t>
            </a:fld>
            <a:endParaRPr lang="cs-CZ" noProof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00" noProof="0"/>
          </a:p>
        </p:txBody>
      </p:sp>
      <p:sp>
        <p:nvSpPr>
          <p:cNvPr id="10" name="Obdélník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00" noProof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Kliknutím můžete upravit styl předlohy textů.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Druhá úroveň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Třetí úroveň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Čtvrtá úroveň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3549EB-B12C-4172-B518-57244E4B27FC}" type="datetime1">
              <a:rPr lang="cs-CZ" noProof="0" smtClean="0"/>
              <a:t>02.12.2021</a:t>
            </a:fld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  <p:cxnSp>
        <p:nvCxnSpPr>
          <p:cNvPr id="7" name="Přímá spojnice 6"/>
          <p:cNvCxnSpPr/>
          <p:nvPr/>
        </p:nvCxnSpPr>
        <p:spPr>
          <a:xfrm>
            <a:off x="1659368" y="1709058"/>
            <a:ext cx="961958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31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19BB1E-AE06-4F52-B9ED-E5CBD321CFFF}" type="datetime1">
              <a:rPr lang="cs-CZ" noProof="0" smtClean="0"/>
              <a:t>02.12.2021</a:t>
            </a:fld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cs-CZ" noProof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37473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cs-CZ" sz="1800" noProof="0"/>
          </a:p>
        </p:txBody>
      </p:sp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7D46277-86EA-400A-A5AE-3694B379307B}" type="datetime1">
              <a:rPr lang="cs-CZ" noProof="0" smtClean="0"/>
              <a:t>02.12.2021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cs-CZ" noProof="0" smtClean="0"/>
              <a:pPr rtl="0"/>
              <a:t>‹#›</a:t>
            </a:fld>
            <a:endParaRPr lang="cs-CZ" noProof="0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upport.office.com/cs-cz/article/%c5%a0kolen%c3%ad-powerpoint-pro-windows-40e8c930-cb0b-40d8-82c4-bd53d3398787?redirectSourcePath=%252farticle%252fb89770f1-deb1-4a19-94ef-342aa15a4689&amp;omkt=cs-CZ&amp;ui=cs-CZ&amp;rs=cs-CZ&amp;ad=CZ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go.microsoft.com/fwlink/?LinkId=61717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cs-CZ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FINANČNÍ TRHY</a:t>
            </a:r>
          </a:p>
        </p:txBody>
      </p:sp>
      <p:pic>
        <p:nvPicPr>
          <p:cNvPr id="4" name="Obrázek 3" descr="Logo PowerPointu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07283" y="5209538"/>
            <a:ext cx="247418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F91C2F-BA51-4523-869E-26A6EED6C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0634473" cy="640080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 Black" panose="020B0A04020102020204" pitchFamily="34" charset="0"/>
              </a:rPr>
              <a:t>Finanční trh se člení podle předmětu obchodu na:</a:t>
            </a:r>
            <a:br>
              <a:rPr lang="cs-CZ" dirty="0">
                <a:latin typeface="Arial Black" panose="020B0A04020102020204" pitchFamily="34" charset="0"/>
              </a:rPr>
            </a:b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45C750-8E62-4915-915A-E12CCA735B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1207" y="768095"/>
            <a:ext cx="10881840" cy="5959963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5100" b="1" dirty="0">
                <a:solidFill>
                  <a:srgbClr val="D24726"/>
                </a:solidFill>
              </a:rPr>
              <a:t>3. DEVIZOVÝ TRH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5100" dirty="0"/>
              <a:t>Základní podmínkou obchodovatelnosti zahraniční měny na trhu je tzv. vnější směnitelnost měny, což umožňuje zahraničním subjektům s touto měnou volně disponovat.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3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3600" b="1" dirty="0"/>
              <a:t>Chování křivky nabídky a poptávky </a:t>
            </a:r>
            <a:endParaRPr lang="cs-CZ" sz="3600" dirty="0"/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3600" b="1" dirty="0"/>
              <a:t>POPTÁVKOVÁ</a:t>
            </a:r>
            <a:r>
              <a:rPr lang="cs-CZ" sz="3600" dirty="0"/>
              <a:t> </a:t>
            </a:r>
            <a:r>
              <a:rPr lang="cs-CZ" sz="3600" b="1" dirty="0"/>
              <a:t>KŘIVKA</a:t>
            </a:r>
            <a:r>
              <a:rPr lang="cs-CZ" sz="3600" dirty="0"/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5100" dirty="0"/>
              <a:t>čím více musí subjekt za zahraniční měnu v domácí měně zaplatit, tím méně si za zahraniční měny koupí.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3800" dirty="0"/>
              <a:t>Když 20 Kč =1 USD a rohlík stojí 1USD, když zaplatím 30 Kč za 1 USD už si nekoupím celý rohlík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3600" b="1" dirty="0"/>
              <a:t>2</a:t>
            </a:r>
            <a:r>
              <a:rPr lang="cs-CZ" sz="3600" dirty="0"/>
              <a:t>. </a:t>
            </a:r>
            <a:r>
              <a:rPr lang="cs-CZ" sz="3600" b="1" dirty="0"/>
              <a:t>NABÍDKOVÁ KŘIVKA.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5100" dirty="0"/>
              <a:t>čím více domácí měny může subjekt za zahraniční měnu získat, tím více zahraniční měny je ochoten prodat</a:t>
            </a:r>
            <a:r>
              <a:rPr lang="cs-CZ" sz="3600" dirty="0"/>
              <a:t>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3600" dirty="0"/>
              <a:t>Když bude stát 1USD = 20 Kč nebudu prodávat, když ale bude stát 1USD 30 Kč budu chtít cizí měnu prodávat.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4800" b="1" dirty="0"/>
              <a:t>Devalvace v</a:t>
            </a:r>
            <a:r>
              <a:rPr lang="cs-CZ" sz="4800" dirty="0"/>
              <a:t>elmi </a:t>
            </a:r>
            <a:r>
              <a:rPr lang="cs-CZ" sz="4800" b="1" dirty="0"/>
              <a:t>pozitivně podporuje export</a:t>
            </a:r>
            <a:r>
              <a:rPr lang="cs-CZ" sz="4800" dirty="0"/>
              <a:t>, revalvace má opačné účinky.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620554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F91C2F-BA51-4523-869E-26A6EED6C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0634473" cy="640080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 Black" panose="020B0A04020102020204" pitchFamily="34" charset="0"/>
              </a:rPr>
              <a:t>Finanční trh se člení podle předmětu obchodu na:</a:t>
            </a:r>
            <a:br>
              <a:rPr lang="cs-CZ" dirty="0">
                <a:latin typeface="Arial Black" panose="020B0A04020102020204" pitchFamily="34" charset="0"/>
              </a:rPr>
            </a:b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45C750-8E62-4915-915A-E12CCA735B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8280" y="1291229"/>
            <a:ext cx="11280326" cy="4974336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D24726"/>
                </a:solidFill>
              </a:rPr>
              <a:t>4. TRH KOMIDIT </a:t>
            </a:r>
          </a:p>
          <a:p>
            <a:r>
              <a:rPr lang="cs-CZ" sz="3600" dirty="0">
                <a:solidFill>
                  <a:schemeClr val="tx1"/>
                </a:solidFill>
              </a:rPr>
              <a:t>Drahé kovy</a:t>
            </a:r>
          </a:p>
          <a:p>
            <a:r>
              <a:rPr lang="cs-CZ" sz="3600" dirty="0">
                <a:solidFill>
                  <a:schemeClr val="tx1"/>
                </a:solidFill>
              </a:rPr>
              <a:t>Nafta (barel)</a:t>
            </a:r>
          </a:p>
          <a:p>
            <a:r>
              <a:rPr lang="cs-CZ" sz="3600" dirty="0">
                <a:solidFill>
                  <a:schemeClr val="tx1"/>
                </a:solidFill>
              </a:rPr>
              <a:t>Zemědělské produkty: víno, káva, pšenice</a:t>
            </a:r>
          </a:p>
          <a:p>
            <a:pPr algn="just"/>
            <a:endParaRPr lang="cs-CZ" sz="2400" dirty="0"/>
          </a:p>
          <a:p>
            <a:endParaRPr lang="cs-CZ" sz="2400" b="1" dirty="0">
              <a:solidFill>
                <a:srgbClr val="D24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79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F91C2F-BA51-4523-869E-26A6EED6C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0634473" cy="640080"/>
          </a:xfrm>
        </p:spPr>
        <p:txBody>
          <a:bodyPr>
            <a:norm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Burzovní trh                                       (pojem kotace?)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45C750-8E62-4915-915A-E12CCA735B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7" y="1435608"/>
            <a:ext cx="10789438" cy="49743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sz="2600" b="1" dirty="0">
                <a:solidFill>
                  <a:srgbClr val="D24726"/>
                </a:solidFill>
              </a:rPr>
              <a:t>HLAVNÍ </a:t>
            </a:r>
            <a:r>
              <a:rPr lang="cs-CZ" sz="2600" dirty="0"/>
              <a:t>– </a:t>
            </a:r>
            <a:r>
              <a:rPr lang="cs-CZ" sz="2000" b="1" dirty="0"/>
              <a:t>obchoduje s kótovanými akciemi a cennými papíry </a:t>
            </a:r>
            <a:r>
              <a:rPr lang="cs-CZ" sz="2000" dirty="0"/>
              <a:t>( jsou nejkvalitnější CP na burze a obchoduje se s nimi na oficiálním trhu. Podmínky KÓTACE jsou stanoveny přesně výborem pro </a:t>
            </a:r>
            <a:r>
              <a:rPr lang="cs-CZ" sz="2000" dirty="0" err="1"/>
              <a:t>kótaci</a:t>
            </a:r>
            <a:r>
              <a:rPr lang="cs-CZ" sz="2000" dirty="0"/>
              <a:t>. Žádost o </a:t>
            </a:r>
            <a:r>
              <a:rPr lang="cs-CZ" sz="2000" dirty="0" err="1"/>
              <a:t>kótaci</a:t>
            </a:r>
            <a:r>
              <a:rPr lang="cs-CZ" sz="2000" dirty="0"/>
              <a:t> podává emitent nebo jím pověřený člen burzy na základě plné moci ), </a:t>
            </a:r>
            <a:r>
              <a:rPr lang="cs-CZ" sz="2000" b="1" dirty="0"/>
              <a:t>platí nejpřísnější požadavky </a:t>
            </a:r>
            <a:r>
              <a:rPr lang="cs-CZ" sz="2000" dirty="0"/>
              <a:t>jako např. vysoký stupeň obchodovatelnosti, neomezená převoditelnost…</a:t>
            </a:r>
            <a:r>
              <a:rPr lang="cs-CZ" sz="2000" b="1" dirty="0">
                <a:solidFill>
                  <a:srgbClr val="FF0000"/>
                </a:solidFill>
              </a:rPr>
              <a:t>Organizovaný trh</a:t>
            </a:r>
            <a:endParaRPr lang="cs-CZ" sz="2000" dirty="0"/>
          </a:p>
          <a:p>
            <a:pPr algn="just"/>
            <a:r>
              <a:rPr lang="cs-CZ" sz="2600" b="1" dirty="0">
                <a:solidFill>
                  <a:srgbClr val="D24726"/>
                </a:solidFill>
              </a:rPr>
              <a:t>VEDLEJŠÍ </a:t>
            </a:r>
            <a:r>
              <a:rPr lang="cs-CZ" sz="2600" b="1" dirty="0"/>
              <a:t>– </a:t>
            </a:r>
            <a:r>
              <a:rPr lang="cs-CZ" sz="2000" b="1" dirty="0"/>
              <a:t>s nekótovanými akciemi </a:t>
            </a:r>
            <a:r>
              <a:rPr lang="cs-CZ" sz="2000" dirty="0"/>
              <a:t>( Všechny ostatní CP, s nimiž se obchoduje na vedlejším trhu. Podmínky pro registraci CP k obchodování na trhu nekótovaných CP obsahují burzovní pravidla ). Požadavky na CP </a:t>
            </a:r>
            <a:r>
              <a:rPr lang="cs-CZ" sz="2000" b="1" dirty="0"/>
              <a:t>jsou již méně přísné, nemusí splňovat všechny podmínky jako na hlavním trhu, </a:t>
            </a:r>
            <a:r>
              <a:rPr lang="cs-CZ" sz="2000" dirty="0"/>
              <a:t>převážně CP nových či středních podniků. </a:t>
            </a:r>
            <a:r>
              <a:rPr lang="cs-CZ" sz="2000" b="1" dirty="0">
                <a:solidFill>
                  <a:srgbClr val="FF0000"/>
                </a:solidFill>
              </a:rPr>
              <a:t>Neorganizovaný trh</a:t>
            </a:r>
          </a:p>
          <a:p>
            <a:pPr algn="just"/>
            <a:r>
              <a:rPr lang="cs-CZ" sz="2600" b="1" dirty="0">
                <a:solidFill>
                  <a:srgbClr val="D24726"/>
                </a:solidFill>
              </a:rPr>
              <a:t>(VOLNÝ TRH </a:t>
            </a:r>
            <a:r>
              <a:rPr lang="cs-CZ" sz="3200" dirty="0"/>
              <a:t>– </a:t>
            </a:r>
            <a:r>
              <a:rPr lang="cs-CZ" sz="2200" dirty="0"/>
              <a:t>lze obchodovat s ostatními CP v menších množstvích a s CP méně známých eminentů.)</a:t>
            </a:r>
          </a:p>
        </p:txBody>
      </p:sp>
    </p:spTree>
    <p:extLst>
      <p:ext uri="{BB962C8B-B14F-4D97-AF65-F5344CB8AC3E}">
        <p14:creationId xmlns:p14="http://schemas.microsoft.com/office/powerpoint/2010/main" val="645059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b="1" dirty="0">
                <a:latin typeface="Arial Black" panose="020B0A04020102020204" pitchFamily="34" charset="0"/>
                <a:cs typeface="Segoe UI Light" panose="020B0502040204020203" pitchFamily="34" charset="0"/>
              </a:rPr>
              <a:t>Rozdělení finančních trhů</a:t>
            </a:r>
            <a:endParaRPr lang="cs-CZ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8" name="Skupina 17" descr="Malý kroužek s číslem 1 uvnitř, označující krok 1"/>
          <p:cNvGrpSpPr/>
          <p:nvPr/>
        </p:nvGrpSpPr>
        <p:grpSpPr bwMode="blackWhite">
          <a:xfrm>
            <a:off x="392397" y="2143781"/>
            <a:ext cx="558179" cy="409838"/>
            <a:chOff x="6953426" y="711274"/>
            <a:chExt cx="558179" cy="409838"/>
          </a:xfrm>
        </p:grpSpPr>
        <p:sp>
          <p:nvSpPr>
            <p:cNvPr id="19" name="Ovál 18" descr="Malý kroužek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/>
            </a:p>
          </p:txBody>
        </p:sp>
        <p:sp>
          <p:nvSpPr>
            <p:cNvPr id="20" name="Textové pole 19" descr="Číslo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cs-CZ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Zástupný symbol pro obsah 17"/>
          <p:cNvSpPr txBox="1">
            <a:spLocks/>
          </p:cNvSpPr>
          <p:nvPr/>
        </p:nvSpPr>
        <p:spPr>
          <a:xfrm>
            <a:off x="1084372" y="1295918"/>
            <a:ext cx="9859552" cy="398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/>
              <a:t>Finanční trh lze také rozdělit podle časové nabídky CP </a:t>
            </a:r>
          </a:p>
          <a:p>
            <a:pPr algn="just">
              <a:lnSpc>
                <a:spcPct val="120000"/>
              </a:lnSpc>
            </a:pPr>
            <a:r>
              <a:rPr lang="cs-CZ" sz="2400" b="1" dirty="0">
                <a:solidFill>
                  <a:srgbClr val="C00000"/>
                </a:solidFill>
              </a:rPr>
              <a:t>PRIMÁRNÍ</a:t>
            </a:r>
            <a:r>
              <a:rPr lang="cs-CZ" sz="1800" b="1" dirty="0">
                <a:solidFill>
                  <a:srgbClr val="C00000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(</a:t>
            </a:r>
            <a:r>
              <a:rPr lang="cs-CZ" sz="1800" b="1" dirty="0">
                <a:solidFill>
                  <a:schemeClr val="tx1"/>
                </a:solidFill>
              </a:rPr>
              <a:t>deficitní subjekty </a:t>
            </a:r>
            <a:r>
              <a:rPr lang="cs-CZ" sz="1800" dirty="0">
                <a:solidFill>
                  <a:schemeClr val="tx1"/>
                </a:solidFill>
              </a:rPr>
              <a:t>emitují různé druhy krátkodobých nebo dlouhodobých cenných papírů a </a:t>
            </a:r>
            <a:r>
              <a:rPr lang="cs-CZ" sz="1800" b="1" dirty="0">
                <a:solidFill>
                  <a:schemeClr val="tx1"/>
                </a:solidFill>
              </a:rPr>
              <a:t>přebytkové subjekty </a:t>
            </a:r>
            <a:r>
              <a:rPr lang="cs-CZ" sz="1800" dirty="0">
                <a:solidFill>
                  <a:schemeClr val="tx1"/>
                </a:solidFill>
              </a:rPr>
              <a:t>investují své finanční prostředky do těchto cenných papírů - odtud název: emitované cenné papíry – „</a:t>
            </a:r>
            <a:r>
              <a:rPr lang="cs-CZ" sz="1800" b="1" dirty="0">
                <a:solidFill>
                  <a:schemeClr val="tx1"/>
                </a:solidFill>
              </a:rPr>
              <a:t>primární“ cenné papíry</a:t>
            </a:r>
            <a:r>
              <a:rPr lang="cs-CZ" sz="1800" dirty="0">
                <a:solidFill>
                  <a:schemeClr val="tx1"/>
                </a:solidFill>
              </a:rPr>
              <a:t>), Trh nových cenných papírů (stanovení ceny cenných papírů),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První veřejná nabídka akcií </a:t>
            </a:r>
            <a:r>
              <a:rPr lang="cs-CZ" sz="1800" dirty="0">
                <a:solidFill>
                  <a:schemeClr val="tx1"/>
                </a:solidFill>
              </a:rPr>
              <a:t>(</a:t>
            </a:r>
            <a:r>
              <a:rPr lang="cs-CZ" sz="1800" b="1" dirty="0">
                <a:solidFill>
                  <a:schemeClr val="tx1"/>
                </a:solidFill>
              </a:rPr>
              <a:t>IPO</a:t>
            </a:r>
            <a:r>
              <a:rPr lang="cs-CZ" sz="1800" dirty="0">
                <a:solidFill>
                  <a:schemeClr val="tx1"/>
                </a:solidFill>
              </a:rPr>
              <a:t> - initial public </a:t>
            </a:r>
            <a:r>
              <a:rPr lang="cs-CZ" sz="1800" dirty="0" err="1">
                <a:solidFill>
                  <a:schemeClr val="tx1"/>
                </a:solidFill>
              </a:rPr>
              <a:t>offering</a:t>
            </a:r>
            <a:r>
              <a:rPr lang="cs-CZ" sz="1800" dirty="0">
                <a:solidFill>
                  <a:schemeClr val="tx1"/>
                </a:solidFill>
              </a:rPr>
              <a:t>) – nabídka akcie k volnému obchodování, zdlouhavý a nákladný proces (nutno splnit a zkontrolovat všechny požadavky banky). Vypovídá o prestiži a důvěryhodnosti podniku, jedná se obvykle o transparentní CP.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Underwritery</a:t>
            </a:r>
            <a:r>
              <a:rPr lang="cs-CZ" sz="1800" dirty="0">
                <a:solidFill>
                  <a:schemeClr val="tx1"/>
                </a:solidFill>
              </a:rPr>
              <a:t> (tj. hlavně investičních bank) - v primární emisi se akcie většinou nenabízejí všem investorům, ale</a:t>
            </a:r>
            <a:r>
              <a:rPr lang="cs-CZ" sz="1800" b="1" dirty="0">
                <a:solidFill>
                  <a:schemeClr val="tx1"/>
                </a:solidFill>
              </a:rPr>
              <a:t> hlavně velkým partnerům </a:t>
            </a:r>
            <a:r>
              <a:rPr lang="cs-CZ" sz="1800" dirty="0">
                <a:solidFill>
                  <a:schemeClr val="tx1"/>
                </a:solidFill>
              </a:rPr>
              <a:t>(= penzijní fondy, investiční fondy)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</p:txBody>
      </p:sp>
      <p:grpSp>
        <p:nvGrpSpPr>
          <p:cNvPr id="37" name="Skupina 36" descr="Malý kroužek s číslem 4 uvnitř, označující krok 4"/>
          <p:cNvGrpSpPr/>
          <p:nvPr/>
        </p:nvGrpSpPr>
        <p:grpSpPr bwMode="blackWhite">
          <a:xfrm>
            <a:off x="392397" y="5591379"/>
            <a:ext cx="558179" cy="409838"/>
            <a:chOff x="6953426" y="711274"/>
            <a:chExt cx="558179" cy="409838"/>
          </a:xfrm>
        </p:grpSpPr>
        <p:sp>
          <p:nvSpPr>
            <p:cNvPr id="38" name="Ovál 37" descr="Malý kroužek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/>
            </a:p>
          </p:txBody>
        </p:sp>
        <p:sp>
          <p:nvSpPr>
            <p:cNvPr id="39" name="Textové pole 38" descr="Číslo 4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cs-CZ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430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b="1" dirty="0">
                <a:latin typeface="Arial Black" panose="020B0A04020102020204" pitchFamily="34" charset="0"/>
                <a:cs typeface="Segoe UI Light" panose="020B0502040204020203" pitchFamily="34" charset="0"/>
              </a:rPr>
              <a:t>Rozdělení finančních trhů</a:t>
            </a:r>
            <a:endParaRPr lang="cs-CZ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8" name="Skupina 17" descr="Malý kroužek s číslem 1 uvnitř, označující krok 1"/>
          <p:cNvGrpSpPr/>
          <p:nvPr/>
        </p:nvGrpSpPr>
        <p:grpSpPr bwMode="blackWhite">
          <a:xfrm>
            <a:off x="392397" y="2143781"/>
            <a:ext cx="558179" cy="409838"/>
            <a:chOff x="6953426" y="711274"/>
            <a:chExt cx="558179" cy="409838"/>
          </a:xfrm>
        </p:grpSpPr>
        <p:sp>
          <p:nvSpPr>
            <p:cNvPr id="19" name="Ovál 18" descr="Malý kroužek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/>
            </a:p>
          </p:txBody>
        </p:sp>
        <p:sp>
          <p:nvSpPr>
            <p:cNvPr id="20" name="Textové pole 19" descr="Číslo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cs-CZ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1" name="Zástupný symbol pro obsah 17"/>
          <p:cNvSpPr txBox="1">
            <a:spLocks/>
          </p:cNvSpPr>
          <p:nvPr/>
        </p:nvSpPr>
        <p:spPr>
          <a:xfrm>
            <a:off x="1084372" y="1295918"/>
            <a:ext cx="9859552" cy="398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/>
              <a:t>Finanční trh lze také rozdělit podle časové rozsahu CP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C00000"/>
                </a:solidFill>
              </a:rPr>
              <a:t>SEKUNDÁRNÍ KAPITÁLOVÝ TRH ..&gt; </a:t>
            </a:r>
            <a:r>
              <a:rPr lang="cs-CZ" sz="2400" dirty="0">
                <a:solidFill>
                  <a:schemeClr val="tx1"/>
                </a:solidFill>
              </a:rPr>
              <a:t>trh tak jak jej známe.  Signalizace finanční situace firmy , Obchodování na sekundárních trzích je důležité pro efektivní využívání kap. zdrojů a jejich efektivní alokaci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3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b="1" dirty="0">
                <a:latin typeface="Arial Black" panose="020B0A04020102020204" pitchFamily="34" charset="0"/>
                <a:cs typeface="Segoe UI Light" panose="020B0502040204020203" pitchFamily="34" charset="0"/>
              </a:rPr>
              <a:t>Rozdělení finančních trhů</a:t>
            </a:r>
            <a:endParaRPr lang="cs-CZ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8" name="Skupina 17" descr="Malý kroužek s číslem 1 uvnitř, označující krok 1"/>
          <p:cNvGrpSpPr/>
          <p:nvPr/>
        </p:nvGrpSpPr>
        <p:grpSpPr bwMode="blackWhite">
          <a:xfrm>
            <a:off x="392397" y="2143781"/>
            <a:ext cx="558179" cy="409838"/>
            <a:chOff x="6953426" y="711274"/>
            <a:chExt cx="558179" cy="409838"/>
          </a:xfrm>
        </p:grpSpPr>
        <p:sp>
          <p:nvSpPr>
            <p:cNvPr id="19" name="Ovál 18" descr="Malý kroužek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/>
            </a:p>
          </p:txBody>
        </p:sp>
        <p:sp>
          <p:nvSpPr>
            <p:cNvPr id="20" name="Textové pole 19" descr="Číslo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cs-CZ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21" name="Zástupný symbol pro obsah 17"/>
          <p:cNvSpPr txBox="1">
            <a:spLocks/>
          </p:cNvSpPr>
          <p:nvPr/>
        </p:nvSpPr>
        <p:spPr>
          <a:xfrm>
            <a:off x="1084372" y="1295918"/>
            <a:ext cx="9859552" cy="398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C00000"/>
                </a:solidFill>
              </a:rPr>
              <a:t>ZPROSTŘEDKOVATELSKÝ</a:t>
            </a:r>
            <a:r>
              <a:rPr lang="cs-CZ" sz="2400" dirty="0"/>
              <a:t> (existuje třetí subjekt – zprostředkovatel, který přesun zajišťuje).</a:t>
            </a:r>
          </a:p>
        </p:txBody>
      </p:sp>
    </p:spTree>
    <p:extLst>
      <p:ext uri="{BB962C8B-B14F-4D97-AF65-F5344CB8AC3E}">
        <p14:creationId xmlns:p14="http://schemas.microsoft.com/office/powerpoint/2010/main" val="24435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b="1" dirty="0">
                <a:latin typeface="Arial Black" panose="020B0A04020102020204" pitchFamily="34" charset="0"/>
                <a:cs typeface="Segoe UI Light" panose="020B0502040204020203" pitchFamily="34" charset="0"/>
              </a:rPr>
              <a:t>Rozdělení finančních trhů</a:t>
            </a:r>
            <a:endParaRPr lang="cs-CZ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8" name="Skupina 17" descr="Malý kroužek s číslem 1 uvnitř, označující krok 1"/>
          <p:cNvGrpSpPr/>
          <p:nvPr/>
        </p:nvGrpSpPr>
        <p:grpSpPr bwMode="blackWhite">
          <a:xfrm>
            <a:off x="242117" y="2335768"/>
            <a:ext cx="558179" cy="409838"/>
            <a:chOff x="6953426" y="711274"/>
            <a:chExt cx="558179" cy="409838"/>
          </a:xfrm>
        </p:grpSpPr>
        <p:sp>
          <p:nvSpPr>
            <p:cNvPr id="19" name="Ovál 18" descr="Malý kroužek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/>
            </a:p>
          </p:txBody>
        </p:sp>
        <p:sp>
          <p:nvSpPr>
            <p:cNvPr id="20" name="Textové pole 19" descr="Číslo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cs-CZ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Zástupný symbol pro obsah 17"/>
          <p:cNvSpPr txBox="1">
            <a:spLocks/>
          </p:cNvSpPr>
          <p:nvPr/>
        </p:nvSpPr>
        <p:spPr>
          <a:xfrm>
            <a:off x="1036246" y="889072"/>
            <a:ext cx="9859552" cy="398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800" b="1" dirty="0"/>
              <a:t>Finanční trhy členit podle času obchodování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400" b="1" dirty="0">
                <a:solidFill>
                  <a:srgbClr val="C00000"/>
                </a:solidFill>
              </a:rPr>
              <a:t>PROMPTNÍ </a:t>
            </a:r>
            <a:r>
              <a:rPr lang="cs-CZ" sz="2400" dirty="0">
                <a:solidFill>
                  <a:schemeClr val="tx1"/>
                </a:solidFill>
              </a:rPr>
              <a:t>trh, kde jsou cenné papíry a jiné instrumenty obchodovány s okamžitým dodáním.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400" b="1" dirty="0">
                <a:solidFill>
                  <a:srgbClr val="C00000"/>
                </a:solidFill>
              </a:rPr>
              <a:t>TERMÍNOVÝ </a:t>
            </a:r>
            <a:r>
              <a:rPr lang="cs-CZ" sz="2400" dirty="0">
                <a:solidFill>
                  <a:schemeClr val="tx1"/>
                </a:solidFill>
              </a:rPr>
              <a:t>trh, kde jsou cenné papíry a jiné instrumenty obchodovány s dodáním v budoucnosti.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400" b="1" dirty="0">
                <a:solidFill>
                  <a:srgbClr val="C00000"/>
                </a:solidFill>
              </a:rPr>
              <a:t>OPČNÍ</a:t>
            </a:r>
            <a:r>
              <a:rPr lang="cs-CZ" sz="3600" dirty="0"/>
              <a:t> </a:t>
            </a:r>
            <a:r>
              <a:rPr lang="cs-CZ" sz="2400" dirty="0"/>
              <a:t>strany se dohodnou o koupi ( nebo prodeji ) CP za určitou cenu a obchod se může, ale také nemusí uskutečnit. </a:t>
            </a:r>
            <a:endParaRPr lang="cs-CZ" sz="2400" dirty="0">
              <a:solidFill>
                <a:schemeClr val="tx1"/>
              </a:solidFill>
            </a:endParaRPr>
          </a:p>
        </p:txBody>
      </p:sp>
      <p:grpSp>
        <p:nvGrpSpPr>
          <p:cNvPr id="37" name="Skupina 36" descr="Malý kroužek s číslem 4 uvnitř, označující krok 4"/>
          <p:cNvGrpSpPr/>
          <p:nvPr/>
        </p:nvGrpSpPr>
        <p:grpSpPr bwMode="blackWhite">
          <a:xfrm>
            <a:off x="163480" y="3206142"/>
            <a:ext cx="560118" cy="803386"/>
            <a:chOff x="6874789" y="317726"/>
            <a:chExt cx="560118" cy="803386"/>
          </a:xfrm>
        </p:grpSpPr>
        <p:sp>
          <p:nvSpPr>
            <p:cNvPr id="38" name="Ovál 37" descr="Malý kroužek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cs-CZ" b="1" dirty="0"/>
                <a:t>2</a:t>
              </a:r>
            </a:p>
          </p:txBody>
        </p:sp>
        <p:sp>
          <p:nvSpPr>
            <p:cNvPr id="39" name="Textové pole 38" descr="Číslo 4"/>
            <p:cNvSpPr txBox="1">
              <a:spLocks noChangeAspect="1"/>
            </p:cNvSpPr>
            <p:nvPr/>
          </p:nvSpPr>
          <p:spPr bwMode="blackWhite">
            <a:xfrm>
              <a:off x="6874789" y="317726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cs-CZ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grpSp>
        <p:nvGrpSpPr>
          <p:cNvPr id="10" name="Skupina 9" descr="Malý kroužek s číslem 4 uvnitř, označující krok 4">
            <a:extLst>
              <a:ext uri="{FF2B5EF4-FFF2-40B4-BE49-F238E27FC236}">
                <a16:creationId xmlns:a16="http://schemas.microsoft.com/office/drawing/2014/main" id="{BC4FEDB9-AB09-4157-9050-7F92879D4E38}"/>
              </a:ext>
            </a:extLst>
          </p:cNvPr>
          <p:cNvGrpSpPr/>
          <p:nvPr/>
        </p:nvGrpSpPr>
        <p:grpSpPr bwMode="blackWhite">
          <a:xfrm>
            <a:off x="163480" y="4601805"/>
            <a:ext cx="560118" cy="803386"/>
            <a:chOff x="6874789" y="317726"/>
            <a:chExt cx="560118" cy="803386"/>
          </a:xfrm>
        </p:grpSpPr>
        <p:sp>
          <p:nvSpPr>
            <p:cNvPr id="11" name="Ovál 10" descr="Malý kroužek">
              <a:extLst>
                <a:ext uri="{FF2B5EF4-FFF2-40B4-BE49-F238E27FC236}">
                  <a16:creationId xmlns:a16="http://schemas.microsoft.com/office/drawing/2014/main" id="{531BD36D-500B-4D54-8A5C-3B27F61F33FF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cs-CZ" b="1" dirty="0"/>
                <a:t>3</a:t>
              </a:r>
            </a:p>
          </p:txBody>
        </p:sp>
        <p:sp>
          <p:nvSpPr>
            <p:cNvPr id="12" name="Textové pole 38" descr="Číslo 4">
              <a:extLst>
                <a:ext uri="{FF2B5EF4-FFF2-40B4-BE49-F238E27FC236}">
                  <a16:creationId xmlns:a16="http://schemas.microsoft.com/office/drawing/2014/main" id="{2FBA2E58-54B7-41C9-99D8-24C8383B32E4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874789" y="317726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cs-CZ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780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313E7-9FBC-4617-9694-14B02FEA3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 Black" panose="020B0A04020102020204" pitchFamily="34" charset="0"/>
                <a:cs typeface="Segoe UI Light" panose="020B0502040204020203" pitchFamily="34" charset="0"/>
              </a:rPr>
              <a:t>Rozdělení finančních trhů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6FEAA6-8AB0-4521-8D2B-2314464D68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10527897" cy="466039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Podle povinnosti zveřejňovat informace 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VEŘEJNÝ TRH </a:t>
            </a:r>
            <a:endParaRPr lang="cs-CZ" sz="24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povinnost zveřejňovat informace o obchodu (objemy, ceny dokumentů ..)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NEVEŘEJNÝ TRH </a:t>
            </a:r>
            <a:endParaRPr lang="cs-CZ" sz="24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(v ČR zakázáno), tajný trh, není povinnost poskytovat informace </a:t>
            </a:r>
          </a:p>
          <a:p>
            <a:r>
              <a:rPr lang="cs-CZ" sz="20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8712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59F786-FC8B-432F-8B8D-D11D1A60C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OPERACE NA FINANČNÍM TRHU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395AEF-568B-4EE1-B4F0-8119118F08A0}"/>
              </a:ext>
            </a:extLst>
          </p:cNvPr>
          <p:cNvSpPr txBox="1">
            <a:spLocks noGrp="1"/>
          </p:cNvSpPr>
          <p:nvPr>
            <p:ph sz="quarter" idx="10"/>
          </p:nvPr>
        </p:nvSpPr>
        <p:spPr>
          <a:xfrm>
            <a:off x="762945" y="1769207"/>
            <a:ext cx="115656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C00000"/>
                </a:solidFill>
              </a:rPr>
              <a:t>Investice 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Dlouhodobý záměr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C00000"/>
                </a:solidFill>
              </a:rPr>
              <a:t>Arbitráž 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Využití rozdílu cen daného statku na různých místech 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Bezrizikové operace s předem známým výsledkem 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RM-systém, Burza cenných papírů Pražská burza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Arbitráž - místní a časová (finanční opce)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C00000"/>
                </a:solidFill>
              </a:rPr>
              <a:t>Spekulace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Sázka na určitý vývoj v budoucnu 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Velká míra rizika vyplývající z nejistého výsledku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Prodej nakrátko (</a:t>
            </a:r>
            <a:r>
              <a:rPr lang="cs-CZ" sz="2800" dirty="0" err="1"/>
              <a:t>short</a:t>
            </a:r>
            <a:r>
              <a:rPr lang="cs-CZ" sz="2800" dirty="0"/>
              <a:t> </a:t>
            </a:r>
            <a:r>
              <a:rPr lang="cs-CZ" sz="2800" dirty="0" err="1"/>
              <a:t>selting</a:t>
            </a:r>
            <a:r>
              <a:rPr lang="cs-CZ" sz="2800" dirty="0"/>
              <a:t> – příklad medvědi)</a:t>
            </a:r>
          </a:p>
        </p:txBody>
      </p:sp>
    </p:spTree>
    <p:extLst>
      <p:ext uri="{BB962C8B-B14F-4D97-AF65-F5344CB8AC3E}">
        <p14:creationId xmlns:p14="http://schemas.microsoft.com/office/powerpoint/2010/main" val="3726409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59C6E8-F2D1-4FFA-81A6-E41B05117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BÝCI VERSUS MEDVĚDI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4A0A177-761A-4B89-A587-22EA09256BB6}"/>
              </a:ext>
            </a:extLst>
          </p:cNvPr>
          <p:cNvSpPr txBox="1"/>
          <p:nvPr/>
        </p:nvSpPr>
        <p:spPr>
          <a:xfrm>
            <a:off x="1491427" y="1937418"/>
            <a:ext cx="9108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/>
              <a:t>Býci sázejí na vzestup cen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/>
              <a:t>Medvědi sázejí na pokles cen </a:t>
            </a:r>
          </a:p>
        </p:txBody>
      </p:sp>
      <p:pic>
        <p:nvPicPr>
          <p:cNvPr id="5" name="Obrázek 4" descr="Gratis vektorgrafikk: Dyr, Bjørn, Brown, Cub, Søt, Hårete ...">
            <a:extLst>
              <a:ext uri="{FF2B5EF4-FFF2-40B4-BE49-F238E27FC236}">
                <a16:creationId xmlns:a16="http://schemas.microsoft.com/office/drawing/2014/main" id="{E92777CD-3763-4821-BEE8-134130D48E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3141" y="3429000"/>
            <a:ext cx="3504621" cy="2704661"/>
          </a:xfrm>
          <a:prstGeom prst="rect">
            <a:avLst/>
          </a:prstGeom>
        </p:spPr>
      </p:pic>
      <p:pic>
        <p:nvPicPr>
          <p:cNvPr id="6" name="Obrázek 5" descr="Imagem vetorial gratis: Touro, Animal, Mamífero - Imagem ...">
            <a:extLst>
              <a:ext uri="{FF2B5EF4-FFF2-40B4-BE49-F238E27FC236}">
                <a16:creationId xmlns:a16="http://schemas.microsoft.com/office/drawing/2014/main" id="{24490F33-431D-4C66-A81A-F2B172CA5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520" y="3282854"/>
            <a:ext cx="4037998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0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7459915" cy="640080"/>
          </a:xfrm>
        </p:spPr>
        <p:txBody>
          <a:bodyPr rtlCol="0">
            <a:noAutofit/>
          </a:bodyPr>
          <a:lstStyle/>
          <a:p>
            <a:pPr algn="ctr" rtl="0"/>
            <a:r>
              <a:rPr lang="cs-CZ" b="1" dirty="0">
                <a:latin typeface="Arial Black" panose="020B0A04020102020204" pitchFamily="34" charset="0"/>
                <a:cs typeface="Segoe UI Light" panose="020B0502040204020203" pitchFamily="34" charset="0"/>
              </a:rPr>
              <a:t>Definice finančních trhů</a:t>
            </a:r>
          </a:p>
        </p:txBody>
      </p:sp>
      <p:sp>
        <p:nvSpPr>
          <p:cNvPr id="38" name="Zástupný symbol pro obsah 17"/>
          <p:cNvSpPr txBox="1">
            <a:spLocks/>
          </p:cNvSpPr>
          <p:nvPr/>
        </p:nvSpPr>
        <p:spPr>
          <a:xfrm>
            <a:off x="521207" y="1493241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1766DC7-9C17-4155-AAE9-C4AC46ACEE88}"/>
              </a:ext>
            </a:extLst>
          </p:cNvPr>
          <p:cNvSpPr txBox="1"/>
          <p:nvPr/>
        </p:nvSpPr>
        <p:spPr>
          <a:xfrm>
            <a:off x="856648" y="1735573"/>
            <a:ext cx="10953550" cy="4455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C00000"/>
                </a:solidFill>
              </a:rPr>
              <a:t>Systém</a:t>
            </a:r>
            <a:r>
              <a:rPr lang="cs-CZ" sz="2400" dirty="0"/>
              <a:t> institucí a instrumentů</a:t>
            </a:r>
          </a:p>
          <a:p>
            <a:pPr>
              <a:buSzPct val="150000"/>
            </a:pPr>
            <a:endParaRPr lang="cs-CZ" sz="2400" dirty="0"/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cs-CZ" sz="2400" dirty="0"/>
              <a:t>Vztah mezi </a:t>
            </a:r>
            <a:r>
              <a:rPr lang="cs-CZ" sz="2400" b="1" dirty="0">
                <a:solidFill>
                  <a:srgbClr val="C00000"/>
                </a:solidFill>
              </a:rPr>
              <a:t>různými ekonomickými subjekty</a:t>
            </a:r>
          </a:p>
          <a:p>
            <a:pPr>
              <a:buSzPct val="150000"/>
            </a:pPr>
            <a:endParaRPr lang="cs-CZ" sz="2400" dirty="0"/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C00000"/>
                </a:solidFill>
              </a:rPr>
              <a:t>Střet poptávky a nabídky </a:t>
            </a:r>
            <a:r>
              <a:rPr lang="cs-CZ" sz="2400" dirty="0">
                <a:sym typeface="Wingdings" panose="05000000000000000000" pitchFamily="2" charset="2"/>
              </a:rPr>
              <a:t> z</a:t>
            </a:r>
            <a:r>
              <a:rPr lang="cs-CZ" sz="2400" dirty="0"/>
              <a:t>a určitých podmínek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 algn="just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D24726"/>
                </a:solidFill>
              </a:rPr>
              <a:t>Souhrnně </a:t>
            </a:r>
            <a:r>
              <a:rPr lang="cs-CZ" sz="2400" dirty="0"/>
              <a:t>Na finančním trhu dochází k </a:t>
            </a:r>
            <a:r>
              <a:rPr lang="cs-CZ" sz="2400" b="1" dirty="0"/>
              <a:t>soustřeďování a rozdělování </a:t>
            </a:r>
            <a:r>
              <a:rPr lang="cs-CZ" sz="2400" dirty="0"/>
              <a:t>uvolněných </a:t>
            </a:r>
            <a:r>
              <a:rPr lang="cs-CZ" sz="2400" b="1" dirty="0"/>
              <a:t>peněžních prostředků na základě nabídky a poptávky </a:t>
            </a:r>
            <a:r>
              <a:rPr lang="cs-CZ" sz="2400" dirty="0"/>
              <a:t>mezi </a:t>
            </a:r>
            <a:r>
              <a:rPr lang="cs-CZ" sz="2400" b="1" dirty="0"/>
              <a:t>subjekty finančního trhu</a:t>
            </a:r>
            <a:r>
              <a:rPr lang="cs-CZ" sz="2400" dirty="0"/>
              <a:t> (domácnosti, firmy různých právních forem, veřejný sektor – vláda, zahraniční subjekt).</a:t>
            </a:r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PRINCIP BÝČÍCH A MEDVĚDÍCH OBCHODŮ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28" t="24255" r="21736" b="19003"/>
          <a:stretch/>
        </p:blipFill>
        <p:spPr>
          <a:xfrm>
            <a:off x="1072257" y="3140968"/>
            <a:ext cx="5040559" cy="3456384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21222" t="23422" r="24542" b="20469"/>
          <a:stretch/>
        </p:blipFill>
        <p:spPr>
          <a:xfrm>
            <a:off x="6096000" y="1844824"/>
            <a:ext cx="5593456" cy="3637384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9941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BROKEŘI VERSUS DEALEŘI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09600" y="1600201"/>
            <a:ext cx="107087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BROKEŘI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Obchodují na účet klienta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/>
              <a:t>Spojují nabídkové a poptávkové příkazy – nasmlouvají si obchody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Nenesou riziko spojené se změnami cen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Zdrojem jejich příjmu je provize za uskutečněné obchody, je nutné pro pozitivní výdělek </a:t>
            </a:r>
            <a:r>
              <a:rPr lang="cs-CZ" sz="2800" dirty="0">
                <a:sym typeface="Wingdings" panose="05000000000000000000" pitchFamily="2" charset="2"/>
              </a:rPr>
              <a:t> spojit co nejvíce příkazů </a:t>
            </a:r>
          </a:p>
          <a:p>
            <a:endParaRPr lang="cs-CZ" sz="2800" dirty="0">
              <a:sym typeface="Wingdings" panose="05000000000000000000" pitchFamily="2" charset="2"/>
            </a:endParaRPr>
          </a:p>
          <a:p>
            <a:r>
              <a:rPr lang="cs-CZ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DEALEŘI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ym typeface="Wingdings" panose="05000000000000000000" pitchFamily="2" charset="2"/>
              </a:rPr>
              <a:t>Obchodují na vlastní nebezpečí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ym typeface="Wingdings" panose="05000000000000000000" pitchFamily="2" charset="2"/>
              </a:rPr>
              <a:t>Kótují nákupní a prodejní ceny (market </a:t>
            </a:r>
            <a:r>
              <a:rPr lang="cs-CZ" sz="2800" dirty="0" err="1">
                <a:sym typeface="Wingdings" panose="05000000000000000000" pitchFamily="2" charset="2"/>
              </a:rPr>
              <a:t>markers</a:t>
            </a:r>
            <a:r>
              <a:rPr lang="cs-CZ" sz="2800" dirty="0">
                <a:sym typeface="Wingdings" panose="05000000000000000000" pitchFamily="2" charset="2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ym typeface="Wingdings" panose="05000000000000000000" pitchFamily="2" charset="2"/>
              </a:rPr>
              <a:t>Odměnou jim je rozdíl mezi nákupní a prodejní cenou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7496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208" y="363973"/>
            <a:ext cx="10388530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>
                <a:latin typeface="Arial Black" panose="020B0A04020102020204" pitchFamily="34" charset="0"/>
              </a:rPr>
              <a:t>AUKCE STÁTNÍCH POKLADNIČNÍCH POUKÁZEK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343472" y="2420889"/>
            <a:ext cx="102251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Krátkodobý cenný papír dlužnický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Aukce probíhá realitně pravidelně za účasti vybraných bank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Klíčová část centrálního segmentu peněžního trhu </a:t>
            </a:r>
          </a:p>
          <a:p>
            <a:endParaRPr lang="cs-CZ" sz="2800" dirty="0"/>
          </a:p>
          <a:p>
            <a:r>
              <a:rPr lang="cs-CZ" sz="2800" b="1" dirty="0">
                <a:solidFill>
                  <a:srgbClr val="C00000"/>
                </a:solidFill>
              </a:rPr>
              <a:t>Dva typy aukce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Americká aukce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Holandská aukce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9975" y="4221088"/>
            <a:ext cx="367731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8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420061" cy="64008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 Black" panose="020B0A04020102020204" pitchFamily="34" charset="0"/>
              </a:rPr>
              <a:t>PŘÍKLAD AUKCE POKLADNIČNÍCH POUKÁZEK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539750" y="2182724"/>
            <a:ext cx="4416425" cy="24830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21773" t="37203" r="38380" b="15547"/>
          <a:stretch/>
        </p:blipFill>
        <p:spPr>
          <a:xfrm>
            <a:off x="6169224" y="1916832"/>
            <a:ext cx="5184576" cy="4032448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>
            <a:off x="10776520" y="2564904"/>
            <a:ext cx="0" cy="316835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087888" y="6081247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Je nutné seřadit sestupně podle výhodnosti </a:t>
            </a:r>
          </a:p>
        </p:txBody>
      </p:sp>
    </p:spTree>
    <p:extLst>
      <p:ext uri="{BB962C8B-B14F-4D97-AF65-F5344CB8AC3E}">
        <p14:creationId xmlns:p14="http://schemas.microsoft.com/office/powerpoint/2010/main" val="657095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28" t="22535" r="23669" b="15564"/>
          <a:stretch/>
        </p:blipFill>
        <p:spPr>
          <a:xfrm>
            <a:off x="1199456" y="764704"/>
            <a:ext cx="10585176" cy="571500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552384" y="390344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+200 ks</a:t>
            </a:r>
          </a:p>
        </p:txBody>
      </p:sp>
      <p:sp>
        <p:nvSpPr>
          <p:cNvPr id="7" name="Obdélník 6"/>
          <p:cNvSpPr/>
          <p:nvPr/>
        </p:nvSpPr>
        <p:spPr>
          <a:xfrm>
            <a:off x="7968208" y="2924944"/>
            <a:ext cx="1584176" cy="1440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503712" y="2924944"/>
            <a:ext cx="1584176" cy="1440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7968208" y="4437112"/>
            <a:ext cx="144016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12800 akcií</a:t>
            </a:r>
          </a:p>
        </p:txBody>
      </p:sp>
    </p:spTree>
    <p:extLst>
      <p:ext uri="{BB962C8B-B14F-4D97-AF65-F5344CB8AC3E}">
        <p14:creationId xmlns:p14="http://schemas.microsoft.com/office/powerpoint/2010/main" val="74921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1222" t="23422" r="21775" b="19486"/>
          <a:stretch/>
        </p:blipFill>
        <p:spPr>
          <a:xfrm>
            <a:off x="1415481" y="548680"/>
            <a:ext cx="10407639" cy="5860612"/>
          </a:xfrm>
          <a:prstGeom prst="rect">
            <a:avLst/>
          </a:prstGeom>
        </p:spPr>
      </p:pic>
      <p:cxnSp>
        <p:nvCxnSpPr>
          <p:cNvPr id="3" name="Přímá spojnice 2"/>
          <p:cNvCxnSpPr/>
          <p:nvPr/>
        </p:nvCxnSpPr>
        <p:spPr>
          <a:xfrm>
            <a:off x="5447928" y="2276872"/>
            <a:ext cx="338437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4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1222" t="23422" r="21775" b="16532"/>
          <a:stretch/>
        </p:blipFill>
        <p:spPr>
          <a:xfrm>
            <a:off x="1559496" y="476672"/>
            <a:ext cx="9577064" cy="5976664"/>
          </a:xfrm>
          <a:prstGeom prst="rect">
            <a:avLst/>
          </a:prstGeom>
        </p:spPr>
      </p:pic>
      <p:cxnSp>
        <p:nvCxnSpPr>
          <p:cNvPr id="4" name="Přímá spojnice 3"/>
          <p:cNvCxnSpPr/>
          <p:nvPr/>
        </p:nvCxnSpPr>
        <p:spPr>
          <a:xfrm>
            <a:off x="5303912" y="2132856"/>
            <a:ext cx="44644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1775520" y="2564904"/>
            <a:ext cx="230425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63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DFF140-196F-41FC-9BCF-891C3F59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Arial Black" panose="020B0A04020102020204" pitchFamily="34" charset="0"/>
              </a:rPr>
              <a:t>Příklad výpočtu aukce 10  000 Ks  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E937517C-F487-4784-B937-8A881C3E94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1" y="1981200"/>
          <a:ext cx="9829800" cy="2966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57450">
                  <a:extLst>
                    <a:ext uri="{9D8B030D-6E8A-4147-A177-3AD203B41FA5}">
                      <a16:colId xmlns:a16="http://schemas.microsoft.com/office/drawing/2014/main" val="3799332032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910354070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3813498030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2073212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Banka č.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Objem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Nabídka za 1 Ks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55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Banka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 200 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150 000 Kč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584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Banka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1 200 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160 000 Kč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346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Banka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5 000 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135 000 Kč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687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Banka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900 Ks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151 000 Kč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16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Banka 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3200 Ks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155 000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533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Banka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6 000 Ks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131 000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647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Banka 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1 200 Ks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131 000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487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23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87A523-AA30-4CB5-9383-F0AB399E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Arial Black" panose="020B0A04020102020204" pitchFamily="34" charset="0"/>
              </a:rPr>
              <a:t>ANOMÁLIE NA EFEKTIVNÍCH TRZÍCH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1CEDF2-3808-4082-B74F-DD93229412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7"/>
            <a:ext cx="11484338" cy="5101827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/>
              <a:t>.Na finančních trzích existuje množství odchylek a anomálií, přesto ale můžeme tvrdit, že jsou v podstatě efektivní. Jmenujeme si některé ze zjištěných anomálií. </a:t>
            </a:r>
          </a:p>
          <a:p>
            <a:r>
              <a:rPr lang="cs-CZ" sz="2000" b="1" dirty="0"/>
              <a:t>Víkendový efekt </a:t>
            </a:r>
            <a:r>
              <a:rPr lang="cs-CZ" sz="2000" dirty="0"/>
              <a:t>– statisticky významná tendence poklesu cen akcií během víkendu. Její důvod není objasněn. </a:t>
            </a:r>
          </a:p>
          <a:p>
            <a:r>
              <a:rPr lang="cs-CZ" sz="2000" b="1" dirty="0"/>
              <a:t>Lednový efekt – </a:t>
            </a:r>
            <a:r>
              <a:rPr lang="cs-CZ" sz="2000" dirty="0"/>
              <a:t>výnosy z akcií jsou v lednu relativně vysoké. Neexistuje objasnění přesto, že bylo formulováno několik hypotéz. </a:t>
            </a:r>
          </a:p>
          <a:p>
            <a:r>
              <a:rPr lang="cs-CZ" sz="2000" b="1" dirty="0"/>
              <a:t>Efekt malé firmy </a:t>
            </a:r>
            <a:r>
              <a:rPr lang="cs-CZ" sz="2000" dirty="0"/>
              <a:t>– jedná se o efekt, kdy mají malé firmy po korekci relativně vysoké výnosy. Opět neexistuje přesné objasnění, byl ale zjištěn silný vztah mezi tímto efektem a lednovým efektem. • </a:t>
            </a:r>
          </a:p>
          <a:p>
            <a:r>
              <a:rPr lang="cs-CZ" sz="2000" b="1" dirty="0"/>
              <a:t>Přestřelení </a:t>
            </a:r>
            <a:r>
              <a:rPr lang="cs-CZ" sz="2000" dirty="0"/>
              <a:t>– je psychologickým efektem, </a:t>
            </a:r>
            <a:r>
              <a:rPr lang="cs-CZ" sz="2000" b="1" dirty="0"/>
              <a:t>kdy je novým informacím přikládána příliš velká váha</a:t>
            </a:r>
            <a:r>
              <a:rPr lang="cs-CZ" sz="2000" dirty="0"/>
              <a:t>. Projevuje se vyšší volatilitou ceny akcií a dluhopisů</a:t>
            </a:r>
            <a:r>
              <a:rPr lang="cs-CZ" dirty="0"/>
              <a:t>. </a:t>
            </a:r>
            <a:r>
              <a:rPr lang="cs-CZ" sz="2200" dirty="0"/>
              <a:t>(vyšší kolísání cen)</a:t>
            </a:r>
          </a:p>
        </p:txBody>
      </p:sp>
    </p:spTree>
    <p:extLst>
      <p:ext uri="{BB962C8B-B14F-4D97-AF65-F5344CB8AC3E}">
        <p14:creationId xmlns:p14="http://schemas.microsoft.com/office/powerpoint/2010/main" val="1333937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521207" y="1536192"/>
            <a:ext cx="9700821" cy="640080"/>
          </a:xfrm>
        </p:spPr>
        <p:txBody>
          <a:bodyPr rtlCol="0">
            <a:normAutofit/>
          </a:bodyPr>
          <a:lstStyle/>
          <a:p>
            <a:pPr rtl="0"/>
            <a:r>
              <a:rPr lang="cs-CZ" b="1" dirty="0">
                <a:latin typeface="Arial Black" panose="020B0A04020102020204" pitchFamily="34" charset="0"/>
                <a:cs typeface="Segoe UI Light" panose="020B0502040204020203" pitchFamily="34" charset="0"/>
              </a:rPr>
              <a:t>Děkuji za pozornost a přeji pěkný den </a:t>
            </a:r>
          </a:p>
        </p:txBody>
      </p:sp>
      <p:pic>
        <p:nvPicPr>
          <p:cNvPr id="2" name="Obrázek 1" descr="Tlačítko Řekněte mi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06112" y="2350333"/>
            <a:ext cx="1268511" cy="1189747"/>
          </a:xfrm>
          <a:prstGeom prst="rect">
            <a:avLst/>
          </a:prstGeom>
        </p:spPr>
      </p:pic>
      <p:pic>
        <p:nvPicPr>
          <p:cNvPr id="8" name="Obrázek 7" descr="Šipka vpravo s hypertextovým odkazem na blog týmu PowerPointu Pokud chcete navštívit blog týmu PowerPointu, vyberte obrázek. ">
            <a:hlinkClick r:id="rId4" tooltip="Pokud chcete navštívit blog týmu PowerPointu, klikněte sem.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90" y="3566804"/>
            <a:ext cx="661940" cy="661940"/>
          </a:xfrm>
          <a:prstGeom prst="rect">
            <a:avLst/>
          </a:prstGeom>
        </p:spPr>
      </p:pic>
      <p:pic>
        <p:nvPicPr>
          <p:cNvPr id="7" name="Obrázek 6" descr="Šipka vpravo s hypertextovým odkazem na bezplatnou výuku PowerPointu Výběrem obrázku získáte přístup k bezplatnému školení k PowerPointu">
            <a:hlinkClick r:id="rId6" tooltip="Pokud chcete přejít na bezplatné školení k PowerPointu, klikněte sem.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90" y="4252716"/>
            <a:ext cx="661940" cy="66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8112654" cy="640080"/>
          </a:xfrm>
        </p:spPr>
        <p:txBody>
          <a:bodyPr rtlCol="0">
            <a:normAutofit/>
          </a:bodyPr>
          <a:lstStyle/>
          <a:p>
            <a:pPr rtl="0"/>
            <a:r>
              <a:rPr lang="cs-CZ" b="1" dirty="0">
                <a:latin typeface="Arial Black" panose="020B0A04020102020204" pitchFamily="34" charset="0"/>
                <a:cs typeface="Segoe UI Light" panose="020B0502040204020203" pitchFamily="34" charset="0"/>
              </a:rPr>
              <a:t>Kritéria platné na finančních trzích </a:t>
            </a:r>
            <a:endParaRPr lang="cs-CZ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8" name="Skupina 17" descr="Malý kroužek s číslem 1 uvnitř, označující krok 1"/>
          <p:cNvGrpSpPr/>
          <p:nvPr/>
        </p:nvGrpSpPr>
        <p:grpSpPr bwMode="blackWhite">
          <a:xfrm>
            <a:off x="392397" y="2143781"/>
            <a:ext cx="558179" cy="409838"/>
            <a:chOff x="6953426" y="711274"/>
            <a:chExt cx="558179" cy="409838"/>
          </a:xfrm>
        </p:grpSpPr>
        <p:sp>
          <p:nvSpPr>
            <p:cNvPr id="19" name="Ovál 18" descr="Malý kroužek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/>
            </a:p>
          </p:txBody>
        </p:sp>
        <p:sp>
          <p:nvSpPr>
            <p:cNvPr id="20" name="Textové pole 19" descr="Číslo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cs-CZ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Zástupný symbol pro obsah 17"/>
          <p:cNvSpPr txBox="1">
            <a:spLocks/>
          </p:cNvSpPr>
          <p:nvPr/>
        </p:nvSpPr>
        <p:spPr>
          <a:xfrm>
            <a:off x="1166224" y="2046689"/>
            <a:ext cx="9859552" cy="398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</p:txBody>
      </p:sp>
      <p:grpSp>
        <p:nvGrpSpPr>
          <p:cNvPr id="37" name="Skupina 36" descr="Malý kroužek s číslem 4 uvnitř, označující krok 4"/>
          <p:cNvGrpSpPr/>
          <p:nvPr/>
        </p:nvGrpSpPr>
        <p:grpSpPr bwMode="blackWhite">
          <a:xfrm>
            <a:off x="464040" y="5254495"/>
            <a:ext cx="558179" cy="409838"/>
            <a:chOff x="6953426" y="711274"/>
            <a:chExt cx="558179" cy="409838"/>
          </a:xfrm>
        </p:grpSpPr>
        <p:sp>
          <p:nvSpPr>
            <p:cNvPr id="38" name="Ovál 37" descr="Malý kroužek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/>
            </a:p>
          </p:txBody>
        </p:sp>
        <p:sp>
          <p:nvSpPr>
            <p:cNvPr id="39" name="Textové pole 38" descr="Číslo 4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cs-CZ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C8AD8A2-C13A-4DCB-914F-8BD35F16A441}"/>
              </a:ext>
            </a:extLst>
          </p:cNvPr>
          <p:cNvSpPr txBox="1"/>
          <p:nvPr/>
        </p:nvSpPr>
        <p:spPr>
          <a:xfrm>
            <a:off x="1242922" y="1429154"/>
            <a:ext cx="9181237" cy="4681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D24726"/>
                </a:solidFill>
              </a:rPr>
              <a:t>PRO VĚŘITELE BY INVESTICE MĚLA SPLŇOVAT: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co nejvyšší výnosnost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co nejvyšší likvidita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co nejmenší riziko</a:t>
            </a:r>
          </a:p>
          <a:p>
            <a:endParaRPr lang="cs-CZ" sz="2400" b="1" dirty="0">
              <a:solidFill>
                <a:srgbClr val="D24726"/>
              </a:solidFill>
            </a:endParaRPr>
          </a:p>
          <a:p>
            <a:endParaRPr lang="cs-CZ" sz="2400" b="1" dirty="0">
              <a:solidFill>
                <a:srgbClr val="D24726"/>
              </a:solidFill>
            </a:endParaRPr>
          </a:p>
          <a:p>
            <a:endParaRPr lang="cs-CZ" sz="2400" b="1" dirty="0">
              <a:solidFill>
                <a:srgbClr val="D24726"/>
              </a:solidFill>
            </a:endParaRPr>
          </a:p>
          <a:p>
            <a:r>
              <a:rPr lang="cs-CZ" sz="2400" b="1" dirty="0">
                <a:solidFill>
                  <a:srgbClr val="D24726"/>
                </a:solidFill>
              </a:rPr>
              <a:t>PRO DLUŽNÍKY BY INVESTICE MĚLA SPLŇOVAT: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co nejmenší náklady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2800" dirty="0"/>
              <a:t>co nejdelší doba návratnosti</a:t>
            </a:r>
          </a:p>
        </p:txBody>
      </p:sp>
    </p:spTree>
    <p:extLst>
      <p:ext uri="{BB962C8B-B14F-4D97-AF65-F5344CB8AC3E}">
        <p14:creationId xmlns:p14="http://schemas.microsoft.com/office/powerpoint/2010/main" val="11152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00240-4565-47E0-9307-A89B4EB96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800" b="1" dirty="0">
                <a:latin typeface="Arial Black" panose="020B0A04020102020204" pitchFamily="34" charset="0"/>
              </a:rPr>
              <a:t>Prameny práva finančních trhů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352CFD-700A-4330-862B-2F2F0BAD7F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9567030" cy="50999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/>
              <a:t>Zákon č. 256/2004 Sb., </a:t>
            </a:r>
            <a:r>
              <a:rPr lang="cs-CZ" sz="2000" b="1" dirty="0"/>
              <a:t>o podnikání </a:t>
            </a:r>
            <a:r>
              <a:rPr lang="cs-CZ" sz="2000" dirty="0"/>
              <a:t>na kapitálovém trhu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Zákon č. 15/1998 Sb., </a:t>
            </a:r>
            <a:r>
              <a:rPr lang="cs-CZ" sz="2000" b="1" dirty="0"/>
              <a:t>o dohledu </a:t>
            </a:r>
            <a:r>
              <a:rPr lang="cs-CZ" sz="2000" dirty="0"/>
              <a:t>v oblasti kapitálového trhu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Zákon č. 374/2015 Sb., o </a:t>
            </a:r>
            <a:r>
              <a:rPr lang="cs-CZ" sz="2000" b="1" dirty="0"/>
              <a:t>ozdravných postupech a řešení krize </a:t>
            </a:r>
            <a:r>
              <a:rPr lang="cs-CZ" sz="2000" dirty="0"/>
              <a:t>na finančním trhu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Zákon č. 240/2013 Sb., o investičních společnostech a investičních fondech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Zákon č. 21/1992 Sb., </a:t>
            </a:r>
            <a:r>
              <a:rPr lang="cs-CZ" sz="2000" b="1" dirty="0"/>
              <a:t>o bankách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Zákon č. 87/1995 Sb., o spořitelních a úvěrních družstvech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Zákon č. 277/2009 Sb., o pojišťovnictví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Zákon č. 427/2011 Sb., o doplňkovém penzijním spoření</a:t>
            </a:r>
          </a:p>
        </p:txBody>
      </p:sp>
    </p:spTree>
    <p:extLst>
      <p:ext uri="{BB962C8B-B14F-4D97-AF65-F5344CB8AC3E}">
        <p14:creationId xmlns:p14="http://schemas.microsoft.com/office/powerpoint/2010/main" val="230283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8112654" cy="640080"/>
          </a:xfrm>
        </p:spPr>
        <p:txBody>
          <a:bodyPr rtlCol="0">
            <a:normAutofit fontScale="90000"/>
          </a:bodyPr>
          <a:lstStyle/>
          <a:p>
            <a:r>
              <a:rPr lang="cs-CZ" b="1" dirty="0">
                <a:latin typeface="Arial Black" panose="020B0A04020102020204" pitchFamily="34" charset="0"/>
                <a:cs typeface="Segoe UI Light" panose="020B0502040204020203" pitchFamily="34" charset="0"/>
              </a:rPr>
              <a:t>Efektivnost finančních trhů </a:t>
            </a:r>
            <a:br>
              <a:rPr lang="cs-CZ" b="1" dirty="0">
                <a:latin typeface="Arial Black" panose="020B0A04020102020204" pitchFamily="34" charset="0"/>
                <a:cs typeface="Segoe UI Light" panose="020B0502040204020203" pitchFamily="34" charset="0"/>
              </a:rPr>
            </a:br>
            <a:endParaRPr lang="cs-CZ" b="1" dirty="0"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Zástupný symbol pro obsah 17"/>
          <p:cNvSpPr txBox="1">
            <a:spLocks/>
          </p:cNvSpPr>
          <p:nvPr/>
        </p:nvSpPr>
        <p:spPr>
          <a:xfrm>
            <a:off x="1166224" y="2046689"/>
            <a:ext cx="9859552" cy="398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C8AD8A2-C13A-4DCB-914F-8BD35F16A441}"/>
              </a:ext>
            </a:extLst>
          </p:cNvPr>
          <p:cNvSpPr txBox="1"/>
          <p:nvPr/>
        </p:nvSpPr>
        <p:spPr>
          <a:xfrm>
            <a:off x="346840" y="1429154"/>
            <a:ext cx="11540359" cy="485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Rozlišujeme: </a:t>
            </a:r>
          </a:p>
          <a:p>
            <a:pPr algn="just">
              <a:lnSpc>
                <a:spcPct val="130000"/>
              </a:lnSpc>
            </a:pPr>
            <a:r>
              <a:rPr lang="cs-CZ" sz="2400" b="1" dirty="0">
                <a:solidFill>
                  <a:srgbClr val="D24726"/>
                </a:solidFill>
              </a:rPr>
              <a:t> </a:t>
            </a:r>
            <a:r>
              <a:rPr lang="cs-CZ" sz="2200" b="1" dirty="0">
                <a:solidFill>
                  <a:srgbClr val="D24726"/>
                </a:solidFill>
              </a:rPr>
              <a:t>ALOKAČNÍ  EFEKTIVNOST  –  </a:t>
            </a:r>
            <a:r>
              <a:rPr lang="cs-CZ" sz="2200" dirty="0"/>
              <a:t>vyžaduje,  aby  volné  finanční  prostředky  byly přesunuty k té deficitní jednotce, která nabídne </a:t>
            </a:r>
            <a:r>
              <a:rPr lang="cs-CZ" sz="2200" b="1" dirty="0"/>
              <a:t>nejvyšší rizikově očištěný výnos</a:t>
            </a:r>
            <a:r>
              <a:rPr lang="cs-CZ" sz="2200" dirty="0"/>
              <a:t>, tzn</a:t>
            </a:r>
            <a:r>
              <a:rPr lang="cs-CZ" sz="2200" b="1" dirty="0"/>
              <a:t>. nejvyšší zhodnocení </a:t>
            </a:r>
            <a:r>
              <a:rPr lang="cs-CZ" sz="2200" dirty="0"/>
              <a:t>vložených prostředků při respektování rizika  </a:t>
            </a:r>
          </a:p>
          <a:p>
            <a:pPr algn="just">
              <a:lnSpc>
                <a:spcPct val="130000"/>
              </a:lnSpc>
            </a:pPr>
            <a:r>
              <a:rPr lang="cs-CZ" sz="2200" b="1" dirty="0">
                <a:solidFill>
                  <a:srgbClr val="D24726"/>
                </a:solidFill>
              </a:rPr>
              <a:t> INFORMAČNÍ  EFEKTIVNOST  –  </a:t>
            </a:r>
            <a:r>
              <a:rPr lang="cs-CZ" sz="2200" dirty="0"/>
              <a:t>je  posuzována  ve  vztahu  </a:t>
            </a:r>
            <a:r>
              <a:rPr lang="cs-CZ" sz="2200" b="1" dirty="0"/>
              <a:t>k  rychlosti  a adekvátnosti reakce kurzů instrumentů (např. cenných papírů) na novou, neočekávanou informaci</a:t>
            </a:r>
            <a:r>
              <a:rPr lang="cs-CZ" sz="2200" dirty="0"/>
              <a:t>. Za informačně efektivní je považován trh, kde kurzy  instrumentů  téměř  okamžitě  (skokově,  prudce)  reagují  na  novou, neočekávanou informaci.  </a:t>
            </a:r>
          </a:p>
          <a:p>
            <a:pPr algn="just">
              <a:lnSpc>
                <a:spcPct val="130000"/>
              </a:lnSpc>
            </a:pPr>
            <a:r>
              <a:rPr lang="cs-CZ" sz="2200" b="1" dirty="0">
                <a:solidFill>
                  <a:srgbClr val="D24726"/>
                </a:solidFill>
              </a:rPr>
              <a:t> OPERAČNÍ  EFEKTIVNOST  –  </a:t>
            </a:r>
            <a:r>
              <a:rPr lang="cs-CZ" sz="2200" dirty="0"/>
              <a:t>je  dosažena,  jsou-li  volné  finanční  prostředky od přebytkových jednotek </a:t>
            </a:r>
            <a:r>
              <a:rPr lang="cs-CZ" sz="2200" b="1" dirty="0"/>
              <a:t>k jednotkám deficitním alokovány s minimálními transakčními náklady. </a:t>
            </a:r>
          </a:p>
        </p:txBody>
      </p:sp>
    </p:spTree>
    <p:extLst>
      <p:ext uri="{BB962C8B-B14F-4D97-AF65-F5344CB8AC3E}">
        <p14:creationId xmlns:p14="http://schemas.microsoft.com/office/powerpoint/2010/main" val="80094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b="1" dirty="0">
                <a:latin typeface="Arial Black" panose="020B0A04020102020204" pitchFamily="34" charset="0"/>
                <a:cs typeface="Segoe UI Light" panose="020B0502040204020203" pitchFamily="34" charset="0"/>
              </a:rPr>
              <a:t>Rozdělení finančních trhů</a:t>
            </a:r>
            <a:endParaRPr lang="cs-CZ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Zástupný symbol pro obsah 17"/>
          <p:cNvSpPr txBox="1">
            <a:spLocks/>
          </p:cNvSpPr>
          <p:nvPr/>
        </p:nvSpPr>
        <p:spPr>
          <a:xfrm>
            <a:off x="874992" y="1317819"/>
            <a:ext cx="8742005" cy="694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/>
              <a:t>Finanční trh lze také rozdělit z pohledu splatnosti:</a:t>
            </a:r>
          </a:p>
        </p:txBody>
      </p:sp>
      <p:sp>
        <p:nvSpPr>
          <p:cNvPr id="26" name="Zástupný symbol pro obsah 17">
            <a:extLst>
              <a:ext uri="{FF2B5EF4-FFF2-40B4-BE49-F238E27FC236}">
                <a16:creationId xmlns:a16="http://schemas.microsoft.com/office/drawing/2014/main" id="{5F16889E-6B14-4AC0-AD4E-8281178DE215}"/>
              </a:ext>
            </a:extLst>
          </p:cNvPr>
          <p:cNvSpPr txBox="1">
            <a:spLocks/>
          </p:cNvSpPr>
          <p:nvPr/>
        </p:nvSpPr>
        <p:spPr>
          <a:xfrm>
            <a:off x="1164103" y="3424986"/>
            <a:ext cx="8742005" cy="694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27" name="Zástupný symbol pro obsah 17">
            <a:extLst>
              <a:ext uri="{FF2B5EF4-FFF2-40B4-BE49-F238E27FC236}">
                <a16:creationId xmlns:a16="http://schemas.microsoft.com/office/drawing/2014/main" id="{221598B7-A587-4B29-AD96-6FDF16128DD1}"/>
              </a:ext>
            </a:extLst>
          </p:cNvPr>
          <p:cNvSpPr txBox="1">
            <a:spLocks/>
          </p:cNvSpPr>
          <p:nvPr/>
        </p:nvSpPr>
        <p:spPr>
          <a:xfrm>
            <a:off x="874992" y="1571404"/>
            <a:ext cx="10487868" cy="694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sz="2400" b="1" dirty="0">
                <a:solidFill>
                  <a:srgbClr val="C00000"/>
                </a:solidFill>
              </a:rPr>
              <a:t>PENĚŽNÍ a KAPITÁLOVÝ</a:t>
            </a:r>
            <a:endParaRPr lang="cs-CZ" sz="1800" b="1" dirty="0">
              <a:latin typeface="Arial Black" panose="020B0A040201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53BFA9D6-9A15-4A6C-AB3F-CC248FB6973E}"/>
              </a:ext>
            </a:extLst>
          </p:cNvPr>
          <p:cNvSpPr txBox="1"/>
          <p:nvPr/>
        </p:nvSpPr>
        <p:spPr>
          <a:xfrm>
            <a:off x="829140" y="1801087"/>
            <a:ext cx="9666172" cy="7407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Finanční trhy dělíme z pohledu realizace: </a:t>
            </a:r>
          </a:p>
          <a:p>
            <a:pPr algn="just">
              <a:lnSpc>
                <a:spcPct val="150000"/>
              </a:lnSpc>
            </a:pPr>
            <a:r>
              <a:rPr lang="cs-CZ" sz="2400" b="1" dirty="0">
                <a:solidFill>
                  <a:srgbClr val="C00000"/>
                </a:solidFill>
              </a:rPr>
              <a:t>PRIMÁRNÍ a SEKUNDÁRNÍ </a:t>
            </a:r>
          </a:p>
          <a:p>
            <a:pPr algn="just">
              <a:lnSpc>
                <a:spcPct val="200000"/>
              </a:lnSpc>
            </a:pPr>
            <a:r>
              <a:rPr lang="cs-CZ" sz="2000" b="1" dirty="0"/>
              <a:t>Finanční trhy členit podle termínu vypořádání</a:t>
            </a:r>
          </a:p>
          <a:p>
            <a:pPr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</a:pPr>
            <a:r>
              <a:rPr lang="cs-CZ" sz="2400" b="1" dirty="0">
                <a:solidFill>
                  <a:srgbClr val="C00000"/>
                </a:solidFill>
              </a:rPr>
              <a:t>PROMPTNÍ a TERMÍNOVÝ </a:t>
            </a:r>
          </a:p>
          <a:p>
            <a:pPr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</a:pPr>
            <a:r>
              <a:rPr lang="cs-CZ" sz="2400" b="1" dirty="0"/>
              <a:t>Finanční trhy členit podle termínu zveřejnění</a:t>
            </a:r>
          </a:p>
          <a:p>
            <a:pPr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</a:pPr>
            <a:r>
              <a:rPr lang="cs-CZ" sz="2400" b="1" dirty="0">
                <a:solidFill>
                  <a:srgbClr val="C00000"/>
                </a:solidFill>
              </a:rPr>
              <a:t>VEŘEJNÉ a NEVEŘEJNÉ</a:t>
            </a:r>
          </a:p>
          <a:p>
            <a:r>
              <a:rPr lang="cs-CZ" sz="2400" b="1" dirty="0"/>
              <a:t>Finanční trhy členíme podle předmětu obchodování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DLUHOPISŮ a AKCIOVÝ a KOMODITNÍ a DEVIZOVÝ</a:t>
            </a:r>
          </a:p>
          <a:p>
            <a:pPr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</a:pPr>
            <a:endParaRPr lang="cs-CZ" sz="2400" b="1" dirty="0">
              <a:solidFill>
                <a:srgbClr val="C00000"/>
              </a:solidFill>
            </a:endParaRPr>
          </a:p>
          <a:p>
            <a:pPr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</a:pPr>
            <a:endParaRPr lang="cs-CZ" sz="2400" b="1" dirty="0">
              <a:solidFill>
                <a:srgbClr val="C00000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cs-CZ" sz="20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9747399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 Black" panose="020B0A04020102020204" pitchFamily="34" charset="0"/>
              </a:rPr>
              <a:t>Klasifikace finančních trhů podle doby splatnosti obchodovaných dokumentů 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2855640" y="1700808"/>
          <a:ext cx="72008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76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F91C2F-BA51-4523-869E-26A6EED6C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66" y="602060"/>
            <a:ext cx="10634473" cy="640080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 Black" panose="020B0A04020102020204" pitchFamily="34" charset="0"/>
              </a:rPr>
              <a:t>Finanční trh se člení podle předmětu obchodu na:</a:t>
            </a:r>
            <a:br>
              <a:rPr lang="cs-CZ" dirty="0">
                <a:latin typeface="Arial Black" panose="020B0A04020102020204" pitchFamily="34" charset="0"/>
              </a:rPr>
            </a:b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45C750-8E62-4915-915A-E12CCA735B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10847189" cy="4974336"/>
          </a:xfrm>
        </p:spPr>
        <p:txBody>
          <a:bodyPr>
            <a:normAutofit fontScale="92500" lnSpcReduction="10000"/>
          </a:bodyPr>
          <a:lstStyle/>
          <a:p>
            <a:r>
              <a:rPr lang="cs-CZ" sz="2600" b="1" dirty="0">
                <a:solidFill>
                  <a:srgbClr val="D24726"/>
                </a:solidFill>
              </a:rPr>
              <a:t>1</a:t>
            </a:r>
            <a:r>
              <a:rPr lang="cs-CZ" sz="2600" b="1" dirty="0"/>
              <a:t>. </a:t>
            </a:r>
            <a:r>
              <a:rPr lang="cs-CZ" sz="2400" b="1" dirty="0">
                <a:solidFill>
                  <a:srgbClr val="D24726"/>
                </a:solidFill>
              </a:rPr>
              <a:t>PENĚŽNÍ TRH</a:t>
            </a:r>
          </a:p>
          <a:p>
            <a:r>
              <a:rPr lang="cs-CZ" sz="2200" dirty="0"/>
              <a:t>1.1.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Diskontní trh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1.2. Trh depozitních certifikátů</a:t>
            </a:r>
          </a:p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neterminované vklady, krátkodobé termínové vklady, krátkodobé úvěry, depozitní certifikáty , směnky, šeky, státní pokladniční poukázky,)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síť bankovních ústavů, makléřů, kupců, prodejců a různých zprostředkovatelů.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 hlediska objemu operací zaujímá nejvýznamnější místo mezibankovní trh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34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4776640-1BC7-407F-A5C4-4BA8C8461A26}"/>
              </a:ext>
            </a:extLst>
          </p:cNvPr>
          <p:cNvSpPr txBox="1">
            <a:spLocks noGrp="1"/>
          </p:cNvSpPr>
          <p:nvPr>
            <p:ph sz="quarter" idx="10"/>
          </p:nvPr>
        </p:nvSpPr>
        <p:spPr>
          <a:xfrm>
            <a:off x="539750" y="1435100"/>
            <a:ext cx="9971037" cy="461919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cs-CZ" sz="4400" b="1" dirty="0">
                <a:solidFill>
                  <a:srgbClr val="D24726"/>
                </a:solidFill>
              </a:rPr>
              <a:t>2</a:t>
            </a:r>
            <a:r>
              <a:rPr lang="cs-CZ" sz="4400" b="1" dirty="0"/>
              <a:t>. </a:t>
            </a:r>
            <a:r>
              <a:rPr lang="cs-CZ" sz="4400" b="1" dirty="0">
                <a:solidFill>
                  <a:srgbClr val="D24726"/>
                </a:solidFill>
              </a:rPr>
              <a:t>KAPITÁLOVÝ TRH</a:t>
            </a:r>
          </a:p>
          <a:p>
            <a:r>
              <a:rPr lang="cs-CZ" sz="3600" dirty="0"/>
              <a:t>2.1. Trh obligací</a:t>
            </a:r>
          </a:p>
          <a:p>
            <a:r>
              <a:rPr lang="cs-CZ" sz="3600" dirty="0"/>
              <a:t>2.2. Trh akcií</a:t>
            </a:r>
          </a:p>
          <a:p>
            <a:r>
              <a:rPr lang="cs-CZ" sz="3600" dirty="0"/>
              <a:t>2.3. Trh hypoték – dlouhodobé instrumenty</a:t>
            </a:r>
          </a:p>
          <a:p>
            <a:r>
              <a:rPr lang="cs-CZ" sz="3300" dirty="0"/>
              <a:t>(Střednědobé (1–4 roky) a dlouhodobé (více než 4 roky) termínované vklady – typická progresivní úroková sazba, Dlouhodobé úvěry, akcie a dluhopisy, Hypoteční zástavní list a podílové listy.)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9C5E13F1-3355-475F-A994-954A5D17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9" y="447675"/>
            <a:ext cx="10673481" cy="639763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 Black" panose="020B0A04020102020204" pitchFamily="34" charset="0"/>
              </a:rPr>
              <a:t>Finanční trh se člení podle předmětu obchodu na:</a:t>
            </a:r>
            <a:br>
              <a:rPr lang="cs-CZ" dirty="0">
                <a:latin typeface="Arial Black" panose="020B0A04020102020204" pitchFamily="34" charset="0"/>
              </a:rPr>
            </a:br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18426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34_TF10001108.potx" id="{C35F251E-EEAC-4D19-A90E-DC8D8D8C85E9}" vid="{E96B0749-4422-4691-81FD-57B51D286C0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9b7b8bb-93ec-47cc-a1d6-47c5928ac23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4743D2A84CDF4BAB48D54C815D26EE" ma:contentTypeVersion="12" ma:contentTypeDescription="Vytvoří nový dokument" ma:contentTypeScope="" ma:versionID="1947d41975cca0d4037fde42fe742459">
  <xsd:schema xmlns:xsd="http://www.w3.org/2001/XMLSchema" xmlns:xs="http://www.w3.org/2001/XMLSchema" xmlns:p="http://schemas.microsoft.com/office/2006/metadata/properties" xmlns:ns3="79b7b8bb-93ec-47cc-a1d6-47c5928ac23a" xmlns:ns4="89332cfc-b023-4904-b12a-69ce444ff898" targetNamespace="http://schemas.microsoft.com/office/2006/metadata/properties" ma:root="true" ma:fieldsID="d91b5903ccd73c0a80af1562fc02c645" ns3:_="" ns4:_="">
    <xsd:import namespace="79b7b8bb-93ec-47cc-a1d6-47c5928ac23a"/>
    <xsd:import namespace="89332cfc-b023-4904-b12a-69ce444ff8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7b8bb-93ec-47cc-a1d6-47c5928ac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32cfc-b023-4904-b12a-69ce444ff8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schemas.microsoft.com/office/2006/documentManagement/types"/>
    <ds:schemaRef ds:uri="89332cfc-b023-4904-b12a-69ce444ff898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79b7b8bb-93ec-47cc-a1d6-47c5928ac23a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2F128D-05CA-4919-BAE4-AC519C42F7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7b8bb-93ec-47cc-a1d6-47c5928ac23a"/>
    <ds:schemaRef ds:uri="89332cfc-b023-4904-b12a-69ce444ff8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</TotalTime>
  <Words>1570</Words>
  <Application>Microsoft Office PowerPoint</Application>
  <PresentationFormat>Širokoúhlá obrazovka</PresentationFormat>
  <Paragraphs>210</Paragraphs>
  <Slides>29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7" baseType="lpstr">
      <vt:lpstr>Arial</vt:lpstr>
      <vt:lpstr>Arial Black</vt:lpstr>
      <vt:lpstr>Calibri</vt:lpstr>
      <vt:lpstr>Segoe UI</vt:lpstr>
      <vt:lpstr>Segoe UI Light</vt:lpstr>
      <vt:lpstr>Segoe UI Semibold</vt:lpstr>
      <vt:lpstr>Wingdings</vt:lpstr>
      <vt:lpstr>WelcomeDoc</vt:lpstr>
      <vt:lpstr>FINANČNÍ TRHY</vt:lpstr>
      <vt:lpstr>Definice finančních trhů</vt:lpstr>
      <vt:lpstr>Kritéria platné na finančních trzích </vt:lpstr>
      <vt:lpstr>Prameny práva finančních trhů</vt:lpstr>
      <vt:lpstr>Efektivnost finančních trhů  </vt:lpstr>
      <vt:lpstr>Rozdělení finančních trhů</vt:lpstr>
      <vt:lpstr>Klasifikace finančních trhů podle doby splatnosti obchodovaných dokumentů </vt:lpstr>
      <vt:lpstr>Finanční trh se člení podle předmětu obchodu na: </vt:lpstr>
      <vt:lpstr>Finanční trh se člení podle předmětu obchodu na: </vt:lpstr>
      <vt:lpstr>Finanční trh se člení podle předmětu obchodu na: </vt:lpstr>
      <vt:lpstr>Finanční trh se člení podle předmětu obchodu na: </vt:lpstr>
      <vt:lpstr>Burzovní trh                                       (pojem kotace?)</vt:lpstr>
      <vt:lpstr>Rozdělení finančních trhů</vt:lpstr>
      <vt:lpstr>Rozdělení finančních trhů</vt:lpstr>
      <vt:lpstr>Rozdělení finančních trhů</vt:lpstr>
      <vt:lpstr>Rozdělení finančních trhů</vt:lpstr>
      <vt:lpstr>Rozdělení finančních trhů</vt:lpstr>
      <vt:lpstr>OPERACE NA FINANČNÍM TRHU</vt:lpstr>
      <vt:lpstr>BÝCI VERSUS MEDVĚDI</vt:lpstr>
      <vt:lpstr>PRINCIP BÝČÍCH A MEDVĚDÍCH OBCHODŮ </vt:lpstr>
      <vt:lpstr>BROKEŘI VERSUS DEALEŘI </vt:lpstr>
      <vt:lpstr>AUKCE STÁTNÍCH POKLADNIČNÍCH POUKÁZEK </vt:lpstr>
      <vt:lpstr>PŘÍKLAD AUKCE POKLADNIČNÍCH POUKÁZEK </vt:lpstr>
      <vt:lpstr>Prezentace aplikace PowerPoint</vt:lpstr>
      <vt:lpstr>Prezentace aplikace PowerPoint</vt:lpstr>
      <vt:lpstr>Prezentace aplikace PowerPoint</vt:lpstr>
      <vt:lpstr>Příklad výpočtu aukce 10  000 Ks  </vt:lpstr>
      <vt:lpstr>ANOMÁLIE NA EFEKTIVNÍCH TRZÍCH</vt:lpstr>
      <vt:lpstr>Děkuji za pozornost a přeji pěkný den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 NANČNÍ TRHY</dc:title>
  <dc:creator>Milena Botlíková</dc:creator>
  <cp:keywords/>
  <cp:lastModifiedBy>Milena Botlíková</cp:lastModifiedBy>
  <cp:revision>21</cp:revision>
  <dcterms:created xsi:type="dcterms:W3CDTF">2021-11-30T17:04:51Z</dcterms:created>
  <dcterms:modified xsi:type="dcterms:W3CDTF">2021-12-02T07:34:59Z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0x010100864743D2A84CDF4BAB48D54C815D26EE</vt:lpwstr>
  </property>
</Properties>
</file>