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18" r:id="rId2"/>
    <p:sldId id="347" r:id="rId3"/>
    <p:sldId id="363" r:id="rId4"/>
    <p:sldId id="368" r:id="rId5"/>
    <p:sldId id="358" r:id="rId6"/>
    <p:sldId id="344" r:id="rId7"/>
    <p:sldId id="367" r:id="rId8"/>
    <p:sldId id="374" r:id="rId9"/>
    <p:sldId id="360" r:id="rId10"/>
    <p:sldId id="375" r:id="rId11"/>
    <p:sldId id="364" r:id="rId12"/>
    <p:sldId id="369" r:id="rId13"/>
    <p:sldId id="370" r:id="rId14"/>
    <p:sldId id="379" r:id="rId15"/>
    <p:sldId id="372" r:id="rId16"/>
    <p:sldId id="387" r:id="rId17"/>
    <p:sldId id="386" r:id="rId18"/>
    <p:sldId id="341" r:id="rId19"/>
    <p:sldId id="342" r:id="rId20"/>
    <p:sldId id="346" r:id="rId21"/>
    <p:sldId id="343" r:id="rId22"/>
    <p:sldId id="340" r:id="rId23"/>
    <p:sldId id="355" r:id="rId24"/>
    <p:sldId id="362" r:id="rId25"/>
    <p:sldId id="339" r:id="rId26"/>
    <p:sldId id="383" r:id="rId27"/>
  </p:sldIdLst>
  <p:sldSz cx="12188825" cy="6858000"/>
  <p:notesSz cx="6858000" cy="9144000"/>
  <p:custDataLst>
    <p:tags r:id="rId30"/>
  </p:custDataLst>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C610"/>
    <a:srgbClr val="0ABEB5"/>
    <a:srgbClr val="828282"/>
    <a:srgbClr val="6E90FE"/>
    <a:srgbClr val="8086FC"/>
    <a:srgbClr val="6D6DFB"/>
    <a:srgbClr val="4E78F0"/>
    <a:srgbClr val="F0932C"/>
    <a:srgbClr val="9FD812"/>
    <a:srgbClr val="E05F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9" autoAdjust="0"/>
  </p:normalViewPr>
  <p:slideViewPr>
    <p:cSldViewPr showGuides="1">
      <p:cViewPr varScale="1">
        <p:scale>
          <a:sx n="114" d="100"/>
          <a:sy n="114" d="100"/>
        </p:scale>
        <p:origin x="474" y="114"/>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0" d="100"/>
          <a:sy n="70" d="100"/>
        </p:scale>
        <p:origin x="4134"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0CDEE7-D6F1-447A-A3F8-4A852BFD300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cs-CZ"/>
        </a:p>
      </dgm:t>
    </dgm:pt>
    <dgm:pt modelId="{B5371800-B5EA-499C-B6DB-267CE3E2537A}">
      <dgm:prSet phldrT="[Text]"/>
      <dgm:spPr/>
      <dgm:t>
        <a:bodyPr/>
        <a:lstStyle/>
        <a:p>
          <a:r>
            <a:rPr lang="cs-CZ" b="1" u="none" dirty="0"/>
            <a:t>ZDROJE FINANCOVÁNÍ </a:t>
          </a:r>
        </a:p>
      </dgm:t>
    </dgm:pt>
    <dgm:pt modelId="{448DBFA2-DE4D-4E0C-A6D3-D9457FB65FC4}" type="parTrans" cxnId="{D7935638-58A3-466C-BB84-41BBDA715A9E}">
      <dgm:prSet/>
      <dgm:spPr/>
      <dgm:t>
        <a:bodyPr/>
        <a:lstStyle/>
        <a:p>
          <a:endParaRPr lang="cs-CZ"/>
        </a:p>
      </dgm:t>
    </dgm:pt>
    <dgm:pt modelId="{D156BAAA-4D49-4DE4-ABD5-F459A103AF1E}" type="sibTrans" cxnId="{D7935638-58A3-466C-BB84-41BBDA715A9E}">
      <dgm:prSet/>
      <dgm:spPr/>
      <dgm:t>
        <a:bodyPr/>
        <a:lstStyle/>
        <a:p>
          <a:endParaRPr lang="cs-CZ"/>
        </a:p>
      </dgm:t>
    </dgm:pt>
    <dgm:pt modelId="{B72573D1-2233-42E3-B608-4696CF12C764}">
      <dgm:prSet phldrT="[Text]" custT="1"/>
      <dgm:spPr>
        <a:ln w="19050">
          <a:solidFill>
            <a:srgbClr val="C00000"/>
          </a:solidFill>
        </a:ln>
      </dgm:spPr>
      <dgm:t>
        <a:bodyPr/>
        <a:lstStyle/>
        <a:p>
          <a:r>
            <a:rPr lang="cs-CZ" sz="1800" dirty="0"/>
            <a:t>Vlastní zdroje </a:t>
          </a:r>
        </a:p>
      </dgm:t>
    </dgm:pt>
    <dgm:pt modelId="{2B7DF496-473C-497C-9701-C1B3EC9FDE9C}" type="parTrans" cxnId="{F8D55C3C-00F5-4D49-9C02-D02D7CEB7D18}">
      <dgm:prSet/>
      <dgm:spPr/>
      <dgm:t>
        <a:bodyPr/>
        <a:lstStyle/>
        <a:p>
          <a:endParaRPr lang="cs-CZ"/>
        </a:p>
      </dgm:t>
    </dgm:pt>
    <dgm:pt modelId="{672618B4-614F-42C4-8A56-114C3C58B636}" type="sibTrans" cxnId="{F8D55C3C-00F5-4D49-9C02-D02D7CEB7D18}">
      <dgm:prSet/>
      <dgm:spPr/>
      <dgm:t>
        <a:bodyPr/>
        <a:lstStyle/>
        <a:p>
          <a:endParaRPr lang="cs-CZ"/>
        </a:p>
      </dgm:t>
    </dgm:pt>
    <dgm:pt modelId="{1323E888-E1D0-4BF1-B6A5-4D82A14BCC41}">
      <dgm:prSet phldrT="[Text]"/>
      <dgm:spPr>
        <a:ln w="38100">
          <a:solidFill>
            <a:schemeClr val="tx1"/>
          </a:solidFill>
        </a:ln>
      </dgm:spPr>
      <dgm:t>
        <a:bodyPr/>
        <a:lstStyle/>
        <a:p>
          <a:r>
            <a:rPr lang="cs-CZ" dirty="0"/>
            <a:t>Externí</a:t>
          </a:r>
        </a:p>
      </dgm:t>
    </dgm:pt>
    <dgm:pt modelId="{46DC896C-A046-4622-953D-03A931F427DE}" type="parTrans" cxnId="{8F9CF81E-F625-45BB-BC70-EF0E4113D138}">
      <dgm:prSet/>
      <dgm:spPr/>
      <dgm:t>
        <a:bodyPr/>
        <a:lstStyle/>
        <a:p>
          <a:endParaRPr lang="cs-CZ"/>
        </a:p>
      </dgm:t>
    </dgm:pt>
    <dgm:pt modelId="{739A3FDC-AAAA-45F1-8210-234EFED487A9}" type="sibTrans" cxnId="{8F9CF81E-F625-45BB-BC70-EF0E4113D138}">
      <dgm:prSet/>
      <dgm:spPr/>
      <dgm:t>
        <a:bodyPr/>
        <a:lstStyle/>
        <a:p>
          <a:endParaRPr lang="cs-CZ"/>
        </a:p>
      </dgm:t>
    </dgm:pt>
    <dgm:pt modelId="{241F9370-2170-4733-A724-153D9EA667C2}">
      <dgm:prSet phldrT="[Text]"/>
      <dgm:spPr>
        <a:ln w="38100"/>
      </dgm:spPr>
      <dgm:t>
        <a:bodyPr/>
        <a:lstStyle/>
        <a:p>
          <a:r>
            <a:rPr lang="cs-CZ" dirty="0"/>
            <a:t>Interní</a:t>
          </a:r>
        </a:p>
      </dgm:t>
    </dgm:pt>
    <dgm:pt modelId="{945C6372-3DA1-48FF-AA00-2267A5C4BF0A}" type="parTrans" cxnId="{7900F1D9-25D6-4993-9249-A5B768132C6E}">
      <dgm:prSet/>
      <dgm:spPr/>
      <dgm:t>
        <a:bodyPr/>
        <a:lstStyle/>
        <a:p>
          <a:endParaRPr lang="cs-CZ"/>
        </a:p>
      </dgm:t>
    </dgm:pt>
    <dgm:pt modelId="{FF7029F0-CB7D-4335-A1AB-8B4D6F9AF753}" type="sibTrans" cxnId="{7900F1D9-25D6-4993-9249-A5B768132C6E}">
      <dgm:prSet/>
      <dgm:spPr/>
      <dgm:t>
        <a:bodyPr/>
        <a:lstStyle/>
        <a:p>
          <a:endParaRPr lang="cs-CZ"/>
        </a:p>
      </dgm:t>
    </dgm:pt>
    <dgm:pt modelId="{2DC3D046-2DC0-4FC9-9284-49602B71D17A}">
      <dgm:prSet phldrT="[Text]"/>
      <dgm:spPr/>
      <dgm:t>
        <a:bodyPr/>
        <a:lstStyle/>
        <a:p>
          <a:r>
            <a:rPr lang="cs-CZ" dirty="0"/>
            <a:t>Cizí zdroje </a:t>
          </a:r>
        </a:p>
      </dgm:t>
    </dgm:pt>
    <dgm:pt modelId="{B422D8D2-D1F5-4D5C-BD4C-F9963A57E1FA}" type="parTrans" cxnId="{BF526387-EF46-4E7A-BB8C-A185356D57FB}">
      <dgm:prSet/>
      <dgm:spPr/>
      <dgm:t>
        <a:bodyPr/>
        <a:lstStyle/>
        <a:p>
          <a:endParaRPr lang="cs-CZ"/>
        </a:p>
      </dgm:t>
    </dgm:pt>
    <dgm:pt modelId="{F49CDC04-862A-4A79-96C8-47AA8232E48B}" type="sibTrans" cxnId="{BF526387-EF46-4E7A-BB8C-A185356D57FB}">
      <dgm:prSet/>
      <dgm:spPr/>
      <dgm:t>
        <a:bodyPr/>
        <a:lstStyle/>
        <a:p>
          <a:endParaRPr lang="cs-CZ"/>
        </a:p>
      </dgm:t>
    </dgm:pt>
    <dgm:pt modelId="{895F2889-FCF9-4AA1-9A94-7EA04B8AA1E8}">
      <dgm:prSet phldrT="[Text]"/>
      <dgm:spPr>
        <a:ln w="38100"/>
      </dgm:spPr>
      <dgm:t>
        <a:bodyPr/>
        <a:lstStyle/>
        <a:p>
          <a:r>
            <a:rPr lang="cs-CZ" dirty="0"/>
            <a:t>Dlouhodobé</a:t>
          </a:r>
        </a:p>
      </dgm:t>
    </dgm:pt>
    <dgm:pt modelId="{F834B3E1-F759-49B7-A050-C199B912A6FF}" type="parTrans" cxnId="{36AD82B6-561E-45A0-A698-B361A5FF03F8}">
      <dgm:prSet/>
      <dgm:spPr/>
      <dgm:t>
        <a:bodyPr/>
        <a:lstStyle/>
        <a:p>
          <a:endParaRPr lang="cs-CZ"/>
        </a:p>
      </dgm:t>
    </dgm:pt>
    <dgm:pt modelId="{DADCF298-D3A3-4A2F-AE2C-EA1B93B6662D}" type="sibTrans" cxnId="{36AD82B6-561E-45A0-A698-B361A5FF03F8}">
      <dgm:prSet/>
      <dgm:spPr/>
      <dgm:t>
        <a:bodyPr/>
        <a:lstStyle/>
        <a:p>
          <a:endParaRPr lang="cs-CZ"/>
        </a:p>
      </dgm:t>
    </dgm:pt>
    <dgm:pt modelId="{BF9DEB01-994A-4204-AFC4-96C41EC55BEB}">
      <dgm:prSet/>
      <dgm:spPr>
        <a:ln w="38100">
          <a:solidFill>
            <a:srgbClr val="00B050"/>
          </a:solidFill>
        </a:ln>
      </dgm:spPr>
      <dgm:t>
        <a:bodyPr/>
        <a:lstStyle/>
        <a:p>
          <a:r>
            <a:rPr lang="cs-CZ" dirty="0"/>
            <a:t>Krátkodobé</a:t>
          </a:r>
        </a:p>
      </dgm:t>
    </dgm:pt>
    <dgm:pt modelId="{3BC5D53C-6E0C-4101-8BB0-4C0ED89A1B4E}" type="parTrans" cxnId="{FA57C74C-505C-4C35-8822-0F8427A9E393}">
      <dgm:prSet/>
      <dgm:spPr/>
      <dgm:t>
        <a:bodyPr/>
        <a:lstStyle/>
        <a:p>
          <a:endParaRPr lang="cs-CZ"/>
        </a:p>
      </dgm:t>
    </dgm:pt>
    <dgm:pt modelId="{AC25EA39-9876-4DA4-A5B5-9B9595AD8814}" type="sibTrans" cxnId="{FA57C74C-505C-4C35-8822-0F8427A9E393}">
      <dgm:prSet/>
      <dgm:spPr/>
      <dgm:t>
        <a:bodyPr/>
        <a:lstStyle/>
        <a:p>
          <a:endParaRPr lang="cs-CZ"/>
        </a:p>
      </dgm:t>
    </dgm:pt>
    <dgm:pt modelId="{9A1C6015-1E88-4DC5-A256-CD2F8694CE2D}">
      <dgm:prSet/>
      <dgm:spPr>
        <a:ln w="38100"/>
      </dgm:spPr>
      <dgm:t>
        <a:bodyPr/>
        <a:lstStyle/>
        <a:p>
          <a:r>
            <a:rPr lang="cs-CZ" dirty="0"/>
            <a:t>Externí</a:t>
          </a:r>
        </a:p>
      </dgm:t>
    </dgm:pt>
    <dgm:pt modelId="{6351CCB6-F868-4CC7-9090-8B50E084F303}" type="parTrans" cxnId="{1FF1AA0B-4D7F-40F8-9139-67350FF372BA}">
      <dgm:prSet/>
      <dgm:spPr/>
      <dgm:t>
        <a:bodyPr/>
        <a:lstStyle/>
        <a:p>
          <a:endParaRPr lang="cs-CZ"/>
        </a:p>
      </dgm:t>
    </dgm:pt>
    <dgm:pt modelId="{03EED784-C2D6-45D6-9831-B5DB7A657A1E}" type="sibTrans" cxnId="{1FF1AA0B-4D7F-40F8-9139-67350FF372BA}">
      <dgm:prSet/>
      <dgm:spPr/>
      <dgm:t>
        <a:bodyPr/>
        <a:lstStyle/>
        <a:p>
          <a:endParaRPr lang="cs-CZ"/>
        </a:p>
      </dgm:t>
    </dgm:pt>
    <dgm:pt modelId="{C08493BD-1D88-45CA-9718-1C45C6607917}" type="pres">
      <dgm:prSet presAssocID="{370CDEE7-D6F1-447A-A3F8-4A852BFD3003}" presName="hierChild1" presStyleCnt="0">
        <dgm:presLayoutVars>
          <dgm:chPref val="1"/>
          <dgm:dir/>
          <dgm:animOne val="branch"/>
          <dgm:animLvl val="lvl"/>
          <dgm:resizeHandles/>
        </dgm:presLayoutVars>
      </dgm:prSet>
      <dgm:spPr/>
    </dgm:pt>
    <dgm:pt modelId="{D39B4EB5-3C8C-48F1-AC2F-60349AA4EB73}" type="pres">
      <dgm:prSet presAssocID="{B5371800-B5EA-499C-B6DB-267CE3E2537A}" presName="hierRoot1" presStyleCnt="0"/>
      <dgm:spPr/>
    </dgm:pt>
    <dgm:pt modelId="{F58FA2DB-E088-46FA-B66D-94399653B174}" type="pres">
      <dgm:prSet presAssocID="{B5371800-B5EA-499C-B6DB-267CE3E2537A}" presName="composite" presStyleCnt="0"/>
      <dgm:spPr/>
    </dgm:pt>
    <dgm:pt modelId="{FBEE1455-4CBB-408C-93DF-035DC0BF40BE}" type="pres">
      <dgm:prSet presAssocID="{B5371800-B5EA-499C-B6DB-267CE3E2537A}" presName="background" presStyleLbl="node0" presStyleIdx="0" presStyleCnt="1"/>
      <dgm:spPr/>
    </dgm:pt>
    <dgm:pt modelId="{DD5D11EE-A1D1-4D40-952A-A867C496496C}" type="pres">
      <dgm:prSet presAssocID="{B5371800-B5EA-499C-B6DB-267CE3E2537A}" presName="text" presStyleLbl="fgAcc0" presStyleIdx="0" presStyleCnt="1" custScaleX="213464">
        <dgm:presLayoutVars>
          <dgm:chPref val="3"/>
        </dgm:presLayoutVars>
      </dgm:prSet>
      <dgm:spPr/>
    </dgm:pt>
    <dgm:pt modelId="{6B24659A-9913-4E7C-BDAC-5D4ED3B07169}" type="pres">
      <dgm:prSet presAssocID="{B5371800-B5EA-499C-B6DB-267CE3E2537A}" presName="hierChild2" presStyleCnt="0"/>
      <dgm:spPr/>
    </dgm:pt>
    <dgm:pt modelId="{A29C47BC-12C4-41A1-8704-58119BE4CA12}" type="pres">
      <dgm:prSet presAssocID="{2B7DF496-473C-497C-9701-C1B3EC9FDE9C}" presName="Name10" presStyleLbl="parChTrans1D2" presStyleIdx="0" presStyleCnt="2"/>
      <dgm:spPr/>
    </dgm:pt>
    <dgm:pt modelId="{C86FD552-7E81-4391-8658-692DEA267CFF}" type="pres">
      <dgm:prSet presAssocID="{B72573D1-2233-42E3-B608-4696CF12C764}" presName="hierRoot2" presStyleCnt="0"/>
      <dgm:spPr/>
    </dgm:pt>
    <dgm:pt modelId="{313FAD61-4FA4-4E37-BCC8-D15D782C52DB}" type="pres">
      <dgm:prSet presAssocID="{B72573D1-2233-42E3-B608-4696CF12C764}" presName="composite2" presStyleCnt="0"/>
      <dgm:spPr/>
    </dgm:pt>
    <dgm:pt modelId="{EE591011-330B-4FD2-9494-8E5FD63C113C}" type="pres">
      <dgm:prSet presAssocID="{B72573D1-2233-42E3-B608-4696CF12C764}" presName="background2" presStyleLbl="node2" presStyleIdx="0" presStyleCnt="2"/>
      <dgm:spPr/>
    </dgm:pt>
    <dgm:pt modelId="{0337EA94-44B7-466D-B7BB-A05530D41035}" type="pres">
      <dgm:prSet presAssocID="{B72573D1-2233-42E3-B608-4696CF12C764}" presName="text2" presStyleLbl="fgAcc2" presStyleIdx="0" presStyleCnt="2">
        <dgm:presLayoutVars>
          <dgm:chPref val="3"/>
        </dgm:presLayoutVars>
      </dgm:prSet>
      <dgm:spPr/>
    </dgm:pt>
    <dgm:pt modelId="{D7AEDFA1-582D-44C2-8006-96B9665ABEB3}" type="pres">
      <dgm:prSet presAssocID="{B72573D1-2233-42E3-B608-4696CF12C764}" presName="hierChild3" presStyleCnt="0"/>
      <dgm:spPr/>
    </dgm:pt>
    <dgm:pt modelId="{323343DA-5A61-49C8-8A00-63DA4849D48A}" type="pres">
      <dgm:prSet presAssocID="{46DC896C-A046-4622-953D-03A931F427DE}" presName="Name17" presStyleLbl="parChTrans1D3" presStyleIdx="0" presStyleCnt="4"/>
      <dgm:spPr/>
    </dgm:pt>
    <dgm:pt modelId="{99E977D8-8887-43A1-9480-805099EE58F9}" type="pres">
      <dgm:prSet presAssocID="{1323E888-E1D0-4BF1-B6A5-4D82A14BCC41}" presName="hierRoot3" presStyleCnt="0"/>
      <dgm:spPr/>
    </dgm:pt>
    <dgm:pt modelId="{3123FF86-E0DD-4639-94E3-314EE7D87248}" type="pres">
      <dgm:prSet presAssocID="{1323E888-E1D0-4BF1-B6A5-4D82A14BCC41}" presName="composite3" presStyleCnt="0"/>
      <dgm:spPr/>
    </dgm:pt>
    <dgm:pt modelId="{9D2F514B-E98A-40F9-9598-07C8A0472257}" type="pres">
      <dgm:prSet presAssocID="{1323E888-E1D0-4BF1-B6A5-4D82A14BCC41}" presName="background3" presStyleLbl="node3" presStyleIdx="0" presStyleCnt="4"/>
      <dgm:spPr/>
    </dgm:pt>
    <dgm:pt modelId="{163BF19B-47F0-4E7D-86A8-BFC85589D0E7}" type="pres">
      <dgm:prSet presAssocID="{1323E888-E1D0-4BF1-B6A5-4D82A14BCC41}" presName="text3" presStyleLbl="fgAcc3" presStyleIdx="0" presStyleCnt="4">
        <dgm:presLayoutVars>
          <dgm:chPref val="3"/>
        </dgm:presLayoutVars>
      </dgm:prSet>
      <dgm:spPr/>
    </dgm:pt>
    <dgm:pt modelId="{FE75EC6C-C21B-4DAA-B4C5-DE6A8AF4B50D}" type="pres">
      <dgm:prSet presAssocID="{1323E888-E1D0-4BF1-B6A5-4D82A14BCC41}" presName="hierChild4" presStyleCnt="0"/>
      <dgm:spPr/>
    </dgm:pt>
    <dgm:pt modelId="{487988F2-C43F-4809-9345-1F502512E318}" type="pres">
      <dgm:prSet presAssocID="{945C6372-3DA1-48FF-AA00-2267A5C4BF0A}" presName="Name17" presStyleLbl="parChTrans1D3" presStyleIdx="1" presStyleCnt="4"/>
      <dgm:spPr/>
    </dgm:pt>
    <dgm:pt modelId="{F0BD40E0-584B-457B-A0D8-2FD41E242E67}" type="pres">
      <dgm:prSet presAssocID="{241F9370-2170-4733-A724-153D9EA667C2}" presName="hierRoot3" presStyleCnt="0"/>
      <dgm:spPr/>
    </dgm:pt>
    <dgm:pt modelId="{3D1978A3-363C-4AEC-989D-3EB4DE8DE86B}" type="pres">
      <dgm:prSet presAssocID="{241F9370-2170-4733-A724-153D9EA667C2}" presName="composite3" presStyleCnt="0"/>
      <dgm:spPr/>
    </dgm:pt>
    <dgm:pt modelId="{07072037-E550-4E9A-89A1-03F796540D32}" type="pres">
      <dgm:prSet presAssocID="{241F9370-2170-4733-A724-153D9EA667C2}" presName="background3" presStyleLbl="node3" presStyleIdx="1" presStyleCnt="4"/>
      <dgm:spPr/>
    </dgm:pt>
    <dgm:pt modelId="{E1F93510-1DA6-4E96-8676-FAA855E7546D}" type="pres">
      <dgm:prSet presAssocID="{241F9370-2170-4733-A724-153D9EA667C2}" presName="text3" presStyleLbl="fgAcc3" presStyleIdx="1" presStyleCnt="4">
        <dgm:presLayoutVars>
          <dgm:chPref val="3"/>
        </dgm:presLayoutVars>
      </dgm:prSet>
      <dgm:spPr/>
    </dgm:pt>
    <dgm:pt modelId="{9E9DCE72-5DDD-44A7-B7E0-741913D1F577}" type="pres">
      <dgm:prSet presAssocID="{241F9370-2170-4733-A724-153D9EA667C2}" presName="hierChild4" presStyleCnt="0"/>
      <dgm:spPr/>
    </dgm:pt>
    <dgm:pt modelId="{E5F93BDD-94C0-4B06-95EB-0D29B7B8D174}" type="pres">
      <dgm:prSet presAssocID="{B422D8D2-D1F5-4D5C-BD4C-F9963A57E1FA}" presName="Name10" presStyleLbl="parChTrans1D2" presStyleIdx="1" presStyleCnt="2"/>
      <dgm:spPr/>
    </dgm:pt>
    <dgm:pt modelId="{3D17B4B1-10BB-4374-851D-C3D288DC8BB6}" type="pres">
      <dgm:prSet presAssocID="{2DC3D046-2DC0-4FC9-9284-49602B71D17A}" presName="hierRoot2" presStyleCnt="0"/>
      <dgm:spPr/>
    </dgm:pt>
    <dgm:pt modelId="{7F4C6A47-94A0-408D-A08C-FB91F25888D9}" type="pres">
      <dgm:prSet presAssocID="{2DC3D046-2DC0-4FC9-9284-49602B71D17A}" presName="composite2" presStyleCnt="0"/>
      <dgm:spPr/>
    </dgm:pt>
    <dgm:pt modelId="{D48FF466-2BE4-4EC4-99CA-2E150D42AAE9}" type="pres">
      <dgm:prSet presAssocID="{2DC3D046-2DC0-4FC9-9284-49602B71D17A}" presName="background2" presStyleLbl="node2" presStyleIdx="1" presStyleCnt="2"/>
      <dgm:spPr/>
    </dgm:pt>
    <dgm:pt modelId="{53CB26F2-3039-4F49-BDF2-C469DC64E842}" type="pres">
      <dgm:prSet presAssocID="{2DC3D046-2DC0-4FC9-9284-49602B71D17A}" presName="text2" presStyleLbl="fgAcc2" presStyleIdx="1" presStyleCnt="2">
        <dgm:presLayoutVars>
          <dgm:chPref val="3"/>
        </dgm:presLayoutVars>
      </dgm:prSet>
      <dgm:spPr/>
    </dgm:pt>
    <dgm:pt modelId="{4A4BE5AE-C72E-4744-8767-B7435D2C2C4D}" type="pres">
      <dgm:prSet presAssocID="{2DC3D046-2DC0-4FC9-9284-49602B71D17A}" presName="hierChild3" presStyleCnt="0"/>
      <dgm:spPr/>
    </dgm:pt>
    <dgm:pt modelId="{784B2CAC-0EF3-4ED0-94CF-30B358470433}" type="pres">
      <dgm:prSet presAssocID="{F834B3E1-F759-49B7-A050-C199B912A6FF}" presName="Name17" presStyleLbl="parChTrans1D3" presStyleIdx="2" presStyleCnt="4"/>
      <dgm:spPr/>
    </dgm:pt>
    <dgm:pt modelId="{90CD6461-480E-4CFF-B864-4AF8AC5D246D}" type="pres">
      <dgm:prSet presAssocID="{895F2889-FCF9-4AA1-9A94-7EA04B8AA1E8}" presName="hierRoot3" presStyleCnt="0"/>
      <dgm:spPr/>
    </dgm:pt>
    <dgm:pt modelId="{08C32709-1742-4F88-87A1-137300D4BC83}" type="pres">
      <dgm:prSet presAssocID="{895F2889-FCF9-4AA1-9A94-7EA04B8AA1E8}" presName="composite3" presStyleCnt="0"/>
      <dgm:spPr/>
    </dgm:pt>
    <dgm:pt modelId="{93D1382F-CC49-4B92-AF45-2D9BDB4DC8B4}" type="pres">
      <dgm:prSet presAssocID="{895F2889-FCF9-4AA1-9A94-7EA04B8AA1E8}" presName="background3" presStyleLbl="node3" presStyleIdx="2" presStyleCnt="4"/>
      <dgm:spPr/>
    </dgm:pt>
    <dgm:pt modelId="{9C6479F9-27B9-4453-BCD8-B52CB0362A4C}" type="pres">
      <dgm:prSet presAssocID="{895F2889-FCF9-4AA1-9A94-7EA04B8AA1E8}" presName="text3" presStyleLbl="fgAcc3" presStyleIdx="2" presStyleCnt="4">
        <dgm:presLayoutVars>
          <dgm:chPref val="3"/>
        </dgm:presLayoutVars>
      </dgm:prSet>
      <dgm:spPr/>
    </dgm:pt>
    <dgm:pt modelId="{6E2169A6-56E9-47D1-93B4-FB063C4E9B19}" type="pres">
      <dgm:prSet presAssocID="{895F2889-FCF9-4AA1-9A94-7EA04B8AA1E8}" presName="hierChild4" presStyleCnt="0"/>
      <dgm:spPr/>
    </dgm:pt>
    <dgm:pt modelId="{5E6CE346-15F4-49BA-B235-4E8A01867EDE}" type="pres">
      <dgm:prSet presAssocID="{6351CCB6-F868-4CC7-9090-8B50E084F303}" presName="Name23" presStyleLbl="parChTrans1D4" presStyleIdx="0" presStyleCnt="1"/>
      <dgm:spPr/>
    </dgm:pt>
    <dgm:pt modelId="{54E0FE8A-318D-4BC1-A1DC-277AD5DF1E03}" type="pres">
      <dgm:prSet presAssocID="{9A1C6015-1E88-4DC5-A256-CD2F8694CE2D}" presName="hierRoot4" presStyleCnt="0"/>
      <dgm:spPr/>
    </dgm:pt>
    <dgm:pt modelId="{014A6637-6F5B-4CA7-8766-8CB0F395EFCC}" type="pres">
      <dgm:prSet presAssocID="{9A1C6015-1E88-4DC5-A256-CD2F8694CE2D}" presName="composite4" presStyleCnt="0"/>
      <dgm:spPr/>
    </dgm:pt>
    <dgm:pt modelId="{32A08686-6A52-4540-8F78-978409A6AFAF}" type="pres">
      <dgm:prSet presAssocID="{9A1C6015-1E88-4DC5-A256-CD2F8694CE2D}" presName="background4" presStyleLbl="node4" presStyleIdx="0" presStyleCnt="1"/>
      <dgm:spPr/>
    </dgm:pt>
    <dgm:pt modelId="{E44B0B8C-ABD8-4DF5-A7BB-1A716EBED6C4}" type="pres">
      <dgm:prSet presAssocID="{9A1C6015-1E88-4DC5-A256-CD2F8694CE2D}" presName="text4" presStyleLbl="fgAcc4" presStyleIdx="0" presStyleCnt="1">
        <dgm:presLayoutVars>
          <dgm:chPref val="3"/>
        </dgm:presLayoutVars>
      </dgm:prSet>
      <dgm:spPr/>
    </dgm:pt>
    <dgm:pt modelId="{B5D5A945-7947-4D5A-AC89-2B5BF065B89F}" type="pres">
      <dgm:prSet presAssocID="{9A1C6015-1E88-4DC5-A256-CD2F8694CE2D}" presName="hierChild5" presStyleCnt="0"/>
      <dgm:spPr/>
    </dgm:pt>
    <dgm:pt modelId="{A829D3C0-9D26-4921-B51C-3563480B116D}" type="pres">
      <dgm:prSet presAssocID="{3BC5D53C-6E0C-4101-8BB0-4C0ED89A1B4E}" presName="Name17" presStyleLbl="parChTrans1D3" presStyleIdx="3" presStyleCnt="4"/>
      <dgm:spPr/>
    </dgm:pt>
    <dgm:pt modelId="{B36F1F6D-B4B1-40DA-81EA-ADB40D962BD5}" type="pres">
      <dgm:prSet presAssocID="{BF9DEB01-994A-4204-AFC4-96C41EC55BEB}" presName="hierRoot3" presStyleCnt="0"/>
      <dgm:spPr/>
    </dgm:pt>
    <dgm:pt modelId="{A34EB204-ABFB-4C76-AB64-474BE9E7DA3A}" type="pres">
      <dgm:prSet presAssocID="{BF9DEB01-994A-4204-AFC4-96C41EC55BEB}" presName="composite3" presStyleCnt="0"/>
      <dgm:spPr/>
    </dgm:pt>
    <dgm:pt modelId="{32683F29-0DE3-4C62-B7F8-7E23216B390F}" type="pres">
      <dgm:prSet presAssocID="{BF9DEB01-994A-4204-AFC4-96C41EC55BEB}" presName="background3" presStyleLbl="node3" presStyleIdx="3" presStyleCnt="4"/>
      <dgm:spPr/>
    </dgm:pt>
    <dgm:pt modelId="{74915AB3-D1B1-4569-B968-976D18CBB7DA}" type="pres">
      <dgm:prSet presAssocID="{BF9DEB01-994A-4204-AFC4-96C41EC55BEB}" presName="text3" presStyleLbl="fgAcc3" presStyleIdx="3" presStyleCnt="4">
        <dgm:presLayoutVars>
          <dgm:chPref val="3"/>
        </dgm:presLayoutVars>
      </dgm:prSet>
      <dgm:spPr/>
    </dgm:pt>
    <dgm:pt modelId="{5755D9C9-5677-47BE-9060-35557CF3440A}" type="pres">
      <dgm:prSet presAssocID="{BF9DEB01-994A-4204-AFC4-96C41EC55BEB}" presName="hierChild4" presStyleCnt="0"/>
      <dgm:spPr/>
    </dgm:pt>
  </dgm:ptLst>
  <dgm:cxnLst>
    <dgm:cxn modelId="{1FF1AA0B-4D7F-40F8-9139-67350FF372BA}" srcId="{895F2889-FCF9-4AA1-9A94-7EA04B8AA1E8}" destId="{9A1C6015-1E88-4DC5-A256-CD2F8694CE2D}" srcOrd="0" destOrd="0" parTransId="{6351CCB6-F868-4CC7-9090-8B50E084F303}" sibTransId="{03EED784-C2D6-45D6-9831-B5DB7A657A1E}"/>
    <dgm:cxn modelId="{9881CA0E-0F23-47CE-B055-8554025B4455}" type="presOf" srcId="{945C6372-3DA1-48FF-AA00-2267A5C4BF0A}" destId="{487988F2-C43F-4809-9345-1F502512E318}" srcOrd="0" destOrd="0" presId="urn:microsoft.com/office/officeart/2005/8/layout/hierarchy1"/>
    <dgm:cxn modelId="{8F9CF81E-F625-45BB-BC70-EF0E4113D138}" srcId="{B72573D1-2233-42E3-B608-4696CF12C764}" destId="{1323E888-E1D0-4BF1-B6A5-4D82A14BCC41}" srcOrd="0" destOrd="0" parTransId="{46DC896C-A046-4622-953D-03A931F427DE}" sibTransId="{739A3FDC-AAAA-45F1-8210-234EFED487A9}"/>
    <dgm:cxn modelId="{EE9BE02A-0444-4A6D-B2D7-A0BCB7357F68}" type="presOf" srcId="{BF9DEB01-994A-4204-AFC4-96C41EC55BEB}" destId="{74915AB3-D1B1-4569-B968-976D18CBB7DA}" srcOrd="0" destOrd="0" presId="urn:microsoft.com/office/officeart/2005/8/layout/hierarchy1"/>
    <dgm:cxn modelId="{D7935638-58A3-466C-BB84-41BBDA715A9E}" srcId="{370CDEE7-D6F1-447A-A3F8-4A852BFD3003}" destId="{B5371800-B5EA-499C-B6DB-267CE3E2537A}" srcOrd="0" destOrd="0" parTransId="{448DBFA2-DE4D-4E0C-A6D3-D9457FB65FC4}" sibTransId="{D156BAAA-4D49-4DE4-ABD5-F459A103AF1E}"/>
    <dgm:cxn modelId="{F8D55C3C-00F5-4D49-9C02-D02D7CEB7D18}" srcId="{B5371800-B5EA-499C-B6DB-267CE3E2537A}" destId="{B72573D1-2233-42E3-B608-4696CF12C764}" srcOrd="0" destOrd="0" parTransId="{2B7DF496-473C-497C-9701-C1B3EC9FDE9C}" sibTransId="{672618B4-614F-42C4-8A56-114C3C58B636}"/>
    <dgm:cxn modelId="{3CE9225B-35E8-49BF-98D2-8616143D3C18}" type="presOf" srcId="{2DC3D046-2DC0-4FC9-9284-49602B71D17A}" destId="{53CB26F2-3039-4F49-BDF2-C469DC64E842}" srcOrd="0" destOrd="0" presId="urn:microsoft.com/office/officeart/2005/8/layout/hierarchy1"/>
    <dgm:cxn modelId="{76F96C5C-FAFB-4146-93FA-C89709FFA5A2}" type="presOf" srcId="{F834B3E1-F759-49B7-A050-C199B912A6FF}" destId="{784B2CAC-0EF3-4ED0-94CF-30B358470433}" srcOrd="0" destOrd="0" presId="urn:microsoft.com/office/officeart/2005/8/layout/hierarchy1"/>
    <dgm:cxn modelId="{96167241-D752-410B-AF24-F1A05AF80854}" type="presOf" srcId="{6351CCB6-F868-4CC7-9090-8B50E084F303}" destId="{5E6CE346-15F4-49BA-B235-4E8A01867EDE}" srcOrd="0" destOrd="0" presId="urn:microsoft.com/office/officeart/2005/8/layout/hierarchy1"/>
    <dgm:cxn modelId="{2C6AB463-FECD-4AD5-BCF8-2F44C2D1E309}" type="presOf" srcId="{370CDEE7-D6F1-447A-A3F8-4A852BFD3003}" destId="{C08493BD-1D88-45CA-9718-1C45C6607917}" srcOrd="0" destOrd="0" presId="urn:microsoft.com/office/officeart/2005/8/layout/hierarchy1"/>
    <dgm:cxn modelId="{FA57C74C-505C-4C35-8822-0F8427A9E393}" srcId="{2DC3D046-2DC0-4FC9-9284-49602B71D17A}" destId="{BF9DEB01-994A-4204-AFC4-96C41EC55BEB}" srcOrd="1" destOrd="0" parTransId="{3BC5D53C-6E0C-4101-8BB0-4C0ED89A1B4E}" sibTransId="{AC25EA39-9876-4DA4-A5B5-9B9595AD8814}"/>
    <dgm:cxn modelId="{65023150-3241-4941-8D7F-615B0354FEE7}" type="presOf" srcId="{B72573D1-2233-42E3-B608-4696CF12C764}" destId="{0337EA94-44B7-466D-B7BB-A05530D41035}" srcOrd="0" destOrd="0" presId="urn:microsoft.com/office/officeart/2005/8/layout/hierarchy1"/>
    <dgm:cxn modelId="{16578778-889E-41F9-A571-31E3481928EE}" type="presOf" srcId="{B422D8D2-D1F5-4D5C-BD4C-F9963A57E1FA}" destId="{E5F93BDD-94C0-4B06-95EB-0D29B7B8D174}" srcOrd="0" destOrd="0" presId="urn:microsoft.com/office/officeart/2005/8/layout/hierarchy1"/>
    <dgm:cxn modelId="{01A73F79-72D9-4613-B287-482F69B00EDE}" type="presOf" srcId="{241F9370-2170-4733-A724-153D9EA667C2}" destId="{E1F93510-1DA6-4E96-8676-FAA855E7546D}" srcOrd="0" destOrd="0" presId="urn:microsoft.com/office/officeart/2005/8/layout/hierarchy1"/>
    <dgm:cxn modelId="{A277CF79-9BC8-413C-9ACA-9AA27C87B753}" type="presOf" srcId="{2B7DF496-473C-497C-9701-C1B3EC9FDE9C}" destId="{A29C47BC-12C4-41A1-8704-58119BE4CA12}" srcOrd="0" destOrd="0" presId="urn:microsoft.com/office/officeart/2005/8/layout/hierarchy1"/>
    <dgm:cxn modelId="{11C58D85-AE7B-4FD9-A6AA-0C25964CB85C}" type="presOf" srcId="{1323E888-E1D0-4BF1-B6A5-4D82A14BCC41}" destId="{163BF19B-47F0-4E7D-86A8-BFC85589D0E7}" srcOrd="0" destOrd="0" presId="urn:microsoft.com/office/officeart/2005/8/layout/hierarchy1"/>
    <dgm:cxn modelId="{BF526387-EF46-4E7A-BB8C-A185356D57FB}" srcId="{B5371800-B5EA-499C-B6DB-267CE3E2537A}" destId="{2DC3D046-2DC0-4FC9-9284-49602B71D17A}" srcOrd="1" destOrd="0" parTransId="{B422D8D2-D1F5-4D5C-BD4C-F9963A57E1FA}" sibTransId="{F49CDC04-862A-4A79-96C8-47AA8232E48B}"/>
    <dgm:cxn modelId="{6AA28A8A-8E41-4605-BA46-FC4FE22A7978}" type="presOf" srcId="{9A1C6015-1E88-4DC5-A256-CD2F8694CE2D}" destId="{E44B0B8C-ABD8-4DF5-A7BB-1A716EBED6C4}" srcOrd="0" destOrd="0" presId="urn:microsoft.com/office/officeart/2005/8/layout/hierarchy1"/>
    <dgm:cxn modelId="{7A7427A4-B793-4300-B49E-E361CC6AF254}" type="presOf" srcId="{895F2889-FCF9-4AA1-9A94-7EA04B8AA1E8}" destId="{9C6479F9-27B9-4453-BCD8-B52CB0362A4C}" srcOrd="0" destOrd="0" presId="urn:microsoft.com/office/officeart/2005/8/layout/hierarchy1"/>
    <dgm:cxn modelId="{36AD82B6-561E-45A0-A698-B361A5FF03F8}" srcId="{2DC3D046-2DC0-4FC9-9284-49602B71D17A}" destId="{895F2889-FCF9-4AA1-9A94-7EA04B8AA1E8}" srcOrd="0" destOrd="0" parTransId="{F834B3E1-F759-49B7-A050-C199B912A6FF}" sibTransId="{DADCF298-D3A3-4A2F-AE2C-EA1B93B6662D}"/>
    <dgm:cxn modelId="{1BF67ECB-3968-4C86-916B-14E92979C8F3}" type="presOf" srcId="{46DC896C-A046-4622-953D-03A931F427DE}" destId="{323343DA-5A61-49C8-8A00-63DA4849D48A}" srcOrd="0" destOrd="0" presId="urn:microsoft.com/office/officeart/2005/8/layout/hierarchy1"/>
    <dgm:cxn modelId="{7900F1D9-25D6-4993-9249-A5B768132C6E}" srcId="{B72573D1-2233-42E3-B608-4696CF12C764}" destId="{241F9370-2170-4733-A724-153D9EA667C2}" srcOrd="1" destOrd="0" parTransId="{945C6372-3DA1-48FF-AA00-2267A5C4BF0A}" sibTransId="{FF7029F0-CB7D-4335-A1AB-8B4D6F9AF753}"/>
    <dgm:cxn modelId="{6F8417DB-2958-4D67-93DC-074569F24D59}" type="presOf" srcId="{B5371800-B5EA-499C-B6DB-267CE3E2537A}" destId="{DD5D11EE-A1D1-4D40-952A-A867C496496C}" srcOrd="0" destOrd="0" presId="urn:microsoft.com/office/officeart/2005/8/layout/hierarchy1"/>
    <dgm:cxn modelId="{292008E4-AF06-4FAB-B03E-62252C833F84}" type="presOf" srcId="{3BC5D53C-6E0C-4101-8BB0-4C0ED89A1B4E}" destId="{A829D3C0-9D26-4921-B51C-3563480B116D}" srcOrd="0" destOrd="0" presId="urn:microsoft.com/office/officeart/2005/8/layout/hierarchy1"/>
    <dgm:cxn modelId="{A1685102-1DD7-4DE3-A045-135022BEB307}" type="presParOf" srcId="{C08493BD-1D88-45CA-9718-1C45C6607917}" destId="{D39B4EB5-3C8C-48F1-AC2F-60349AA4EB73}" srcOrd="0" destOrd="0" presId="urn:microsoft.com/office/officeart/2005/8/layout/hierarchy1"/>
    <dgm:cxn modelId="{72A5F6E5-C556-4B60-8091-2A22ACFBD808}" type="presParOf" srcId="{D39B4EB5-3C8C-48F1-AC2F-60349AA4EB73}" destId="{F58FA2DB-E088-46FA-B66D-94399653B174}" srcOrd="0" destOrd="0" presId="urn:microsoft.com/office/officeart/2005/8/layout/hierarchy1"/>
    <dgm:cxn modelId="{60C2848C-74AA-44D8-BD51-F7152E67E474}" type="presParOf" srcId="{F58FA2DB-E088-46FA-B66D-94399653B174}" destId="{FBEE1455-4CBB-408C-93DF-035DC0BF40BE}" srcOrd="0" destOrd="0" presId="urn:microsoft.com/office/officeart/2005/8/layout/hierarchy1"/>
    <dgm:cxn modelId="{93D84FE7-ABF3-44BE-B8E9-AB4EE9233CAA}" type="presParOf" srcId="{F58FA2DB-E088-46FA-B66D-94399653B174}" destId="{DD5D11EE-A1D1-4D40-952A-A867C496496C}" srcOrd="1" destOrd="0" presId="urn:microsoft.com/office/officeart/2005/8/layout/hierarchy1"/>
    <dgm:cxn modelId="{B43F5B62-C7A7-44F8-BC93-D8CF08A9E317}" type="presParOf" srcId="{D39B4EB5-3C8C-48F1-AC2F-60349AA4EB73}" destId="{6B24659A-9913-4E7C-BDAC-5D4ED3B07169}" srcOrd="1" destOrd="0" presId="urn:microsoft.com/office/officeart/2005/8/layout/hierarchy1"/>
    <dgm:cxn modelId="{1A958359-7B43-4C07-ADF6-269C0B22A172}" type="presParOf" srcId="{6B24659A-9913-4E7C-BDAC-5D4ED3B07169}" destId="{A29C47BC-12C4-41A1-8704-58119BE4CA12}" srcOrd="0" destOrd="0" presId="urn:microsoft.com/office/officeart/2005/8/layout/hierarchy1"/>
    <dgm:cxn modelId="{0363F87A-DF4C-4C97-93C2-23526C48FF41}" type="presParOf" srcId="{6B24659A-9913-4E7C-BDAC-5D4ED3B07169}" destId="{C86FD552-7E81-4391-8658-692DEA267CFF}" srcOrd="1" destOrd="0" presId="urn:microsoft.com/office/officeart/2005/8/layout/hierarchy1"/>
    <dgm:cxn modelId="{3546B729-01FC-4A33-9352-B6C27FEFD7C6}" type="presParOf" srcId="{C86FD552-7E81-4391-8658-692DEA267CFF}" destId="{313FAD61-4FA4-4E37-BCC8-D15D782C52DB}" srcOrd="0" destOrd="0" presId="urn:microsoft.com/office/officeart/2005/8/layout/hierarchy1"/>
    <dgm:cxn modelId="{2F418BF7-5834-45F9-9EEA-CFFAC5298E00}" type="presParOf" srcId="{313FAD61-4FA4-4E37-BCC8-D15D782C52DB}" destId="{EE591011-330B-4FD2-9494-8E5FD63C113C}" srcOrd="0" destOrd="0" presId="urn:microsoft.com/office/officeart/2005/8/layout/hierarchy1"/>
    <dgm:cxn modelId="{0FEC3CB1-D027-42BD-BB81-F63AFC92B801}" type="presParOf" srcId="{313FAD61-4FA4-4E37-BCC8-D15D782C52DB}" destId="{0337EA94-44B7-466D-B7BB-A05530D41035}" srcOrd="1" destOrd="0" presId="urn:microsoft.com/office/officeart/2005/8/layout/hierarchy1"/>
    <dgm:cxn modelId="{60848BC9-A80A-4873-82F1-B1E9A500F736}" type="presParOf" srcId="{C86FD552-7E81-4391-8658-692DEA267CFF}" destId="{D7AEDFA1-582D-44C2-8006-96B9665ABEB3}" srcOrd="1" destOrd="0" presId="urn:microsoft.com/office/officeart/2005/8/layout/hierarchy1"/>
    <dgm:cxn modelId="{FE0A165A-96C6-4ABD-91F0-A7CC85515B7A}" type="presParOf" srcId="{D7AEDFA1-582D-44C2-8006-96B9665ABEB3}" destId="{323343DA-5A61-49C8-8A00-63DA4849D48A}" srcOrd="0" destOrd="0" presId="urn:microsoft.com/office/officeart/2005/8/layout/hierarchy1"/>
    <dgm:cxn modelId="{5E205016-C2DC-44D1-BAA3-9AD9048F244A}" type="presParOf" srcId="{D7AEDFA1-582D-44C2-8006-96B9665ABEB3}" destId="{99E977D8-8887-43A1-9480-805099EE58F9}" srcOrd="1" destOrd="0" presId="urn:microsoft.com/office/officeart/2005/8/layout/hierarchy1"/>
    <dgm:cxn modelId="{5F2B0D62-BE46-4FCE-802C-7B82AD2BC9DD}" type="presParOf" srcId="{99E977D8-8887-43A1-9480-805099EE58F9}" destId="{3123FF86-E0DD-4639-94E3-314EE7D87248}" srcOrd="0" destOrd="0" presId="urn:microsoft.com/office/officeart/2005/8/layout/hierarchy1"/>
    <dgm:cxn modelId="{8CA42CFF-044F-4EE9-92AF-2B13D2C86B47}" type="presParOf" srcId="{3123FF86-E0DD-4639-94E3-314EE7D87248}" destId="{9D2F514B-E98A-40F9-9598-07C8A0472257}" srcOrd="0" destOrd="0" presId="urn:microsoft.com/office/officeart/2005/8/layout/hierarchy1"/>
    <dgm:cxn modelId="{D5F07638-E3A0-450E-BD84-53D3396D360F}" type="presParOf" srcId="{3123FF86-E0DD-4639-94E3-314EE7D87248}" destId="{163BF19B-47F0-4E7D-86A8-BFC85589D0E7}" srcOrd="1" destOrd="0" presId="urn:microsoft.com/office/officeart/2005/8/layout/hierarchy1"/>
    <dgm:cxn modelId="{511AB9F3-7620-48CE-B136-A43293472803}" type="presParOf" srcId="{99E977D8-8887-43A1-9480-805099EE58F9}" destId="{FE75EC6C-C21B-4DAA-B4C5-DE6A8AF4B50D}" srcOrd="1" destOrd="0" presId="urn:microsoft.com/office/officeart/2005/8/layout/hierarchy1"/>
    <dgm:cxn modelId="{EBD6106F-465A-4885-B73B-22CE9396C7FB}" type="presParOf" srcId="{D7AEDFA1-582D-44C2-8006-96B9665ABEB3}" destId="{487988F2-C43F-4809-9345-1F502512E318}" srcOrd="2" destOrd="0" presId="urn:microsoft.com/office/officeart/2005/8/layout/hierarchy1"/>
    <dgm:cxn modelId="{C60099AC-E815-46A5-8878-D683C1F0F380}" type="presParOf" srcId="{D7AEDFA1-582D-44C2-8006-96B9665ABEB3}" destId="{F0BD40E0-584B-457B-A0D8-2FD41E242E67}" srcOrd="3" destOrd="0" presId="urn:microsoft.com/office/officeart/2005/8/layout/hierarchy1"/>
    <dgm:cxn modelId="{4EFC57A2-43C1-49A1-877D-C6A70500E589}" type="presParOf" srcId="{F0BD40E0-584B-457B-A0D8-2FD41E242E67}" destId="{3D1978A3-363C-4AEC-989D-3EB4DE8DE86B}" srcOrd="0" destOrd="0" presId="urn:microsoft.com/office/officeart/2005/8/layout/hierarchy1"/>
    <dgm:cxn modelId="{952C4AE4-67DD-4776-9205-D1911341FA53}" type="presParOf" srcId="{3D1978A3-363C-4AEC-989D-3EB4DE8DE86B}" destId="{07072037-E550-4E9A-89A1-03F796540D32}" srcOrd="0" destOrd="0" presId="urn:microsoft.com/office/officeart/2005/8/layout/hierarchy1"/>
    <dgm:cxn modelId="{0F336674-CA5B-4732-A871-512D26FE2B14}" type="presParOf" srcId="{3D1978A3-363C-4AEC-989D-3EB4DE8DE86B}" destId="{E1F93510-1DA6-4E96-8676-FAA855E7546D}" srcOrd="1" destOrd="0" presId="urn:microsoft.com/office/officeart/2005/8/layout/hierarchy1"/>
    <dgm:cxn modelId="{E48D1447-257B-43C4-8CFE-88BDE2A9F771}" type="presParOf" srcId="{F0BD40E0-584B-457B-A0D8-2FD41E242E67}" destId="{9E9DCE72-5DDD-44A7-B7E0-741913D1F577}" srcOrd="1" destOrd="0" presId="urn:microsoft.com/office/officeart/2005/8/layout/hierarchy1"/>
    <dgm:cxn modelId="{695AB27B-A914-4EBD-BAF2-F91F5E2FA9A8}" type="presParOf" srcId="{6B24659A-9913-4E7C-BDAC-5D4ED3B07169}" destId="{E5F93BDD-94C0-4B06-95EB-0D29B7B8D174}" srcOrd="2" destOrd="0" presId="urn:microsoft.com/office/officeart/2005/8/layout/hierarchy1"/>
    <dgm:cxn modelId="{221D46D7-0274-4CEB-87AC-DA3E00DFD22C}" type="presParOf" srcId="{6B24659A-9913-4E7C-BDAC-5D4ED3B07169}" destId="{3D17B4B1-10BB-4374-851D-C3D288DC8BB6}" srcOrd="3" destOrd="0" presId="urn:microsoft.com/office/officeart/2005/8/layout/hierarchy1"/>
    <dgm:cxn modelId="{F62D7E90-9FD5-45A1-8441-98D6D52741C3}" type="presParOf" srcId="{3D17B4B1-10BB-4374-851D-C3D288DC8BB6}" destId="{7F4C6A47-94A0-408D-A08C-FB91F25888D9}" srcOrd="0" destOrd="0" presId="urn:microsoft.com/office/officeart/2005/8/layout/hierarchy1"/>
    <dgm:cxn modelId="{9F6E2FCF-50D8-47C9-BFE5-18932E80ABC9}" type="presParOf" srcId="{7F4C6A47-94A0-408D-A08C-FB91F25888D9}" destId="{D48FF466-2BE4-4EC4-99CA-2E150D42AAE9}" srcOrd="0" destOrd="0" presId="urn:microsoft.com/office/officeart/2005/8/layout/hierarchy1"/>
    <dgm:cxn modelId="{182CE199-D559-493A-A660-54C5C218930E}" type="presParOf" srcId="{7F4C6A47-94A0-408D-A08C-FB91F25888D9}" destId="{53CB26F2-3039-4F49-BDF2-C469DC64E842}" srcOrd="1" destOrd="0" presId="urn:microsoft.com/office/officeart/2005/8/layout/hierarchy1"/>
    <dgm:cxn modelId="{906FAEFC-16FE-43EC-8ABF-80581DA00128}" type="presParOf" srcId="{3D17B4B1-10BB-4374-851D-C3D288DC8BB6}" destId="{4A4BE5AE-C72E-4744-8767-B7435D2C2C4D}" srcOrd="1" destOrd="0" presId="urn:microsoft.com/office/officeart/2005/8/layout/hierarchy1"/>
    <dgm:cxn modelId="{C5BC490B-545D-48E0-BC98-149D6BEC83C0}" type="presParOf" srcId="{4A4BE5AE-C72E-4744-8767-B7435D2C2C4D}" destId="{784B2CAC-0EF3-4ED0-94CF-30B358470433}" srcOrd="0" destOrd="0" presId="urn:microsoft.com/office/officeart/2005/8/layout/hierarchy1"/>
    <dgm:cxn modelId="{44F3D825-CDA5-45B0-B727-32F397DD63C8}" type="presParOf" srcId="{4A4BE5AE-C72E-4744-8767-B7435D2C2C4D}" destId="{90CD6461-480E-4CFF-B864-4AF8AC5D246D}" srcOrd="1" destOrd="0" presId="urn:microsoft.com/office/officeart/2005/8/layout/hierarchy1"/>
    <dgm:cxn modelId="{19F09C07-C809-4AFD-81D9-743AE1CF45C5}" type="presParOf" srcId="{90CD6461-480E-4CFF-B864-4AF8AC5D246D}" destId="{08C32709-1742-4F88-87A1-137300D4BC83}" srcOrd="0" destOrd="0" presId="urn:microsoft.com/office/officeart/2005/8/layout/hierarchy1"/>
    <dgm:cxn modelId="{CBC9D9D5-8A7D-4210-8382-A1D52CAFD7EE}" type="presParOf" srcId="{08C32709-1742-4F88-87A1-137300D4BC83}" destId="{93D1382F-CC49-4B92-AF45-2D9BDB4DC8B4}" srcOrd="0" destOrd="0" presId="urn:microsoft.com/office/officeart/2005/8/layout/hierarchy1"/>
    <dgm:cxn modelId="{F1E677EA-9C56-4EB8-B929-FFBBAF6EA21F}" type="presParOf" srcId="{08C32709-1742-4F88-87A1-137300D4BC83}" destId="{9C6479F9-27B9-4453-BCD8-B52CB0362A4C}" srcOrd="1" destOrd="0" presId="urn:microsoft.com/office/officeart/2005/8/layout/hierarchy1"/>
    <dgm:cxn modelId="{A3313004-14B1-438D-83C8-D7406ACDCF76}" type="presParOf" srcId="{90CD6461-480E-4CFF-B864-4AF8AC5D246D}" destId="{6E2169A6-56E9-47D1-93B4-FB063C4E9B19}" srcOrd="1" destOrd="0" presId="urn:microsoft.com/office/officeart/2005/8/layout/hierarchy1"/>
    <dgm:cxn modelId="{F2B73731-06CE-4F8D-A63F-1F3555667E13}" type="presParOf" srcId="{6E2169A6-56E9-47D1-93B4-FB063C4E9B19}" destId="{5E6CE346-15F4-49BA-B235-4E8A01867EDE}" srcOrd="0" destOrd="0" presId="urn:microsoft.com/office/officeart/2005/8/layout/hierarchy1"/>
    <dgm:cxn modelId="{E79D6D60-FF49-493E-AF2D-3EC54BD6B3A0}" type="presParOf" srcId="{6E2169A6-56E9-47D1-93B4-FB063C4E9B19}" destId="{54E0FE8A-318D-4BC1-A1DC-277AD5DF1E03}" srcOrd="1" destOrd="0" presId="urn:microsoft.com/office/officeart/2005/8/layout/hierarchy1"/>
    <dgm:cxn modelId="{9616FEE2-C463-409E-B0EA-C3E453FD084A}" type="presParOf" srcId="{54E0FE8A-318D-4BC1-A1DC-277AD5DF1E03}" destId="{014A6637-6F5B-4CA7-8766-8CB0F395EFCC}" srcOrd="0" destOrd="0" presId="urn:microsoft.com/office/officeart/2005/8/layout/hierarchy1"/>
    <dgm:cxn modelId="{52456394-B8F7-4322-AF48-BF59B9836AD7}" type="presParOf" srcId="{014A6637-6F5B-4CA7-8766-8CB0F395EFCC}" destId="{32A08686-6A52-4540-8F78-978409A6AFAF}" srcOrd="0" destOrd="0" presId="urn:microsoft.com/office/officeart/2005/8/layout/hierarchy1"/>
    <dgm:cxn modelId="{0F80D143-24D9-4BC0-B5E8-DC9B05B4514C}" type="presParOf" srcId="{014A6637-6F5B-4CA7-8766-8CB0F395EFCC}" destId="{E44B0B8C-ABD8-4DF5-A7BB-1A716EBED6C4}" srcOrd="1" destOrd="0" presId="urn:microsoft.com/office/officeart/2005/8/layout/hierarchy1"/>
    <dgm:cxn modelId="{C995E8F8-03ED-4D76-8C57-D29632A30F70}" type="presParOf" srcId="{54E0FE8A-318D-4BC1-A1DC-277AD5DF1E03}" destId="{B5D5A945-7947-4D5A-AC89-2B5BF065B89F}" srcOrd="1" destOrd="0" presId="urn:microsoft.com/office/officeart/2005/8/layout/hierarchy1"/>
    <dgm:cxn modelId="{38D32FB4-1CB3-4C99-99CF-A2D1D1B1B527}" type="presParOf" srcId="{4A4BE5AE-C72E-4744-8767-B7435D2C2C4D}" destId="{A829D3C0-9D26-4921-B51C-3563480B116D}" srcOrd="2" destOrd="0" presId="urn:microsoft.com/office/officeart/2005/8/layout/hierarchy1"/>
    <dgm:cxn modelId="{BC8C5176-96D1-42B9-95D1-4163B7E42E29}" type="presParOf" srcId="{4A4BE5AE-C72E-4744-8767-B7435D2C2C4D}" destId="{B36F1F6D-B4B1-40DA-81EA-ADB40D962BD5}" srcOrd="3" destOrd="0" presId="urn:microsoft.com/office/officeart/2005/8/layout/hierarchy1"/>
    <dgm:cxn modelId="{654E95DE-01B7-4FA1-951D-C47AA748F4F4}" type="presParOf" srcId="{B36F1F6D-B4B1-40DA-81EA-ADB40D962BD5}" destId="{A34EB204-ABFB-4C76-AB64-474BE9E7DA3A}" srcOrd="0" destOrd="0" presId="urn:microsoft.com/office/officeart/2005/8/layout/hierarchy1"/>
    <dgm:cxn modelId="{A0CF6F27-11BD-478E-A3D6-9A716991AB4A}" type="presParOf" srcId="{A34EB204-ABFB-4C76-AB64-474BE9E7DA3A}" destId="{32683F29-0DE3-4C62-B7F8-7E23216B390F}" srcOrd="0" destOrd="0" presId="urn:microsoft.com/office/officeart/2005/8/layout/hierarchy1"/>
    <dgm:cxn modelId="{CD66CC6E-12DF-45BD-83A9-89B541F6E762}" type="presParOf" srcId="{A34EB204-ABFB-4C76-AB64-474BE9E7DA3A}" destId="{74915AB3-D1B1-4569-B968-976D18CBB7DA}" srcOrd="1" destOrd="0" presId="urn:microsoft.com/office/officeart/2005/8/layout/hierarchy1"/>
    <dgm:cxn modelId="{7623F518-50AC-43F9-A2D9-AF5DEADD3199}" type="presParOf" srcId="{B36F1F6D-B4B1-40DA-81EA-ADB40D962BD5}" destId="{5755D9C9-5677-47BE-9060-35557CF3440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48B64E-73D7-4864-9BF8-581C0E973E10}" type="doc">
      <dgm:prSet loTypeId="urn:microsoft.com/office/officeart/2005/8/layout/lProcess2" loCatId="list" qsTypeId="urn:microsoft.com/office/officeart/2005/8/quickstyle/3d7" qsCatId="3D" csTypeId="urn:microsoft.com/office/officeart/2005/8/colors/accent1_2" csCatId="accent1" phldr="1"/>
      <dgm:spPr/>
      <dgm:t>
        <a:bodyPr/>
        <a:lstStyle/>
        <a:p>
          <a:endParaRPr lang="cs-CZ"/>
        </a:p>
      </dgm:t>
    </dgm:pt>
    <dgm:pt modelId="{85060DF7-0D54-4003-9593-767A5F33B18F}">
      <dgm:prSet phldrT="[Text]"/>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a:lstStyle/>
        <a:p>
          <a:r>
            <a:rPr lang="cs-CZ" b="1" dirty="0"/>
            <a:t>Kapitálová</a:t>
          </a:r>
        </a:p>
      </dgm:t>
    </dgm:pt>
    <dgm:pt modelId="{2E37885B-648A-469D-A37D-1BA4C280F2F7}" type="parTrans" cxnId="{411324F7-6FFD-44EC-9647-472F3E632FA7}">
      <dgm:prSet/>
      <dgm:spPr/>
      <dgm:t>
        <a:bodyPr/>
        <a:lstStyle/>
        <a:p>
          <a:endParaRPr lang="cs-CZ"/>
        </a:p>
      </dgm:t>
    </dgm:pt>
    <dgm:pt modelId="{4899388D-2FB5-4638-AA36-DA68E4990EE4}" type="sibTrans" cxnId="{411324F7-6FFD-44EC-9647-472F3E632FA7}">
      <dgm:prSet/>
      <dgm:spPr/>
      <dgm:t>
        <a:bodyPr/>
        <a:lstStyle/>
        <a:p>
          <a:endParaRPr lang="cs-CZ"/>
        </a:p>
      </dgm:t>
    </dgm:pt>
    <dgm:pt modelId="{0173A161-BDE3-431F-9F79-F2ECADE865FD}">
      <dgm:prSet phldrT="[Text]"/>
      <dgm:spPr/>
      <dgm:t>
        <a:bodyPr/>
        <a:lstStyle/>
        <a:p>
          <a:r>
            <a:rPr lang="cs-CZ" b="1" dirty="0"/>
            <a:t>Vlastní kapitál </a:t>
          </a:r>
        </a:p>
      </dgm:t>
    </dgm:pt>
    <dgm:pt modelId="{50C4B13A-CACB-4416-9BB4-7B7E4FAFCFEA}" type="parTrans" cxnId="{17691956-BB5C-45C1-9A93-31EA24820B71}">
      <dgm:prSet/>
      <dgm:spPr/>
      <dgm:t>
        <a:bodyPr/>
        <a:lstStyle/>
        <a:p>
          <a:endParaRPr lang="cs-CZ"/>
        </a:p>
      </dgm:t>
    </dgm:pt>
    <dgm:pt modelId="{11B9DADD-34CF-4181-BB10-D95171EEEDC2}" type="sibTrans" cxnId="{17691956-BB5C-45C1-9A93-31EA24820B71}">
      <dgm:prSet/>
      <dgm:spPr/>
      <dgm:t>
        <a:bodyPr/>
        <a:lstStyle/>
        <a:p>
          <a:endParaRPr lang="cs-CZ"/>
        </a:p>
      </dgm:t>
    </dgm:pt>
    <dgm:pt modelId="{ED2C77C8-42F2-4EAC-A4A7-CEB099179D64}">
      <dgm:prSet phldrT="[Text]"/>
      <dgm:spPr/>
      <dgm:t>
        <a:bodyPr/>
        <a:lstStyle/>
        <a:p>
          <a:r>
            <a:rPr lang="cs-CZ" b="1" dirty="0"/>
            <a:t>Akcie</a:t>
          </a:r>
        </a:p>
      </dgm:t>
    </dgm:pt>
    <dgm:pt modelId="{D2A04C0E-B7A3-41C8-B3B7-37ABA8B145C4}" type="parTrans" cxnId="{04FDD3FC-026A-4BBE-B6FA-77A98DDF2BDC}">
      <dgm:prSet/>
      <dgm:spPr/>
      <dgm:t>
        <a:bodyPr/>
        <a:lstStyle/>
        <a:p>
          <a:endParaRPr lang="cs-CZ"/>
        </a:p>
      </dgm:t>
    </dgm:pt>
    <dgm:pt modelId="{019525FD-9625-4934-99B0-A708CBEBDFEA}" type="sibTrans" cxnId="{04FDD3FC-026A-4BBE-B6FA-77A98DDF2BDC}">
      <dgm:prSet/>
      <dgm:spPr/>
      <dgm:t>
        <a:bodyPr/>
        <a:lstStyle/>
        <a:p>
          <a:endParaRPr lang="cs-CZ"/>
        </a:p>
      </dgm:t>
    </dgm:pt>
    <dgm:pt modelId="{9A08DDC1-286F-4396-B3C3-1A0AE50F6075}">
      <dgm:prSet phldrT="[Text]"/>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a:lstStyle/>
        <a:p>
          <a:r>
            <a:rPr lang="cs-CZ" b="1" dirty="0"/>
            <a:t>Finanční</a:t>
          </a:r>
        </a:p>
      </dgm:t>
    </dgm:pt>
    <dgm:pt modelId="{2800244E-B88D-4088-A381-B5C584E9FCEF}" type="parTrans" cxnId="{D846411F-0AF4-4A4D-8BCF-FC2064561E2C}">
      <dgm:prSet/>
      <dgm:spPr/>
      <dgm:t>
        <a:bodyPr/>
        <a:lstStyle/>
        <a:p>
          <a:endParaRPr lang="cs-CZ"/>
        </a:p>
      </dgm:t>
    </dgm:pt>
    <dgm:pt modelId="{8E0B3D34-F6E4-4515-B95E-C78E706CEF42}" type="sibTrans" cxnId="{D846411F-0AF4-4A4D-8BCF-FC2064561E2C}">
      <dgm:prSet/>
      <dgm:spPr/>
      <dgm:t>
        <a:bodyPr/>
        <a:lstStyle/>
        <a:p>
          <a:endParaRPr lang="cs-CZ"/>
        </a:p>
      </dgm:t>
    </dgm:pt>
    <dgm:pt modelId="{A90D82D7-6F6C-46AF-BFE9-6F9EA36A29F0}">
      <dgm:prSet phldrT="[Text]" custT="1"/>
      <dgm:spPr/>
      <dgm:t>
        <a:bodyPr/>
        <a:lstStyle/>
        <a:p>
          <a:r>
            <a:rPr lang="cs-CZ" sz="3600" b="1" dirty="0"/>
            <a:t>Krátkodobé</a:t>
          </a:r>
        </a:p>
        <a:p>
          <a:r>
            <a:rPr lang="cs-CZ" sz="3600" b="1" dirty="0"/>
            <a:t>závazky</a:t>
          </a:r>
        </a:p>
      </dgm:t>
    </dgm:pt>
    <dgm:pt modelId="{FBF368DF-07A3-4494-840E-8754BE997EAB}" type="parTrans" cxnId="{3E96099C-B852-4BFC-BC66-46E24A5B1F00}">
      <dgm:prSet/>
      <dgm:spPr/>
      <dgm:t>
        <a:bodyPr/>
        <a:lstStyle/>
        <a:p>
          <a:endParaRPr lang="cs-CZ"/>
        </a:p>
      </dgm:t>
    </dgm:pt>
    <dgm:pt modelId="{F9F31E63-4B73-440C-93BC-5BB40DAE09A6}" type="sibTrans" cxnId="{3E96099C-B852-4BFC-BC66-46E24A5B1F00}">
      <dgm:prSet/>
      <dgm:spPr/>
      <dgm:t>
        <a:bodyPr/>
        <a:lstStyle/>
        <a:p>
          <a:endParaRPr lang="cs-CZ"/>
        </a:p>
      </dgm:t>
    </dgm:pt>
    <dgm:pt modelId="{6A2CD6B5-DF21-4DB8-AEEC-814B4EDE9076}">
      <dgm:prSet/>
      <dgm:spPr/>
      <dgm:t>
        <a:bodyPr/>
        <a:lstStyle/>
        <a:p>
          <a:r>
            <a:rPr lang="cs-CZ" b="1" dirty="0"/>
            <a:t>Dlouhodobé</a:t>
          </a:r>
          <a:r>
            <a:rPr lang="cs-CZ" dirty="0"/>
            <a:t> </a:t>
          </a:r>
          <a:r>
            <a:rPr lang="cs-CZ" b="1" dirty="0"/>
            <a:t>závazky </a:t>
          </a:r>
        </a:p>
      </dgm:t>
    </dgm:pt>
    <dgm:pt modelId="{ABC9834C-B5BB-4E4E-8474-93A3F67606FC}" type="parTrans" cxnId="{8D048944-9B5C-4AC2-9C79-CE86EF5E2BAB}">
      <dgm:prSet/>
      <dgm:spPr/>
      <dgm:t>
        <a:bodyPr/>
        <a:lstStyle/>
        <a:p>
          <a:endParaRPr lang="cs-CZ"/>
        </a:p>
      </dgm:t>
    </dgm:pt>
    <dgm:pt modelId="{BED3FB57-7208-4407-A967-D9087E7FEBA1}" type="sibTrans" cxnId="{8D048944-9B5C-4AC2-9C79-CE86EF5E2BAB}">
      <dgm:prSet/>
      <dgm:spPr/>
      <dgm:t>
        <a:bodyPr/>
        <a:lstStyle/>
        <a:p>
          <a:endParaRPr lang="cs-CZ"/>
        </a:p>
      </dgm:t>
    </dgm:pt>
    <dgm:pt modelId="{E8787C92-8DE2-4453-88CD-EF4E66F9B254}" type="pres">
      <dgm:prSet presAssocID="{A148B64E-73D7-4864-9BF8-581C0E973E10}" presName="theList" presStyleCnt="0">
        <dgm:presLayoutVars>
          <dgm:dir/>
          <dgm:animLvl val="lvl"/>
          <dgm:resizeHandles val="exact"/>
        </dgm:presLayoutVars>
      </dgm:prSet>
      <dgm:spPr/>
    </dgm:pt>
    <dgm:pt modelId="{7CB1417E-43BA-443F-9A2F-7F8BBFD83D7C}" type="pres">
      <dgm:prSet presAssocID="{85060DF7-0D54-4003-9593-767A5F33B18F}" presName="compNode" presStyleCnt="0"/>
      <dgm:spPr/>
    </dgm:pt>
    <dgm:pt modelId="{A45F9F2E-CA04-4AF7-8FA9-5064B369C6AD}" type="pres">
      <dgm:prSet presAssocID="{85060DF7-0D54-4003-9593-767A5F33B18F}" presName="aNode" presStyleLbl="bgShp" presStyleIdx="0" presStyleCnt="2"/>
      <dgm:spPr/>
    </dgm:pt>
    <dgm:pt modelId="{2A0AC11F-E4C6-43B5-B144-39EDFA5C0BAC}" type="pres">
      <dgm:prSet presAssocID="{85060DF7-0D54-4003-9593-767A5F33B18F}" presName="textNode" presStyleLbl="bgShp" presStyleIdx="0" presStyleCnt="2"/>
      <dgm:spPr/>
    </dgm:pt>
    <dgm:pt modelId="{08BAD95D-01EF-4D5F-8A9A-D76B61CFB91E}" type="pres">
      <dgm:prSet presAssocID="{85060DF7-0D54-4003-9593-767A5F33B18F}" presName="compChildNode" presStyleCnt="0"/>
      <dgm:spPr/>
    </dgm:pt>
    <dgm:pt modelId="{B4328206-CB33-473A-9592-C85AB8B86DF7}" type="pres">
      <dgm:prSet presAssocID="{85060DF7-0D54-4003-9593-767A5F33B18F}" presName="theInnerList" presStyleCnt="0"/>
      <dgm:spPr/>
    </dgm:pt>
    <dgm:pt modelId="{BA051383-12C9-47A5-ADBD-269EB0643A95}" type="pres">
      <dgm:prSet presAssocID="{0173A161-BDE3-431F-9F79-F2ECADE865FD}" presName="childNode" presStyleLbl="node1" presStyleIdx="0" presStyleCnt="4">
        <dgm:presLayoutVars>
          <dgm:bulletEnabled val="1"/>
        </dgm:presLayoutVars>
      </dgm:prSet>
      <dgm:spPr/>
    </dgm:pt>
    <dgm:pt modelId="{782077A5-660F-4743-8133-DE92B60CCBC5}" type="pres">
      <dgm:prSet presAssocID="{0173A161-BDE3-431F-9F79-F2ECADE865FD}" presName="aSpace2" presStyleCnt="0"/>
      <dgm:spPr/>
    </dgm:pt>
    <dgm:pt modelId="{FD331B94-AC93-4492-9320-45F642E904DC}" type="pres">
      <dgm:prSet presAssocID="{ED2C77C8-42F2-4EAC-A4A7-CEB099179D64}" presName="childNode" presStyleLbl="node1" presStyleIdx="1" presStyleCnt="4">
        <dgm:presLayoutVars>
          <dgm:bulletEnabled val="1"/>
        </dgm:presLayoutVars>
      </dgm:prSet>
      <dgm:spPr/>
    </dgm:pt>
    <dgm:pt modelId="{9F1E23B3-7D20-480D-9B38-CD5FFC81A6D4}" type="pres">
      <dgm:prSet presAssocID="{ED2C77C8-42F2-4EAC-A4A7-CEB099179D64}" presName="aSpace2" presStyleCnt="0"/>
      <dgm:spPr/>
    </dgm:pt>
    <dgm:pt modelId="{5B2A75CE-F24D-4666-BF2E-C58FF353D224}" type="pres">
      <dgm:prSet presAssocID="{6A2CD6B5-DF21-4DB8-AEEC-814B4EDE9076}" presName="childNode" presStyleLbl="node1" presStyleIdx="2" presStyleCnt="4">
        <dgm:presLayoutVars>
          <dgm:bulletEnabled val="1"/>
        </dgm:presLayoutVars>
      </dgm:prSet>
      <dgm:spPr/>
    </dgm:pt>
    <dgm:pt modelId="{7AB8CF2E-6C2B-4C0D-A002-9ED72BDCC77D}" type="pres">
      <dgm:prSet presAssocID="{85060DF7-0D54-4003-9593-767A5F33B18F}" presName="aSpace" presStyleCnt="0"/>
      <dgm:spPr/>
    </dgm:pt>
    <dgm:pt modelId="{8D15C02A-AE95-436B-A79E-CC11E4059D43}" type="pres">
      <dgm:prSet presAssocID="{9A08DDC1-286F-4396-B3C3-1A0AE50F6075}" presName="compNode" presStyleCnt="0"/>
      <dgm:spPr/>
    </dgm:pt>
    <dgm:pt modelId="{98756B23-3E43-42D3-AE51-F0867D8A46FC}" type="pres">
      <dgm:prSet presAssocID="{9A08DDC1-286F-4396-B3C3-1A0AE50F6075}" presName="aNode" presStyleLbl="bgShp" presStyleIdx="1" presStyleCnt="2"/>
      <dgm:spPr/>
    </dgm:pt>
    <dgm:pt modelId="{D45AD5D3-85F8-4AB6-941A-9CB822FE5337}" type="pres">
      <dgm:prSet presAssocID="{9A08DDC1-286F-4396-B3C3-1A0AE50F6075}" presName="textNode" presStyleLbl="bgShp" presStyleIdx="1" presStyleCnt="2"/>
      <dgm:spPr/>
    </dgm:pt>
    <dgm:pt modelId="{58C45D1A-4C57-47F0-8A0E-DC47DE512C9E}" type="pres">
      <dgm:prSet presAssocID="{9A08DDC1-286F-4396-B3C3-1A0AE50F6075}" presName="compChildNode" presStyleCnt="0"/>
      <dgm:spPr/>
    </dgm:pt>
    <dgm:pt modelId="{D02B66ED-D28E-486F-B8ED-EAFE39C6B3EE}" type="pres">
      <dgm:prSet presAssocID="{9A08DDC1-286F-4396-B3C3-1A0AE50F6075}" presName="theInnerList" presStyleCnt="0"/>
      <dgm:spPr/>
    </dgm:pt>
    <dgm:pt modelId="{A82AAFF0-B8F8-4B9E-A7AE-3A669D5FE7B1}" type="pres">
      <dgm:prSet presAssocID="{A90D82D7-6F6C-46AF-BFE9-6F9EA36A29F0}" presName="childNode" presStyleLbl="node1" presStyleIdx="3" presStyleCnt="4">
        <dgm:presLayoutVars>
          <dgm:bulletEnabled val="1"/>
        </dgm:presLayoutVars>
      </dgm:prSet>
      <dgm:spPr/>
    </dgm:pt>
  </dgm:ptLst>
  <dgm:cxnLst>
    <dgm:cxn modelId="{4B9F8108-0A7E-4258-B900-D5D0537D6396}" type="presOf" srcId="{A148B64E-73D7-4864-9BF8-581C0E973E10}" destId="{E8787C92-8DE2-4453-88CD-EF4E66F9B254}" srcOrd="0" destOrd="0" presId="urn:microsoft.com/office/officeart/2005/8/layout/lProcess2"/>
    <dgm:cxn modelId="{D846411F-0AF4-4A4D-8BCF-FC2064561E2C}" srcId="{A148B64E-73D7-4864-9BF8-581C0E973E10}" destId="{9A08DDC1-286F-4396-B3C3-1A0AE50F6075}" srcOrd="1" destOrd="0" parTransId="{2800244E-B88D-4088-A381-B5C584E9FCEF}" sibTransId="{8E0B3D34-F6E4-4515-B95E-C78E706CEF42}"/>
    <dgm:cxn modelId="{AFCF7C3B-2490-485C-9904-AAD99CAE7B28}" type="presOf" srcId="{85060DF7-0D54-4003-9593-767A5F33B18F}" destId="{A45F9F2E-CA04-4AF7-8FA9-5064B369C6AD}" srcOrd="0" destOrd="0" presId="urn:microsoft.com/office/officeart/2005/8/layout/lProcess2"/>
    <dgm:cxn modelId="{9F072F43-7E64-4B67-9DC0-B6349F9BA5D2}" type="presOf" srcId="{0173A161-BDE3-431F-9F79-F2ECADE865FD}" destId="{BA051383-12C9-47A5-ADBD-269EB0643A95}" srcOrd="0" destOrd="0" presId="urn:microsoft.com/office/officeart/2005/8/layout/lProcess2"/>
    <dgm:cxn modelId="{8D048944-9B5C-4AC2-9C79-CE86EF5E2BAB}" srcId="{85060DF7-0D54-4003-9593-767A5F33B18F}" destId="{6A2CD6B5-DF21-4DB8-AEEC-814B4EDE9076}" srcOrd="2" destOrd="0" parTransId="{ABC9834C-B5BB-4E4E-8474-93A3F67606FC}" sibTransId="{BED3FB57-7208-4407-A967-D9087E7FEBA1}"/>
    <dgm:cxn modelId="{CCCA7769-ACF4-4909-BE0B-2B6C6527BE8D}" type="presOf" srcId="{6A2CD6B5-DF21-4DB8-AEEC-814B4EDE9076}" destId="{5B2A75CE-F24D-4666-BF2E-C58FF353D224}" srcOrd="0" destOrd="0" presId="urn:microsoft.com/office/officeart/2005/8/layout/lProcess2"/>
    <dgm:cxn modelId="{17691956-BB5C-45C1-9A93-31EA24820B71}" srcId="{85060DF7-0D54-4003-9593-767A5F33B18F}" destId="{0173A161-BDE3-431F-9F79-F2ECADE865FD}" srcOrd="0" destOrd="0" parTransId="{50C4B13A-CACB-4416-9BB4-7B7E4FAFCFEA}" sibTransId="{11B9DADD-34CF-4181-BB10-D95171EEEDC2}"/>
    <dgm:cxn modelId="{5419BC79-66AA-4961-BF67-9EE9FD25BE31}" type="presOf" srcId="{ED2C77C8-42F2-4EAC-A4A7-CEB099179D64}" destId="{FD331B94-AC93-4492-9320-45F642E904DC}" srcOrd="0" destOrd="0" presId="urn:microsoft.com/office/officeart/2005/8/layout/lProcess2"/>
    <dgm:cxn modelId="{7E26C981-7A5E-426B-9AF9-29D9679AB8D3}" type="presOf" srcId="{9A08DDC1-286F-4396-B3C3-1A0AE50F6075}" destId="{98756B23-3E43-42D3-AE51-F0867D8A46FC}" srcOrd="0" destOrd="0" presId="urn:microsoft.com/office/officeart/2005/8/layout/lProcess2"/>
    <dgm:cxn modelId="{3E96099C-B852-4BFC-BC66-46E24A5B1F00}" srcId="{9A08DDC1-286F-4396-B3C3-1A0AE50F6075}" destId="{A90D82D7-6F6C-46AF-BFE9-6F9EA36A29F0}" srcOrd="0" destOrd="0" parTransId="{FBF368DF-07A3-4494-840E-8754BE997EAB}" sibTransId="{F9F31E63-4B73-440C-93BC-5BB40DAE09A6}"/>
    <dgm:cxn modelId="{1A7AEBA2-1030-4D0C-984E-296B21871F3D}" type="presOf" srcId="{A90D82D7-6F6C-46AF-BFE9-6F9EA36A29F0}" destId="{A82AAFF0-B8F8-4B9E-A7AE-3A669D5FE7B1}" srcOrd="0" destOrd="0" presId="urn:microsoft.com/office/officeart/2005/8/layout/lProcess2"/>
    <dgm:cxn modelId="{951ACBB0-AD1A-42D8-BA57-E4CD34DA4F56}" type="presOf" srcId="{85060DF7-0D54-4003-9593-767A5F33B18F}" destId="{2A0AC11F-E4C6-43B5-B144-39EDFA5C0BAC}" srcOrd="1" destOrd="0" presId="urn:microsoft.com/office/officeart/2005/8/layout/lProcess2"/>
    <dgm:cxn modelId="{38BB0ADE-FE5B-4F7A-BCFE-21A9C3A3B9E3}" type="presOf" srcId="{9A08DDC1-286F-4396-B3C3-1A0AE50F6075}" destId="{D45AD5D3-85F8-4AB6-941A-9CB822FE5337}" srcOrd="1" destOrd="0" presId="urn:microsoft.com/office/officeart/2005/8/layout/lProcess2"/>
    <dgm:cxn modelId="{411324F7-6FFD-44EC-9647-472F3E632FA7}" srcId="{A148B64E-73D7-4864-9BF8-581C0E973E10}" destId="{85060DF7-0D54-4003-9593-767A5F33B18F}" srcOrd="0" destOrd="0" parTransId="{2E37885B-648A-469D-A37D-1BA4C280F2F7}" sibTransId="{4899388D-2FB5-4638-AA36-DA68E4990EE4}"/>
    <dgm:cxn modelId="{04FDD3FC-026A-4BBE-B6FA-77A98DDF2BDC}" srcId="{85060DF7-0D54-4003-9593-767A5F33B18F}" destId="{ED2C77C8-42F2-4EAC-A4A7-CEB099179D64}" srcOrd="1" destOrd="0" parTransId="{D2A04C0E-B7A3-41C8-B3B7-37ABA8B145C4}" sibTransId="{019525FD-9625-4934-99B0-A708CBEBDFEA}"/>
    <dgm:cxn modelId="{B0A63B40-751D-4B4E-8F35-851304DD04C6}" type="presParOf" srcId="{E8787C92-8DE2-4453-88CD-EF4E66F9B254}" destId="{7CB1417E-43BA-443F-9A2F-7F8BBFD83D7C}" srcOrd="0" destOrd="0" presId="urn:microsoft.com/office/officeart/2005/8/layout/lProcess2"/>
    <dgm:cxn modelId="{5CDC58C3-6B6C-4199-9051-07414915036F}" type="presParOf" srcId="{7CB1417E-43BA-443F-9A2F-7F8BBFD83D7C}" destId="{A45F9F2E-CA04-4AF7-8FA9-5064B369C6AD}" srcOrd="0" destOrd="0" presId="urn:microsoft.com/office/officeart/2005/8/layout/lProcess2"/>
    <dgm:cxn modelId="{4442B464-BE33-4B83-A8C2-BA5E151EE901}" type="presParOf" srcId="{7CB1417E-43BA-443F-9A2F-7F8BBFD83D7C}" destId="{2A0AC11F-E4C6-43B5-B144-39EDFA5C0BAC}" srcOrd="1" destOrd="0" presId="urn:microsoft.com/office/officeart/2005/8/layout/lProcess2"/>
    <dgm:cxn modelId="{F765CABE-397E-4229-A72A-6AB87319EB47}" type="presParOf" srcId="{7CB1417E-43BA-443F-9A2F-7F8BBFD83D7C}" destId="{08BAD95D-01EF-4D5F-8A9A-D76B61CFB91E}" srcOrd="2" destOrd="0" presId="urn:microsoft.com/office/officeart/2005/8/layout/lProcess2"/>
    <dgm:cxn modelId="{C1575B8C-4DCD-424B-843F-110E39D3D215}" type="presParOf" srcId="{08BAD95D-01EF-4D5F-8A9A-D76B61CFB91E}" destId="{B4328206-CB33-473A-9592-C85AB8B86DF7}" srcOrd="0" destOrd="0" presId="urn:microsoft.com/office/officeart/2005/8/layout/lProcess2"/>
    <dgm:cxn modelId="{996C4D8D-D863-4E50-BBA4-887865DB501F}" type="presParOf" srcId="{B4328206-CB33-473A-9592-C85AB8B86DF7}" destId="{BA051383-12C9-47A5-ADBD-269EB0643A95}" srcOrd="0" destOrd="0" presId="urn:microsoft.com/office/officeart/2005/8/layout/lProcess2"/>
    <dgm:cxn modelId="{BFC3CCE0-5233-4958-A0BE-A7D94AA90113}" type="presParOf" srcId="{B4328206-CB33-473A-9592-C85AB8B86DF7}" destId="{782077A5-660F-4743-8133-DE92B60CCBC5}" srcOrd="1" destOrd="0" presId="urn:microsoft.com/office/officeart/2005/8/layout/lProcess2"/>
    <dgm:cxn modelId="{C9E737CD-F923-4BF7-AEE7-612E39621D8E}" type="presParOf" srcId="{B4328206-CB33-473A-9592-C85AB8B86DF7}" destId="{FD331B94-AC93-4492-9320-45F642E904DC}" srcOrd="2" destOrd="0" presId="urn:microsoft.com/office/officeart/2005/8/layout/lProcess2"/>
    <dgm:cxn modelId="{7897A865-24A1-4DE6-A782-1701655DA468}" type="presParOf" srcId="{B4328206-CB33-473A-9592-C85AB8B86DF7}" destId="{9F1E23B3-7D20-480D-9B38-CD5FFC81A6D4}" srcOrd="3" destOrd="0" presId="urn:microsoft.com/office/officeart/2005/8/layout/lProcess2"/>
    <dgm:cxn modelId="{11C92ED3-A4CC-4447-A752-8E06F779FB72}" type="presParOf" srcId="{B4328206-CB33-473A-9592-C85AB8B86DF7}" destId="{5B2A75CE-F24D-4666-BF2E-C58FF353D224}" srcOrd="4" destOrd="0" presId="urn:microsoft.com/office/officeart/2005/8/layout/lProcess2"/>
    <dgm:cxn modelId="{771ED56E-DC71-4CBD-8F81-29C850B66CCD}" type="presParOf" srcId="{E8787C92-8DE2-4453-88CD-EF4E66F9B254}" destId="{7AB8CF2E-6C2B-4C0D-A002-9ED72BDCC77D}" srcOrd="1" destOrd="0" presId="urn:microsoft.com/office/officeart/2005/8/layout/lProcess2"/>
    <dgm:cxn modelId="{0F4637F8-247C-441E-88A2-8582205A2BCD}" type="presParOf" srcId="{E8787C92-8DE2-4453-88CD-EF4E66F9B254}" destId="{8D15C02A-AE95-436B-A79E-CC11E4059D43}" srcOrd="2" destOrd="0" presId="urn:microsoft.com/office/officeart/2005/8/layout/lProcess2"/>
    <dgm:cxn modelId="{4570CA5F-FBC7-46E1-89E5-6D985EB94FF1}" type="presParOf" srcId="{8D15C02A-AE95-436B-A79E-CC11E4059D43}" destId="{98756B23-3E43-42D3-AE51-F0867D8A46FC}" srcOrd="0" destOrd="0" presId="urn:microsoft.com/office/officeart/2005/8/layout/lProcess2"/>
    <dgm:cxn modelId="{592E9C55-A9DB-4072-9229-7A023335B3F6}" type="presParOf" srcId="{8D15C02A-AE95-436B-A79E-CC11E4059D43}" destId="{D45AD5D3-85F8-4AB6-941A-9CB822FE5337}" srcOrd="1" destOrd="0" presId="urn:microsoft.com/office/officeart/2005/8/layout/lProcess2"/>
    <dgm:cxn modelId="{C57F03F7-6ABC-4AC0-8446-AFE1A35BCF7F}" type="presParOf" srcId="{8D15C02A-AE95-436B-A79E-CC11E4059D43}" destId="{58C45D1A-4C57-47F0-8A0E-DC47DE512C9E}" srcOrd="2" destOrd="0" presId="urn:microsoft.com/office/officeart/2005/8/layout/lProcess2"/>
    <dgm:cxn modelId="{59A5A5FC-C425-43C0-8E51-1202ACCB4D1C}" type="presParOf" srcId="{58C45D1A-4C57-47F0-8A0E-DC47DE512C9E}" destId="{D02B66ED-D28E-486F-B8ED-EAFE39C6B3EE}" srcOrd="0" destOrd="0" presId="urn:microsoft.com/office/officeart/2005/8/layout/lProcess2"/>
    <dgm:cxn modelId="{DB80EB85-3B6C-49E7-9E03-E08937EBC3B3}" type="presParOf" srcId="{D02B66ED-D28E-486F-B8ED-EAFE39C6B3EE}" destId="{A82AAFF0-B8F8-4B9E-A7AE-3A669D5FE7B1}"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CC10B5-D9F0-4BF2-AE82-30C982F25331}" type="doc">
      <dgm:prSet loTypeId="urn:microsoft.com/office/officeart/2005/8/layout/cycle7" loCatId="cycle" qsTypeId="urn:microsoft.com/office/officeart/2005/8/quickstyle/simple4" qsCatId="simple" csTypeId="urn:microsoft.com/office/officeart/2005/8/colors/accent1_2" csCatId="accent1" phldr="1"/>
      <dgm:spPr/>
      <dgm:t>
        <a:bodyPr/>
        <a:lstStyle/>
        <a:p>
          <a:endParaRPr lang="cs-CZ"/>
        </a:p>
      </dgm:t>
    </dgm:pt>
    <dgm:pt modelId="{EBB958F8-1E66-4652-9B15-BD31BF8B3959}">
      <dgm:prSet phldrT="[Text]"/>
      <dgm:spPr/>
      <dgm:t>
        <a:bodyPr/>
        <a:lstStyle/>
        <a:p>
          <a:r>
            <a:rPr lang="cs-CZ" b="1" dirty="0">
              <a:solidFill>
                <a:schemeClr val="tx2"/>
              </a:solidFill>
            </a:rPr>
            <a:t>Nájemce</a:t>
          </a:r>
          <a:r>
            <a:rPr lang="cs-CZ" dirty="0"/>
            <a:t> </a:t>
          </a:r>
        </a:p>
      </dgm:t>
    </dgm:pt>
    <dgm:pt modelId="{762C8C0F-FE09-4100-8478-32F9AF9E4EC1}" type="parTrans" cxnId="{4BA93CB0-14E4-4F5E-9BF0-D6F9B48371B5}">
      <dgm:prSet/>
      <dgm:spPr/>
      <dgm:t>
        <a:bodyPr/>
        <a:lstStyle/>
        <a:p>
          <a:endParaRPr lang="cs-CZ"/>
        </a:p>
      </dgm:t>
    </dgm:pt>
    <dgm:pt modelId="{625A74DE-25C0-49A3-958E-D968DFBC879F}" type="sibTrans" cxnId="{4BA93CB0-14E4-4F5E-9BF0-D6F9B48371B5}">
      <dgm:prSet/>
      <dgm:spPr>
        <a:ln>
          <a:solidFill>
            <a:schemeClr val="tx2"/>
          </a:solidFill>
        </a:ln>
      </dgm:spPr>
      <dgm:t>
        <a:bodyPr/>
        <a:lstStyle/>
        <a:p>
          <a:endParaRPr lang="cs-CZ"/>
        </a:p>
      </dgm:t>
    </dgm:pt>
    <dgm:pt modelId="{6F5BD079-B7F7-4CDD-8050-75F814AA5C6B}">
      <dgm:prSet phldrT="[Text]"/>
      <dgm:spPr/>
      <dgm:t>
        <a:bodyPr/>
        <a:lstStyle/>
        <a:p>
          <a:r>
            <a:rPr lang="cs-CZ" b="1" dirty="0">
              <a:solidFill>
                <a:schemeClr val="tx2"/>
              </a:solidFill>
            </a:rPr>
            <a:t>Pronajímatel</a:t>
          </a:r>
        </a:p>
      </dgm:t>
    </dgm:pt>
    <dgm:pt modelId="{529FC916-873D-4E46-ABF2-C1F6018F743D}" type="parTrans" cxnId="{8B1C265D-C19A-47ED-A646-7E6AF3EAFA09}">
      <dgm:prSet/>
      <dgm:spPr/>
      <dgm:t>
        <a:bodyPr/>
        <a:lstStyle/>
        <a:p>
          <a:endParaRPr lang="cs-CZ"/>
        </a:p>
      </dgm:t>
    </dgm:pt>
    <dgm:pt modelId="{2156D78F-43EC-47B5-8C6F-3FC87809F801}" type="sibTrans" cxnId="{8B1C265D-C19A-47ED-A646-7E6AF3EAFA09}">
      <dgm:prSet/>
      <dgm:spPr>
        <a:ln>
          <a:solidFill>
            <a:schemeClr val="tx2"/>
          </a:solidFill>
        </a:ln>
      </dgm:spPr>
      <dgm:t>
        <a:bodyPr/>
        <a:lstStyle/>
        <a:p>
          <a:endParaRPr lang="cs-CZ"/>
        </a:p>
      </dgm:t>
    </dgm:pt>
    <dgm:pt modelId="{9C60868A-3C91-419A-AD04-06736DB1DF88}">
      <dgm:prSet phldrT="[Text]"/>
      <dgm:spPr/>
      <dgm:t>
        <a:bodyPr/>
        <a:lstStyle/>
        <a:p>
          <a:r>
            <a:rPr lang="cs-CZ" b="1" dirty="0">
              <a:solidFill>
                <a:schemeClr val="tx2"/>
              </a:solidFill>
            </a:rPr>
            <a:t>Věřitel</a:t>
          </a:r>
          <a:r>
            <a:rPr lang="cs-CZ" dirty="0"/>
            <a:t> </a:t>
          </a:r>
        </a:p>
      </dgm:t>
    </dgm:pt>
    <dgm:pt modelId="{D2D28DA2-617E-406A-8C93-96669DC551E3}" type="parTrans" cxnId="{2E14167A-BEC0-45F8-BC87-84196624A0F6}">
      <dgm:prSet/>
      <dgm:spPr/>
      <dgm:t>
        <a:bodyPr/>
        <a:lstStyle/>
        <a:p>
          <a:endParaRPr lang="cs-CZ"/>
        </a:p>
      </dgm:t>
    </dgm:pt>
    <dgm:pt modelId="{4043597F-C8E2-4F5F-917D-37ED664977CD}" type="sibTrans" cxnId="{2E14167A-BEC0-45F8-BC87-84196624A0F6}">
      <dgm:prSet/>
      <dgm:spPr>
        <a:ln>
          <a:solidFill>
            <a:schemeClr val="tx2"/>
          </a:solidFill>
        </a:ln>
      </dgm:spPr>
      <dgm:t>
        <a:bodyPr/>
        <a:lstStyle/>
        <a:p>
          <a:endParaRPr lang="cs-CZ"/>
        </a:p>
      </dgm:t>
    </dgm:pt>
    <dgm:pt modelId="{0736086D-472C-421C-8F0A-6A6C02A79D5C}" type="pres">
      <dgm:prSet presAssocID="{26CC10B5-D9F0-4BF2-AE82-30C982F25331}" presName="Name0" presStyleCnt="0">
        <dgm:presLayoutVars>
          <dgm:dir/>
          <dgm:resizeHandles val="exact"/>
        </dgm:presLayoutVars>
      </dgm:prSet>
      <dgm:spPr/>
    </dgm:pt>
    <dgm:pt modelId="{A7A18541-427D-4FD5-B741-A384D7A69A06}" type="pres">
      <dgm:prSet presAssocID="{EBB958F8-1E66-4652-9B15-BD31BF8B3959}" presName="node" presStyleLbl="node1" presStyleIdx="0" presStyleCnt="3">
        <dgm:presLayoutVars>
          <dgm:bulletEnabled val="1"/>
        </dgm:presLayoutVars>
      </dgm:prSet>
      <dgm:spPr/>
    </dgm:pt>
    <dgm:pt modelId="{BE3DCED8-D09B-4975-B7E2-515F52CECFD3}" type="pres">
      <dgm:prSet presAssocID="{625A74DE-25C0-49A3-958E-D968DFBC879F}" presName="sibTrans" presStyleLbl="sibTrans2D1" presStyleIdx="0" presStyleCnt="3"/>
      <dgm:spPr/>
    </dgm:pt>
    <dgm:pt modelId="{9BF9C225-117D-44FB-8E10-7C1DA512D51A}" type="pres">
      <dgm:prSet presAssocID="{625A74DE-25C0-49A3-958E-D968DFBC879F}" presName="connectorText" presStyleLbl="sibTrans2D1" presStyleIdx="0" presStyleCnt="3"/>
      <dgm:spPr/>
    </dgm:pt>
    <dgm:pt modelId="{B63F5524-1B41-4657-B4D6-1F4BD5F888BF}" type="pres">
      <dgm:prSet presAssocID="{6F5BD079-B7F7-4CDD-8050-75F814AA5C6B}" presName="node" presStyleLbl="node1" presStyleIdx="1" presStyleCnt="3">
        <dgm:presLayoutVars>
          <dgm:bulletEnabled val="1"/>
        </dgm:presLayoutVars>
      </dgm:prSet>
      <dgm:spPr/>
    </dgm:pt>
    <dgm:pt modelId="{693AE35A-E694-471A-808A-873F5F1B9813}" type="pres">
      <dgm:prSet presAssocID="{2156D78F-43EC-47B5-8C6F-3FC87809F801}" presName="sibTrans" presStyleLbl="sibTrans2D1" presStyleIdx="1" presStyleCnt="3"/>
      <dgm:spPr/>
    </dgm:pt>
    <dgm:pt modelId="{52203620-8532-42B9-8A2E-8FD32EB25F3C}" type="pres">
      <dgm:prSet presAssocID="{2156D78F-43EC-47B5-8C6F-3FC87809F801}" presName="connectorText" presStyleLbl="sibTrans2D1" presStyleIdx="1" presStyleCnt="3"/>
      <dgm:spPr/>
    </dgm:pt>
    <dgm:pt modelId="{0AF9C0F0-3A5F-48E0-9CE8-1CE8FEDFB5A1}" type="pres">
      <dgm:prSet presAssocID="{9C60868A-3C91-419A-AD04-06736DB1DF88}" presName="node" presStyleLbl="node1" presStyleIdx="2" presStyleCnt="3">
        <dgm:presLayoutVars>
          <dgm:bulletEnabled val="1"/>
        </dgm:presLayoutVars>
      </dgm:prSet>
      <dgm:spPr/>
    </dgm:pt>
    <dgm:pt modelId="{BFB67280-F0F3-428B-B87A-A92EF3B53A53}" type="pres">
      <dgm:prSet presAssocID="{4043597F-C8E2-4F5F-917D-37ED664977CD}" presName="sibTrans" presStyleLbl="sibTrans2D1" presStyleIdx="2" presStyleCnt="3"/>
      <dgm:spPr/>
    </dgm:pt>
    <dgm:pt modelId="{07E231F0-928E-41B9-B74C-69F6C44454FE}" type="pres">
      <dgm:prSet presAssocID="{4043597F-C8E2-4F5F-917D-37ED664977CD}" presName="connectorText" presStyleLbl="sibTrans2D1" presStyleIdx="2" presStyleCnt="3"/>
      <dgm:spPr/>
    </dgm:pt>
  </dgm:ptLst>
  <dgm:cxnLst>
    <dgm:cxn modelId="{49BCC217-EC6B-4172-AB19-7763292608C2}" type="presOf" srcId="{625A74DE-25C0-49A3-958E-D968DFBC879F}" destId="{BE3DCED8-D09B-4975-B7E2-515F52CECFD3}" srcOrd="0" destOrd="0" presId="urn:microsoft.com/office/officeart/2005/8/layout/cycle7"/>
    <dgm:cxn modelId="{9668131C-D70D-4DB4-85EB-7BA32168DF3D}" type="presOf" srcId="{26CC10B5-D9F0-4BF2-AE82-30C982F25331}" destId="{0736086D-472C-421C-8F0A-6A6C02A79D5C}" srcOrd="0" destOrd="0" presId="urn:microsoft.com/office/officeart/2005/8/layout/cycle7"/>
    <dgm:cxn modelId="{85B5FB3B-9003-47A3-B8FE-42823239C7E8}" type="presOf" srcId="{4043597F-C8E2-4F5F-917D-37ED664977CD}" destId="{BFB67280-F0F3-428B-B87A-A92EF3B53A53}" srcOrd="0" destOrd="0" presId="urn:microsoft.com/office/officeart/2005/8/layout/cycle7"/>
    <dgm:cxn modelId="{8B1C265D-C19A-47ED-A646-7E6AF3EAFA09}" srcId="{26CC10B5-D9F0-4BF2-AE82-30C982F25331}" destId="{6F5BD079-B7F7-4CDD-8050-75F814AA5C6B}" srcOrd="1" destOrd="0" parTransId="{529FC916-873D-4E46-ABF2-C1F6018F743D}" sibTransId="{2156D78F-43EC-47B5-8C6F-3FC87809F801}"/>
    <dgm:cxn modelId="{9B70C16C-2377-4144-AEF5-9DDDB4603328}" type="presOf" srcId="{9C60868A-3C91-419A-AD04-06736DB1DF88}" destId="{0AF9C0F0-3A5F-48E0-9CE8-1CE8FEDFB5A1}" srcOrd="0" destOrd="0" presId="urn:microsoft.com/office/officeart/2005/8/layout/cycle7"/>
    <dgm:cxn modelId="{2E14167A-BEC0-45F8-BC87-84196624A0F6}" srcId="{26CC10B5-D9F0-4BF2-AE82-30C982F25331}" destId="{9C60868A-3C91-419A-AD04-06736DB1DF88}" srcOrd="2" destOrd="0" parTransId="{D2D28DA2-617E-406A-8C93-96669DC551E3}" sibTransId="{4043597F-C8E2-4F5F-917D-37ED664977CD}"/>
    <dgm:cxn modelId="{6E689A81-E731-4A76-BD42-BA8E34F5EC07}" type="presOf" srcId="{6F5BD079-B7F7-4CDD-8050-75F814AA5C6B}" destId="{B63F5524-1B41-4657-B4D6-1F4BD5F888BF}" srcOrd="0" destOrd="0" presId="urn:microsoft.com/office/officeart/2005/8/layout/cycle7"/>
    <dgm:cxn modelId="{7B374C9B-4378-43DA-B221-8AD679F766CE}" type="presOf" srcId="{4043597F-C8E2-4F5F-917D-37ED664977CD}" destId="{07E231F0-928E-41B9-B74C-69F6C44454FE}" srcOrd="1" destOrd="0" presId="urn:microsoft.com/office/officeart/2005/8/layout/cycle7"/>
    <dgm:cxn modelId="{4BA93CB0-14E4-4F5E-9BF0-D6F9B48371B5}" srcId="{26CC10B5-D9F0-4BF2-AE82-30C982F25331}" destId="{EBB958F8-1E66-4652-9B15-BD31BF8B3959}" srcOrd="0" destOrd="0" parTransId="{762C8C0F-FE09-4100-8478-32F9AF9E4EC1}" sibTransId="{625A74DE-25C0-49A3-958E-D968DFBC879F}"/>
    <dgm:cxn modelId="{481426DE-4E0A-460E-B883-4165E95AF072}" type="presOf" srcId="{EBB958F8-1E66-4652-9B15-BD31BF8B3959}" destId="{A7A18541-427D-4FD5-B741-A384D7A69A06}" srcOrd="0" destOrd="0" presId="urn:microsoft.com/office/officeart/2005/8/layout/cycle7"/>
    <dgm:cxn modelId="{F2EE56E3-0375-4F93-89BC-BE643690843D}" type="presOf" srcId="{625A74DE-25C0-49A3-958E-D968DFBC879F}" destId="{9BF9C225-117D-44FB-8E10-7C1DA512D51A}" srcOrd="1" destOrd="0" presId="urn:microsoft.com/office/officeart/2005/8/layout/cycle7"/>
    <dgm:cxn modelId="{DE00D3F5-05D0-4B49-A320-DA7678D22472}" type="presOf" srcId="{2156D78F-43EC-47B5-8C6F-3FC87809F801}" destId="{52203620-8532-42B9-8A2E-8FD32EB25F3C}" srcOrd="1" destOrd="0" presId="urn:microsoft.com/office/officeart/2005/8/layout/cycle7"/>
    <dgm:cxn modelId="{436A2DFC-FAFB-4FFF-A367-58DDD23FE4B1}" type="presOf" srcId="{2156D78F-43EC-47B5-8C6F-3FC87809F801}" destId="{693AE35A-E694-471A-808A-873F5F1B9813}" srcOrd="0" destOrd="0" presId="urn:microsoft.com/office/officeart/2005/8/layout/cycle7"/>
    <dgm:cxn modelId="{C63EC6E5-213F-45F7-A290-801B63F694B4}" type="presParOf" srcId="{0736086D-472C-421C-8F0A-6A6C02A79D5C}" destId="{A7A18541-427D-4FD5-B741-A384D7A69A06}" srcOrd="0" destOrd="0" presId="urn:microsoft.com/office/officeart/2005/8/layout/cycle7"/>
    <dgm:cxn modelId="{5C5076BC-D2EF-4DCD-BC1A-A4F92BF5E630}" type="presParOf" srcId="{0736086D-472C-421C-8F0A-6A6C02A79D5C}" destId="{BE3DCED8-D09B-4975-B7E2-515F52CECFD3}" srcOrd="1" destOrd="0" presId="urn:microsoft.com/office/officeart/2005/8/layout/cycle7"/>
    <dgm:cxn modelId="{9AE95836-7F5F-4EB6-AAEC-A7E5A5F045C2}" type="presParOf" srcId="{BE3DCED8-D09B-4975-B7E2-515F52CECFD3}" destId="{9BF9C225-117D-44FB-8E10-7C1DA512D51A}" srcOrd="0" destOrd="0" presId="urn:microsoft.com/office/officeart/2005/8/layout/cycle7"/>
    <dgm:cxn modelId="{C1FFA7A0-5686-4A94-82D3-15883620AFBD}" type="presParOf" srcId="{0736086D-472C-421C-8F0A-6A6C02A79D5C}" destId="{B63F5524-1B41-4657-B4D6-1F4BD5F888BF}" srcOrd="2" destOrd="0" presId="urn:microsoft.com/office/officeart/2005/8/layout/cycle7"/>
    <dgm:cxn modelId="{F6282C53-C391-4FE4-BB25-15B9551E9BC6}" type="presParOf" srcId="{0736086D-472C-421C-8F0A-6A6C02A79D5C}" destId="{693AE35A-E694-471A-808A-873F5F1B9813}" srcOrd="3" destOrd="0" presId="urn:microsoft.com/office/officeart/2005/8/layout/cycle7"/>
    <dgm:cxn modelId="{C01DAF11-8FA0-44D2-99D0-3CD3D22EAD44}" type="presParOf" srcId="{693AE35A-E694-471A-808A-873F5F1B9813}" destId="{52203620-8532-42B9-8A2E-8FD32EB25F3C}" srcOrd="0" destOrd="0" presId="urn:microsoft.com/office/officeart/2005/8/layout/cycle7"/>
    <dgm:cxn modelId="{EF20BDA6-7AE4-4CB6-84FB-E2DD78375414}" type="presParOf" srcId="{0736086D-472C-421C-8F0A-6A6C02A79D5C}" destId="{0AF9C0F0-3A5F-48E0-9CE8-1CE8FEDFB5A1}" srcOrd="4" destOrd="0" presId="urn:microsoft.com/office/officeart/2005/8/layout/cycle7"/>
    <dgm:cxn modelId="{3FE2574F-D026-4F15-B907-7B2FCEA8A7B2}" type="presParOf" srcId="{0736086D-472C-421C-8F0A-6A6C02A79D5C}" destId="{BFB67280-F0F3-428B-B87A-A92EF3B53A53}" srcOrd="5" destOrd="0" presId="urn:microsoft.com/office/officeart/2005/8/layout/cycle7"/>
    <dgm:cxn modelId="{80338585-161B-4BD7-9177-E34E2D12857D}" type="presParOf" srcId="{BFB67280-F0F3-428B-B87A-A92EF3B53A53}" destId="{07E231F0-928E-41B9-B74C-69F6C44454FE}"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9D3C0-9D26-4921-B51C-3563480B116D}">
      <dsp:nvSpPr>
        <dsp:cNvPr id="0" name=""/>
        <dsp:cNvSpPr/>
      </dsp:nvSpPr>
      <dsp:spPr>
        <a:xfrm>
          <a:off x="5858531" y="2403591"/>
          <a:ext cx="940547" cy="447614"/>
        </a:xfrm>
        <a:custGeom>
          <a:avLst/>
          <a:gdLst/>
          <a:ahLst/>
          <a:cxnLst/>
          <a:rect l="0" t="0" r="0" b="0"/>
          <a:pathLst>
            <a:path>
              <a:moveTo>
                <a:pt x="0" y="0"/>
              </a:moveTo>
              <a:lnTo>
                <a:pt x="0" y="305036"/>
              </a:lnTo>
              <a:lnTo>
                <a:pt x="940547" y="305036"/>
              </a:lnTo>
              <a:lnTo>
                <a:pt x="940547" y="447614"/>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6CE346-15F4-49BA-B235-4E8A01867EDE}">
      <dsp:nvSpPr>
        <dsp:cNvPr id="0" name=""/>
        <dsp:cNvSpPr/>
      </dsp:nvSpPr>
      <dsp:spPr>
        <a:xfrm>
          <a:off x="4872264" y="3828520"/>
          <a:ext cx="91440" cy="447614"/>
        </a:xfrm>
        <a:custGeom>
          <a:avLst/>
          <a:gdLst/>
          <a:ahLst/>
          <a:cxnLst/>
          <a:rect l="0" t="0" r="0" b="0"/>
          <a:pathLst>
            <a:path>
              <a:moveTo>
                <a:pt x="45720" y="0"/>
              </a:moveTo>
              <a:lnTo>
                <a:pt x="45720" y="447614"/>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4B2CAC-0EF3-4ED0-94CF-30B358470433}">
      <dsp:nvSpPr>
        <dsp:cNvPr id="0" name=""/>
        <dsp:cNvSpPr/>
      </dsp:nvSpPr>
      <dsp:spPr>
        <a:xfrm>
          <a:off x="4917984" y="2403591"/>
          <a:ext cx="940547" cy="447614"/>
        </a:xfrm>
        <a:custGeom>
          <a:avLst/>
          <a:gdLst/>
          <a:ahLst/>
          <a:cxnLst/>
          <a:rect l="0" t="0" r="0" b="0"/>
          <a:pathLst>
            <a:path>
              <a:moveTo>
                <a:pt x="940547" y="0"/>
              </a:moveTo>
              <a:lnTo>
                <a:pt x="940547" y="305036"/>
              </a:lnTo>
              <a:lnTo>
                <a:pt x="0" y="305036"/>
              </a:lnTo>
              <a:lnTo>
                <a:pt x="0" y="447614"/>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F93BDD-94C0-4B06-95EB-0D29B7B8D174}">
      <dsp:nvSpPr>
        <dsp:cNvPr id="0" name=""/>
        <dsp:cNvSpPr/>
      </dsp:nvSpPr>
      <dsp:spPr>
        <a:xfrm>
          <a:off x="3977437" y="978662"/>
          <a:ext cx="1881094" cy="447614"/>
        </a:xfrm>
        <a:custGeom>
          <a:avLst/>
          <a:gdLst/>
          <a:ahLst/>
          <a:cxnLst/>
          <a:rect l="0" t="0" r="0" b="0"/>
          <a:pathLst>
            <a:path>
              <a:moveTo>
                <a:pt x="0" y="0"/>
              </a:moveTo>
              <a:lnTo>
                <a:pt x="0" y="305036"/>
              </a:lnTo>
              <a:lnTo>
                <a:pt x="1881094" y="305036"/>
              </a:lnTo>
              <a:lnTo>
                <a:pt x="1881094" y="44761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7988F2-C43F-4809-9345-1F502512E318}">
      <dsp:nvSpPr>
        <dsp:cNvPr id="0" name=""/>
        <dsp:cNvSpPr/>
      </dsp:nvSpPr>
      <dsp:spPr>
        <a:xfrm>
          <a:off x="2096342" y="2403591"/>
          <a:ext cx="940547" cy="447614"/>
        </a:xfrm>
        <a:custGeom>
          <a:avLst/>
          <a:gdLst/>
          <a:ahLst/>
          <a:cxnLst/>
          <a:rect l="0" t="0" r="0" b="0"/>
          <a:pathLst>
            <a:path>
              <a:moveTo>
                <a:pt x="0" y="0"/>
              </a:moveTo>
              <a:lnTo>
                <a:pt x="0" y="305036"/>
              </a:lnTo>
              <a:lnTo>
                <a:pt x="940547" y="305036"/>
              </a:lnTo>
              <a:lnTo>
                <a:pt x="940547" y="447614"/>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3343DA-5A61-49C8-8A00-63DA4849D48A}">
      <dsp:nvSpPr>
        <dsp:cNvPr id="0" name=""/>
        <dsp:cNvSpPr/>
      </dsp:nvSpPr>
      <dsp:spPr>
        <a:xfrm>
          <a:off x="1155795" y="2403591"/>
          <a:ext cx="940547" cy="447614"/>
        </a:xfrm>
        <a:custGeom>
          <a:avLst/>
          <a:gdLst/>
          <a:ahLst/>
          <a:cxnLst/>
          <a:rect l="0" t="0" r="0" b="0"/>
          <a:pathLst>
            <a:path>
              <a:moveTo>
                <a:pt x="940547" y="0"/>
              </a:moveTo>
              <a:lnTo>
                <a:pt x="940547" y="305036"/>
              </a:lnTo>
              <a:lnTo>
                <a:pt x="0" y="305036"/>
              </a:lnTo>
              <a:lnTo>
                <a:pt x="0" y="447614"/>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9C47BC-12C4-41A1-8704-58119BE4CA12}">
      <dsp:nvSpPr>
        <dsp:cNvPr id="0" name=""/>
        <dsp:cNvSpPr/>
      </dsp:nvSpPr>
      <dsp:spPr>
        <a:xfrm>
          <a:off x="2096342" y="978662"/>
          <a:ext cx="1881094" cy="447614"/>
        </a:xfrm>
        <a:custGeom>
          <a:avLst/>
          <a:gdLst/>
          <a:ahLst/>
          <a:cxnLst/>
          <a:rect l="0" t="0" r="0" b="0"/>
          <a:pathLst>
            <a:path>
              <a:moveTo>
                <a:pt x="1881094" y="0"/>
              </a:moveTo>
              <a:lnTo>
                <a:pt x="1881094" y="305036"/>
              </a:lnTo>
              <a:lnTo>
                <a:pt x="0" y="305036"/>
              </a:lnTo>
              <a:lnTo>
                <a:pt x="0" y="44761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EE1455-4CBB-408C-93DF-035DC0BF40BE}">
      <dsp:nvSpPr>
        <dsp:cNvPr id="0" name=""/>
        <dsp:cNvSpPr/>
      </dsp:nvSpPr>
      <dsp:spPr>
        <a:xfrm>
          <a:off x="2334749" y="1348"/>
          <a:ext cx="3285375" cy="9773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5D11EE-A1D1-4D40-952A-A867C496496C}">
      <dsp:nvSpPr>
        <dsp:cNvPr id="0" name=""/>
        <dsp:cNvSpPr/>
      </dsp:nvSpPr>
      <dsp:spPr>
        <a:xfrm>
          <a:off x="2505757" y="163806"/>
          <a:ext cx="3285375" cy="9773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b="1" u="none" kern="1200" dirty="0"/>
            <a:t>ZDROJE FINANCOVÁNÍ </a:t>
          </a:r>
        </a:p>
      </dsp:txBody>
      <dsp:txXfrm>
        <a:off x="2534382" y="192431"/>
        <a:ext cx="3228125" cy="920063"/>
      </dsp:txXfrm>
    </dsp:sp>
    <dsp:sp modelId="{EE591011-330B-4FD2-9494-8E5FD63C113C}">
      <dsp:nvSpPr>
        <dsp:cNvPr id="0" name=""/>
        <dsp:cNvSpPr/>
      </dsp:nvSpPr>
      <dsp:spPr>
        <a:xfrm>
          <a:off x="1326804" y="1426277"/>
          <a:ext cx="1539077" cy="9773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37EA94-44B7-466D-B7BB-A05530D41035}">
      <dsp:nvSpPr>
        <dsp:cNvPr id="0" name=""/>
        <dsp:cNvSpPr/>
      </dsp:nvSpPr>
      <dsp:spPr>
        <a:xfrm>
          <a:off x="1497812" y="1588735"/>
          <a:ext cx="1539077" cy="977313"/>
        </a:xfrm>
        <a:prstGeom prst="roundRect">
          <a:avLst>
            <a:gd name="adj" fmla="val 10000"/>
          </a:avLst>
        </a:prstGeom>
        <a:solidFill>
          <a:schemeClr val="lt1">
            <a:alpha val="90000"/>
            <a:hueOff val="0"/>
            <a:satOff val="0"/>
            <a:lumOff val="0"/>
            <a:alphaOff val="0"/>
          </a:schemeClr>
        </a:solidFill>
        <a:ln w="1905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kern="1200" dirty="0"/>
            <a:t>Vlastní zdroje </a:t>
          </a:r>
        </a:p>
      </dsp:txBody>
      <dsp:txXfrm>
        <a:off x="1526437" y="1617360"/>
        <a:ext cx="1481827" cy="920063"/>
      </dsp:txXfrm>
    </dsp:sp>
    <dsp:sp modelId="{9D2F514B-E98A-40F9-9598-07C8A0472257}">
      <dsp:nvSpPr>
        <dsp:cNvPr id="0" name=""/>
        <dsp:cNvSpPr/>
      </dsp:nvSpPr>
      <dsp:spPr>
        <a:xfrm>
          <a:off x="386257" y="2851206"/>
          <a:ext cx="1539077" cy="9773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3BF19B-47F0-4E7D-86A8-BFC85589D0E7}">
      <dsp:nvSpPr>
        <dsp:cNvPr id="0" name=""/>
        <dsp:cNvSpPr/>
      </dsp:nvSpPr>
      <dsp:spPr>
        <a:xfrm>
          <a:off x="557265" y="3013664"/>
          <a:ext cx="1539077" cy="977313"/>
        </a:xfrm>
        <a:prstGeom prst="roundRect">
          <a:avLst>
            <a:gd name="adj" fmla="val 10000"/>
          </a:avLst>
        </a:prstGeom>
        <a:solidFill>
          <a:schemeClr val="lt1">
            <a:alpha val="90000"/>
            <a:hueOff val="0"/>
            <a:satOff val="0"/>
            <a:lumOff val="0"/>
            <a:alphaOff val="0"/>
          </a:schemeClr>
        </a:solidFill>
        <a:ln w="381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kern="1200" dirty="0"/>
            <a:t>Externí</a:t>
          </a:r>
        </a:p>
      </dsp:txBody>
      <dsp:txXfrm>
        <a:off x="585890" y="3042289"/>
        <a:ext cx="1481827" cy="920063"/>
      </dsp:txXfrm>
    </dsp:sp>
    <dsp:sp modelId="{07072037-E550-4E9A-89A1-03F796540D32}">
      <dsp:nvSpPr>
        <dsp:cNvPr id="0" name=""/>
        <dsp:cNvSpPr/>
      </dsp:nvSpPr>
      <dsp:spPr>
        <a:xfrm>
          <a:off x="2267351" y="2851206"/>
          <a:ext cx="1539077" cy="9773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F93510-1DA6-4E96-8676-FAA855E7546D}">
      <dsp:nvSpPr>
        <dsp:cNvPr id="0" name=""/>
        <dsp:cNvSpPr/>
      </dsp:nvSpPr>
      <dsp:spPr>
        <a:xfrm>
          <a:off x="2438360" y="3013664"/>
          <a:ext cx="1539077" cy="977313"/>
        </a:xfrm>
        <a:prstGeom prst="roundRect">
          <a:avLst>
            <a:gd name="adj" fmla="val 10000"/>
          </a:avLst>
        </a:prstGeom>
        <a:solidFill>
          <a:schemeClr val="lt1">
            <a:alpha val="90000"/>
            <a:hueOff val="0"/>
            <a:satOff val="0"/>
            <a:lumOff val="0"/>
            <a:alphaOff val="0"/>
          </a:schemeClr>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kern="1200" dirty="0"/>
            <a:t>Interní</a:t>
          </a:r>
        </a:p>
      </dsp:txBody>
      <dsp:txXfrm>
        <a:off x="2466985" y="3042289"/>
        <a:ext cx="1481827" cy="920063"/>
      </dsp:txXfrm>
    </dsp:sp>
    <dsp:sp modelId="{D48FF466-2BE4-4EC4-99CA-2E150D42AAE9}">
      <dsp:nvSpPr>
        <dsp:cNvPr id="0" name=""/>
        <dsp:cNvSpPr/>
      </dsp:nvSpPr>
      <dsp:spPr>
        <a:xfrm>
          <a:off x="5088992" y="1426277"/>
          <a:ext cx="1539077" cy="9773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CB26F2-3039-4F49-BDF2-C469DC64E842}">
      <dsp:nvSpPr>
        <dsp:cNvPr id="0" name=""/>
        <dsp:cNvSpPr/>
      </dsp:nvSpPr>
      <dsp:spPr>
        <a:xfrm>
          <a:off x="5260001" y="1588735"/>
          <a:ext cx="1539077" cy="9773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kern="1200" dirty="0"/>
            <a:t>Cizí zdroje </a:t>
          </a:r>
        </a:p>
      </dsp:txBody>
      <dsp:txXfrm>
        <a:off x="5288626" y="1617360"/>
        <a:ext cx="1481827" cy="920063"/>
      </dsp:txXfrm>
    </dsp:sp>
    <dsp:sp modelId="{93D1382F-CC49-4B92-AF45-2D9BDB4DC8B4}">
      <dsp:nvSpPr>
        <dsp:cNvPr id="0" name=""/>
        <dsp:cNvSpPr/>
      </dsp:nvSpPr>
      <dsp:spPr>
        <a:xfrm>
          <a:off x="4148445" y="2851206"/>
          <a:ext cx="1539077" cy="9773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6479F9-27B9-4453-BCD8-B52CB0362A4C}">
      <dsp:nvSpPr>
        <dsp:cNvPr id="0" name=""/>
        <dsp:cNvSpPr/>
      </dsp:nvSpPr>
      <dsp:spPr>
        <a:xfrm>
          <a:off x="4319454" y="3013664"/>
          <a:ext cx="1539077" cy="977313"/>
        </a:xfrm>
        <a:prstGeom prst="roundRect">
          <a:avLst>
            <a:gd name="adj" fmla="val 10000"/>
          </a:avLst>
        </a:prstGeom>
        <a:solidFill>
          <a:schemeClr val="lt1">
            <a:alpha val="90000"/>
            <a:hueOff val="0"/>
            <a:satOff val="0"/>
            <a:lumOff val="0"/>
            <a:alphaOff val="0"/>
          </a:schemeClr>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kern="1200" dirty="0"/>
            <a:t>Dlouhodobé</a:t>
          </a:r>
        </a:p>
      </dsp:txBody>
      <dsp:txXfrm>
        <a:off x="4348079" y="3042289"/>
        <a:ext cx="1481827" cy="920063"/>
      </dsp:txXfrm>
    </dsp:sp>
    <dsp:sp modelId="{32A08686-6A52-4540-8F78-978409A6AFAF}">
      <dsp:nvSpPr>
        <dsp:cNvPr id="0" name=""/>
        <dsp:cNvSpPr/>
      </dsp:nvSpPr>
      <dsp:spPr>
        <a:xfrm>
          <a:off x="4148445" y="4276135"/>
          <a:ext cx="1539077" cy="9773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4B0B8C-ABD8-4DF5-A7BB-1A716EBED6C4}">
      <dsp:nvSpPr>
        <dsp:cNvPr id="0" name=""/>
        <dsp:cNvSpPr/>
      </dsp:nvSpPr>
      <dsp:spPr>
        <a:xfrm>
          <a:off x="4319454" y="4438593"/>
          <a:ext cx="1539077" cy="977313"/>
        </a:xfrm>
        <a:prstGeom prst="roundRect">
          <a:avLst>
            <a:gd name="adj" fmla="val 10000"/>
          </a:avLst>
        </a:prstGeom>
        <a:solidFill>
          <a:schemeClr val="lt1">
            <a:alpha val="90000"/>
            <a:hueOff val="0"/>
            <a:satOff val="0"/>
            <a:lumOff val="0"/>
            <a:alphaOff val="0"/>
          </a:schemeClr>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kern="1200" dirty="0"/>
            <a:t>Externí</a:t>
          </a:r>
        </a:p>
      </dsp:txBody>
      <dsp:txXfrm>
        <a:off x="4348079" y="4467218"/>
        <a:ext cx="1481827" cy="920063"/>
      </dsp:txXfrm>
    </dsp:sp>
    <dsp:sp modelId="{32683F29-0DE3-4C62-B7F8-7E23216B390F}">
      <dsp:nvSpPr>
        <dsp:cNvPr id="0" name=""/>
        <dsp:cNvSpPr/>
      </dsp:nvSpPr>
      <dsp:spPr>
        <a:xfrm>
          <a:off x="6029540" y="2851206"/>
          <a:ext cx="1539077" cy="9773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915AB3-D1B1-4569-B968-976D18CBB7DA}">
      <dsp:nvSpPr>
        <dsp:cNvPr id="0" name=""/>
        <dsp:cNvSpPr/>
      </dsp:nvSpPr>
      <dsp:spPr>
        <a:xfrm>
          <a:off x="6200548" y="3013664"/>
          <a:ext cx="1539077" cy="977313"/>
        </a:xfrm>
        <a:prstGeom prst="roundRect">
          <a:avLst>
            <a:gd name="adj" fmla="val 10000"/>
          </a:avLst>
        </a:prstGeom>
        <a:solidFill>
          <a:schemeClr val="lt1">
            <a:alpha val="90000"/>
            <a:hueOff val="0"/>
            <a:satOff val="0"/>
            <a:lumOff val="0"/>
            <a:alphaOff val="0"/>
          </a:schemeClr>
        </a:solidFill>
        <a:ln w="381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kern="1200" dirty="0"/>
            <a:t>Krátkodobé</a:t>
          </a:r>
        </a:p>
      </dsp:txBody>
      <dsp:txXfrm>
        <a:off x="6229173" y="3042289"/>
        <a:ext cx="1481827" cy="920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F9F2E-CA04-4AF7-8FA9-5064B369C6AD}">
      <dsp:nvSpPr>
        <dsp:cNvPr id="0" name=""/>
        <dsp:cNvSpPr/>
      </dsp:nvSpPr>
      <dsp:spPr>
        <a:xfrm>
          <a:off x="4937" y="0"/>
          <a:ext cx="4749504" cy="4752528"/>
        </a:xfrm>
        <a:prstGeom prst="roundRect">
          <a:avLst>
            <a:gd name="adj" fmla="val 10000"/>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cs-CZ" sz="6500" b="1" kern="1200" dirty="0"/>
            <a:t>Kapitálová</a:t>
          </a:r>
        </a:p>
      </dsp:txBody>
      <dsp:txXfrm>
        <a:off x="4937" y="0"/>
        <a:ext cx="4749504" cy="1425758"/>
      </dsp:txXfrm>
    </dsp:sp>
    <dsp:sp modelId="{BA051383-12C9-47A5-ADBD-269EB0643A95}">
      <dsp:nvSpPr>
        <dsp:cNvPr id="0" name=""/>
        <dsp:cNvSpPr/>
      </dsp:nvSpPr>
      <dsp:spPr>
        <a:xfrm>
          <a:off x="479887" y="1426164"/>
          <a:ext cx="3799603" cy="933681"/>
        </a:xfrm>
        <a:prstGeom prst="roundRect">
          <a:avLst>
            <a:gd name="adj" fmla="val 100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cs-CZ" sz="2900" b="1" kern="1200" dirty="0"/>
            <a:t>Vlastní kapitál </a:t>
          </a:r>
        </a:p>
      </dsp:txBody>
      <dsp:txXfrm>
        <a:off x="507234" y="1453511"/>
        <a:ext cx="3744909" cy="878987"/>
      </dsp:txXfrm>
    </dsp:sp>
    <dsp:sp modelId="{FD331B94-AC93-4492-9320-45F642E904DC}">
      <dsp:nvSpPr>
        <dsp:cNvPr id="0" name=""/>
        <dsp:cNvSpPr/>
      </dsp:nvSpPr>
      <dsp:spPr>
        <a:xfrm>
          <a:off x="479887" y="2503489"/>
          <a:ext cx="3799603" cy="933681"/>
        </a:xfrm>
        <a:prstGeom prst="roundRect">
          <a:avLst>
            <a:gd name="adj" fmla="val 100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cs-CZ" sz="2900" b="1" kern="1200" dirty="0"/>
            <a:t>Akcie</a:t>
          </a:r>
        </a:p>
      </dsp:txBody>
      <dsp:txXfrm>
        <a:off x="507234" y="2530836"/>
        <a:ext cx="3744909" cy="878987"/>
      </dsp:txXfrm>
    </dsp:sp>
    <dsp:sp modelId="{5B2A75CE-F24D-4666-BF2E-C58FF353D224}">
      <dsp:nvSpPr>
        <dsp:cNvPr id="0" name=""/>
        <dsp:cNvSpPr/>
      </dsp:nvSpPr>
      <dsp:spPr>
        <a:xfrm>
          <a:off x="479887" y="3580814"/>
          <a:ext cx="3799603" cy="933681"/>
        </a:xfrm>
        <a:prstGeom prst="roundRect">
          <a:avLst>
            <a:gd name="adj" fmla="val 100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cs-CZ" sz="2900" b="1" kern="1200" dirty="0"/>
            <a:t>Dlouhodobé</a:t>
          </a:r>
          <a:r>
            <a:rPr lang="cs-CZ" sz="2900" kern="1200" dirty="0"/>
            <a:t> </a:t>
          </a:r>
          <a:r>
            <a:rPr lang="cs-CZ" sz="2900" b="1" kern="1200" dirty="0"/>
            <a:t>závazky </a:t>
          </a:r>
        </a:p>
      </dsp:txBody>
      <dsp:txXfrm>
        <a:off x="507234" y="3608161"/>
        <a:ext cx="3744909" cy="878987"/>
      </dsp:txXfrm>
    </dsp:sp>
    <dsp:sp modelId="{98756B23-3E43-42D3-AE51-F0867D8A46FC}">
      <dsp:nvSpPr>
        <dsp:cNvPr id="0" name=""/>
        <dsp:cNvSpPr/>
      </dsp:nvSpPr>
      <dsp:spPr>
        <a:xfrm>
          <a:off x="5110654" y="0"/>
          <a:ext cx="4749504" cy="4752528"/>
        </a:xfrm>
        <a:prstGeom prst="roundRect">
          <a:avLst>
            <a:gd name="adj" fmla="val 10000"/>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cs-CZ" sz="6500" b="1" kern="1200" dirty="0"/>
            <a:t>Finanční</a:t>
          </a:r>
        </a:p>
      </dsp:txBody>
      <dsp:txXfrm>
        <a:off x="5110654" y="0"/>
        <a:ext cx="4749504" cy="1425758"/>
      </dsp:txXfrm>
    </dsp:sp>
    <dsp:sp modelId="{A82AAFF0-B8F8-4B9E-A7AE-3A669D5FE7B1}">
      <dsp:nvSpPr>
        <dsp:cNvPr id="0" name=""/>
        <dsp:cNvSpPr/>
      </dsp:nvSpPr>
      <dsp:spPr>
        <a:xfrm>
          <a:off x="5585604" y="1425758"/>
          <a:ext cx="3799603" cy="3089143"/>
        </a:xfrm>
        <a:prstGeom prst="roundRect">
          <a:avLst>
            <a:gd name="adj" fmla="val 100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68580" rIns="91440" bIns="68580" numCol="1" spcCol="1270" anchor="ctr" anchorCtr="0">
          <a:noAutofit/>
        </a:bodyPr>
        <a:lstStyle/>
        <a:p>
          <a:pPr marL="0" lvl="0" indent="0" algn="ctr" defTabSz="1600200">
            <a:lnSpc>
              <a:spcPct val="90000"/>
            </a:lnSpc>
            <a:spcBef>
              <a:spcPct val="0"/>
            </a:spcBef>
            <a:spcAft>
              <a:spcPct val="35000"/>
            </a:spcAft>
            <a:buNone/>
          </a:pPr>
          <a:r>
            <a:rPr lang="cs-CZ" sz="3600" b="1" kern="1200" dirty="0"/>
            <a:t>Krátkodobé</a:t>
          </a:r>
        </a:p>
        <a:p>
          <a:pPr marL="0" lvl="0" indent="0" algn="ctr" defTabSz="1600200">
            <a:lnSpc>
              <a:spcPct val="90000"/>
            </a:lnSpc>
            <a:spcBef>
              <a:spcPct val="0"/>
            </a:spcBef>
            <a:spcAft>
              <a:spcPct val="35000"/>
            </a:spcAft>
            <a:buNone/>
          </a:pPr>
          <a:r>
            <a:rPr lang="cs-CZ" sz="3600" b="1" kern="1200" dirty="0"/>
            <a:t>závazky</a:t>
          </a:r>
        </a:p>
      </dsp:txBody>
      <dsp:txXfrm>
        <a:off x="5676082" y="1516236"/>
        <a:ext cx="3618647" cy="29081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18541-427D-4FD5-B741-A384D7A69A06}">
      <dsp:nvSpPr>
        <dsp:cNvPr id="0" name=""/>
        <dsp:cNvSpPr/>
      </dsp:nvSpPr>
      <dsp:spPr>
        <a:xfrm>
          <a:off x="1906594" y="929"/>
          <a:ext cx="1659418" cy="829709"/>
        </a:xfrm>
        <a:prstGeom prst="roundRect">
          <a:avLst>
            <a:gd name="adj" fmla="val 10000"/>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b="1" kern="1200" dirty="0">
              <a:solidFill>
                <a:schemeClr val="tx2"/>
              </a:solidFill>
            </a:rPr>
            <a:t>Nájemce</a:t>
          </a:r>
          <a:r>
            <a:rPr lang="cs-CZ" sz="1900" kern="1200" dirty="0"/>
            <a:t> </a:t>
          </a:r>
        </a:p>
      </dsp:txBody>
      <dsp:txXfrm>
        <a:off x="1930895" y="25230"/>
        <a:ext cx="1610816" cy="781107"/>
      </dsp:txXfrm>
    </dsp:sp>
    <dsp:sp modelId="{BE3DCED8-D09B-4975-B7E2-515F52CECFD3}">
      <dsp:nvSpPr>
        <dsp:cNvPr id="0" name=""/>
        <dsp:cNvSpPr/>
      </dsp:nvSpPr>
      <dsp:spPr>
        <a:xfrm rot="3600000">
          <a:off x="2989015" y="1457199"/>
          <a:ext cx="864760" cy="290398"/>
        </a:xfrm>
        <a:prstGeom prst="leftRightArrow">
          <a:avLst>
            <a:gd name="adj1" fmla="val 60000"/>
            <a:gd name="adj2" fmla="val 50000"/>
          </a:avLst>
        </a:prstGeom>
        <a:gradFill rotWithShape="0">
          <a:gsLst>
            <a:gs pos="0">
              <a:schemeClr val="accent1">
                <a:tint val="60000"/>
                <a:hueOff val="0"/>
                <a:satOff val="0"/>
                <a:lumOff val="0"/>
                <a:alphaOff val="0"/>
                <a:satMod val="103000"/>
                <a:lumMod val="118000"/>
              </a:schemeClr>
            </a:gs>
            <a:gs pos="50000">
              <a:schemeClr val="accent1">
                <a:tint val="60000"/>
                <a:hueOff val="0"/>
                <a:satOff val="0"/>
                <a:lumOff val="0"/>
                <a:alphaOff val="0"/>
                <a:satMod val="89000"/>
                <a:lumMod val="91000"/>
              </a:schemeClr>
            </a:gs>
            <a:gs pos="100000">
              <a:schemeClr val="accent1">
                <a:tint val="60000"/>
                <a:hueOff val="0"/>
                <a:satOff val="0"/>
                <a:lumOff val="0"/>
                <a:alphaOff val="0"/>
                <a:lumMod val="69000"/>
              </a:schemeClr>
            </a:gs>
          </a:gsLst>
          <a:lin ang="5400000" scaled="0"/>
        </a:gradFill>
        <a:ln>
          <a:solidFill>
            <a:schemeClr val="tx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cs-CZ" sz="1200" kern="1200"/>
        </a:p>
      </dsp:txBody>
      <dsp:txXfrm>
        <a:off x="3076134" y="1515279"/>
        <a:ext cx="690522" cy="174238"/>
      </dsp:txXfrm>
    </dsp:sp>
    <dsp:sp modelId="{B63F5524-1B41-4657-B4D6-1F4BD5F888BF}">
      <dsp:nvSpPr>
        <dsp:cNvPr id="0" name=""/>
        <dsp:cNvSpPr/>
      </dsp:nvSpPr>
      <dsp:spPr>
        <a:xfrm>
          <a:off x="3276779" y="2374158"/>
          <a:ext cx="1659418" cy="829709"/>
        </a:xfrm>
        <a:prstGeom prst="roundRect">
          <a:avLst>
            <a:gd name="adj" fmla="val 10000"/>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b="1" kern="1200" dirty="0">
              <a:solidFill>
                <a:schemeClr val="tx2"/>
              </a:solidFill>
            </a:rPr>
            <a:t>Pronajímatel</a:t>
          </a:r>
        </a:p>
      </dsp:txBody>
      <dsp:txXfrm>
        <a:off x="3301080" y="2398459"/>
        <a:ext cx="1610816" cy="781107"/>
      </dsp:txXfrm>
    </dsp:sp>
    <dsp:sp modelId="{693AE35A-E694-471A-808A-873F5F1B9813}">
      <dsp:nvSpPr>
        <dsp:cNvPr id="0" name=""/>
        <dsp:cNvSpPr/>
      </dsp:nvSpPr>
      <dsp:spPr>
        <a:xfrm rot="10800000">
          <a:off x="2303923" y="2643814"/>
          <a:ext cx="864760" cy="290398"/>
        </a:xfrm>
        <a:prstGeom prst="leftRightArrow">
          <a:avLst>
            <a:gd name="adj1" fmla="val 60000"/>
            <a:gd name="adj2" fmla="val 50000"/>
          </a:avLst>
        </a:prstGeom>
        <a:gradFill rotWithShape="0">
          <a:gsLst>
            <a:gs pos="0">
              <a:schemeClr val="accent1">
                <a:tint val="60000"/>
                <a:hueOff val="0"/>
                <a:satOff val="0"/>
                <a:lumOff val="0"/>
                <a:alphaOff val="0"/>
                <a:satMod val="103000"/>
                <a:lumMod val="118000"/>
              </a:schemeClr>
            </a:gs>
            <a:gs pos="50000">
              <a:schemeClr val="accent1">
                <a:tint val="60000"/>
                <a:hueOff val="0"/>
                <a:satOff val="0"/>
                <a:lumOff val="0"/>
                <a:alphaOff val="0"/>
                <a:satMod val="89000"/>
                <a:lumMod val="91000"/>
              </a:schemeClr>
            </a:gs>
            <a:gs pos="100000">
              <a:schemeClr val="accent1">
                <a:tint val="60000"/>
                <a:hueOff val="0"/>
                <a:satOff val="0"/>
                <a:lumOff val="0"/>
                <a:alphaOff val="0"/>
                <a:lumMod val="69000"/>
              </a:schemeClr>
            </a:gs>
          </a:gsLst>
          <a:lin ang="5400000" scaled="0"/>
        </a:gradFill>
        <a:ln>
          <a:solidFill>
            <a:schemeClr val="tx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cs-CZ" sz="1200" kern="1200"/>
        </a:p>
      </dsp:txBody>
      <dsp:txXfrm rot="10800000">
        <a:off x="2391042" y="2701894"/>
        <a:ext cx="690522" cy="174238"/>
      </dsp:txXfrm>
    </dsp:sp>
    <dsp:sp modelId="{0AF9C0F0-3A5F-48E0-9CE8-1CE8FEDFB5A1}">
      <dsp:nvSpPr>
        <dsp:cNvPr id="0" name=""/>
        <dsp:cNvSpPr/>
      </dsp:nvSpPr>
      <dsp:spPr>
        <a:xfrm>
          <a:off x="536409" y="2374158"/>
          <a:ext cx="1659418" cy="829709"/>
        </a:xfrm>
        <a:prstGeom prst="roundRect">
          <a:avLst>
            <a:gd name="adj" fmla="val 10000"/>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b="1" kern="1200" dirty="0">
              <a:solidFill>
                <a:schemeClr val="tx2"/>
              </a:solidFill>
            </a:rPr>
            <a:t>Věřitel</a:t>
          </a:r>
          <a:r>
            <a:rPr lang="cs-CZ" sz="1900" kern="1200" dirty="0"/>
            <a:t> </a:t>
          </a:r>
        </a:p>
      </dsp:txBody>
      <dsp:txXfrm>
        <a:off x="560710" y="2398459"/>
        <a:ext cx="1610816" cy="781107"/>
      </dsp:txXfrm>
    </dsp:sp>
    <dsp:sp modelId="{BFB67280-F0F3-428B-B87A-A92EF3B53A53}">
      <dsp:nvSpPr>
        <dsp:cNvPr id="0" name=""/>
        <dsp:cNvSpPr/>
      </dsp:nvSpPr>
      <dsp:spPr>
        <a:xfrm rot="18000000">
          <a:off x="1618830" y="1457199"/>
          <a:ext cx="864760" cy="290398"/>
        </a:xfrm>
        <a:prstGeom prst="leftRightArrow">
          <a:avLst>
            <a:gd name="adj1" fmla="val 60000"/>
            <a:gd name="adj2" fmla="val 50000"/>
          </a:avLst>
        </a:prstGeom>
        <a:gradFill rotWithShape="0">
          <a:gsLst>
            <a:gs pos="0">
              <a:schemeClr val="accent1">
                <a:tint val="60000"/>
                <a:hueOff val="0"/>
                <a:satOff val="0"/>
                <a:lumOff val="0"/>
                <a:alphaOff val="0"/>
                <a:satMod val="103000"/>
                <a:lumMod val="118000"/>
              </a:schemeClr>
            </a:gs>
            <a:gs pos="50000">
              <a:schemeClr val="accent1">
                <a:tint val="60000"/>
                <a:hueOff val="0"/>
                <a:satOff val="0"/>
                <a:lumOff val="0"/>
                <a:alphaOff val="0"/>
                <a:satMod val="89000"/>
                <a:lumMod val="91000"/>
              </a:schemeClr>
            </a:gs>
            <a:gs pos="100000">
              <a:schemeClr val="accent1">
                <a:tint val="60000"/>
                <a:hueOff val="0"/>
                <a:satOff val="0"/>
                <a:lumOff val="0"/>
                <a:alphaOff val="0"/>
                <a:lumMod val="69000"/>
              </a:schemeClr>
            </a:gs>
          </a:gsLst>
          <a:lin ang="5400000" scaled="0"/>
        </a:gradFill>
        <a:ln>
          <a:solidFill>
            <a:schemeClr val="tx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cs-CZ" sz="1200" kern="1200"/>
        </a:p>
      </dsp:txBody>
      <dsp:txXfrm>
        <a:off x="1705949" y="1515279"/>
        <a:ext cx="690522" cy="17423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00CB354-6ABA-499C-B6AB-92DB6F343688}" type="datetime1">
              <a:rPr lang="cs-CZ" smtClean="0"/>
              <a:t>07.12.2021</a:t>
            </a:fld>
            <a:endParaRPr lang="cs-CZ"/>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F8ED99B-9732-49FC-9C16-B56FEB1B1092}" type="slidenum">
              <a:rPr lang="cs-CZ" smtClean="0"/>
              <a:t>‹#›</a:t>
            </a:fld>
            <a:endParaRPr lang="cs-CZ"/>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cs-CZ" noProof="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96668639-2D2B-4ACD-98F6-0210E2134EFF}" type="datetime1">
              <a:rPr lang="cs-CZ" noProof="0" smtClean="0"/>
              <a:t>07.12.2021</a:t>
            </a:fld>
            <a:endParaRPr lang="cs-CZ" noProof="0"/>
          </a:p>
        </p:txBody>
      </p:sp>
      <p:sp>
        <p:nvSpPr>
          <p:cNvPr id="4" name="Zástupný symbol obrázku snímk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dirty="0"/>
              <a:t>Upravte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cs-CZ" noProof="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F93199CD-3E1B-4AE6-990F-76F925F5EA9F}" type="slidenum">
              <a:rPr lang="cs-CZ" noProof="0" smtClean="0"/>
              <a:t>‹#›</a:t>
            </a:fld>
            <a:endParaRPr lang="cs-CZ" noProof="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rtl="0"/>
            <a:fld id="{F93199CD-3E1B-4AE6-990F-76F925F5EA9F}" type="slidenum">
              <a:rPr lang="cs-CZ" smtClean="0"/>
              <a:t>1</a:t>
            </a:fld>
            <a:endParaRPr lang="cs-CZ"/>
          </a:p>
        </p:txBody>
      </p:sp>
    </p:spTree>
    <p:extLst>
      <p:ext uri="{BB962C8B-B14F-4D97-AF65-F5344CB8AC3E}">
        <p14:creationId xmlns:p14="http://schemas.microsoft.com/office/powerpoint/2010/main" val="813907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0824" y="1600200"/>
            <a:ext cx="5945188" cy="3048000"/>
          </a:xfrm>
        </p:spPr>
        <p:txBody>
          <a:bodyPr rtlCol="0" anchor="b">
            <a:normAutofit/>
          </a:bodyPr>
          <a:lstStyle>
            <a:lvl1pPr rtl="0">
              <a:lnSpc>
                <a:spcPct val="80000"/>
              </a:lnSpc>
              <a:defRPr sz="6600">
                <a:solidFill>
                  <a:schemeClr val="tx1"/>
                </a:solidFill>
              </a:defRPr>
            </a:lvl1pPr>
          </a:lstStyle>
          <a:p>
            <a:pPr rtl="0"/>
            <a:r>
              <a:rPr lang="cs-CZ"/>
              <a:t>Kliknutím lze upravit styl.</a:t>
            </a:r>
            <a:endParaRPr lang="cs-CZ" noProof="0" dirty="0"/>
          </a:p>
        </p:txBody>
      </p:sp>
      <p:sp>
        <p:nvSpPr>
          <p:cNvPr id="3" name="Podnadpis 2"/>
          <p:cNvSpPr>
            <a:spLocks noGrp="1"/>
          </p:cNvSpPr>
          <p:nvPr>
            <p:ph type="subTitle" idx="1"/>
          </p:nvPr>
        </p:nvSpPr>
        <p:spPr>
          <a:xfrm>
            <a:off x="1520825" y="4898572"/>
            <a:ext cx="5945187" cy="1270453"/>
          </a:xfrm>
        </p:spPr>
        <p:txBody>
          <a:bodyPr rtlCol="0">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cs-CZ" dirty="0"/>
          </a:p>
        </p:txBody>
      </p:sp>
      <p:cxnSp>
        <p:nvCxnSpPr>
          <p:cNvPr id="6" name="Přímá spojnice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Skupina 4"/>
          <p:cNvGrpSpPr/>
          <p:nvPr userDrawn="1"/>
        </p:nvGrpSpPr>
        <p:grpSpPr>
          <a:xfrm>
            <a:off x="7923213" y="0"/>
            <a:ext cx="4265612" cy="6858000"/>
            <a:chOff x="7923213" y="0"/>
            <a:chExt cx="4265612" cy="6858000"/>
          </a:xfrm>
        </p:grpSpPr>
        <p:pic>
          <p:nvPicPr>
            <p:cNvPr id="4" name="Obrázek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Obdélník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noProof="0"/>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solidFill>
                  <a:schemeClr val="accent1">
                    <a:lumMod val="50000"/>
                  </a:schemeClr>
                </a:solidFill>
              </a:defRPr>
            </a:lvl1pPr>
          </a:lstStyle>
          <a:p>
            <a:pPr rtl="0"/>
            <a:r>
              <a:rPr lang="cs-CZ"/>
              <a:t>Kliknutím lze upravit styl.</a:t>
            </a:r>
            <a:endParaRPr lang="cs-CZ" noProof="0" dirty="0"/>
          </a:p>
        </p:txBody>
      </p:sp>
      <p:sp>
        <p:nvSpPr>
          <p:cNvPr id="3" name="Zástupný symbol pro svislý text 2"/>
          <p:cNvSpPr>
            <a:spLocks noGrp="1"/>
          </p:cNvSpPr>
          <p:nvPr>
            <p:ph type="body" orient="vert" idx="1"/>
          </p:nvPr>
        </p:nvSpPr>
        <p:spPr/>
        <p:txBody>
          <a:bodyPr vert="eaVert" rtlCol="0"/>
          <a:lstStyle>
            <a:lvl1pPr>
              <a:defRPr/>
            </a:lvl1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noProof="0" dirty="0"/>
          </a:p>
        </p:txBody>
      </p:sp>
      <p:sp>
        <p:nvSpPr>
          <p:cNvPr id="5" name="Zástupný symbol pro zápatí 4"/>
          <p:cNvSpPr>
            <a:spLocks noGrp="1"/>
          </p:cNvSpPr>
          <p:nvPr>
            <p:ph type="ftr" sz="quarter" idx="11"/>
          </p:nvPr>
        </p:nvSpPr>
        <p:spPr/>
        <p:txBody>
          <a:bodyPr rtlCol="0"/>
          <a:lstStyle/>
          <a:p>
            <a:pPr rtl="0"/>
            <a:r>
              <a:rPr lang="cs-CZ" noProof="0"/>
              <a:t>Přidejte zápatí.</a:t>
            </a:r>
          </a:p>
        </p:txBody>
      </p:sp>
      <p:sp>
        <p:nvSpPr>
          <p:cNvPr id="4" name="Zástupný symbol pro datum 3"/>
          <p:cNvSpPr>
            <a:spLocks noGrp="1"/>
          </p:cNvSpPr>
          <p:nvPr>
            <p:ph type="dt" sz="half" idx="10"/>
          </p:nvPr>
        </p:nvSpPr>
        <p:spPr/>
        <p:txBody>
          <a:bodyPr rtlCol="0"/>
          <a:lstStyle/>
          <a:p>
            <a:pPr rtl="0"/>
            <a:fld id="{8BB09325-9B4F-4558-809D-48C91F322E83}" type="datetime1">
              <a:rPr lang="cs-CZ" noProof="0" smtClean="0"/>
              <a:t>07.12.2021</a:t>
            </a:fld>
            <a:endParaRPr lang="cs-CZ" noProof="0"/>
          </a:p>
        </p:txBody>
      </p:sp>
      <p:sp>
        <p:nvSpPr>
          <p:cNvPr id="6" name="Zástupný symbol pro číslo snímku 5"/>
          <p:cNvSpPr>
            <a:spLocks noGrp="1"/>
          </p:cNvSpPr>
          <p:nvPr>
            <p:ph type="sldNum" sz="quarter" idx="12"/>
          </p:nvPr>
        </p:nvSpPr>
        <p:spPr/>
        <p:txBody>
          <a:bodyPr rtlCol="0"/>
          <a:lstStyle/>
          <a:p>
            <a:pPr rtl="0"/>
            <a:fld id="{2A013F82-EE5E-44EE-A61D-E31C6657F26F}" type="slidenum">
              <a:rPr lang="cs-CZ" noProof="0"/>
              <a:t>‹#›</a:t>
            </a:fld>
            <a:endParaRPr lang="cs-CZ" noProof="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523412" y="646112"/>
            <a:ext cx="1828801" cy="5522913"/>
          </a:xfrm>
        </p:spPr>
        <p:txBody>
          <a:bodyPr vert="eaVert" rtlCol="0"/>
          <a:lstStyle>
            <a:lvl1pPr rtl="0">
              <a:defRPr>
                <a:solidFill>
                  <a:schemeClr val="accent1">
                    <a:lumMod val="50000"/>
                  </a:schemeClr>
                </a:solidFill>
              </a:defRPr>
            </a:lvl1pPr>
          </a:lstStyle>
          <a:p>
            <a:pPr rtl="0"/>
            <a:r>
              <a:rPr lang="cs-CZ"/>
              <a:t>Kliknutím lze upravit styl.</a:t>
            </a:r>
            <a:endParaRPr lang="cs-CZ" noProof="0" dirty="0"/>
          </a:p>
        </p:txBody>
      </p:sp>
      <p:sp>
        <p:nvSpPr>
          <p:cNvPr id="3" name="Zástupný symbol pro svislý text 2"/>
          <p:cNvSpPr>
            <a:spLocks noGrp="1"/>
          </p:cNvSpPr>
          <p:nvPr>
            <p:ph type="body" orient="vert" idx="1"/>
          </p:nvPr>
        </p:nvSpPr>
        <p:spPr>
          <a:xfrm>
            <a:off x="1522412" y="646112"/>
            <a:ext cx="7620000" cy="5522913"/>
          </a:xfrm>
        </p:spPr>
        <p:txBody>
          <a:bodyPr vert="eaVert" rtlCol="0"/>
          <a:lstStyle>
            <a:lvl1pPr>
              <a:defRPr/>
            </a:lvl1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noProof="0" dirty="0"/>
          </a:p>
        </p:txBody>
      </p:sp>
      <p:sp>
        <p:nvSpPr>
          <p:cNvPr id="5" name="Zástupný symbol pro zápatí 4"/>
          <p:cNvSpPr>
            <a:spLocks noGrp="1"/>
          </p:cNvSpPr>
          <p:nvPr>
            <p:ph type="ftr" sz="quarter" idx="11"/>
          </p:nvPr>
        </p:nvSpPr>
        <p:spPr/>
        <p:txBody>
          <a:bodyPr rtlCol="0"/>
          <a:lstStyle/>
          <a:p>
            <a:pPr rtl="0"/>
            <a:r>
              <a:rPr lang="cs-CZ" noProof="0"/>
              <a:t>Přidejte zápatí.</a:t>
            </a:r>
          </a:p>
        </p:txBody>
      </p:sp>
      <p:sp>
        <p:nvSpPr>
          <p:cNvPr id="4" name="Zástupný symbol pro datum 3"/>
          <p:cNvSpPr>
            <a:spLocks noGrp="1"/>
          </p:cNvSpPr>
          <p:nvPr>
            <p:ph type="dt" sz="half" idx="10"/>
          </p:nvPr>
        </p:nvSpPr>
        <p:spPr/>
        <p:txBody>
          <a:bodyPr rtlCol="0"/>
          <a:lstStyle/>
          <a:p>
            <a:pPr rtl="0"/>
            <a:fld id="{D99C3C36-CF8A-4836-8423-7EC9C906558A}" type="datetime1">
              <a:rPr lang="cs-CZ" noProof="0" smtClean="0"/>
              <a:t>07.12.2021</a:t>
            </a:fld>
            <a:endParaRPr lang="cs-CZ" noProof="0"/>
          </a:p>
        </p:txBody>
      </p:sp>
      <p:sp>
        <p:nvSpPr>
          <p:cNvPr id="6" name="Zástupný symbol pro číslo snímku 5"/>
          <p:cNvSpPr>
            <a:spLocks noGrp="1"/>
          </p:cNvSpPr>
          <p:nvPr>
            <p:ph type="sldNum" sz="quarter" idx="12"/>
          </p:nvPr>
        </p:nvSpPr>
        <p:spPr/>
        <p:txBody>
          <a:bodyPr rtlCol="0"/>
          <a:lstStyle/>
          <a:p>
            <a:pPr rtl="0"/>
            <a:fld id="{2A013F82-EE5E-44EE-A61D-E31C6657F26F}" type="slidenum">
              <a:rPr lang="cs-CZ" noProof="0"/>
              <a:t>‹#›</a:t>
            </a:fld>
            <a:endParaRPr lang="cs-CZ" noProof="0"/>
          </a:p>
        </p:txBody>
      </p:sp>
      <p:cxnSp>
        <p:nvCxnSpPr>
          <p:cNvPr id="7" name="Přímá spojnice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solidFill>
                  <a:schemeClr val="accent1">
                    <a:lumMod val="50000"/>
                  </a:schemeClr>
                </a:solidFill>
              </a:defRPr>
            </a:lvl1pPr>
          </a:lstStyle>
          <a:p>
            <a:pPr rtl="0"/>
            <a:r>
              <a:rPr lang="cs-CZ"/>
              <a:t>Kliknutím lze upravit styl.</a:t>
            </a:r>
            <a:endParaRPr lang="cs-CZ" noProof="0" dirty="0"/>
          </a:p>
        </p:txBody>
      </p:sp>
      <p:sp>
        <p:nvSpPr>
          <p:cNvPr id="3" name="Zástupný symbol pro obsah 2"/>
          <p:cNvSpPr>
            <a:spLocks noGrp="1"/>
          </p:cNvSpPr>
          <p:nvPr>
            <p:ph idx="1"/>
          </p:nvPr>
        </p:nvSpPr>
        <p:spPr/>
        <p:txBody>
          <a:bodyPr rtlCol="0"/>
          <a:lstStyle>
            <a:lvl1pPr>
              <a:defRPr/>
            </a:lvl1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noProof="0" dirty="0"/>
          </a:p>
        </p:txBody>
      </p:sp>
      <p:sp>
        <p:nvSpPr>
          <p:cNvPr id="5" name="Zástupný symbol pro zápatí 4"/>
          <p:cNvSpPr>
            <a:spLocks noGrp="1"/>
          </p:cNvSpPr>
          <p:nvPr>
            <p:ph type="ftr" sz="quarter" idx="11"/>
          </p:nvPr>
        </p:nvSpPr>
        <p:spPr/>
        <p:txBody>
          <a:bodyPr rtlCol="0"/>
          <a:lstStyle/>
          <a:p>
            <a:pPr rtl="0"/>
            <a:r>
              <a:rPr lang="cs-CZ" noProof="0"/>
              <a:t>Přidejte zápatí.</a:t>
            </a:r>
          </a:p>
        </p:txBody>
      </p:sp>
      <p:sp>
        <p:nvSpPr>
          <p:cNvPr id="4" name="Zástupný symbol pro datum 3"/>
          <p:cNvSpPr>
            <a:spLocks noGrp="1"/>
          </p:cNvSpPr>
          <p:nvPr>
            <p:ph type="dt" sz="half" idx="10"/>
          </p:nvPr>
        </p:nvSpPr>
        <p:spPr/>
        <p:txBody>
          <a:bodyPr rtlCol="0"/>
          <a:lstStyle/>
          <a:p>
            <a:pPr rtl="0"/>
            <a:fld id="{7B3549EB-B12C-4172-B518-57244E4B27FC}" type="datetime1">
              <a:rPr lang="cs-CZ" noProof="0" smtClean="0"/>
              <a:t>07.12.2021</a:t>
            </a:fld>
            <a:endParaRPr lang="cs-CZ" noProof="0"/>
          </a:p>
        </p:txBody>
      </p:sp>
      <p:sp>
        <p:nvSpPr>
          <p:cNvPr id="6" name="Zástupný symbol pro číslo snímku 5"/>
          <p:cNvSpPr>
            <a:spLocks noGrp="1"/>
          </p:cNvSpPr>
          <p:nvPr>
            <p:ph type="sldNum" sz="quarter" idx="12"/>
          </p:nvPr>
        </p:nvSpPr>
        <p:spPr/>
        <p:txBody>
          <a:bodyPr rtlCol="0"/>
          <a:lstStyle/>
          <a:p>
            <a:pPr rtl="0"/>
            <a:fld id="{2A013F82-EE5E-44EE-A61D-E31C6657F26F}" type="slidenum">
              <a:rPr lang="cs-CZ" noProof="0"/>
              <a:t>‹#›</a:t>
            </a:fld>
            <a:endParaRPr lang="cs-CZ" noProof="0"/>
          </a:p>
        </p:txBody>
      </p:sp>
      <p:cxnSp>
        <p:nvCxnSpPr>
          <p:cNvPr id="7" name="Přímá spojnice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p:cNvSpPr>
            <a:spLocks noGrp="1"/>
          </p:cNvSpPr>
          <p:nvPr>
            <p:ph type="title"/>
          </p:nvPr>
        </p:nvSpPr>
        <p:spPr>
          <a:xfrm>
            <a:off x="1522410" y="2237096"/>
            <a:ext cx="8229601" cy="2411103"/>
          </a:xfrm>
        </p:spPr>
        <p:txBody>
          <a:bodyPr rtlCol="0" anchor="b">
            <a:normAutofit/>
          </a:bodyPr>
          <a:lstStyle>
            <a:lvl1pPr algn="l" rtl="0">
              <a:lnSpc>
                <a:spcPct val="80000"/>
              </a:lnSpc>
              <a:defRPr sz="4800" b="0" cap="none" baseline="0">
                <a:solidFill>
                  <a:schemeClr val="tx1"/>
                </a:solidFill>
              </a:defRPr>
            </a:lvl1pPr>
          </a:lstStyle>
          <a:p>
            <a:pPr rtl="0"/>
            <a:r>
              <a:rPr lang="cs-CZ"/>
              <a:t>Kliknutím lze upravit styl.</a:t>
            </a:r>
            <a:endParaRPr lang="cs-CZ" noProof="0" dirty="0"/>
          </a:p>
        </p:txBody>
      </p:sp>
      <p:sp>
        <p:nvSpPr>
          <p:cNvPr id="3" name="Zástupný symbol pro text 2"/>
          <p:cNvSpPr>
            <a:spLocks noGrp="1"/>
          </p:cNvSpPr>
          <p:nvPr>
            <p:ph type="body" idx="1"/>
          </p:nvPr>
        </p:nvSpPr>
        <p:spPr>
          <a:xfrm>
            <a:off x="1522412" y="4876800"/>
            <a:ext cx="8229601" cy="1292225"/>
          </a:xfrm>
        </p:spPr>
        <p:txBody>
          <a:bodyPr rtlCol="0"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grpSp>
        <p:nvGrpSpPr>
          <p:cNvPr id="7" name="Skupina 6"/>
          <p:cNvGrpSpPr/>
          <p:nvPr userDrawn="1"/>
        </p:nvGrpSpPr>
        <p:grpSpPr>
          <a:xfrm>
            <a:off x="11123611" y="0"/>
            <a:ext cx="1065214" cy="6868886"/>
            <a:chOff x="11123611" y="0"/>
            <a:chExt cx="1065214" cy="6868886"/>
          </a:xfrm>
        </p:grpSpPr>
        <p:pic>
          <p:nvPicPr>
            <p:cNvPr id="10" name="Obrázek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Obdélník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noProof="0"/>
            </a:p>
          </p:txBody>
        </p:sp>
      </p:grpSp>
      <p:sp>
        <p:nvSpPr>
          <p:cNvPr id="5" name="Zástupný symbol pro zápatí 4"/>
          <p:cNvSpPr>
            <a:spLocks noGrp="1"/>
          </p:cNvSpPr>
          <p:nvPr>
            <p:ph type="ftr" sz="quarter" idx="11"/>
          </p:nvPr>
        </p:nvSpPr>
        <p:spPr/>
        <p:txBody>
          <a:bodyPr rtlCol="0"/>
          <a:lstStyle/>
          <a:p>
            <a:pPr rtl="0"/>
            <a:r>
              <a:rPr lang="cs-CZ" noProof="0"/>
              <a:t>Přidejte zápatí.</a:t>
            </a:r>
          </a:p>
        </p:txBody>
      </p:sp>
      <p:sp>
        <p:nvSpPr>
          <p:cNvPr id="4" name="Zástupný symbol pro datum 3"/>
          <p:cNvSpPr>
            <a:spLocks noGrp="1"/>
          </p:cNvSpPr>
          <p:nvPr>
            <p:ph type="dt" sz="half" idx="10"/>
          </p:nvPr>
        </p:nvSpPr>
        <p:spPr/>
        <p:txBody>
          <a:bodyPr rtlCol="0"/>
          <a:lstStyle/>
          <a:p>
            <a:pPr rtl="0"/>
            <a:fld id="{8E85539B-A6DA-40D3-8CDA-BEEFB611484E}" type="datetime1">
              <a:rPr lang="cs-CZ" noProof="0" smtClean="0"/>
              <a:t>07.12.2021</a:t>
            </a:fld>
            <a:endParaRPr lang="cs-CZ" noProof="0"/>
          </a:p>
        </p:txBody>
      </p:sp>
      <p:sp>
        <p:nvSpPr>
          <p:cNvPr id="6" name="Zástupný symbol pro číslo snímku 5"/>
          <p:cNvSpPr>
            <a:spLocks noGrp="1"/>
          </p:cNvSpPr>
          <p:nvPr>
            <p:ph type="sldNum" sz="quarter" idx="12"/>
          </p:nvPr>
        </p:nvSpPr>
        <p:spPr/>
        <p:txBody>
          <a:bodyPr rtlCol="0"/>
          <a:lstStyle/>
          <a:p>
            <a:pPr rtl="0"/>
            <a:fld id="{2A013F82-EE5E-44EE-A61D-E31C6657F26F}" type="slidenum">
              <a:rPr lang="cs-CZ" noProof="0"/>
              <a:t>‹#›</a:t>
            </a:fld>
            <a:endParaRPr lang="cs-CZ" noProof="0"/>
          </a:p>
        </p:txBody>
      </p:sp>
      <p:cxnSp>
        <p:nvCxnSpPr>
          <p:cNvPr id="9" name="Přímá spojnice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2" name="Nadpis 1"/>
          <p:cNvSpPr>
            <a:spLocks noGrp="1"/>
          </p:cNvSpPr>
          <p:nvPr>
            <p:ph type="title"/>
          </p:nvPr>
        </p:nvSpPr>
        <p:spPr>
          <a:xfrm>
            <a:off x="1522413" y="381000"/>
            <a:ext cx="9829798" cy="1219200"/>
          </a:xfrm>
        </p:spPr>
        <p:txBody>
          <a:bodyPr rtlCol="0"/>
          <a:lstStyle>
            <a:lvl1pPr rtl="0">
              <a:defRPr>
                <a:solidFill>
                  <a:schemeClr val="accent1">
                    <a:lumMod val="50000"/>
                  </a:schemeClr>
                </a:solidFill>
              </a:defRPr>
            </a:lvl1pPr>
          </a:lstStyle>
          <a:p>
            <a:pPr rtl="0"/>
            <a:r>
              <a:rPr lang="cs-CZ"/>
              <a:t>Kliknutím lze upravit styl.</a:t>
            </a:r>
            <a:endParaRPr lang="cs-CZ" noProof="0" dirty="0"/>
          </a:p>
        </p:txBody>
      </p:sp>
      <p:sp>
        <p:nvSpPr>
          <p:cNvPr id="3" name="Zástupný symbol pro obsah 2"/>
          <p:cNvSpPr>
            <a:spLocks noGrp="1"/>
          </p:cNvSpPr>
          <p:nvPr>
            <p:ph sz="half" idx="1"/>
          </p:nvPr>
        </p:nvSpPr>
        <p:spPr>
          <a:xfrm>
            <a:off x="1488168" y="1984248"/>
            <a:ext cx="4800600" cy="4187952"/>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noProof="0" dirty="0"/>
          </a:p>
        </p:txBody>
      </p:sp>
      <p:sp>
        <p:nvSpPr>
          <p:cNvPr id="4" name="Zástupný symbol pro obsah 3"/>
          <p:cNvSpPr>
            <a:spLocks noGrp="1"/>
          </p:cNvSpPr>
          <p:nvPr>
            <p:ph sz="half" idx="2"/>
          </p:nvPr>
        </p:nvSpPr>
        <p:spPr>
          <a:xfrm>
            <a:off x="6551612" y="1984248"/>
            <a:ext cx="4800601" cy="4187952"/>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noProof="0" dirty="0"/>
          </a:p>
        </p:txBody>
      </p:sp>
      <p:sp>
        <p:nvSpPr>
          <p:cNvPr id="6" name="Zástupný symbol pro zápatí 5"/>
          <p:cNvSpPr>
            <a:spLocks noGrp="1"/>
          </p:cNvSpPr>
          <p:nvPr>
            <p:ph type="ftr" sz="quarter" idx="11"/>
          </p:nvPr>
        </p:nvSpPr>
        <p:spPr/>
        <p:txBody>
          <a:bodyPr rtlCol="0"/>
          <a:lstStyle/>
          <a:p>
            <a:pPr rtl="0"/>
            <a:r>
              <a:rPr lang="cs-CZ" noProof="0"/>
              <a:t>Přidejte zápatí.</a:t>
            </a:r>
          </a:p>
        </p:txBody>
      </p:sp>
      <p:sp>
        <p:nvSpPr>
          <p:cNvPr id="5" name="Zástupný symbol pro datum 4"/>
          <p:cNvSpPr>
            <a:spLocks noGrp="1"/>
          </p:cNvSpPr>
          <p:nvPr>
            <p:ph type="dt" sz="half" idx="10"/>
          </p:nvPr>
        </p:nvSpPr>
        <p:spPr/>
        <p:txBody>
          <a:bodyPr rtlCol="0"/>
          <a:lstStyle/>
          <a:p>
            <a:pPr rtl="0"/>
            <a:fld id="{AAC9B051-481B-415B-B6DB-3DA8ADC238DF}" type="datetime1">
              <a:rPr lang="cs-CZ" noProof="0" smtClean="0"/>
              <a:t>07.12.2021</a:t>
            </a:fld>
            <a:endParaRPr lang="cs-CZ" noProof="0"/>
          </a:p>
        </p:txBody>
      </p:sp>
      <p:sp>
        <p:nvSpPr>
          <p:cNvPr id="7" name="Zástupný symbol pro číslo snímku 6"/>
          <p:cNvSpPr>
            <a:spLocks noGrp="1"/>
          </p:cNvSpPr>
          <p:nvPr>
            <p:ph type="sldNum" sz="quarter" idx="12"/>
          </p:nvPr>
        </p:nvSpPr>
        <p:spPr/>
        <p:txBody>
          <a:bodyPr rtlCol="0"/>
          <a:lstStyle/>
          <a:p>
            <a:pPr rtl="0"/>
            <a:fld id="{2A013F82-EE5E-44EE-A61D-E31C6657F26F}" type="slidenum">
              <a:rPr lang="cs-CZ" noProof="0"/>
              <a:t>‹#›</a:t>
            </a:fld>
            <a:endParaRPr lang="cs-CZ" noProof="0"/>
          </a:p>
        </p:txBody>
      </p:sp>
      <p:cxnSp>
        <p:nvCxnSpPr>
          <p:cNvPr id="8" name="Přímá spojnice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1522413" y="381000"/>
            <a:ext cx="9829798" cy="1219200"/>
          </a:xfrm>
        </p:spPr>
        <p:txBody>
          <a:bodyPr rtlCol="0"/>
          <a:lstStyle>
            <a:lvl1pPr rtl="0">
              <a:defRPr>
                <a:solidFill>
                  <a:schemeClr val="accent1">
                    <a:lumMod val="50000"/>
                  </a:schemeClr>
                </a:solidFill>
              </a:defRPr>
            </a:lvl1pPr>
          </a:lstStyle>
          <a:p>
            <a:pPr rtl="0"/>
            <a:r>
              <a:rPr lang="cs-CZ"/>
              <a:t>Kliknutím lze upravit styl.</a:t>
            </a:r>
            <a:endParaRPr lang="cs-CZ" noProof="0" dirty="0"/>
          </a:p>
        </p:txBody>
      </p:sp>
      <p:sp>
        <p:nvSpPr>
          <p:cNvPr id="3" name="Zástupný symbol pro text 2"/>
          <p:cNvSpPr>
            <a:spLocks noGrp="1"/>
          </p:cNvSpPr>
          <p:nvPr>
            <p:ph type="body" idx="1"/>
          </p:nvPr>
        </p:nvSpPr>
        <p:spPr>
          <a:xfrm>
            <a:off x="1522413" y="1828800"/>
            <a:ext cx="4800600"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1522413" y="2743200"/>
            <a:ext cx="4800600" cy="342582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noProof="0" dirty="0"/>
          </a:p>
        </p:txBody>
      </p:sp>
      <p:sp>
        <p:nvSpPr>
          <p:cNvPr id="5" name="Zástupný symbol pro text 4"/>
          <p:cNvSpPr>
            <a:spLocks noGrp="1"/>
          </p:cNvSpPr>
          <p:nvPr>
            <p:ph type="body" sz="quarter" idx="3"/>
          </p:nvPr>
        </p:nvSpPr>
        <p:spPr>
          <a:xfrm>
            <a:off x="6551613" y="1828800"/>
            <a:ext cx="4800600"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551613" y="2743200"/>
            <a:ext cx="4800600" cy="342582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noProof="0" dirty="0"/>
          </a:p>
        </p:txBody>
      </p:sp>
      <p:sp>
        <p:nvSpPr>
          <p:cNvPr id="8" name="Zástupný symbol pro zápatí 7"/>
          <p:cNvSpPr>
            <a:spLocks noGrp="1"/>
          </p:cNvSpPr>
          <p:nvPr>
            <p:ph type="ftr" sz="quarter" idx="11"/>
          </p:nvPr>
        </p:nvSpPr>
        <p:spPr/>
        <p:txBody>
          <a:bodyPr rtlCol="0"/>
          <a:lstStyle/>
          <a:p>
            <a:pPr rtl="0"/>
            <a:r>
              <a:rPr lang="cs-CZ" noProof="0"/>
              <a:t>Přidejte zápatí.</a:t>
            </a:r>
          </a:p>
        </p:txBody>
      </p:sp>
      <p:sp>
        <p:nvSpPr>
          <p:cNvPr id="7" name="Zástupný symbol pro datum 6"/>
          <p:cNvSpPr>
            <a:spLocks noGrp="1"/>
          </p:cNvSpPr>
          <p:nvPr>
            <p:ph type="dt" sz="half" idx="10"/>
          </p:nvPr>
        </p:nvSpPr>
        <p:spPr/>
        <p:txBody>
          <a:bodyPr rtlCol="0"/>
          <a:lstStyle/>
          <a:p>
            <a:pPr rtl="0"/>
            <a:fld id="{BEE0CB84-1444-4679-B896-0487AFAD08CC}" type="datetime1">
              <a:rPr lang="cs-CZ" noProof="0" smtClean="0"/>
              <a:t>07.12.2021</a:t>
            </a:fld>
            <a:endParaRPr lang="cs-CZ" noProof="0"/>
          </a:p>
        </p:txBody>
      </p:sp>
      <p:sp>
        <p:nvSpPr>
          <p:cNvPr id="9" name="Zástupný symbol pro číslo snímku 8"/>
          <p:cNvSpPr>
            <a:spLocks noGrp="1"/>
          </p:cNvSpPr>
          <p:nvPr>
            <p:ph type="sldNum" sz="quarter" idx="12"/>
          </p:nvPr>
        </p:nvSpPr>
        <p:spPr/>
        <p:txBody>
          <a:bodyPr rtlCol="0"/>
          <a:lstStyle/>
          <a:p>
            <a:pPr rtl="0"/>
            <a:fld id="{2A013F82-EE5E-44EE-A61D-E31C6657F26F}" type="slidenum">
              <a:rPr lang="cs-CZ" noProof="0"/>
              <a:t>‹#›</a:t>
            </a:fld>
            <a:endParaRPr lang="cs-CZ" noProof="0"/>
          </a:p>
        </p:txBody>
      </p:sp>
      <p:cxnSp>
        <p:nvCxnSpPr>
          <p:cNvPr id="10" name="Přímá spojnice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solidFill>
                  <a:schemeClr val="accent1">
                    <a:lumMod val="50000"/>
                  </a:schemeClr>
                </a:solidFill>
              </a:defRPr>
            </a:lvl1pPr>
          </a:lstStyle>
          <a:p>
            <a:pPr rtl="0"/>
            <a:r>
              <a:rPr lang="cs-CZ"/>
              <a:t>Kliknutím lze upravit styl.</a:t>
            </a:r>
            <a:endParaRPr lang="cs-CZ" noProof="0" dirty="0"/>
          </a:p>
        </p:txBody>
      </p:sp>
      <p:sp>
        <p:nvSpPr>
          <p:cNvPr id="4" name="Zástupný symbol pro zápatí 3"/>
          <p:cNvSpPr>
            <a:spLocks noGrp="1"/>
          </p:cNvSpPr>
          <p:nvPr>
            <p:ph type="ftr" sz="quarter" idx="11"/>
          </p:nvPr>
        </p:nvSpPr>
        <p:spPr/>
        <p:txBody>
          <a:bodyPr rtlCol="0"/>
          <a:lstStyle/>
          <a:p>
            <a:pPr rtl="0"/>
            <a:r>
              <a:rPr lang="cs-CZ" noProof="0"/>
              <a:t>Přidejte zápatí.</a:t>
            </a:r>
          </a:p>
        </p:txBody>
      </p:sp>
      <p:sp>
        <p:nvSpPr>
          <p:cNvPr id="3" name="Zástupný symbol pro datum 2"/>
          <p:cNvSpPr>
            <a:spLocks noGrp="1"/>
          </p:cNvSpPr>
          <p:nvPr>
            <p:ph type="dt" sz="half" idx="10"/>
          </p:nvPr>
        </p:nvSpPr>
        <p:spPr/>
        <p:txBody>
          <a:bodyPr rtlCol="0"/>
          <a:lstStyle/>
          <a:p>
            <a:pPr rtl="0"/>
            <a:fld id="{88FC1DF7-5004-4B0F-877C-A10A03BF080A}" type="datetime1">
              <a:rPr lang="cs-CZ" noProof="0" smtClean="0"/>
              <a:t>07.12.2021</a:t>
            </a:fld>
            <a:endParaRPr lang="cs-CZ" noProof="0"/>
          </a:p>
        </p:txBody>
      </p:sp>
      <p:sp>
        <p:nvSpPr>
          <p:cNvPr id="5" name="Zástupný symbol pro číslo snímku 4"/>
          <p:cNvSpPr>
            <a:spLocks noGrp="1"/>
          </p:cNvSpPr>
          <p:nvPr>
            <p:ph type="sldNum" sz="quarter" idx="12"/>
          </p:nvPr>
        </p:nvSpPr>
        <p:spPr/>
        <p:txBody>
          <a:bodyPr rtlCol="0"/>
          <a:lstStyle/>
          <a:p>
            <a:pPr rtl="0"/>
            <a:fld id="{2A013F82-EE5E-44EE-A61D-E31C6657F26F}" type="slidenum">
              <a:rPr lang="cs-CZ" noProof="0"/>
              <a:t>‹#›</a:t>
            </a:fld>
            <a:endParaRPr lang="cs-CZ" noProof="0"/>
          </a:p>
        </p:txBody>
      </p:sp>
      <p:cxnSp>
        <p:nvCxnSpPr>
          <p:cNvPr id="6" name="Přímá spojnice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rtlCol="0"/>
          <a:lstStyle/>
          <a:p>
            <a:pPr rtl="0"/>
            <a:r>
              <a:rPr lang="cs-CZ" noProof="0"/>
              <a:t>Přidejte zápatí.</a:t>
            </a:r>
          </a:p>
        </p:txBody>
      </p:sp>
      <p:sp>
        <p:nvSpPr>
          <p:cNvPr id="2" name="Zástupný symbol pro datum 1"/>
          <p:cNvSpPr>
            <a:spLocks noGrp="1"/>
          </p:cNvSpPr>
          <p:nvPr>
            <p:ph type="dt" sz="half" idx="10"/>
          </p:nvPr>
        </p:nvSpPr>
        <p:spPr/>
        <p:txBody>
          <a:bodyPr rtlCol="0"/>
          <a:lstStyle/>
          <a:p>
            <a:pPr rtl="0"/>
            <a:fld id="{4019BB1E-AE06-4F52-B9ED-E5CBD321CFFF}" type="datetime1">
              <a:rPr lang="cs-CZ" noProof="0" smtClean="0"/>
              <a:t>07.12.2021</a:t>
            </a:fld>
            <a:endParaRPr lang="cs-CZ" noProof="0"/>
          </a:p>
        </p:txBody>
      </p:sp>
      <p:sp>
        <p:nvSpPr>
          <p:cNvPr id="4" name="Zástupný symbol pro číslo snímku 3"/>
          <p:cNvSpPr>
            <a:spLocks noGrp="1"/>
          </p:cNvSpPr>
          <p:nvPr>
            <p:ph type="sldNum" sz="quarter" idx="12"/>
          </p:nvPr>
        </p:nvSpPr>
        <p:spPr/>
        <p:txBody>
          <a:bodyPr rtlCol="0"/>
          <a:lstStyle/>
          <a:p>
            <a:pPr rtl="0"/>
            <a:fld id="{2A013F82-EE5E-44EE-A61D-E31C6657F26F}" type="slidenum">
              <a:rPr lang="cs-CZ" noProof="0"/>
              <a:t>‹#›</a:t>
            </a:fld>
            <a:endParaRPr lang="cs-CZ" noProof="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522413" y="685800"/>
            <a:ext cx="4114800" cy="1925637"/>
          </a:xfrm>
        </p:spPr>
        <p:txBody>
          <a:bodyPr rtlCol="0" anchor="b">
            <a:noAutofit/>
          </a:bodyPr>
          <a:lstStyle>
            <a:lvl1pPr algn="l" rtl="0">
              <a:lnSpc>
                <a:spcPct val="80000"/>
              </a:lnSpc>
              <a:defRPr sz="4000" b="0">
                <a:solidFill>
                  <a:schemeClr val="accent1">
                    <a:lumMod val="50000"/>
                  </a:schemeClr>
                </a:solidFill>
              </a:defRPr>
            </a:lvl1pPr>
          </a:lstStyle>
          <a:p>
            <a:pPr rtl="0"/>
            <a:r>
              <a:rPr lang="cs-CZ"/>
              <a:t>Kliknutím lze upravit styl.</a:t>
            </a:r>
            <a:endParaRPr lang="cs-CZ" noProof="0" dirty="0"/>
          </a:p>
        </p:txBody>
      </p:sp>
      <p:sp>
        <p:nvSpPr>
          <p:cNvPr id="3" name="Zástupný symbol pro obsah 2"/>
          <p:cNvSpPr>
            <a:spLocks noGrp="1"/>
          </p:cNvSpPr>
          <p:nvPr>
            <p:ph idx="1"/>
          </p:nvPr>
        </p:nvSpPr>
        <p:spPr>
          <a:xfrm>
            <a:off x="6094414" y="685800"/>
            <a:ext cx="5257799" cy="5486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noProof="0" dirty="0"/>
          </a:p>
        </p:txBody>
      </p:sp>
      <p:sp>
        <p:nvSpPr>
          <p:cNvPr id="4" name="Zástupný symbol pro text 3"/>
          <p:cNvSpPr>
            <a:spLocks noGrp="1"/>
          </p:cNvSpPr>
          <p:nvPr>
            <p:ph type="body" sz="half" idx="2"/>
          </p:nvPr>
        </p:nvSpPr>
        <p:spPr>
          <a:xfrm>
            <a:off x="1522413" y="2895599"/>
            <a:ext cx="4114800" cy="1752601"/>
          </a:xfrm>
        </p:spPr>
        <p:txBody>
          <a:bodyPr rtlCol="0">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6" name="Zástupný symbol pro zápatí 5"/>
          <p:cNvSpPr>
            <a:spLocks noGrp="1"/>
          </p:cNvSpPr>
          <p:nvPr>
            <p:ph type="ftr" sz="quarter" idx="11"/>
          </p:nvPr>
        </p:nvSpPr>
        <p:spPr/>
        <p:txBody>
          <a:bodyPr rtlCol="0"/>
          <a:lstStyle/>
          <a:p>
            <a:pPr rtl="0"/>
            <a:r>
              <a:rPr lang="cs-CZ" noProof="0"/>
              <a:t>Přidejte zápatí.</a:t>
            </a:r>
          </a:p>
        </p:txBody>
      </p:sp>
      <p:sp>
        <p:nvSpPr>
          <p:cNvPr id="5" name="Zástupný symbol pro datum 4"/>
          <p:cNvSpPr>
            <a:spLocks noGrp="1"/>
          </p:cNvSpPr>
          <p:nvPr>
            <p:ph type="dt" sz="half" idx="10"/>
          </p:nvPr>
        </p:nvSpPr>
        <p:spPr/>
        <p:txBody>
          <a:bodyPr rtlCol="0"/>
          <a:lstStyle/>
          <a:p>
            <a:pPr rtl="0"/>
            <a:fld id="{45910E29-AC3C-4C33-AD19-79B42908B51F}" type="datetime1">
              <a:rPr lang="cs-CZ" noProof="0" smtClean="0"/>
              <a:t>07.12.2021</a:t>
            </a:fld>
            <a:endParaRPr lang="cs-CZ" noProof="0"/>
          </a:p>
        </p:txBody>
      </p:sp>
      <p:sp>
        <p:nvSpPr>
          <p:cNvPr id="7" name="Zástupný symbol pro číslo snímku 6"/>
          <p:cNvSpPr>
            <a:spLocks noGrp="1"/>
          </p:cNvSpPr>
          <p:nvPr>
            <p:ph type="sldNum" sz="quarter" idx="12"/>
          </p:nvPr>
        </p:nvSpPr>
        <p:spPr/>
        <p:txBody>
          <a:bodyPr rtlCol="0"/>
          <a:lstStyle/>
          <a:p>
            <a:pPr rtl="0"/>
            <a:fld id="{2A013F82-EE5E-44EE-A61D-E31C6657F26F}" type="slidenum">
              <a:rPr lang="cs-CZ" noProof="0"/>
              <a:t>‹#›</a:t>
            </a:fld>
            <a:endParaRPr lang="cs-CZ" noProof="0"/>
          </a:p>
        </p:txBody>
      </p:sp>
      <p:cxnSp>
        <p:nvCxnSpPr>
          <p:cNvPr id="8" name="Přímá spojnice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522413" y="685800"/>
            <a:ext cx="4114800" cy="1925638"/>
          </a:xfrm>
        </p:spPr>
        <p:txBody>
          <a:bodyPr rtlCol="0" anchor="b">
            <a:normAutofit/>
          </a:bodyPr>
          <a:lstStyle>
            <a:lvl1pPr algn="l" rtl="0">
              <a:lnSpc>
                <a:spcPct val="80000"/>
              </a:lnSpc>
              <a:defRPr sz="4000" b="0" i="0" baseline="0">
                <a:solidFill>
                  <a:schemeClr val="accent1">
                    <a:lumMod val="50000"/>
                  </a:schemeClr>
                </a:solidFill>
              </a:defRPr>
            </a:lvl1pPr>
          </a:lstStyle>
          <a:p>
            <a:pPr rtl="0"/>
            <a:r>
              <a:rPr lang="cs-CZ"/>
              <a:t>Kliknutím lze upravit styl.</a:t>
            </a:r>
            <a:endParaRPr lang="cs-CZ" noProof="0" dirty="0"/>
          </a:p>
        </p:txBody>
      </p:sp>
      <p:sp>
        <p:nvSpPr>
          <p:cNvPr id="3" name="Zástupný symbol obrázku 2" descr="Prázdný zástupný symbol pro přidání obrázku Klikněte na zástupný symbol a vyberte obrázek, který chcete přidat."/>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cs-CZ" noProof="0"/>
              <a:t>Kliknutím na ikonu přidáte obrázek.</a:t>
            </a:r>
          </a:p>
        </p:txBody>
      </p:sp>
      <p:sp>
        <p:nvSpPr>
          <p:cNvPr id="4" name="Zástupný symbol pro text 3"/>
          <p:cNvSpPr>
            <a:spLocks noGrp="1"/>
          </p:cNvSpPr>
          <p:nvPr>
            <p:ph type="body" sz="half" idx="2"/>
          </p:nvPr>
        </p:nvSpPr>
        <p:spPr>
          <a:xfrm>
            <a:off x="1522413" y="2895599"/>
            <a:ext cx="4114800" cy="1752601"/>
          </a:xfrm>
        </p:spPr>
        <p:txBody>
          <a:bodyPr rtlCol="0">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cxnSp>
        <p:nvCxnSpPr>
          <p:cNvPr id="10" name="Přímá spojnice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pPr rtl="0"/>
            <a:r>
              <a:rPr lang="cs-CZ" dirty="0"/>
              <a:t>Kliknutím lze upravit styl.</a:t>
            </a:r>
            <a:endParaRPr lang="cs-CZ" noProof="0" dirty="0"/>
          </a:p>
        </p:txBody>
      </p:sp>
      <p:sp>
        <p:nvSpPr>
          <p:cNvPr id="3" name="Zástupný symbol pro text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cs-CZ" dirty="0"/>
              <a:t>Upravte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5" name="Zástupný symbol pro zápatí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pPr rtl="0"/>
            <a:r>
              <a:rPr lang="cs-CZ" noProof="0"/>
              <a:t>Přidejte zápatí.</a:t>
            </a:r>
          </a:p>
        </p:txBody>
      </p:sp>
      <p:sp>
        <p:nvSpPr>
          <p:cNvPr id="4" name="Zástupný symbol pro datum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pPr rtl="0"/>
            <a:fld id="{C49D0170-0ACE-4A15-8916-A333AD199D5E}" type="datetime1">
              <a:rPr lang="cs-CZ" noProof="0" smtClean="0"/>
              <a:t>07.12.2021</a:t>
            </a:fld>
            <a:endParaRPr lang="cs-CZ" noProof="0"/>
          </a:p>
        </p:txBody>
      </p:sp>
      <p:sp>
        <p:nvSpPr>
          <p:cNvPr id="6" name="Zástupný symbol pro číslo snímku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pPr rtl="0"/>
            <a:fld id="{2A013F82-EE5E-44EE-A61D-E31C6657F26F}" type="slidenum">
              <a:rPr lang="cs-CZ" noProof="0" smtClean="0"/>
              <a:pPr rtl="0"/>
              <a:t>‹#›</a:t>
            </a:fld>
            <a:endParaRPr lang="cs-CZ" noProof="0"/>
          </a:p>
        </p:txBody>
      </p:sp>
      <p:pic>
        <p:nvPicPr>
          <p:cNvPr id="9" name="Obrázek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Obdélník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noProof="0"/>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0824" y="1600200"/>
            <a:ext cx="6661820" cy="3048000"/>
          </a:xfrm>
        </p:spPr>
        <p:txBody>
          <a:bodyPr rtlCol="0">
            <a:normAutofit/>
          </a:bodyPr>
          <a:lstStyle/>
          <a:p>
            <a:r>
              <a:rPr lang="cs-CZ" sz="6000" b="1" dirty="0">
                <a:solidFill>
                  <a:srgbClr val="FF0000"/>
                </a:solidFill>
              </a:rPr>
              <a:t>Finance podniku</a:t>
            </a:r>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VZTAH PODNIKOVÝCH FINANCÍ K OSTATNÍM EKONOMICKÝM DISCIPLÍNÁM</a:t>
            </a:r>
            <a:endParaRPr lang="cs-CZ" dirty="0"/>
          </a:p>
        </p:txBody>
      </p:sp>
      <p:sp>
        <p:nvSpPr>
          <p:cNvPr id="3" name="Zástupný symbol pro obsah 2"/>
          <p:cNvSpPr>
            <a:spLocks noGrp="1"/>
          </p:cNvSpPr>
          <p:nvPr>
            <p:ph idx="1"/>
          </p:nvPr>
        </p:nvSpPr>
        <p:spPr>
          <a:xfrm>
            <a:off x="1269876" y="1988840"/>
            <a:ext cx="10548663" cy="4608512"/>
          </a:xfrm>
        </p:spPr>
        <p:txBody>
          <a:bodyPr>
            <a:normAutofit lnSpcReduction="10000"/>
          </a:bodyPr>
          <a:lstStyle/>
          <a:p>
            <a:pPr marL="0" indent="0">
              <a:buNone/>
            </a:pPr>
            <a:r>
              <a:rPr lang="cs-CZ" dirty="0"/>
              <a:t>2</a:t>
            </a:r>
            <a:r>
              <a:rPr lang="cs-CZ" b="1" dirty="0">
                <a:solidFill>
                  <a:srgbClr val="C00000"/>
                </a:solidFill>
              </a:rPr>
              <a:t>. Marketing.</a:t>
            </a:r>
          </a:p>
          <a:p>
            <a:pPr algn="just">
              <a:lnSpc>
                <a:spcPct val="130000"/>
              </a:lnSpc>
              <a:spcBef>
                <a:spcPts val="0"/>
              </a:spcBef>
              <a:buFont typeface="Wingdings" panose="05000000000000000000" pitchFamily="2" charset="2"/>
              <a:buChar char="q"/>
            </a:pPr>
            <a:r>
              <a:rPr lang="cs-CZ" dirty="0">
                <a:solidFill>
                  <a:schemeClr val="tx2"/>
                </a:solidFill>
              </a:rPr>
              <a:t>Hraje klíčovou roli především </a:t>
            </a:r>
            <a:r>
              <a:rPr lang="cs-CZ" b="1" dirty="0">
                <a:solidFill>
                  <a:srgbClr val="C00000"/>
                </a:solidFill>
              </a:rPr>
              <a:t>při průzkumu trhu a tržního potenciálu </a:t>
            </a:r>
            <a:r>
              <a:rPr lang="cs-CZ" dirty="0">
                <a:solidFill>
                  <a:schemeClr val="tx2"/>
                </a:solidFill>
              </a:rPr>
              <a:t>podniku. A právě </a:t>
            </a:r>
            <a:r>
              <a:rPr lang="cs-CZ" b="1" dirty="0">
                <a:solidFill>
                  <a:srgbClr val="C00000"/>
                </a:solidFill>
              </a:rPr>
              <a:t>odhad vývoje příslušného trhu a tržního podílu příslušného podniku </a:t>
            </a:r>
            <a:r>
              <a:rPr lang="cs-CZ" dirty="0">
                <a:solidFill>
                  <a:schemeClr val="tx2"/>
                </a:solidFill>
              </a:rPr>
              <a:t>bude velmi významným způsobem </a:t>
            </a:r>
            <a:r>
              <a:rPr lang="cs-CZ" b="1" dirty="0">
                <a:solidFill>
                  <a:srgbClr val="C00000"/>
                </a:solidFill>
              </a:rPr>
              <a:t>ovlivňovat celý proces řízení podnikových financí.</a:t>
            </a:r>
          </a:p>
          <a:p>
            <a:pPr algn="just">
              <a:lnSpc>
                <a:spcPct val="130000"/>
              </a:lnSpc>
              <a:spcBef>
                <a:spcPts val="0"/>
              </a:spcBef>
              <a:buFont typeface="Wingdings" panose="05000000000000000000" pitchFamily="2" charset="2"/>
              <a:buChar char="q"/>
            </a:pPr>
            <a:r>
              <a:rPr lang="cs-CZ" b="1" dirty="0">
                <a:solidFill>
                  <a:srgbClr val="C00000"/>
                </a:solidFill>
              </a:rPr>
              <a:t> </a:t>
            </a:r>
            <a:r>
              <a:rPr lang="cs-CZ" dirty="0">
                <a:solidFill>
                  <a:schemeClr val="tx2"/>
                </a:solidFill>
              </a:rPr>
              <a:t>Pro finanční plánování je potřeba znát </a:t>
            </a:r>
            <a:r>
              <a:rPr lang="cs-CZ" b="1" dirty="0">
                <a:solidFill>
                  <a:srgbClr val="C00000"/>
                </a:solidFill>
              </a:rPr>
              <a:t>plán tržeb jakožto výchozí veličinu pro identifikaci dalších plánovaných položek</a:t>
            </a:r>
          </a:p>
          <a:p>
            <a:pPr algn="just">
              <a:lnSpc>
                <a:spcPct val="130000"/>
              </a:lnSpc>
              <a:spcBef>
                <a:spcPts val="0"/>
              </a:spcBef>
              <a:buFont typeface="Wingdings" panose="05000000000000000000" pitchFamily="2" charset="2"/>
              <a:buChar char="q"/>
            </a:pPr>
            <a:r>
              <a:rPr lang="cs-CZ" b="1" dirty="0">
                <a:solidFill>
                  <a:srgbClr val="C00000"/>
                </a:solidFill>
              </a:rPr>
              <a:t> S tržbami souvisí také vývoj podnikového zisku</a:t>
            </a:r>
            <a:r>
              <a:rPr lang="cs-CZ" dirty="0">
                <a:solidFill>
                  <a:schemeClr val="tx2"/>
                </a:solidFill>
              </a:rPr>
              <a:t> a např. mnohé teorie z oblasti optimalizace kapitálové struktury podniku </a:t>
            </a:r>
            <a:r>
              <a:rPr lang="cs-CZ" b="1" dirty="0">
                <a:solidFill>
                  <a:srgbClr val="C00000"/>
                </a:solidFill>
              </a:rPr>
              <a:t>doporučují zadlužovat se právě v souvislosti s vývojem podnikového zisku.</a:t>
            </a:r>
          </a:p>
        </p:txBody>
      </p:sp>
    </p:spTree>
    <p:extLst>
      <p:ext uri="{BB962C8B-B14F-4D97-AF65-F5344CB8AC3E}">
        <p14:creationId xmlns:p14="http://schemas.microsoft.com/office/powerpoint/2010/main" val="167576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22412" y="980728"/>
            <a:ext cx="9829799" cy="1219200"/>
          </a:xfrm>
        </p:spPr>
        <p:txBody>
          <a:bodyPr/>
          <a:lstStyle/>
          <a:p>
            <a:pPr algn="ctr"/>
            <a:r>
              <a:rPr lang="cs-CZ" b="1" dirty="0">
                <a:solidFill>
                  <a:schemeClr val="accent1">
                    <a:lumMod val="75000"/>
                  </a:schemeClr>
                </a:solidFill>
              </a:rPr>
              <a:t>FORMY PENĚŽNÍCH VZTAHŮ </a:t>
            </a:r>
            <a:br>
              <a:rPr lang="cs-CZ" b="1" dirty="0">
                <a:solidFill>
                  <a:srgbClr val="C00000"/>
                </a:solidFill>
              </a:rPr>
            </a:br>
            <a:endParaRPr lang="cs-CZ" dirty="0"/>
          </a:p>
        </p:txBody>
      </p:sp>
      <p:sp>
        <p:nvSpPr>
          <p:cNvPr id="3" name="Zástupný symbol pro obsah 2"/>
          <p:cNvSpPr>
            <a:spLocks noGrp="1"/>
          </p:cNvSpPr>
          <p:nvPr>
            <p:ph idx="1"/>
          </p:nvPr>
        </p:nvSpPr>
        <p:spPr>
          <a:xfrm>
            <a:off x="1269876" y="1981200"/>
            <a:ext cx="10918949" cy="4876800"/>
          </a:xfrm>
        </p:spPr>
        <p:txBody>
          <a:bodyPr>
            <a:normAutofit fontScale="85000" lnSpcReduction="10000"/>
          </a:bodyPr>
          <a:lstStyle/>
          <a:p>
            <a:pPr marL="0" indent="0" algn="just">
              <a:lnSpc>
                <a:spcPct val="130000"/>
              </a:lnSpc>
              <a:spcBef>
                <a:spcPts val="0"/>
              </a:spcBef>
              <a:buNone/>
            </a:pPr>
            <a:r>
              <a:rPr lang="cs-CZ" b="1" dirty="0"/>
              <a:t>1. NÁVRATNÁ</a:t>
            </a:r>
          </a:p>
          <a:p>
            <a:pPr indent="0" algn="just">
              <a:lnSpc>
                <a:spcPct val="130000"/>
              </a:lnSpc>
              <a:spcBef>
                <a:spcPts val="0"/>
              </a:spcBef>
              <a:buFont typeface="Wingdings" panose="05000000000000000000" pitchFamily="2" charset="2"/>
              <a:buChar char="q"/>
            </a:pPr>
            <a:r>
              <a:rPr lang="cs-CZ" dirty="0"/>
              <a:t> se </a:t>
            </a:r>
            <a:r>
              <a:rPr lang="cs-CZ" b="1" dirty="0">
                <a:solidFill>
                  <a:srgbClr val="C00000"/>
                </a:solidFill>
              </a:rPr>
              <a:t>nejčastěji</a:t>
            </a:r>
            <a:r>
              <a:rPr lang="cs-CZ" dirty="0"/>
              <a:t> </a:t>
            </a:r>
            <a:r>
              <a:rPr lang="cs-CZ" dirty="0">
                <a:solidFill>
                  <a:schemeClr val="tx2"/>
                </a:solidFill>
              </a:rPr>
              <a:t>vyskytuje v případě financování podniku </a:t>
            </a:r>
            <a:r>
              <a:rPr lang="cs-CZ" b="1" dirty="0">
                <a:solidFill>
                  <a:srgbClr val="C00000"/>
                </a:solidFill>
              </a:rPr>
              <a:t>úvěrovými zdroji, </a:t>
            </a:r>
            <a:r>
              <a:rPr lang="cs-CZ" dirty="0"/>
              <a:t>kdy peníze, které podnik obdrží, musí být v určitém předem definovaném časovém horizontu navráceny.</a:t>
            </a:r>
            <a:endParaRPr lang="cs-CZ" b="1" dirty="0"/>
          </a:p>
          <a:p>
            <a:pPr marL="0" indent="0" algn="just">
              <a:lnSpc>
                <a:spcPct val="130000"/>
              </a:lnSpc>
              <a:spcBef>
                <a:spcPts val="0"/>
              </a:spcBef>
              <a:buNone/>
            </a:pPr>
            <a:r>
              <a:rPr lang="cs-CZ" b="1" dirty="0"/>
              <a:t>2. NENÁVRATNÁ</a:t>
            </a:r>
          </a:p>
          <a:p>
            <a:pPr indent="0" algn="just">
              <a:lnSpc>
                <a:spcPct val="130000"/>
              </a:lnSpc>
              <a:spcBef>
                <a:spcPts val="0"/>
              </a:spcBef>
              <a:buFont typeface="Wingdings" panose="05000000000000000000" pitchFamily="2" charset="2"/>
              <a:buChar char="q"/>
            </a:pPr>
            <a:r>
              <a:rPr lang="cs-CZ" dirty="0"/>
              <a:t> se vyskytuje zejména v případě </a:t>
            </a:r>
            <a:r>
              <a:rPr lang="cs-CZ" b="1" dirty="0">
                <a:solidFill>
                  <a:srgbClr val="C00000"/>
                </a:solidFill>
              </a:rPr>
              <a:t>placení daní podnikem</a:t>
            </a:r>
            <a:r>
              <a:rPr lang="cs-CZ" dirty="0"/>
              <a:t>, neboť zde neexistuje jednoznačně definovaný ekvivalent, který podnik za peněžní platby obdrží.</a:t>
            </a:r>
          </a:p>
          <a:p>
            <a:pPr marL="0" indent="0" algn="just">
              <a:lnSpc>
                <a:spcPct val="130000"/>
              </a:lnSpc>
              <a:spcBef>
                <a:spcPts val="0"/>
              </a:spcBef>
              <a:buNone/>
            </a:pPr>
            <a:r>
              <a:rPr lang="cs-CZ" b="1" dirty="0"/>
              <a:t>3. PODMÍNĚNĚ NÁVRATNÁ</a:t>
            </a:r>
          </a:p>
          <a:p>
            <a:pPr indent="0" algn="just">
              <a:lnSpc>
                <a:spcPct val="130000"/>
              </a:lnSpc>
              <a:spcBef>
                <a:spcPts val="0"/>
              </a:spcBef>
              <a:buFont typeface="Wingdings" panose="05000000000000000000" pitchFamily="2" charset="2"/>
              <a:buChar char="q"/>
            </a:pPr>
            <a:r>
              <a:rPr lang="cs-CZ" dirty="0"/>
              <a:t> se objevuje např. v případě </a:t>
            </a:r>
            <a:r>
              <a:rPr lang="cs-CZ" b="1" dirty="0">
                <a:solidFill>
                  <a:srgbClr val="C00000"/>
                </a:solidFill>
              </a:rPr>
              <a:t>pojištění podniku</a:t>
            </a:r>
            <a:r>
              <a:rPr lang="cs-CZ" dirty="0"/>
              <a:t>, kdy se vynaložené prostředky podnikem ve formě pojistných plateb podniku vrací pouze v okamžiku vzniku pojistné události a výše pojistného plnění jen velmi zřídka odpovídá velikosti dosud zaplaceného pojištění.</a:t>
            </a:r>
          </a:p>
          <a:p>
            <a:pPr marL="0" indent="0" algn="just">
              <a:lnSpc>
                <a:spcPct val="130000"/>
              </a:lnSpc>
              <a:spcBef>
                <a:spcPts val="0"/>
              </a:spcBef>
              <a:buNone/>
            </a:pPr>
            <a:r>
              <a:rPr lang="cs-CZ" b="1" dirty="0"/>
              <a:t>4. REALIZAČNÍ – NEJČASTĚJŠÍ MEZI JEDNOTLIVÝMI FORMAMI VZTAHŮ</a:t>
            </a:r>
          </a:p>
          <a:p>
            <a:pPr indent="0" algn="just">
              <a:lnSpc>
                <a:spcPct val="130000"/>
              </a:lnSpc>
              <a:spcBef>
                <a:spcPts val="0"/>
              </a:spcBef>
              <a:buFont typeface="Wingdings" panose="05000000000000000000" pitchFamily="2" charset="2"/>
              <a:buChar char="q"/>
            </a:pPr>
            <a:r>
              <a:rPr lang="cs-CZ" dirty="0"/>
              <a:t> se nejčastěji </a:t>
            </a:r>
            <a:r>
              <a:rPr lang="cs-CZ" b="1" dirty="0">
                <a:solidFill>
                  <a:srgbClr val="C00000"/>
                </a:solidFill>
              </a:rPr>
              <a:t>vyskytuje ve formě prodeje či nákupu výrobků, zboží a služeb</a:t>
            </a:r>
            <a:r>
              <a:rPr lang="cs-CZ" dirty="0"/>
              <a:t>. </a:t>
            </a:r>
            <a:r>
              <a:rPr lang="cs-CZ" b="1" dirty="0">
                <a:solidFill>
                  <a:srgbClr val="C00000"/>
                </a:solidFill>
              </a:rPr>
              <a:t>Existuje</a:t>
            </a:r>
            <a:r>
              <a:rPr lang="cs-CZ" dirty="0"/>
              <a:t> zde jednoznačně </a:t>
            </a:r>
            <a:r>
              <a:rPr lang="cs-CZ" b="1" dirty="0">
                <a:solidFill>
                  <a:srgbClr val="C00000"/>
                </a:solidFill>
              </a:rPr>
              <a:t>definovaný ekvivalent, který </a:t>
            </a:r>
            <a:r>
              <a:rPr lang="pl-PL" b="1" dirty="0">
                <a:solidFill>
                  <a:srgbClr val="C00000"/>
                </a:solidFill>
              </a:rPr>
              <a:t>za peníze podnik obdrží či naopak poskytne.</a:t>
            </a:r>
            <a:endParaRPr lang="cs-CZ" b="1" dirty="0">
              <a:solidFill>
                <a:srgbClr val="C00000"/>
              </a:solidFill>
            </a:endParaRPr>
          </a:p>
        </p:txBody>
      </p:sp>
    </p:spTree>
    <p:extLst>
      <p:ext uri="{BB962C8B-B14F-4D97-AF65-F5344CB8AC3E}">
        <p14:creationId xmlns:p14="http://schemas.microsoft.com/office/powerpoint/2010/main" val="53532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3200" b="1" dirty="0"/>
              <a:t>KRITÉRIUM VOLBY PŘI FINANČNÍM ROZHODOVÁNÍ</a:t>
            </a:r>
          </a:p>
        </p:txBody>
      </p:sp>
      <p:sp>
        <p:nvSpPr>
          <p:cNvPr id="3" name="Zástupný symbol pro obsah 2"/>
          <p:cNvSpPr>
            <a:spLocks noGrp="1"/>
          </p:cNvSpPr>
          <p:nvPr>
            <p:ph idx="1"/>
          </p:nvPr>
        </p:nvSpPr>
        <p:spPr/>
        <p:txBody>
          <a:bodyPr>
            <a:normAutofit/>
          </a:bodyPr>
          <a:lstStyle/>
          <a:p>
            <a:endParaRPr lang="cs-CZ" b="1" dirty="0">
              <a:solidFill>
                <a:srgbClr val="C00000"/>
              </a:solidFill>
            </a:endParaRPr>
          </a:p>
          <a:p>
            <a:r>
              <a:rPr lang="cs-CZ" b="1" dirty="0">
                <a:solidFill>
                  <a:srgbClr val="C00000"/>
                </a:solidFill>
              </a:rPr>
              <a:t>ZISK   - MINIMÁLNÍ RIZIKO – MAXIMÁLNÍ OMEZENÍ HROZBY BANKROTU</a:t>
            </a:r>
          </a:p>
          <a:p>
            <a:r>
              <a:rPr lang="cs-CZ" dirty="0">
                <a:solidFill>
                  <a:schemeClr val="tx2"/>
                </a:solidFill>
              </a:rPr>
              <a:t>Zajišťovat celkovou </a:t>
            </a:r>
            <a:r>
              <a:rPr lang="cs-CZ" b="1" dirty="0">
                <a:solidFill>
                  <a:srgbClr val="C00000"/>
                </a:solidFill>
              </a:rPr>
              <a:t>finanční stabilitu podniku </a:t>
            </a:r>
            <a:r>
              <a:rPr lang="cs-CZ" dirty="0"/>
              <a:t>(solventnost, likviditu) </a:t>
            </a:r>
          </a:p>
          <a:p>
            <a:r>
              <a:rPr lang="cs-CZ" b="1" dirty="0">
                <a:solidFill>
                  <a:srgbClr val="C00000"/>
                </a:solidFill>
              </a:rPr>
              <a:t>Likvidita  </a:t>
            </a:r>
            <a:r>
              <a:rPr lang="cs-CZ" dirty="0">
                <a:solidFill>
                  <a:schemeClr val="tx2"/>
                </a:solidFill>
              </a:rPr>
              <a:t>(přestože je zisk, ten může být vázán v nedobytných pohledávkách, a je nutné mít na pokrytí krátkodobých závazků)</a:t>
            </a:r>
          </a:p>
          <a:p>
            <a:r>
              <a:rPr lang="cs-CZ" b="1" dirty="0">
                <a:solidFill>
                  <a:srgbClr val="C00000"/>
                </a:solidFill>
              </a:rPr>
              <a:t>Tržní hodnota firmy a její maximalizace </a:t>
            </a:r>
          </a:p>
          <a:p>
            <a:r>
              <a:rPr lang="cs-CZ" b="1" dirty="0"/>
              <a:t>EFEKTIVNOST</a:t>
            </a:r>
            <a:r>
              <a:rPr lang="cs-CZ" dirty="0"/>
              <a:t> </a:t>
            </a:r>
          </a:p>
        </p:txBody>
      </p:sp>
      <p:pic>
        <p:nvPicPr>
          <p:cNvPr id="4" name="Obrázek 3">
            <a:extLst>
              <a:ext uri="{FF2B5EF4-FFF2-40B4-BE49-F238E27FC236}">
                <a16:creationId xmlns:a16="http://schemas.microsoft.com/office/drawing/2014/main" id="{24AD466F-D1DB-4C66-AE6A-C1FC01345405}"/>
              </a:ext>
            </a:extLst>
          </p:cNvPr>
          <p:cNvPicPr>
            <a:picLocks noChangeAspect="1"/>
          </p:cNvPicPr>
          <p:nvPr/>
        </p:nvPicPr>
        <p:blipFill>
          <a:blip r:embed="rId2"/>
          <a:stretch>
            <a:fillRect/>
          </a:stretch>
        </p:blipFill>
        <p:spPr>
          <a:xfrm>
            <a:off x="8830716" y="4707769"/>
            <a:ext cx="2592288" cy="1861206"/>
          </a:xfrm>
          <a:prstGeom prst="rect">
            <a:avLst/>
          </a:prstGeom>
        </p:spPr>
      </p:pic>
    </p:spTree>
    <p:extLst>
      <p:ext uri="{BB962C8B-B14F-4D97-AF65-F5344CB8AC3E}">
        <p14:creationId xmlns:p14="http://schemas.microsoft.com/office/powerpoint/2010/main" val="254347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KAPITÁLOVÁ STRUKTURA </a:t>
            </a:r>
            <a:br>
              <a:rPr lang="cs-CZ" b="1" dirty="0"/>
            </a:br>
            <a:r>
              <a:rPr lang="cs-CZ" b="1" dirty="0"/>
              <a:t>FINANČNÍ PÁKA</a:t>
            </a:r>
          </a:p>
        </p:txBody>
      </p:sp>
      <p:sp>
        <p:nvSpPr>
          <p:cNvPr id="3" name="Zástupný symbol pro obsah 2"/>
          <p:cNvSpPr>
            <a:spLocks noGrp="1"/>
          </p:cNvSpPr>
          <p:nvPr>
            <p:ph idx="1"/>
          </p:nvPr>
        </p:nvSpPr>
        <p:spPr>
          <a:xfrm>
            <a:off x="1522413" y="1981200"/>
            <a:ext cx="9829799" cy="4472136"/>
          </a:xfrm>
        </p:spPr>
        <p:txBody>
          <a:bodyPr>
            <a:normAutofit fontScale="77500" lnSpcReduction="20000"/>
          </a:bodyPr>
          <a:lstStyle/>
          <a:p>
            <a:pPr algn="just">
              <a:buFont typeface="Wingdings" panose="05000000000000000000" pitchFamily="2" charset="2"/>
              <a:buChar char="q"/>
            </a:pPr>
            <a:r>
              <a:rPr lang="cs-CZ" dirty="0"/>
              <a:t> Kapitálovou strukturu si firmy do značné míry volí svobodně. </a:t>
            </a:r>
          </a:p>
          <a:p>
            <a:pPr algn="just">
              <a:lnSpc>
                <a:spcPct val="160000"/>
              </a:lnSpc>
              <a:buFont typeface="Wingdings" panose="05000000000000000000" pitchFamily="2" charset="2"/>
              <a:buChar char="q"/>
            </a:pPr>
            <a:r>
              <a:rPr lang="cs-CZ" dirty="0"/>
              <a:t> Její rozhodnutí bude zpravidla záviset </a:t>
            </a:r>
            <a:r>
              <a:rPr lang="cs-CZ" b="1" dirty="0">
                <a:solidFill>
                  <a:srgbClr val="C00000"/>
                </a:solidFill>
              </a:rPr>
              <a:t>NA NÁKLADECH KAPITÁLU </a:t>
            </a:r>
            <a:r>
              <a:rPr lang="cs-CZ" dirty="0"/>
              <a:t>a na </a:t>
            </a:r>
            <a:r>
              <a:rPr lang="cs-CZ" b="1" dirty="0">
                <a:solidFill>
                  <a:srgbClr val="C00000"/>
                </a:solidFill>
              </a:rPr>
              <a:t>DOSAŽITELNOSTI JEDNOTLIVÝCH FINANČNÍCH ZDROJŮ. </a:t>
            </a:r>
          </a:p>
          <a:p>
            <a:pPr algn="just">
              <a:lnSpc>
                <a:spcPct val="160000"/>
              </a:lnSpc>
              <a:buFont typeface="Wingdings" panose="05000000000000000000" pitchFamily="2" charset="2"/>
              <a:buChar char="q"/>
            </a:pPr>
            <a:r>
              <a:rPr lang="cs-CZ" dirty="0"/>
              <a:t> Efekt </a:t>
            </a:r>
            <a:r>
              <a:rPr lang="cs-CZ" b="1" dirty="0">
                <a:solidFill>
                  <a:srgbClr val="C00000"/>
                </a:solidFill>
              </a:rPr>
              <a:t>ZVYŠOVÁNÍ RENTABILITY VLASTNÍHO KAPITÁLU </a:t>
            </a:r>
            <a:r>
              <a:rPr lang="cs-CZ" dirty="0"/>
              <a:t>použitím cizího kapitálu v kapitálové struktuře podniku </a:t>
            </a:r>
          </a:p>
          <a:p>
            <a:pPr algn="just">
              <a:lnSpc>
                <a:spcPct val="160000"/>
              </a:lnSpc>
              <a:buFont typeface="Wingdings" panose="05000000000000000000" pitchFamily="2" charset="2"/>
              <a:buChar char="q"/>
            </a:pPr>
            <a:r>
              <a:rPr lang="cs-CZ" dirty="0"/>
              <a:t>Je-li </a:t>
            </a:r>
            <a:r>
              <a:rPr lang="cs-CZ" sz="1700" b="1" dirty="0">
                <a:solidFill>
                  <a:srgbClr val="C00000"/>
                </a:solidFill>
              </a:rPr>
              <a:t>ÚROKOVÁ MÍRA NIŽŠÍ NEŽ VÝNOSNOST AKTIV</a:t>
            </a:r>
            <a:r>
              <a:rPr lang="cs-CZ" sz="1700" dirty="0"/>
              <a:t>, </a:t>
            </a:r>
            <a:r>
              <a:rPr lang="cs-CZ" sz="1700" b="1" dirty="0">
                <a:solidFill>
                  <a:srgbClr val="C00000"/>
                </a:solidFill>
              </a:rPr>
              <a:t>POTOM POUŽITÍ CIZÍHO KAPITÁLU ZVYŠUJE VÝNOSNOST VLASTNÍHO KAPITÁLU - HOVOŘÍME O VYUŽITÍ FINANČNÍ PÁKY</a:t>
            </a:r>
          </a:p>
          <a:p>
            <a:pPr marL="0" indent="0">
              <a:buNone/>
            </a:pPr>
            <a:r>
              <a:rPr lang="cs-CZ" b="1" dirty="0"/>
              <a:t>Pákový efekt se v zásadě vyskytuje ve dvou formách: </a:t>
            </a:r>
          </a:p>
          <a:p>
            <a:pPr>
              <a:lnSpc>
                <a:spcPct val="120000"/>
              </a:lnSpc>
              <a:spcBef>
                <a:spcPts val="0"/>
              </a:spcBef>
            </a:pPr>
            <a:r>
              <a:rPr lang="cs-CZ" b="1" dirty="0">
                <a:solidFill>
                  <a:srgbClr val="C00000"/>
                </a:solidFill>
              </a:rPr>
              <a:t>Firmy</a:t>
            </a:r>
            <a:r>
              <a:rPr lang="cs-CZ" dirty="0"/>
              <a:t> navyšují svůj kapitál bankovním </a:t>
            </a:r>
            <a:r>
              <a:rPr lang="cs-CZ" b="1" dirty="0">
                <a:solidFill>
                  <a:srgbClr val="C00000"/>
                </a:solidFill>
              </a:rPr>
              <a:t>úvěrem nebo vydáním dluhopisů.</a:t>
            </a:r>
          </a:p>
          <a:p>
            <a:pPr>
              <a:lnSpc>
                <a:spcPct val="120000"/>
              </a:lnSpc>
              <a:spcBef>
                <a:spcPts val="0"/>
              </a:spcBef>
            </a:pPr>
            <a:r>
              <a:rPr lang="cs-CZ" b="1" dirty="0"/>
              <a:t>Investoři</a:t>
            </a:r>
            <a:r>
              <a:rPr lang="cs-CZ" dirty="0"/>
              <a:t> používají páku např. u opcí, futures nebo warrant.</a:t>
            </a:r>
          </a:p>
          <a:p>
            <a:pPr algn="just">
              <a:buFont typeface="Wingdings" panose="05000000000000000000" pitchFamily="2" charset="2"/>
              <a:buChar char="q"/>
            </a:pPr>
            <a:endParaRPr lang="cs-CZ" b="1" dirty="0">
              <a:solidFill>
                <a:srgbClr val="C00000"/>
              </a:solidFill>
            </a:endParaRPr>
          </a:p>
          <a:p>
            <a:pPr algn="just">
              <a:buFont typeface="Wingdings" panose="05000000000000000000" pitchFamily="2" charset="2"/>
              <a:buChar char="q"/>
            </a:pPr>
            <a:endParaRPr lang="cs-CZ" b="1" dirty="0">
              <a:solidFill>
                <a:srgbClr val="C00000"/>
              </a:solidFill>
            </a:endParaRPr>
          </a:p>
        </p:txBody>
      </p:sp>
    </p:spTree>
    <p:extLst>
      <p:ext uri="{BB962C8B-B14F-4D97-AF65-F5344CB8AC3E}">
        <p14:creationId xmlns:p14="http://schemas.microsoft.com/office/powerpoint/2010/main" val="20749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DĚLENÍ RIZIK </a:t>
            </a:r>
          </a:p>
        </p:txBody>
      </p:sp>
      <p:pic>
        <p:nvPicPr>
          <p:cNvPr id="4" name="Zástupný symbol pro obsah 3"/>
          <p:cNvPicPr>
            <a:picLocks noGrp="1" noChangeAspect="1"/>
          </p:cNvPicPr>
          <p:nvPr>
            <p:ph idx="1"/>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20816"/>
          <a:stretch/>
        </p:blipFill>
        <p:spPr>
          <a:xfrm>
            <a:off x="621804" y="1719392"/>
            <a:ext cx="10513168" cy="4896544"/>
          </a:xfrm>
        </p:spPr>
      </p:pic>
    </p:spTree>
    <p:extLst>
      <p:ext uri="{BB962C8B-B14F-4D97-AF65-F5344CB8AC3E}">
        <p14:creationId xmlns:p14="http://schemas.microsoft.com/office/powerpoint/2010/main" val="282673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PRINCIP PÁKOVÉHO EFEKTU</a:t>
            </a:r>
            <a:endParaRPr lang="cs-CZ" dirty="0"/>
          </a:p>
        </p:txBody>
      </p:sp>
      <p:sp>
        <p:nvSpPr>
          <p:cNvPr id="3" name="Zástupný symbol pro obsah 2"/>
          <p:cNvSpPr>
            <a:spLocks noGrp="1"/>
          </p:cNvSpPr>
          <p:nvPr>
            <p:ph idx="1"/>
          </p:nvPr>
        </p:nvSpPr>
        <p:spPr>
          <a:xfrm>
            <a:off x="1522413" y="2132856"/>
            <a:ext cx="9829799" cy="4187825"/>
          </a:xfrm>
        </p:spPr>
        <p:txBody>
          <a:bodyPr>
            <a:normAutofit fontScale="92500" lnSpcReduction="10000"/>
          </a:bodyPr>
          <a:lstStyle/>
          <a:p>
            <a:pPr marL="0" indent="0" algn="just">
              <a:buNone/>
            </a:pPr>
            <a:r>
              <a:rPr lang="cs-CZ" dirty="0"/>
              <a:t>Principem finančního </a:t>
            </a:r>
            <a:r>
              <a:rPr lang="cs-CZ" b="1" dirty="0"/>
              <a:t>pákového efektu</a:t>
            </a:r>
            <a:r>
              <a:rPr lang="cs-CZ" dirty="0"/>
              <a:t> (v angličtině leverage) je použití </a:t>
            </a:r>
            <a:r>
              <a:rPr lang="cs-CZ" b="1" dirty="0">
                <a:solidFill>
                  <a:srgbClr val="C00000"/>
                </a:solidFill>
              </a:rPr>
              <a:t>malého objemu vlastního kapitálu doplněného podstatně větším objemem cizího kapitálu</a:t>
            </a:r>
            <a:r>
              <a:rPr lang="cs-CZ" dirty="0"/>
              <a:t> na financování investice. </a:t>
            </a:r>
          </a:p>
          <a:p>
            <a:pPr marL="0" indent="0" algn="just">
              <a:buNone/>
            </a:pPr>
            <a:r>
              <a:rPr lang="cs-CZ" b="1" dirty="0"/>
              <a:t>Tato praxe může umocnit zisk </a:t>
            </a:r>
            <a:r>
              <a:rPr lang="cs-CZ" dirty="0"/>
              <a:t>(ale </a:t>
            </a:r>
            <a:r>
              <a:rPr lang="cs-CZ" b="1" dirty="0">
                <a:solidFill>
                  <a:srgbClr val="C00000"/>
                </a:solidFill>
              </a:rPr>
              <a:t>také ztrátu</a:t>
            </a:r>
            <a:r>
              <a:rPr lang="cs-CZ" dirty="0"/>
              <a:t>). </a:t>
            </a:r>
          </a:p>
          <a:p>
            <a:pPr marL="0" indent="0" algn="just">
              <a:buNone/>
            </a:pPr>
            <a:r>
              <a:rPr lang="cs-CZ" dirty="0"/>
              <a:t>Společnosti obvykle </a:t>
            </a:r>
            <a:r>
              <a:rPr lang="cs-CZ" b="1" dirty="0">
                <a:solidFill>
                  <a:srgbClr val="C00000"/>
                </a:solidFill>
              </a:rPr>
              <a:t>využívají </a:t>
            </a:r>
            <a:r>
              <a:rPr lang="cs-CZ" dirty="0"/>
              <a:t>tohoto efektu </a:t>
            </a:r>
            <a:r>
              <a:rPr lang="cs-CZ" b="1" dirty="0">
                <a:solidFill>
                  <a:srgbClr val="C00000"/>
                </a:solidFill>
              </a:rPr>
              <a:t>pro zvýšení výnosu na akcii</a:t>
            </a:r>
            <a:r>
              <a:rPr lang="cs-CZ" dirty="0"/>
              <a:t>. </a:t>
            </a:r>
          </a:p>
          <a:p>
            <a:pPr marL="0" indent="0" algn="just">
              <a:buNone/>
            </a:pPr>
            <a:r>
              <a:rPr lang="cs-CZ" dirty="0"/>
              <a:t>Při použití pákového efektu je u investice využíváno cizího kapitálu za účelem navýšení zisku. Pákový efekt se v zásadě vyskytuje ve dvou formách:</a:t>
            </a:r>
          </a:p>
          <a:p>
            <a:pPr marL="0" indent="0" algn="just">
              <a:buNone/>
            </a:pPr>
            <a:endParaRPr lang="cs-CZ" dirty="0"/>
          </a:p>
          <a:p>
            <a:pPr marL="457200" indent="-457200" algn="just">
              <a:buFont typeface="+mj-lt"/>
              <a:buAutoNum type="arabicPeriod"/>
            </a:pPr>
            <a:r>
              <a:rPr lang="cs-CZ" dirty="0"/>
              <a:t>    Firmy navyšují svůj kapitál bankovním úvěrem nebo vydáním dluhopisů.</a:t>
            </a:r>
          </a:p>
          <a:p>
            <a:pPr marL="457200" indent="-457200" algn="just">
              <a:buFont typeface="+mj-lt"/>
              <a:buAutoNum type="arabicPeriod"/>
            </a:pPr>
            <a:r>
              <a:rPr lang="cs-CZ" dirty="0"/>
              <a:t>    Investoři používají páku např. u </a:t>
            </a:r>
            <a:r>
              <a:rPr lang="cs-CZ" b="1" dirty="0"/>
              <a:t>opcí, futures nebo </a:t>
            </a:r>
            <a:r>
              <a:rPr lang="cs-CZ" b="1" dirty="0" err="1"/>
              <a:t>warrant</a:t>
            </a:r>
            <a:r>
              <a:rPr lang="cs-CZ" b="1" dirty="0"/>
              <a:t>.</a:t>
            </a:r>
          </a:p>
        </p:txBody>
      </p:sp>
    </p:spTree>
    <p:extLst>
      <p:ext uri="{BB962C8B-B14F-4D97-AF65-F5344CB8AC3E}">
        <p14:creationId xmlns:p14="http://schemas.microsoft.com/office/powerpoint/2010/main" val="173399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FUTURES (HORWARDY)</a:t>
            </a:r>
          </a:p>
        </p:txBody>
      </p:sp>
      <p:sp>
        <p:nvSpPr>
          <p:cNvPr id="6" name="Zástupný symbol pro obsah 5"/>
          <p:cNvSpPr>
            <a:spLocks noGrp="1"/>
          </p:cNvSpPr>
          <p:nvPr>
            <p:ph idx="1"/>
          </p:nvPr>
        </p:nvSpPr>
        <p:spPr>
          <a:xfrm>
            <a:off x="1413892" y="1916832"/>
            <a:ext cx="9829799" cy="4187825"/>
          </a:xfrm>
        </p:spPr>
        <p:txBody>
          <a:bodyPr>
            <a:normAutofit/>
          </a:bodyPr>
          <a:lstStyle/>
          <a:p>
            <a:pPr algn="just">
              <a:lnSpc>
                <a:spcPct val="100000"/>
              </a:lnSpc>
              <a:spcBef>
                <a:spcPts val="0"/>
              </a:spcBef>
              <a:buFont typeface="Wingdings" panose="05000000000000000000" pitchFamily="2" charset="2"/>
              <a:buChar char="q"/>
            </a:pPr>
            <a:r>
              <a:rPr lang="cs-CZ" sz="2000" dirty="0"/>
              <a:t> Futures (forwardy) </a:t>
            </a:r>
            <a:r>
              <a:rPr lang="cs-CZ" sz="2000" b="1" dirty="0">
                <a:solidFill>
                  <a:srgbClr val="C00000"/>
                </a:solidFill>
              </a:rPr>
              <a:t>termínované kontrakty</a:t>
            </a:r>
            <a:r>
              <a:rPr lang="cs-CZ" sz="2000" dirty="0"/>
              <a:t>, při nichž je </a:t>
            </a:r>
            <a:r>
              <a:rPr lang="cs-CZ" sz="2000" b="1" dirty="0">
                <a:solidFill>
                  <a:srgbClr val="C00000"/>
                </a:solidFill>
              </a:rPr>
              <a:t>množství a cena </a:t>
            </a:r>
            <a:r>
              <a:rPr lang="cs-CZ" sz="2000" dirty="0"/>
              <a:t>podkladového aktivita </a:t>
            </a:r>
            <a:r>
              <a:rPr lang="cs-CZ" sz="2000" b="1" dirty="0">
                <a:solidFill>
                  <a:srgbClr val="C00000"/>
                </a:solidFill>
              </a:rPr>
              <a:t>dohodnuta dnes, ale dodání posunuto na určité datum v budoucnosti </a:t>
            </a:r>
          </a:p>
          <a:p>
            <a:pPr algn="just">
              <a:lnSpc>
                <a:spcPct val="100000"/>
              </a:lnSpc>
              <a:spcBef>
                <a:spcPts val="0"/>
              </a:spcBef>
              <a:buFont typeface="Wingdings" panose="05000000000000000000" pitchFamily="2" charset="2"/>
              <a:buChar char="q"/>
            </a:pPr>
            <a:r>
              <a:rPr lang="cs-CZ" sz="2000" dirty="0"/>
              <a:t> V den </a:t>
            </a:r>
            <a:r>
              <a:rPr lang="cs-CZ" sz="2000" b="1" dirty="0">
                <a:solidFill>
                  <a:srgbClr val="C00000"/>
                </a:solidFill>
              </a:rPr>
              <a:t>vypořádání má </a:t>
            </a:r>
            <a:r>
              <a:rPr lang="cs-CZ" sz="2000" b="1" u="sng" dirty="0">
                <a:solidFill>
                  <a:srgbClr val="C00000"/>
                </a:solidFill>
              </a:rPr>
              <a:t>kupující povin</a:t>
            </a:r>
            <a:r>
              <a:rPr lang="cs-CZ" sz="2000" b="1" dirty="0">
                <a:solidFill>
                  <a:srgbClr val="C00000"/>
                </a:solidFill>
              </a:rPr>
              <a:t>nost převzít dané aktivum  v dojednané ceně a množství</a:t>
            </a:r>
            <a:r>
              <a:rPr lang="cs-CZ" sz="2000" dirty="0"/>
              <a:t> </a:t>
            </a:r>
            <a:r>
              <a:rPr lang="cs-CZ" sz="2000" b="1" u="sng" dirty="0"/>
              <a:t>prodávajícímu povinn</a:t>
            </a:r>
            <a:r>
              <a:rPr lang="cs-CZ" sz="2000" dirty="0"/>
              <a:t>ost poskytnout</a:t>
            </a:r>
          </a:p>
          <a:p>
            <a:pPr algn="just">
              <a:lnSpc>
                <a:spcPct val="100000"/>
              </a:lnSpc>
              <a:spcBef>
                <a:spcPts val="0"/>
              </a:spcBef>
              <a:buFont typeface="Wingdings" panose="05000000000000000000" pitchFamily="2" charset="2"/>
              <a:buChar char="q"/>
            </a:pPr>
            <a:r>
              <a:rPr lang="cs-CZ" sz="2000" dirty="0"/>
              <a:t> Futures jsou</a:t>
            </a:r>
            <a:r>
              <a:rPr lang="cs-CZ" sz="2000" b="1" dirty="0"/>
              <a:t> standardizovány </a:t>
            </a:r>
            <a:r>
              <a:rPr lang="cs-CZ" sz="2000" dirty="0"/>
              <a:t>a </a:t>
            </a:r>
            <a:r>
              <a:rPr lang="cs-CZ" sz="2000" b="1" dirty="0">
                <a:solidFill>
                  <a:srgbClr val="C00000"/>
                </a:solidFill>
              </a:rPr>
              <a:t>obchodují se na burzách </a:t>
            </a:r>
          </a:p>
          <a:p>
            <a:pPr algn="just">
              <a:lnSpc>
                <a:spcPct val="100000"/>
              </a:lnSpc>
              <a:spcBef>
                <a:spcPts val="0"/>
              </a:spcBef>
              <a:buFont typeface="Wingdings" panose="05000000000000000000" pitchFamily="2" charset="2"/>
              <a:buChar char="q"/>
            </a:pPr>
            <a:r>
              <a:rPr lang="cs-CZ" sz="2000" dirty="0"/>
              <a:t> </a:t>
            </a:r>
            <a:r>
              <a:rPr lang="cs-CZ" sz="2000" dirty="0" err="1"/>
              <a:t>Fowards</a:t>
            </a:r>
            <a:r>
              <a:rPr lang="cs-CZ" sz="2000" dirty="0"/>
              <a:t> jsou </a:t>
            </a:r>
            <a:r>
              <a:rPr lang="cs-CZ" sz="2000" b="1" dirty="0">
                <a:solidFill>
                  <a:srgbClr val="C00000"/>
                </a:solidFill>
              </a:rPr>
              <a:t>specifické kontrakty podle potřeb smluvních cen </a:t>
            </a:r>
            <a:r>
              <a:rPr lang="cs-CZ" sz="2000" b="1" dirty="0"/>
              <a:t>jsou</a:t>
            </a:r>
            <a:r>
              <a:rPr lang="cs-CZ" sz="2000" b="1" dirty="0">
                <a:solidFill>
                  <a:srgbClr val="C00000"/>
                </a:solidFill>
              </a:rPr>
              <a:t> </a:t>
            </a:r>
            <a:r>
              <a:rPr lang="cs-CZ" sz="2000" b="1" dirty="0" err="1"/>
              <a:t>nestandardizováné</a:t>
            </a:r>
            <a:endParaRPr lang="cs-CZ" sz="2000" b="1" dirty="0">
              <a:solidFill>
                <a:srgbClr val="C00000"/>
              </a:solidFill>
            </a:endParaRPr>
          </a:p>
          <a:p>
            <a:r>
              <a:rPr lang="cs-CZ" sz="2000" dirty="0"/>
              <a:t>Výhody  (kurz 23,50 Kč)                                                                         Nevýhoda (kurz 25 Kč) </a:t>
            </a:r>
          </a:p>
          <a:p>
            <a:endParaRPr lang="cs-CZ" sz="2000" dirty="0"/>
          </a:p>
        </p:txBody>
      </p:sp>
      <p:sp>
        <p:nvSpPr>
          <p:cNvPr id="3" name="Obdélník 2"/>
          <p:cNvSpPr/>
          <p:nvPr/>
        </p:nvSpPr>
        <p:spPr>
          <a:xfrm>
            <a:off x="2926060" y="4869160"/>
            <a:ext cx="6092825" cy="1200329"/>
          </a:xfrm>
          <a:prstGeom prst="rect">
            <a:avLst/>
          </a:prstGeom>
        </p:spPr>
        <p:txBody>
          <a:bodyPr>
            <a:spAutoFit/>
          </a:bodyPr>
          <a:lstStyle/>
          <a:p>
            <a:pPr algn="ctr"/>
            <a:r>
              <a:rPr lang="cs-CZ" b="1" dirty="0"/>
              <a:t>objem (1000 Euro)  - kurz (24 Kč) – datum plnění (21.12.2018)</a:t>
            </a:r>
          </a:p>
          <a:p>
            <a:pPr algn="ctr"/>
            <a:r>
              <a:rPr lang="cs-CZ" b="1" dirty="0"/>
              <a:t>x </a:t>
            </a:r>
          </a:p>
          <a:p>
            <a:pPr algn="ctr"/>
            <a:r>
              <a:rPr lang="cs-CZ" b="1" dirty="0"/>
              <a:t>MUSÍM DOHODU SPLNIT</a:t>
            </a:r>
          </a:p>
        </p:txBody>
      </p:sp>
    </p:spTree>
    <p:extLst>
      <p:ext uri="{BB962C8B-B14F-4D97-AF65-F5344CB8AC3E}">
        <p14:creationId xmlns:p14="http://schemas.microsoft.com/office/powerpoint/2010/main" val="227903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OPCE</a:t>
            </a:r>
            <a:r>
              <a:rPr lang="cs-CZ" dirty="0"/>
              <a:t> </a:t>
            </a:r>
          </a:p>
        </p:txBody>
      </p:sp>
      <p:sp>
        <p:nvSpPr>
          <p:cNvPr id="5" name="TextovéPole 4"/>
          <p:cNvSpPr txBox="1"/>
          <p:nvPr/>
        </p:nvSpPr>
        <p:spPr>
          <a:xfrm>
            <a:off x="1413892" y="381000"/>
            <a:ext cx="4608512" cy="369332"/>
          </a:xfrm>
          <a:prstGeom prst="rect">
            <a:avLst/>
          </a:prstGeom>
          <a:noFill/>
        </p:spPr>
        <p:txBody>
          <a:bodyPr wrap="square" rtlCol="0">
            <a:spAutoFit/>
          </a:bodyPr>
          <a:lstStyle/>
          <a:p>
            <a:r>
              <a:rPr lang="cs-CZ" dirty="0"/>
              <a:t> </a:t>
            </a:r>
          </a:p>
        </p:txBody>
      </p:sp>
      <p:sp>
        <p:nvSpPr>
          <p:cNvPr id="6" name="Zástupný symbol pro obsah 5"/>
          <p:cNvSpPr>
            <a:spLocks noGrp="1"/>
          </p:cNvSpPr>
          <p:nvPr>
            <p:ph idx="1"/>
          </p:nvPr>
        </p:nvSpPr>
        <p:spPr>
          <a:xfrm>
            <a:off x="1125860" y="1852047"/>
            <a:ext cx="10729192" cy="4187825"/>
          </a:xfrm>
        </p:spPr>
        <p:txBody>
          <a:bodyPr>
            <a:noAutofit/>
          </a:bodyPr>
          <a:lstStyle/>
          <a:p>
            <a:pPr marL="0" indent="0">
              <a:buNone/>
            </a:pPr>
            <a:r>
              <a:rPr lang="cs-CZ" sz="2000" b="1" dirty="0"/>
              <a:t>Obdoba Futures</a:t>
            </a:r>
            <a:r>
              <a:rPr lang="cs-CZ" sz="2000" dirty="0"/>
              <a:t>, ovšem kupující má </a:t>
            </a:r>
            <a:r>
              <a:rPr lang="cs-CZ" sz="2000" dirty="0" err="1"/>
              <a:t>má</a:t>
            </a:r>
            <a:r>
              <a:rPr lang="cs-CZ" sz="2000" dirty="0"/>
              <a:t> v době plnění </a:t>
            </a:r>
            <a:r>
              <a:rPr lang="cs-CZ" sz="2000" b="1" dirty="0">
                <a:solidFill>
                  <a:srgbClr val="C00000"/>
                </a:solidFill>
              </a:rPr>
              <a:t>kontraktu</a:t>
            </a:r>
            <a:r>
              <a:rPr lang="cs-CZ" sz="2000" b="1" u="sng" dirty="0"/>
              <a:t> </a:t>
            </a:r>
            <a:r>
              <a:rPr lang="cs-CZ" sz="2000" b="1" u="sng" dirty="0">
                <a:solidFill>
                  <a:srgbClr val="C00000"/>
                </a:solidFill>
              </a:rPr>
              <a:t>prá</a:t>
            </a:r>
            <a:r>
              <a:rPr lang="cs-CZ" sz="2000" b="1" dirty="0">
                <a:solidFill>
                  <a:srgbClr val="C00000"/>
                </a:solidFill>
              </a:rPr>
              <a:t>vo opci využít a nebo nechat propadnout má právo prodat nebo koupit, </a:t>
            </a:r>
            <a:r>
              <a:rPr lang="cs-CZ" sz="2000" b="1" dirty="0"/>
              <a:t>protistrana má povinnost</a:t>
            </a:r>
          </a:p>
          <a:p>
            <a:pPr>
              <a:buFont typeface="Wingdings" panose="05000000000000000000" pitchFamily="2" charset="2"/>
              <a:buChar char="q"/>
            </a:pPr>
            <a:r>
              <a:rPr lang="cs-CZ" sz="2000" dirty="0"/>
              <a:t> </a:t>
            </a:r>
            <a:r>
              <a:rPr lang="cs-CZ" sz="2000" b="1" dirty="0">
                <a:solidFill>
                  <a:srgbClr val="C00000"/>
                </a:solidFill>
              </a:rPr>
              <a:t>Kupní cena opce </a:t>
            </a:r>
            <a:r>
              <a:rPr lang="cs-CZ" sz="2000" dirty="0"/>
              <a:t>(call option) majitelé mají právo dané množství právo  koupit v dohodnuté ceně k danému dni</a:t>
            </a:r>
          </a:p>
          <a:p>
            <a:pPr>
              <a:buFont typeface="Wingdings" panose="05000000000000000000" pitchFamily="2" charset="2"/>
              <a:buChar char="q"/>
            </a:pPr>
            <a:r>
              <a:rPr lang="cs-CZ" sz="2000" dirty="0"/>
              <a:t> </a:t>
            </a:r>
            <a:r>
              <a:rPr lang="cs-CZ" sz="2000" b="1" dirty="0">
                <a:solidFill>
                  <a:srgbClr val="C00000"/>
                </a:solidFill>
              </a:rPr>
              <a:t>Prodejní opce </a:t>
            </a:r>
            <a:r>
              <a:rPr lang="cs-CZ" sz="2000" dirty="0"/>
              <a:t>(put option) majitel má právo prodat dané množství a ceně k danému datu</a:t>
            </a:r>
          </a:p>
          <a:p>
            <a:pPr>
              <a:buFont typeface="Wingdings" panose="05000000000000000000" pitchFamily="2" charset="2"/>
              <a:buChar char="q"/>
            </a:pPr>
            <a:r>
              <a:rPr lang="cs-CZ" sz="2000" dirty="0"/>
              <a:t> Majitel musí zaplatit vypisovateli opce </a:t>
            </a:r>
            <a:r>
              <a:rPr lang="cs-CZ" sz="2000" b="1" dirty="0"/>
              <a:t>za právo volby opční prémii</a:t>
            </a:r>
          </a:p>
          <a:p>
            <a:pPr marL="0" indent="0" algn="ctr">
              <a:spcBef>
                <a:spcPts val="0"/>
              </a:spcBef>
              <a:buNone/>
            </a:pPr>
            <a:r>
              <a:rPr lang="cs-CZ" sz="2000" b="1" dirty="0"/>
              <a:t> </a:t>
            </a:r>
          </a:p>
          <a:p>
            <a:pPr marL="0" indent="0" algn="ctr">
              <a:spcBef>
                <a:spcPts val="0"/>
              </a:spcBef>
              <a:buNone/>
            </a:pPr>
            <a:r>
              <a:rPr lang="cs-CZ" sz="2000" b="1" dirty="0"/>
              <a:t>objem (1000 Euro)  - kurz (24 Kč) – datum plnění (21.12.2018)</a:t>
            </a:r>
          </a:p>
          <a:p>
            <a:pPr marL="0" indent="0" algn="ctr">
              <a:spcBef>
                <a:spcPts val="0"/>
              </a:spcBef>
              <a:buNone/>
            </a:pPr>
            <a:r>
              <a:rPr lang="cs-CZ" sz="2000" b="1" dirty="0"/>
              <a:t>x </a:t>
            </a:r>
          </a:p>
          <a:p>
            <a:pPr marL="0" indent="0" algn="ctr">
              <a:spcBef>
                <a:spcPts val="0"/>
              </a:spcBef>
              <a:buNone/>
            </a:pPr>
            <a:r>
              <a:rPr lang="cs-CZ" sz="2000" b="1" dirty="0"/>
              <a:t>Mohu, ale nemusím přistoupit na plnění </a:t>
            </a:r>
          </a:p>
        </p:txBody>
      </p:sp>
      <p:sp>
        <p:nvSpPr>
          <p:cNvPr id="3" name="Obdélník 2"/>
          <p:cNvSpPr/>
          <p:nvPr/>
        </p:nvSpPr>
        <p:spPr>
          <a:xfrm>
            <a:off x="1269876" y="5317897"/>
            <a:ext cx="10729192" cy="646331"/>
          </a:xfrm>
          <a:prstGeom prst="rect">
            <a:avLst/>
          </a:prstGeom>
        </p:spPr>
        <p:txBody>
          <a:bodyPr wrap="square">
            <a:spAutoFit/>
          </a:bodyPr>
          <a:lstStyle/>
          <a:p>
            <a:pPr marL="285750" indent="-285750">
              <a:buFont typeface="Wingdings" panose="05000000000000000000" pitchFamily="2" charset="2"/>
              <a:buChar char="q"/>
            </a:pPr>
            <a:r>
              <a:rPr lang="cs-CZ" dirty="0"/>
              <a:t>Součástí dluhopisu nebo </a:t>
            </a:r>
          </a:p>
          <a:p>
            <a:pPr>
              <a:buFont typeface="Wingdings" panose="05000000000000000000" pitchFamily="2" charset="2"/>
              <a:buChar char="q"/>
            </a:pPr>
            <a:r>
              <a:rPr lang="cs-CZ" dirty="0"/>
              <a:t> Oddělen a obchodován samostatně = </a:t>
            </a:r>
            <a:r>
              <a:rPr lang="cs-CZ" b="1" dirty="0">
                <a:solidFill>
                  <a:srgbClr val="C00000"/>
                </a:solidFill>
              </a:rPr>
              <a:t>WARRANT</a:t>
            </a:r>
          </a:p>
        </p:txBody>
      </p:sp>
    </p:spTree>
    <p:extLst>
      <p:ext uri="{BB962C8B-B14F-4D97-AF65-F5344CB8AC3E}">
        <p14:creationId xmlns:p14="http://schemas.microsoft.com/office/powerpoint/2010/main" val="52057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845538163"/>
              </p:ext>
            </p:extLst>
          </p:nvPr>
        </p:nvGraphicFramePr>
        <p:xfrm>
          <a:off x="2031471" y="720372"/>
          <a:ext cx="8125883"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ovéPole 2"/>
          <p:cNvSpPr txBox="1"/>
          <p:nvPr/>
        </p:nvSpPr>
        <p:spPr>
          <a:xfrm>
            <a:off x="2349996" y="170742"/>
            <a:ext cx="8280920" cy="523220"/>
          </a:xfrm>
          <a:prstGeom prst="rect">
            <a:avLst/>
          </a:prstGeom>
          <a:noFill/>
        </p:spPr>
        <p:txBody>
          <a:bodyPr wrap="square" rtlCol="0">
            <a:spAutoFit/>
          </a:bodyPr>
          <a:lstStyle/>
          <a:p>
            <a:pPr algn="ctr"/>
            <a:r>
              <a:rPr lang="cs-CZ" sz="2800" b="1" dirty="0">
                <a:solidFill>
                  <a:srgbClr val="FF0000"/>
                </a:solidFill>
              </a:rPr>
              <a:t>STRUKTURA FINANCOVÁNÍ PODNIKU</a:t>
            </a:r>
          </a:p>
        </p:txBody>
      </p:sp>
      <p:sp>
        <p:nvSpPr>
          <p:cNvPr id="5" name="Obdélník 4"/>
          <p:cNvSpPr/>
          <p:nvPr/>
        </p:nvSpPr>
        <p:spPr>
          <a:xfrm>
            <a:off x="9982844" y="2132856"/>
            <a:ext cx="1152128" cy="50405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9982844" y="3176972"/>
            <a:ext cx="1152128" cy="504056"/>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p:cNvSpPr txBox="1"/>
          <p:nvPr/>
        </p:nvSpPr>
        <p:spPr>
          <a:xfrm>
            <a:off x="9902128" y="1657256"/>
            <a:ext cx="1152128" cy="369332"/>
          </a:xfrm>
          <a:prstGeom prst="rect">
            <a:avLst/>
          </a:prstGeom>
          <a:noFill/>
        </p:spPr>
        <p:txBody>
          <a:bodyPr wrap="square" rtlCol="0">
            <a:spAutoFit/>
          </a:bodyPr>
          <a:lstStyle/>
          <a:p>
            <a:r>
              <a:rPr lang="cs-CZ" dirty="0"/>
              <a:t>Finanční </a:t>
            </a:r>
          </a:p>
        </p:txBody>
      </p:sp>
      <p:sp>
        <p:nvSpPr>
          <p:cNvPr id="8" name="TextovéPole 7"/>
          <p:cNvSpPr txBox="1"/>
          <p:nvPr/>
        </p:nvSpPr>
        <p:spPr>
          <a:xfrm>
            <a:off x="9902128" y="2733711"/>
            <a:ext cx="1440160" cy="369332"/>
          </a:xfrm>
          <a:prstGeom prst="rect">
            <a:avLst/>
          </a:prstGeom>
          <a:noFill/>
        </p:spPr>
        <p:txBody>
          <a:bodyPr wrap="square" rtlCol="0">
            <a:spAutoFit/>
          </a:bodyPr>
          <a:lstStyle/>
          <a:p>
            <a:r>
              <a:rPr lang="cs-CZ" dirty="0"/>
              <a:t>Kapitálová</a:t>
            </a:r>
          </a:p>
        </p:txBody>
      </p:sp>
    </p:spTree>
    <p:extLst>
      <p:ext uri="{BB962C8B-B14F-4D97-AF65-F5344CB8AC3E}">
        <p14:creationId xmlns:p14="http://schemas.microsoft.com/office/powerpoint/2010/main" val="327285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STRUKTURA </a:t>
            </a:r>
            <a:endParaRPr lang="cs-CZ" dirty="0"/>
          </a:p>
        </p:txBody>
      </p:sp>
      <p:graphicFrame>
        <p:nvGraphicFramePr>
          <p:cNvPr id="7" name="Diagram 6"/>
          <p:cNvGraphicFramePr/>
          <p:nvPr>
            <p:extLst>
              <p:ext uri="{D42A27DB-BD31-4B8C-83A1-F6EECF244321}">
                <p14:modId xmlns:p14="http://schemas.microsoft.com/office/powerpoint/2010/main" val="4155290937"/>
              </p:ext>
            </p:extLst>
          </p:nvPr>
        </p:nvGraphicFramePr>
        <p:xfrm>
          <a:off x="1053852" y="1988840"/>
          <a:ext cx="9865096"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349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VÝVOJ FINANČNÍHO ŘÍZENÍ I</a:t>
            </a:r>
          </a:p>
        </p:txBody>
      </p:sp>
      <p:sp>
        <p:nvSpPr>
          <p:cNvPr id="3" name="Zástupný symbol pro obsah 2"/>
          <p:cNvSpPr>
            <a:spLocks noGrp="1"/>
          </p:cNvSpPr>
          <p:nvPr>
            <p:ph idx="1"/>
          </p:nvPr>
        </p:nvSpPr>
        <p:spPr>
          <a:xfrm>
            <a:off x="1197868" y="1600200"/>
            <a:ext cx="10767863" cy="5257800"/>
          </a:xfrm>
        </p:spPr>
        <p:txBody>
          <a:bodyPr>
            <a:noAutofit/>
          </a:bodyPr>
          <a:lstStyle/>
          <a:p>
            <a:pPr>
              <a:lnSpc>
                <a:spcPct val="130000"/>
              </a:lnSpc>
              <a:spcBef>
                <a:spcPts val="0"/>
              </a:spcBef>
              <a:buFont typeface="Wingdings" panose="05000000000000000000" pitchFamily="2" charset="2"/>
              <a:buChar char="q"/>
            </a:pPr>
            <a:r>
              <a:rPr lang="cs-CZ" sz="1600" b="1" dirty="0"/>
              <a:t>Počátkem 20. století </a:t>
            </a:r>
            <a:r>
              <a:rPr lang="cs-CZ" sz="1600" dirty="0"/>
              <a:t>se </a:t>
            </a:r>
            <a:r>
              <a:rPr lang="cs-CZ" sz="1600" b="1" dirty="0">
                <a:solidFill>
                  <a:srgbClr val="C00000"/>
                </a:solidFill>
              </a:rPr>
              <a:t>začíná finanční řízení oddělovat od ostatních činností</a:t>
            </a:r>
            <a:r>
              <a:rPr lang="cs-CZ" sz="1600" dirty="0"/>
              <a:t> → velmi silný rozvoj průmyslové výroby a nutnosti jejího financován</a:t>
            </a:r>
          </a:p>
          <a:p>
            <a:pPr>
              <a:lnSpc>
                <a:spcPct val="130000"/>
              </a:lnSpc>
              <a:spcBef>
                <a:spcPts val="300"/>
              </a:spcBef>
              <a:buFont typeface="Wingdings" panose="05000000000000000000" pitchFamily="2" charset="2"/>
              <a:buChar char="q"/>
            </a:pPr>
            <a:r>
              <a:rPr lang="cs-CZ" sz="1600" dirty="0"/>
              <a:t>V této době začíná převládat názor, že </a:t>
            </a:r>
            <a:r>
              <a:rPr lang="cs-CZ" sz="1600" b="1" dirty="0">
                <a:solidFill>
                  <a:srgbClr val="C00000"/>
                </a:solidFill>
              </a:rPr>
              <a:t>finanční řízení je vrcholem celého řízení firmy </a:t>
            </a:r>
            <a:r>
              <a:rPr lang="cs-CZ" sz="1600" dirty="0"/>
              <a:t>(dříve bylo chápáno pouze jako doplněk). </a:t>
            </a:r>
          </a:p>
          <a:p>
            <a:pPr algn="just">
              <a:lnSpc>
                <a:spcPct val="130000"/>
              </a:lnSpc>
              <a:spcBef>
                <a:spcPts val="300"/>
              </a:spcBef>
              <a:buFont typeface="Wingdings" panose="05000000000000000000" pitchFamily="2" charset="2"/>
              <a:buChar char="q"/>
            </a:pPr>
            <a:r>
              <a:rPr lang="cs-CZ" sz="1600" dirty="0"/>
              <a:t>Finanční řízení se </a:t>
            </a:r>
            <a:r>
              <a:rPr lang="cs-CZ" sz="1600" b="1" dirty="0">
                <a:solidFill>
                  <a:srgbClr val="C00000"/>
                </a:solidFill>
              </a:rPr>
              <a:t>vyděluje jako samostatná vědní disciplína</a:t>
            </a:r>
            <a:r>
              <a:rPr lang="cs-CZ" sz="1600" dirty="0"/>
              <a:t>, začínají vznikat </a:t>
            </a:r>
            <a:r>
              <a:rPr lang="cs-CZ" sz="1600" b="1" dirty="0">
                <a:solidFill>
                  <a:srgbClr val="C00000"/>
                </a:solidFill>
              </a:rPr>
              <a:t>samostatné řídící útvary, </a:t>
            </a:r>
            <a:r>
              <a:rPr lang="cs-CZ" sz="1600" dirty="0"/>
              <a:t>které se zabývají finančními toky a finančním řízením.</a:t>
            </a:r>
          </a:p>
          <a:p>
            <a:pPr>
              <a:lnSpc>
                <a:spcPct val="130000"/>
              </a:lnSpc>
              <a:spcBef>
                <a:spcPts val="300"/>
              </a:spcBef>
              <a:buFont typeface="Wingdings" panose="05000000000000000000" pitchFamily="2" charset="2"/>
              <a:buChar char="q"/>
            </a:pPr>
            <a:r>
              <a:rPr lang="cs-CZ" sz="1600" dirty="0"/>
              <a:t>Z hlediska vlastního vývoje se přibližně ve 30. letech soustřeďuje jak teorie tak praxe z oblasti získávání kapitálu, a to v souvislosti se vznikem podniku. </a:t>
            </a:r>
          </a:p>
          <a:p>
            <a:pPr>
              <a:lnSpc>
                <a:spcPct val="130000"/>
              </a:lnSpc>
              <a:spcBef>
                <a:spcPts val="300"/>
              </a:spcBef>
              <a:buFont typeface="Wingdings" panose="05000000000000000000" pitchFamily="2" charset="2"/>
              <a:buChar char="q"/>
            </a:pPr>
            <a:r>
              <a:rPr lang="cs-CZ" sz="1600" dirty="0"/>
              <a:t>Teoretici </a:t>
            </a:r>
            <a:r>
              <a:rPr lang="cs-CZ" sz="1600" b="1" dirty="0">
                <a:solidFill>
                  <a:srgbClr val="C00000"/>
                </a:solidFill>
              </a:rPr>
              <a:t>řešili</a:t>
            </a:r>
            <a:r>
              <a:rPr lang="cs-CZ" sz="1600" dirty="0"/>
              <a:t> </a:t>
            </a:r>
            <a:r>
              <a:rPr lang="cs-CZ" sz="1600" b="1" dirty="0">
                <a:solidFill>
                  <a:srgbClr val="C00000"/>
                </a:solidFill>
              </a:rPr>
              <a:t>problematiku externího a interního kapitálu a jejich vazeb</a:t>
            </a:r>
            <a:r>
              <a:rPr lang="cs-CZ" sz="1600" dirty="0"/>
              <a:t>. Od 30. let v souvislosti s hospodářskou krizí se věda </a:t>
            </a:r>
            <a:r>
              <a:rPr lang="cs-CZ" sz="1600" b="1" dirty="0">
                <a:solidFill>
                  <a:srgbClr val="C00000"/>
                </a:solidFill>
              </a:rPr>
              <a:t>začala opírat o získávání cizího kapitálu a s tím spojených rizik. </a:t>
            </a:r>
          </a:p>
          <a:p>
            <a:pPr>
              <a:lnSpc>
                <a:spcPct val="130000"/>
              </a:lnSpc>
              <a:spcBef>
                <a:spcPts val="300"/>
              </a:spcBef>
              <a:buFont typeface="Wingdings" panose="05000000000000000000" pitchFamily="2" charset="2"/>
              <a:buChar char="q"/>
            </a:pPr>
            <a:r>
              <a:rPr lang="cs-CZ" sz="1600" dirty="0"/>
              <a:t>Zároveň </a:t>
            </a:r>
            <a:r>
              <a:rPr lang="cs-CZ" sz="1600" b="1" dirty="0">
                <a:solidFill>
                  <a:srgbClr val="C00000"/>
                </a:solidFill>
              </a:rPr>
              <a:t>v 30. letech 20 stol</a:t>
            </a:r>
            <a:r>
              <a:rPr lang="cs-CZ" sz="1600" dirty="0"/>
              <a:t>. dochází ke koncipování </a:t>
            </a:r>
            <a:r>
              <a:rPr lang="cs-CZ" sz="1600" b="1" dirty="0">
                <a:solidFill>
                  <a:srgbClr val="C00000"/>
                </a:solidFill>
              </a:rPr>
              <a:t>prvních metod finanční analýzy</a:t>
            </a:r>
            <a:r>
              <a:rPr lang="cs-CZ" sz="1600" b="1" dirty="0"/>
              <a:t>.</a:t>
            </a:r>
            <a:br>
              <a:rPr lang="cs-CZ" sz="1600" dirty="0"/>
            </a:br>
            <a:r>
              <a:rPr lang="cs-CZ" sz="1600" dirty="0"/>
              <a:t>Velkým </a:t>
            </a:r>
            <a:r>
              <a:rPr lang="cs-CZ" sz="1600" b="1" dirty="0">
                <a:solidFill>
                  <a:srgbClr val="C00000"/>
                </a:solidFill>
              </a:rPr>
              <a:t>dopadem na vznikající koncepci finančního řízení mělo zavádění informačních technologií </a:t>
            </a:r>
            <a:r>
              <a:rPr lang="cs-CZ" sz="1600" dirty="0"/>
              <a:t>(v 50. letech). </a:t>
            </a:r>
            <a:r>
              <a:rPr lang="cs-CZ" sz="1600" b="1" dirty="0">
                <a:solidFill>
                  <a:srgbClr val="C00000"/>
                </a:solidFill>
              </a:rPr>
              <a:t>V současné době je snaha vylepšovat dané metody a zlepšovat přístup k informacím, racionalizovat finanční řízení.</a:t>
            </a:r>
          </a:p>
          <a:p>
            <a:pPr algn="just">
              <a:lnSpc>
                <a:spcPct val="130000"/>
              </a:lnSpc>
              <a:spcBef>
                <a:spcPts val="0"/>
              </a:spcBef>
              <a:buFont typeface="Wingdings" panose="05000000000000000000" pitchFamily="2" charset="2"/>
              <a:buChar char="q"/>
            </a:pPr>
            <a:r>
              <a:rPr lang="cs-CZ" sz="1600" dirty="0"/>
              <a:t>Na počátku 21. století „došlo k prohloubení </a:t>
            </a:r>
            <a:r>
              <a:rPr lang="cs-CZ" sz="1600" b="1" dirty="0">
                <a:solidFill>
                  <a:srgbClr val="FF0000"/>
                </a:solidFill>
              </a:rPr>
              <a:t>a sílení tendence ke zvýšení rentability </a:t>
            </a:r>
            <a:r>
              <a:rPr lang="cs-CZ" sz="1600" dirty="0"/>
              <a:t>podnikání a návratnosti aktiv, což vedlo ke zvyšování hodnot finanční páky a tím i ke zvyšování zadlužení podniků“</a:t>
            </a:r>
          </a:p>
        </p:txBody>
      </p:sp>
    </p:spTree>
    <p:extLst>
      <p:ext uri="{BB962C8B-B14F-4D97-AF65-F5344CB8AC3E}">
        <p14:creationId xmlns:p14="http://schemas.microsoft.com/office/powerpoint/2010/main" val="390031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INTERNÍ FINANCOVÁNÍ</a:t>
            </a:r>
          </a:p>
        </p:txBody>
      </p:sp>
      <p:sp>
        <p:nvSpPr>
          <p:cNvPr id="3" name="Zástupný symbol pro obsah 2"/>
          <p:cNvSpPr>
            <a:spLocks noGrp="1"/>
          </p:cNvSpPr>
          <p:nvPr>
            <p:ph idx="1"/>
          </p:nvPr>
        </p:nvSpPr>
        <p:spPr>
          <a:xfrm>
            <a:off x="1522413" y="1844824"/>
            <a:ext cx="9829799" cy="4536504"/>
          </a:xfrm>
        </p:spPr>
        <p:txBody>
          <a:bodyPr>
            <a:normAutofit fontScale="77500" lnSpcReduction="20000"/>
          </a:bodyPr>
          <a:lstStyle/>
          <a:p>
            <a:pPr marL="0" indent="0">
              <a:buNone/>
            </a:pPr>
            <a:r>
              <a:rPr lang="cs-CZ" sz="3200" b="1" dirty="0"/>
              <a:t>VLASTNÍ KAPITÁL </a:t>
            </a:r>
          </a:p>
          <a:p>
            <a:pPr>
              <a:lnSpc>
                <a:spcPct val="130000"/>
              </a:lnSpc>
              <a:spcBef>
                <a:spcPts val="0"/>
              </a:spcBef>
            </a:pPr>
            <a:r>
              <a:rPr lang="cs-CZ" b="1" dirty="0"/>
              <a:t>■ </a:t>
            </a:r>
            <a:r>
              <a:rPr lang="cs-CZ" dirty="0"/>
              <a:t>Základní kapitál</a:t>
            </a:r>
          </a:p>
          <a:p>
            <a:pPr>
              <a:lnSpc>
                <a:spcPct val="130000"/>
              </a:lnSpc>
              <a:spcBef>
                <a:spcPts val="0"/>
              </a:spcBef>
            </a:pPr>
            <a:r>
              <a:rPr lang="cs-CZ" b="1" dirty="0"/>
              <a:t>■ </a:t>
            </a:r>
            <a:r>
              <a:rPr lang="cs-CZ" dirty="0"/>
              <a:t>Kapitálové fondy</a:t>
            </a:r>
          </a:p>
          <a:p>
            <a:pPr>
              <a:lnSpc>
                <a:spcPct val="130000"/>
              </a:lnSpc>
              <a:spcBef>
                <a:spcPts val="0"/>
              </a:spcBef>
            </a:pPr>
            <a:r>
              <a:rPr lang="cs-CZ" b="1" dirty="0"/>
              <a:t>■ </a:t>
            </a:r>
            <a:r>
              <a:rPr lang="cs-CZ" dirty="0"/>
              <a:t>Fondy ze zisku</a:t>
            </a:r>
          </a:p>
          <a:p>
            <a:pPr>
              <a:lnSpc>
                <a:spcPct val="130000"/>
              </a:lnSpc>
              <a:spcBef>
                <a:spcPts val="0"/>
              </a:spcBef>
            </a:pPr>
            <a:r>
              <a:rPr lang="cs-CZ" b="1" dirty="0"/>
              <a:t>■ </a:t>
            </a:r>
            <a:r>
              <a:rPr lang="cs-CZ" dirty="0"/>
              <a:t>Výsledek hospodařeni minulých let</a:t>
            </a:r>
          </a:p>
          <a:p>
            <a:pPr>
              <a:lnSpc>
                <a:spcPct val="130000"/>
              </a:lnSpc>
              <a:spcBef>
                <a:spcPts val="0"/>
              </a:spcBef>
            </a:pPr>
            <a:r>
              <a:rPr lang="cs-CZ" b="1" dirty="0"/>
              <a:t>■ </a:t>
            </a:r>
            <a:r>
              <a:rPr lang="cs-CZ" dirty="0"/>
              <a:t>Výsledek hospodařeni</a:t>
            </a:r>
            <a:endParaRPr lang="cs-CZ" sz="3200" b="1" dirty="0"/>
          </a:p>
          <a:p>
            <a:pPr marL="0" indent="0">
              <a:buNone/>
            </a:pPr>
            <a:r>
              <a:rPr lang="cs-CZ" sz="3200" b="1" dirty="0"/>
              <a:t>ODPISY </a:t>
            </a:r>
          </a:p>
          <a:p>
            <a:pPr algn="just">
              <a:lnSpc>
                <a:spcPct val="130000"/>
              </a:lnSpc>
              <a:spcBef>
                <a:spcPts val="0"/>
              </a:spcBef>
            </a:pPr>
            <a:r>
              <a:rPr lang="cs-CZ" dirty="0"/>
              <a:t>V účetnictví jsou vedeny jako náklad, z pohledu finančnictví jsou považovány za zdroj interní </a:t>
            </a:r>
          </a:p>
          <a:p>
            <a:pPr algn="just">
              <a:lnSpc>
                <a:spcPct val="130000"/>
              </a:lnSpc>
              <a:spcBef>
                <a:spcPts val="0"/>
              </a:spcBef>
            </a:pPr>
            <a:r>
              <a:rPr lang="cs-CZ" dirty="0"/>
              <a:t>peněžním vyjádřením opotřebování hmotného i nehmotného investičního majetku, jsou považovány za interní finanční zdroj, protože zůstávají podniku k dispozici. </a:t>
            </a:r>
          </a:p>
          <a:p>
            <a:pPr>
              <a:lnSpc>
                <a:spcPct val="130000"/>
              </a:lnSpc>
              <a:spcBef>
                <a:spcPts val="0"/>
              </a:spcBef>
            </a:pPr>
            <a:r>
              <a:rPr lang="cs-CZ" b="1" dirty="0"/>
              <a:t>rovnoměrná metoda</a:t>
            </a:r>
          </a:p>
          <a:p>
            <a:pPr>
              <a:lnSpc>
                <a:spcPct val="130000"/>
              </a:lnSpc>
              <a:spcBef>
                <a:spcPts val="0"/>
              </a:spcBef>
            </a:pPr>
            <a:r>
              <a:rPr lang="cs-CZ" b="1" dirty="0"/>
              <a:t>zrychlena metoda</a:t>
            </a:r>
            <a:endParaRPr lang="cs-CZ" sz="3200" b="1" dirty="0"/>
          </a:p>
        </p:txBody>
      </p:sp>
    </p:spTree>
    <p:extLst>
      <p:ext uri="{BB962C8B-B14F-4D97-AF65-F5344CB8AC3E}">
        <p14:creationId xmlns:p14="http://schemas.microsoft.com/office/powerpoint/2010/main" val="23173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EXTERNÍ FINANCOVÁNÍ</a:t>
            </a:r>
          </a:p>
        </p:txBody>
      </p:sp>
      <p:sp>
        <p:nvSpPr>
          <p:cNvPr id="3" name="Zástupný symbol pro obsah 2"/>
          <p:cNvSpPr>
            <a:spLocks noGrp="1"/>
          </p:cNvSpPr>
          <p:nvPr>
            <p:ph idx="1"/>
          </p:nvPr>
        </p:nvSpPr>
        <p:spPr/>
        <p:txBody>
          <a:bodyPr>
            <a:normAutofit/>
          </a:bodyPr>
          <a:lstStyle/>
          <a:p>
            <a:pPr algn="just">
              <a:lnSpc>
                <a:spcPct val="110000"/>
              </a:lnSpc>
              <a:spcBef>
                <a:spcPts val="0"/>
              </a:spcBef>
            </a:pPr>
            <a:r>
              <a:rPr lang="cs-CZ" sz="2800" dirty="0"/>
              <a:t>Externí financování představuje získávání externích finančních zdrojů k financování operací a investičních projektů a to například od akcionářů (vlastní kapitál) nebo věřitelů (cizí kapitál)</a:t>
            </a:r>
          </a:p>
        </p:txBody>
      </p:sp>
    </p:spTree>
    <p:extLst>
      <p:ext uri="{BB962C8B-B14F-4D97-AF65-F5344CB8AC3E}">
        <p14:creationId xmlns:p14="http://schemas.microsoft.com/office/powerpoint/2010/main" val="395650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LEASING</a:t>
            </a:r>
          </a:p>
        </p:txBody>
      </p:sp>
      <p:sp>
        <p:nvSpPr>
          <p:cNvPr id="3" name="Zástupný symbol pro obsah 2"/>
          <p:cNvSpPr>
            <a:spLocks noGrp="1"/>
          </p:cNvSpPr>
          <p:nvPr>
            <p:ph idx="1"/>
          </p:nvPr>
        </p:nvSpPr>
        <p:spPr>
          <a:xfrm>
            <a:off x="1522413" y="1844824"/>
            <a:ext cx="9829799" cy="4324201"/>
          </a:xfrm>
        </p:spPr>
        <p:txBody>
          <a:bodyPr>
            <a:normAutofit fontScale="85000" lnSpcReduction="10000"/>
          </a:bodyPr>
          <a:lstStyle/>
          <a:p>
            <a:pPr algn="just">
              <a:lnSpc>
                <a:spcPct val="130000"/>
              </a:lnSpc>
              <a:spcBef>
                <a:spcPts val="0"/>
              </a:spcBef>
              <a:buFont typeface="Wingdings" panose="05000000000000000000" pitchFamily="2" charset="2"/>
              <a:buChar char="q"/>
            </a:pPr>
            <a:r>
              <a:rPr lang="cs-CZ" dirty="0"/>
              <a:t>Je </a:t>
            </a:r>
            <a:r>
              <a:rPr lang="cs-CZ" b="1" dirty="0">
                <a:solidFill>
                  <a:srgbClr val="C00000"/>
                </a:solidFill>
              </a:rPr>
              <a:t>dlouhodobý pronájem,</a:t>
            </a:r>
            <a:r>
              <a:rPr lang="cs-CZ" dirty="0"/>
              <a:t> (nejčastěji je aplikován na automobily a nemovitosti)</a:t>
            </a:r>
            <a:endParaRPr lang="cs-CZ" b="1" dirty="0">
              <a:solidFill>
                <a:srgbClr val="C00000"/>
              </a:solidFill>
            </a:endParaRPr>
          </a:p>
          <a:p>
            <a:pPr algn="just">
              <a:lnSpc>
                <a:spcPct val="130000"/>
              </a:lnSpc>
              <a:spcBef>
                <a:spcPts val="0"/>
              </a:spcBef>
              <a:buFont typeface="Wingdings" panose="05000000000000000000" pitchFamily="2" charset="2"/>
              <a:buChar char="q"/>
            </a:pPr>
            <a:r>
              <a:rPr lang="cs-CZ" dirty="0"/>
              <a:t>Leasingového kontraktu se účastní minimálně dva subjekty  </a:t>
            </a:r>
          </a:p>
          <a:p>
            <a:pPr algn="just">
              <a:lnSpc>
                <a:spcPct val="130000"/>
              </a:lnSpc>
              <a:spcBef>
                <a:spcPts val="0"/>
              </a:spcBef>
              <a:buFont typeface="Wingdings" panose="05000000000000000000" pitchFamily="2" charset="2"/>
              <a:buChar char="q"/>
            </a:pPr>
            <a:r>
              <a:rPr lang="cs-CZ" b="1" dirty="0"/>
              <a:t>Pojmy leasingu → Pronajímatel (</a:t>
            </a:r>
            <a:r>
              <a:rPr lang="cs-CZ" b="1" dirty="0" err="1"/>
              <a:t>lessor</a:t>
            </a:r>
            <a:r>
              <a:rPr lang="cs-CZ" b="1" dirty="0"/>
              <a:t>) a nájemce (</a:t>
            </a:r>
            <a:r>
              <a:rPr lang="cs-CZ" b="1" dirty="0" err="1"/>
              <a:t>lessee</a:t>
            </a:r>
            <a:r>
              <a:rPr lang="cs-CZ" b="1" dirty="0"/>
              <a:t>). </a:t>
            </a:r>
          </a:p>
          <a:p>
            <a:pPr algn="just">
              <a:buFont typeface="Wingdings" panose="05000000000000000000" pitchFamily="2" charset="2"/>
              <a:buChar char="q"/>
            </a:pPr>
            <a:r>
              <a:rPr lang="cs-CZ" b="1" dirty="0">
                <a:solidFill>
                  <a:srgbClr val="C00000"/>
                </a:solidFill>
              </a:rPr>
              <a:t>Pronajímatel je vlastníkem aktiva</a:t>
            </a:r>
            <a:r>
              <a:rPr lang="cs-CZ" dirty="0"/>
              <a:t>, které je předmětem leasingové smlouvy a </a:t>
            </a:r>
          </a:p>
          <a:p>
            <a:pPr algn="just">
              <a:buFont typeface="Wingdings" panose="05000000000000000000" pitchFamily="2" charset="2"/>
              <a:buChar char="q"/>
            </a:pPr>
            <a:r>
              <a:rPr lang="cs-CZ" b="1" dirty="0">
                <a:solidFill>
                  <a:srgbClr val="C00000"/>
                </a:solidFill>
              </a:rPr>
              <a:t>Nájemce je jeho uživatelem</a:t>
            </a:r>
            <a:r>
              <a:rPr lang="cs-CZ" b="1" dirty="0"/>
              <a:t>. </a:t>
            </a:r>
          </a:p>
          <a:p>
            <a:pPr algn="just">
              <a:buFont typeface="Wingdings" panose="05000000000000000000" pitchFamily="2" charset="2"/>
              <a:buChar char="q"/>
            </a:pPr>
            <a:r>
              <a:rPr lang="cs-CZ" b="1" dirty="0"/>
              <a:t>Pronajímatelem</a:t>
            </a:r>
            <a:r>
              <a:rPr lang="cs-CZ" dirty="0"/>
              <a:t> může být buďto: </a:t>
            </a:r>
          </a:p>
          <a:p>
            <a:pPr algn="just"/>
            <a:r>
              <a:rPr lang="cs-CZ" b="1" dirty="0">
                <a:solidFill>
                  <a:srgbClr val="C00000"/>
                </a:solidFill>
              </a:rPr>
              <a:t>přímo výrobce daného aktiva </a:t>
            </a:r>
            <a:r>
              <a:rPr lang="cs-CZ" b="1" dirty="0"/>
              <a:t>nebo </a:t>
            </a:r>
          </a:p>
          <a:p>
            <a:pPr algn="just"/>
            <a:r>
              <a:rPr lang="cs-CZ" b="1" dirty="0">
                <a:solidFill>
                  <a:srgbClr val="C00000"/>
                </a:solidFill>
              </a:rPr>
              <a:t>leasingová společnost</a:t>
            </a:r>
            <a:r>
              <a:rPr lang="cs-CZ" dirty="0"/>
              <a:t>, která odkupuje aktivum od výrobce a dále jej pronajímá. </a:t>
            </a:r>
          </a:p>
          <a:p>
            <a:pPr algn="just">
              <a:buFont typeface="Wingdings" panose="05000000000000000000" pitchFamily="2" charset="2"/>
              <a:buChar char="q"/>
            </a:pPr>
            <a:r>
              <a:rPr lang="cs-CZ" dirty="0"/>
              <a:t>Leasingový </a:t>
            </a:r>
            <a:r>
              <a:rPr lang="cs-CZ" b="1" dirty="0"/>
              <a:t>kontrakt </a:t>
            </a:r>
            <a:r>
              <a:rPr lang="cs-CZ" dirty="0"/>
              <a:t>mezi pronajímatelem a nájemcem </a:t>
            </a:r>
            <a:r>
              <a:rPr lang="cs-CZ" b="1" dirty="0"/>
              <a:t>se nazývá leasingem přímým </a:t>
            </a:r>
            <a:r>
              <a:rPr lang="cs-CZ" dirty="0"/>
              <a:t>(direct </a:t>
            </a:r>
            <a:r>
              <a:rPr lang="cs-CZ" dirty="0" err="1"/>
              <a:t>lease</a:t>
            </a:r>
            <a:r>
              <a:rPr lang="cs-CZ" dirty="0"/>
              <a:t>). </a:t>
            </a:r>
          </a:p>
          <a:p>
            <a:endParaRPr lang="cs-CZ" dirty="0"/>
          </a:p>
        </p:txBody>
      </p:sp>
    </p:spTree>
    <p:extLst>
      <p:ext uri="{BB962C8B-B14F-4D97-AF65-F5344CB8AC3E}">
        <p14:creationId xmlns:p14="http://schemas.microsoft.com/office/powerpoint/2010/main" val="48036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LEVERAGE LEASING </a:t>
            </a:r>
          </a:p>
        </p:txBody>
      </p:sp>
      <p:sp>
        <p:nvSpPr>
          <p:cNvPr id="3" name="Zástupný symbol pro obsah 2"/>
          <p:cNvSpPr>
            <a:spLocks noGrp="1"/>
          </p:cNvSpPr>
          <p:nvPr>
            <p:ph idx="1"/>
          </p:nvPr>
        </p:nvSpPr>
        <p:spPr>
          <a:xfrm>
            <a:off x="1522413" y="1981200"/>
            <a:ext cx="9829799" cy="4844678"/>
          </a:xfrm>
        </p:spPr>
        <p:txBody>
          <a:bodyPr/>
          <a:lstStyle/>
          <a:p>
            <a:r>
              <a:rPr lang="cs-CZ" dirty="0"/>
              <a:t>je charakteristický </a:t>
            </a:r>
            <a:r>
              <a:rPr lang="cs-CZ" b="1" dirty="0">
                <a:solidFill>
                  <a:srgbClr val="C00000"/>
                </a:solidFill>
              </a:rPr>
              <a:t>účastí třetího subjektu, věřitele </a:t>
            </a:r>
          </a:p>
        </p:txBody>
      </p:sp>
      <p:graphicFrame>
        <p:nvGraphicFramePr>
          <p:cNvPr id="4" name="Diagram 3"/>
          <p:cNvGraphicFramePr/>
          <p:nvPr>
            <p:extLst>
              <p:ext uri="{D42A27DB-BD31-4B8C-83A1-F6EECF244321}">
                <p14:modId xmlns:p14="http://schemas.microsoft.com/office/powerpoint/2010/main" val="242163404"/>
              </p:ext>
            </p:extLst>
          </p:nvPr>
        </p:nvGraphicFramePr>
        <p:xfrm>
          <a:off x="3718149" y="2564903"/>
          <a:ext cx="5472607" cy="3204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ovéPole 4"/>
          <p:cNvSpPr txBox="1"/>
          <p:nvPr/>
        </p:nvSpPr>
        <p:spPr>
          <a:xfrm>
            <a:off x="3574132" y="3890446"/>
            <a:ext cx="2448272" cy="369332"/>
          </a:xfrm>
          <a:prstGeom prst="rect">
            <a:avLst/>
          </a:prstGeom>
          <a:noFill/>
        </p:spPr>
        <p:txBody>
          <a:bodyPr wrap="square" rtlCol="0">
            <a:spAutoFit/>
          </a:bodyPr>
          <a:lstStyle/>
          <a:p>
            <a:r>
              <a:rPr lang="cs-CZ" i="1" dirty="0"/>
              <a:t>Leasingové splátky </a:t>
            </a:r>
          </a:p>
        </p:txBody>
      </p:sp>
      <p:sp>
        <p:nvSpPr>
          <p:cNvPr id="6" name="TextovéPole 5"/>
          <p:cNvSpPr txBox="1"/>
          <p:nvPr/>
        </p:nvSpPr>
        <p:spPr>
          <a:xfrm>
            <a:off x="7246540" y="3808636"/>
            <a:ext cx="2448272" cy="369332"/>
          </a:xfrm>
          <a:prstGeom prst="rect">
            <a:avLst/>
          </a:prstGeom>
          <a:noFill/>
        </p:spPr>
        <p:txBody>
          <a:bodyPr wrap="square" rtlCol="0">
            <a:spAutoFit/>
          </a:bodyPr>
          <a:lstStyle/>
          <a:p>
            <a:r>
              <a:rPr lang="cs-CZ" i="1" dirty="0"/>
              <a:t>Leasingová smlouva </a:t>
            </a:r>
          </a:p>
        </p:txBody>
      </p:sp>
      <p:sp>
        <p:nvSpPr>
          <p:cNvPr id="7" name="TextovéPole 6"/>
          <p:cNvSpPr txBox="1"/>
          <p:nvPr/>
        </p:nvSpPr>
        <p:spPr>
          <a:xfrm>
            <a:off x="5014292" y="6087214"/>
            <a:ext cx="3240360" cy="615553"/>
          </a:xfrm>
          <a:prstGeom prst="rect">
            <a:avLst/>
          </a:prstGeom>
          <a:noFill/>
        </p:spPr>
        <p:txBody>
          <a:bodyPr wrap="square" rtlCol="0">
            <a:spAutoFit/>
          </a:bodyPr>
          <a:lstStyle/>
          <a:p>
            <a:pPr algn="ctr"/>
            <a:r>
              <a:rPr lang="cs-CZ" sz="1600" i="1" dirty="0"/>
              <a:t>Leasingové splátky mínus úrokové platby věřiteli</a:t>
            </a:r>
            <a:r>
              <a:rPr lang="cs-CZ" i="1" dirty="0"/>
              <a:t>  </a:t>
            </a:r>
          </a:p>
        </p:txBody>
      </p:sp>
      <p:sp>
        <p:nvSpPr>
          <p:cNvPr id="8" name="TextovéPole 7"/>
          <p:cNvSpPr txBox="1"/>
          <p:nvPr/>
        </p:nvSpPr>
        <p:spPr>
          <a:xfrm>
            <a:off x="8589290" y="5031196"/>
            <a:ext cx="2448272" cy="646331"/>
          </a:xfrm>
          <a:prstGeom prst="rect">
            <a:avLst/>
          </a:prstGeom>
          <a:noFill/>
        </p:spPr>
        <p:txBody>
          <a:bodyPr wrap="square" rtlCol="0">
            <a:spAutoFit/>
          </a:bodyPr>
          <a:lstStyle/>
          <a:p>
            <a:pPr algn="ctr"/>
            <a:r>
              <a:rPr lang="cs-CZ" i="1" dirty="0"/>
              <a:t>20 - 40% ceny aktiva (kmenový podíl)</a:t>
            </a:r>
          </a:p>
        </p:txBody>
      </p:sp>
      <p:sp>
        <p:nvSpPr>
          <p:cNvPr id="9" name="TextovéPole 8"/>
          <p:cNvSpPr txBox="1"/>
          <p:nvPr/>
        </p:nvSpPr>
        <p:spPr>
          <a:xfrm>
            <a:off x="1989957" y="5173496"/>
            <a:ext cx="2448272" cy="369332"/>
          </a:xfrm>
          <a:prstGeom prst="rect">
            <a:avLst/>
          </a:prstGeom>
          <a:noFill/>
        </p:spPr>
        <p:txBody>
          <a:bodyPr wrap="square" rtlCol="0">
            <a:spAutoFit/>
          </a:bodyPr>
          <a:lstStyle/>
          <a:p>
            <a:r>
              <a:rPr lang="cs-CZ" i="1" dirty="0"/>
              <a:t>60 - 80% ceny aktiva</a:t>
            </a:r>
          </a:p>
        </p:txBody>
      </p:sp>
      <p:sp>
        <p:nvSpPr>
          <p:cNvPr id="10" name="Šipka doleva 9"/>
          <p:cNvSpPr/>
          <p:nvPr/>
        </p:nvSpPr>
        <p:spPr>
          <a:xfrm>
            <a:off x="5390955" y="5769441"/>
            <a:ext cx="2232248" cy="4198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rgbClr val="C00000"/>
                </a:solidFill>
              </a:rPr>
              <a:t>Zástavní obligace </a:t>
            </a:r>
          </a:p>
        </p:txBody>
      </p:sp>
      <p:sp>
        <p:nvSpPr>
          <p:cNvPr id="11" name="TextovéPole 10"/>
          <p:cNvSpPr txBox="1"/>
          <p:nvPr/>
        </p:nvSpPr>
        <p:spPr>
          <a:xfrm>
            <a:off x="1197868" y="5773073"/>
            <a:ext cx="3240361" cy="923330"/>
          </a:xfrm>
          <a:prstGeom prst="rect">
            <a:avLst/>
          </a:prstGeom>
          <a:noFill/>
        </p:spPr>
        <p:txBody>
          <a:bodyPr wrap="square" rtlCol="0">
            <a:spAutoFit/>
          </a:bodyPr>
          <a:lstStyle/>
          <a:p>
            <a:pPr algn="ctr"/>
            <a:r>
              <a:rPr lang="cs-CZ" dirty="0">
                <a:solidFill>
                  <a:srgbClr val="C00000"/>
                </a:solidFill>
              </a:rPr>
              <a:t>Někdy věřitel požaduje zástavu 4-té nezávislé osoby (strategické - stát)</a:t>
            </a:r>
          </a:p>
        </p:txBody>
      </p:sp>
      <p:cxnSp>
        <p:nvCxnSpPr>
          <p:cNvPr id="13" name="Přímá spojnice se šipkou 12"/>
          <p:cNvCxnSpPr/>
          <p:nvPr/>
        </p:nvCxnSpPr>
        <p:spPr>
          <a:xfrm flipH="1" flipV="1">
            <a:off x="2313994" y="3571098"/>
            <a:ext cx="1800807" cy="14600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1070991" y="2821852"/>
            <a:ext cx="2791173" cy="830997"/>
          </a:xfrm>
          <a:prstGeom prst="rect">
            <a:avLst/>
          </a:prstGeom>
          <a:noFill/>
        </p:spPr>
        <p:txBody>
          <a:bodyPr wrap="square" rtlCol="0">
            <a:spAutoFit/>
          </a:bodyPr>
          <a:lstStyle/>
          <a:p>
            <a:pPr algn="ctr"/>
            <a:r>
              <a:rPr lang="cs-CZ" sz="1600" dirty="0"/>
              <a:t>Banka; legisl. povolení pak i  pojišťovna nebo penzijní fondy  </a:t>
            </a:r>
          </a:p>
        </p:txBody>
      </p:sp>
    </p:spTree>
    <p:extLst>
      <p:ext uri="{BB962C8B-B14F-4D97-AF65-F5344CB8AC3E}">
        <p14:creationId xmlns:p14="http://schemas.microsoft.com/office/powerpoint/2010/main" val="23452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ZPĚTNÝ LEASING </a:t>
            </a:r>
            <a:endParaRPr lang="cs-CZ" dirty="0"/>
          </a:p>
        </p:txBody>
      </p:sp>
      <p:sp>
        <p:nvSpPr>
          <p:cNvPr id="3" name="Zástupný symbol pro obsah 2"/>
          <p:cNvSpPr>
            <a:spLocks noGrp="1"/>
          </p:cNvSpPr>
          <p:nvPr>
            <p:ph idx="1"/>
          </p:nvPr>
        </p:nvSpPr>
        <p:spPr/>
        <p:txBody>
          <a:bodyPr>
            <a:normAutofit fontScale="77500" lnSpcReduction="20000"/>
          </a:bodyPr>
          <a:lstStyle/>
          <a:p>
            <a:r>
              <a:rPr lang="cs-CZ" b="1" dirty="0"/>
              <a:t>Nepřímý finanční leasing</a:t>
            </a:r>
          </a:p>
          <a:p>
            <a:pPr algn="just">
              <a:lnSpc>
                <a:spcPct val="130000"/>
              </a:lnSpc>
              <a:spcBef>
                <a:spcPts val="0"/>
              </a:spcBef>
            </a:pPr>
            <a:r>
              <a:rPr lang="cs-CZ" dirty="0">
                <a:latin typeface="Times New Roman" panose="02020603050405020304" pitchFamily="18" charset="0"/>
                <a:cs typeface="Times New Roman" panose="02020603050405020304" pitchFamily="18" charset="0"/>
              </a:rPr>
              <a:t>Speciální formou finančního leasingu je tzv. zpětný leasing, při kterém majitel nějaké věci (dopravního prostředku, výrobního stroje, nemovitosti atp.) tuto věc nejprve prodá leasingové společnosti, která mu následně na tuto věc poskytne finanční leasing, takže původní majitel věc i nadále užívá jako nájemce a průběžně splácí. Po řádném splacení se pak stává majitelem věci zpět. Účelem zpětného leasingu je získat aktuálně potřebnou hotovost. </a:t>
            </a:r>
          </a:p>
          <a:p>
            <a:pPr algn="just">
              <a:lnSpc>
                <a:spcPct val="130000"/>
              </a:lnSpc>
              <a:spcBef>
                <a:spcPts val="0"/>
              </a:spcBef>
            </a:pPr>
            <a:endParaRPr lang="cs-CZ" dirty="0">
              <a:latin typeface="Times New Roman" panose="02020603050405020304" pitchFamily="18" charset="0"/>
              <a:cs typeface="Times New Roman" panose="02020603050405020304" pitchFamily="18" charset="0"/>
            </a:endParaRPr>
          </a:p>
          <a:p>
            <a:pPr algn="just">
              <a:lnSpc>
                <a:spcPct val="130000"/>
              </a:lnSpc>
              <a:spcBef>
                <a:spcPts val="0"/>
              </a:spcBef>
            </a:pPr>
            <a:r>
              <a:rPr lang="cs-CZ" dirty="0">
                <a:latin typeface="Times New Roman" panose="02020603050405020304" pitchFamily="18" charset="0"/>
                <a:cs typeface="Times New Roman" panose="02020603050405020304" pitchFamily="18" charset="0"/>
              </a:rPr>
              <a:t>Zpětný leasing může být používán i jako ochrana majetku před hrozícími exekucemi a věřiteli. Pokud totiž dlužník převede svůj majetek na třetí subjekt, věřitelé se obtížněji domáhají úhrady svých dluhů.</a:t>
            </a:r>
          </a:p>
          <a:p>
            <a:pPr marL="0" indent="0" algn="just">
              <a:lnSpc>
                <a:spcPct val="130000"/>
              </a:lnSpc>
              <a:spcBef>
                <a:spcPts val="0"/>
              </a:spcBef>
              <a:buNone/>
            </a:pPr>
            <a:r>
              <a:rPr lang="cs-CZ" b="1" dirty="0">
                <a:latin typeface="Times New Roman" panose="02020603050405020304" pitchFamily="18" charset="0"/>
                <a:cs typeface="Times New Roman" panose="02020603050405020304" pitchFamily="18" charset="0"/>
              </a:rPr>
              <a:t>Poskytovatelé zpětného leasingu v Česku: </a:t>
            </a:r>
          </a:p>
          <a:p>
            <a:pPr algn="just">
              <a:lnSpc>
                <a:spcPct val="130000"/>
              </a:lnSpc>
              <a:spcBef>
                <a:spcPts val="0"/>
              </a:spcBef>
            </a:pPr>
            <a:r>
              <a:rPr lang="cs-CZ" dirty="0">
                <a:latin typeface="Times New Roman" panose="02020603050405020304" pitchFamily="18" charset="0"/>
                <a:cs typeface="Times New Roman" panose="02020603050405020304" pitchFamily="18" charset="0"/>
              </a:rPr>
              <a:t>NOVA leasing</a:t>
            </a:r>
          </a:p>
          <a:p>
            <a:pPr algn="just">
              <a:lnSpc>
                <a:spcPct val="130000"/>
              </a:lnSpc>
              <a:spcBef>
                <a:spcPts val="0"/>
              </a:spcBef>
            </a:pPr>
            <a:r>
              <a:rPr lang="cs-CZ" dirty="0">
                <a:latin typeface="Times New Roman" panose="02020603050405020304" pitchFamily="18" charset="0"/>
                <a:cs typeface="Times New Roman" panose="02020603050405020304" pitchFamily="18" charset="0"/>
              </a:rPr>
              <a:t>UNIleasing</a:t>
            </a:r>
          </a:p>
          <a:p>
            <a:pPr algn="just"/>
            <a:endParaRPr lang="cs-CZ" dirty="0"/>
          </a:p>
        </p:txBody>
      </p:sp>
    </p:spTree>
    <p:extLst>
      <p:ext uri="{BB962C8B-B14F-4D97-AF65-F5344CB8AC3E}">
        <p14:creationId xmlns:p14="http://schemas.microsoft.com/office/powerpoint/2010/main" val="370947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FORFAITING a FAKTORING</a:t>
            </a:r>
          </a:p>
        </p:txBody>
      </p:sp>
      <p:sp>
        <p:nvSpPr>
          <p:cNvPr id="3" name="Zástupný symbol pro obsah 2"/>
          <p:cNvSpPr>
            <a:spLocks noGrp="1"/>
          </p:cNvSpPr>
          <p:nvPr>
            <p:ph idx="1"/>
          </p:nvPr>
        </p:nvSpPr>
        <p:spPr/>
        <p:txBody>
          <a:bodyPr/>
          <a:lstStyle/>
          <a:p>
            <a:pPr algn="just">
              <a:buSzPct val="100000"/>
            </a:pPr>
            <a:r>
              <a:rPr lang="cs-CZ" dirty="0">
                <a:solidFill>
                  <a:schemeClr val="tx2"/>
                </a:solidFill>
              </a:rPr>
              <a:t>Představuje odkup střednědobých a dlouhodobých pohledávek specializovaných společností se splatnosti do 180 dní (faktoring), splatnost nad 180 dní (forfaiting) .</a:t>
            </a:r>
          </a:p>
          <a:p>
            <a:pPr algn="just">
              <a:buSzPct val="100000"/>
            </a:pPr>
            <a:r>
              <a:rPr lang="cs-CZ" dirty="0">
                <a:solidFill>
                  <a:schemeClr val="tx2"/>
                </a:solidFill>
              </a:rPr>
              <a:t>Forfaiting je oproti faktoringu zajištěn směnkou nebo bankovní zárukou proti nesplacení</a:t>
            </a:r>
          </a:p>
          <a:p>
            <a:pPr algn="just">
              <a:buSzPct val="100000"/>
            </a:pPr>
            <a:r>
              <a:rPr lang="cs-CZ" dirty="0">
                <a:solidFill>
                  <a:schemeClr val="tx2"/>
                </a:solidFill>
              </a:rPr>
              <a:t>Smyslem je urychlení oběhu peněz, tím že nemusí čekat na splatnost své pohledávky, před splatností odprodá své pohledávky. </a:t>
            </a:r>
          </a:p>
          <a:p>
            <a:pPr algn="just">
              <a:buSzPct val="100000"/>
            </a:pPr>
            <a:r>
              <a:rPr lang="cs-CZ" dirty="0">
                <a:solidFill>
                  <a:schemeClr val="tx2"/>
                </a:solidFill>
              </a:rPr>
              <a:t>Blíže proces forfaitingu a faktoringu na https://www.penize.cz/43355-faktoring-a-forfaiting</a:t>
            </a:r>
          </a:p>
          <a:p>
            <a:pPr algn="just"/>
            <a:endParaRPr lang="cs-CZ" dirty="0">
              <a:solidFill>
                <a:schemeClr val="tx2"/>
              </a:solidFill>
            </a:endParaRPr>
          </a:p>
        </p:txBody>
      </p:sp>
    </p:spTree>
    <p:extLst>
      <p:ext uri="{BB962C8B-B14F-4D97-AF65-F5344CB8AC3E}">
        <p14:creationId xmlns:p14="http://schemas.microsoft.com/office/powerpoint/2010/main" val="36467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pPr algn="ctr"/>
            <a:r>
              <a:rPr lang="cs-CZ" b="1" dirty="0">
                <a:solidFill>
                  <a:schemeClr val="accent1">
                    <a:lumMod val="50000"/>
                  </a:schemeClr>
                </a:solidFill>
              </a:rPr>
              <a:t>DĚKUJI ZA POZORNOST</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75399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PODNIKOVÉ FINANCE</a:t>
            </a:r>
          </a:p>
        </p:txBody>
      </p:sp>
      <p:sp>
        <p:nvSpPr>
          <p:cNvPr id="3" name="Zástupný symbol pro obsah 2"/>
          <p:cNvSpPr>
            <a:spLocks noGrp="1"/>
          </p:cNvSpPr>
          <p:nvPr>
            <p:ph idx="1"/>
          </p:nvPr>
        </p:nvSpPr>
        <p:spPr>
          <a:xfrm>
            <a:off x="1269876" y="1981200"/>
            <a:ext cx="10441159" cy="4760168"/>
          </a:xfrm>
        </p:spPr>
        <p:txBody>
          <a:bodyPr>
            <a:normAutofit/>
          </a:bodyPr>
          <a:lstStyle/>
          <a:p>
            <a:pPr algn="just"/>
            <a:r>
              <a:rPr lang="cs-CZ" b="1" dirty="0">
                <a:solidFill>
                  <a:srgbClr val="C00000"/>
                </a:solidFill>
              </a:rPr>
              <a:t>Podnikové finance jsou </a:t>
            </a:r>
            <a:r>
              <a:rPr lang="cs-CZ" dirty="0"/>
              <a:t>tedy především </a:t>
            </a:r>
            <a:r>
              <a:rPr lang="cs-CZ" b="1" dirty="0">
                <a:solidFill>
                  <a:srgbClr val="C00000"/>
                </a:solidFill>
              </a:rPr>
              <a:t>peněžními vztahy</a:t>
            </a:r>
          </a:p>
          <a:p>
            <a:pPr algn="just"/>
            <a:r>
              <a:rPr lang="cs-CZ" b="1" i="1" dirty="0"/>
              <a:t>„podnikové finance </a:t>
            </a:r>
            <a:r>
              <a:rPr lang="cs-CZ" b="1" i="1" dirty="0">
                <a:solidFill>
                  <a:srgbClr val="C00000"/>
                </a:solidFill>
              </a:rPr>
              <a:t>zachycují v peněžních jednotkách </a:t>
            </a:r>
            <a:r>
              <a:rPr lang="cs-CZ" b="1" i="1" dirty="0"/>
              <a:t>veškeré </a:t>
            </a:r>
            <a:r>
              <a:rPr lang="cs-CZ" b="1" i="1" dirty="0">
                <a:solidFill>
                  <a:srgbClr val="C00000"/>
                </a:solidFill>
              </a:rPr>
              <a:t>hmotné a nehmotné procesy</a:t>
            </a:r>
            <a:r>
              <a:rPr lang="cs-CZ" b="1" i="1" dirty="0"/>
              <a:t>, které </a:t>
            </a:r>
            <a:r>
              <a:rPr lang="cs-CZ" b="1" i="1" dirty="0">
                <a:solidFill>
                  <a:srgbClr val="C00000"/>
                </a:solidFill>
              </a:rPr>
              <a:t>v podniku probíhají </a:t>
            </a:r>
            <a:r>
              <a:rPr lang="cs-CZ" b="1" i="1" dirty="0"/>
              <a:t>a </a:t>
            </a:r>
            <a:r>
              <a:rPr lang="cs-CZ" b="1" i="1" dirty="0">
                <a:solidFill>
                  <a:srgbClr val="C00000"/>
                </a:solidFill>
              </a:rPr>
              <a:t>umožňují vyčíslení konečného efektu,</a:t>
            </a:r>
            <a:r>
              <a:rPr lang="cs-CZ" b="1" i="1" dirty="0"/>
              <a:t> který je výsledkem fungování celého systému“</a:t>
            </a:r>
          </a:p>
          <a:p>
            <a:pPr algn="just"/>
            <a:r>
              <a:rPr lang="cs-CZ" b="1" dirty="0"/>
              <a:t>Finance jsou obecně definovány jako </a:t>
            </a:r>
            <a:r>
              <a:rPr lang="cs-CZ" b="1" i="1" dirty="0"/>
              <a:t>„</a:t>
            </a:r>
            <a:r>
              <a:rPr lang="cs-CZ" b="1" i="1" dirty="0">
                <a:solidFill>
                  <a:srgbClr val="C00000"/>
                </a:solidFill>
              </a:rPr>
              <a:t>soustava peněžních vztahů, které vznikají při tvorbě, rozdělování a používání peněžních fondů</a:t>
            </a:r>
            <a:r>
              <a:rPr lang="cs-CZ" b="1" i="1" dirty="0"/>
              <a:t>“</a:t>
            </a:r>
          </a:p>
          <a:p>
            <a:pPr algn="just"/>
            <a:r>
              <a:rPr lang="cs-CZ" b="1" dirty="0"/>
              <a:t>Soustava peněžních vztahů, do kterých podnik vstupuje při získávání finančních zdrojů, při jejich alokaci do nepeněžních forem majetku, při produktivním využívání tohoto majetku a při rozdělování dosažených výsledků hospodaření“ </a:t>
            </a:r>
          </a:p>
        </p:txBody>
      </p:sp>
    </p:spTree>
    <p:extLst>
      <p:ext uri="{BB962C8B-B14F-4D97-AF65-F5344CB8AC3E}">
        <p14:creationId xmlns:p14="http://schemas.microsoft.com/office/powerpoint/2010/main" val="941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69877" y="381000"/>
            <a:ext cx="10441159" cy="1219200"/>
          </a:xfrm>
        </p:spPr>
        <p:txBody>
          <a:bodyPr>
            <a:normAutofit/>
          </a:bodyPr>
          <a:lstStyle/>
          <a:p>
            <a:pPr algn="ctr"/>
            <a:r>
              <a:rPr lang="cs-CZ" sz="3200" b="1" dirty="0"/>
              <a:t>DLOUHODOBÉ A KRÁTKODOBÉ FINANČNÍ ROZHODOVACÍ PROCESY</a:t>
            </a:r>
            <a:endParaRPr lang="cs-CZ" sz="3200" dirty="0"/>
          </a:p>
        </p:txBody>
      </p:sp>
      <p:sp>
        <p:nvSpPr>
          <p:cNvPr id="3" name="Zástupný symbol pro obsah 2"/>
          <p:cNvSpPr>
            <a:spLocks noGrp="1"/>
          </p:cNvSpPr>
          <p:nvPr>
            <p:ph idx="1"/>
          </p:nvPr>
        </p:nvSpPr>
        <p:spPr>
          <a:xfrm>
            <a:off x="1269877" y="1981200"/>
            <a:ext cx="10657184" cy="4187825"/>
          </a:xfrm>
        </p:spPr>
        <p:txBody>
          <a:bodyPr>
            <a:noAutofit/>
          </a:bodyPr>
          <a:lstStyle/>
          <a:p>
            <a:pPr marL="0" indent="0">
              <a:buNone/>
            </a:pPr>
            <a:r>
              <a:rPr lang="cs-CZ" b="1" dirty="0"/>
              <a:t>Dlouhodobé finanční rozhodovací procesy:</a:t>
            </a:r>
          </a:p>
          <a:p>
            <a:pPr marL="0" indent="0" algn="just">
              <a:lnSpc>
                <a:spcPct val="130000"/>
              </a:lnSpc>
              <a:spcBef>
                <a:spcPts val="0"/>
              </a:spcBef>
              <a:buNone/>
            </a:pPr>
            <a:r>
              <a:rPr lang="cs-CZ" dirty="0"/>
              <a:t>1. </a:t>
            </a:r>
            <a:r>
              <a:rPr lang="cs-CZ" sz="2200" dirty="0"/>
              <a:t>Rozhodování </a:t>
            </a:r>
            <a:r>
              <a:rPr lang="cs-CZ" sz="2200" b="1" dirty="0">
                <a:solidFill>
                  <a:srgbClr val="C00000"/>
                </a:solidFill>
              </a:rPr>
              <a:t>o investicích, zejména rozšiřovacích</a:t>
            </a:r>
            <a:r>
              <a:rPr lang="cs-CZ" sz="2200" dirty="0"/>
              <a:t> – tzv. investičních rozhodováních.</a:t>
            </a:r>
          </a:p>
          <a:p>
            <a:pPr marL="0" indent="0" algn="just">
              <a:lnSpc>
                <a:spcPct val="130000"/>
              </a:lnSpc>
              <a:spcBef>
                <a:spcPts val="0"/>
              </a:spcBef>
              <a:buNone/>
            </a:pPr>
            <a:r>
              <a:rPr lang="pl-PL" sz="2200" dirty="0"/>
              <a:t>2. Rozhodování </a:t>
            </a:r>
            <a:r>
              <a:rPr lang="pl-PL" sz="2200" b="1" dirty="0">
                <a:solidFill>
                  <a:srgbClr val="C00000"/>
                </a:solidFill>
              </a:rPr>
              <a:t>o zániku podniku</a:t>
            </a:r>
            <a:r>
              <a:rPr lang="pl-PL" sz="2200" dirty="0"/>
              <a:t>, </a:t>
            </a:r>
            <a:r>
              <a:rPr lang="pl-PL" sz="2200" b="1" dirty="0">
                <a:solidFill>
                  <a:srgbClr val="C00000"/>
                </a:solidFill>
              </a:rPr>
              <a:t>o jeho restrukturalizaci </a:t>
            </a:r>
            <a:r>
              <a:rPr lang="pl-PL" sz="2200" dirty="0"/>
              <a:t>či jeho </a:t>
            </a:r>
            <a:r>
              <a:rPr lang="pl-PL" sz="2200" b="1" dirty="0">
                <a:solidFill>
                  <a:srgbClr val="C00000"/>
                </a:solidFill>
              </a:rPr>
              <a:t>různých </a:t>
            </a:r>
            <a:r>
              <a:rPr lang="cs-CZ" sz="2200" b="1" dirty="0">
                <a:solidFill>
                  <a:srgbClr val="C00000"/>
                </a:solidFill>
              </a:rPr>
              <a:t>formách   převzetí</a:t>
            </a:r>
            <a:r>
              <a:rPr lang="cs-CZ" sz="2200" dirty="0"/>
              <a:t>.</a:t>
            </a:r>
          </a:p>
          <a:p>
            <a:pPr marL="0" indent="0" algn="just">
              <a:lnSpc>
                <a:spcPct val="130000"/>
              </a:lnSpc>
              <a:spcBef>
                <a:spcPts val="0"/>
              </a:spcBef>
              <a:buNone/>
            </a:pPr>
            <a:r>
              <a:rPr lang="cs-CZ" sz="2200" dirty="0"/>
              <a:t>3. Rozhodování </a:t>
            </a:r>
            <a:r>
              <a:rPr lang="cs-CZ" sz="2200" b="1" dirty="0">
                <a:solidFill>
                  <a:srgbClr val="C00000"/>
                </a:solidFill>
              </a:rPr>
              <a:t>o ochraně proti riziku a rizikové politice podniku</a:t>
            </a:r>
          </a:p>
          <a:p>
            <a:pPr marL="0" indent="0">
              <a:buNone/>
            </a:pPr>
            <a:r>
              <a:rPr lang="cs-CZ" b="1" dirty="0"/>
              <a:t>Krátkodobé finanční rozhodovací procesy</a:t>
            </a:r>
            <a:r>
              <a:rPr lang="cs-CZ" dirty="0"/>
              <a:t>:</a:t>
            </a:r>
          </a:p>
          <a:p>
            <a:pPr marL="0" indent="0" algn="just">
              <a:lnSpc>
                <a:spcPct val="110000"/>
              </a:lnSpc>
              <a:spcBef>
                <a:spcPts val="0"/>
              </a:spcBef>
              <a:buNone/>
            </a:pPr>
            <a:r>
              <a:rPr lang="cs-CZ" dirty="0"/>
              <a:t>1. </a:t>
            </a:r>
            <a:r>
              <a:rPr lang="cs-CZ" sz="2200" dirty="0"/>
              <a:t>Rozhodování </a:t>
            </a:r>
            <a:r>
              <a:rPr lang="cs-CZ" sz="2200" b="1" dirty="0">
                <a:solidFill>
                  <a:srgbClr val="C00000"/>
                </a:solidFill>
              </a:rPr>
              <a:t>o velikosti</a:t>
            </a:r>
            <a:r>
              <a:rPr lang="cs-CZ" sz="2200" dirty="0"/>
              <a:t> krátkodobého (oběžného) majetku podniku.</a:t>
            </a:r>
          </a:p>
          <a:p>
            <a:pPr marL="0" indent="0" algn="just">
              <a:lnSpc>
                <a:spcPct val="110000"/>
              </a:lnSpc>
              <a:spcBef>
                <a:spcPts val="0"/>
              </a:spcBef>
              <a:buNone/>
            </a:pPr>
            <a:r>
              <a:rPr lang="cs-CZ" sz="2200" dirty="0"/>
              <a:t>2. Rozhodování </a:t>
            </a:r>
            <a:r>
              <a:rPr lang="cs-CZ" sz="2200" b="1" dirty="0">
                <a:solidFill>
                  <a:srgbClr val="C00000"/>
                </a:solidFill>
              </a:rPr>
              <a:t>o struktuře </a:t>
            </a:r>
            <a:r>
              <a:rPr lang="cs-CZ" sz="2200" dirty="0"/>
              <a:t>krátkodobého (oběžného) majetku podniku.</a:t>
            </a:r>
          </a:p>
          <a:p>
            <a:pPr marL="0" indent="0" algn="just">
              <a:lnSpc>
                <a:spcPct val="110000"/>
              </a:lnSpc>
              <a:spcBef>
                <a:spcPts val="0"/>
              </a:spcBef>
              <a:buNone/>
            </a:pPr>
            <a:r>
              <a:rPr lang="cs-CZ" sz="2200" dirty="0"/>
              <a:t>3. Rozhodování </a:t>
            </a:r>
            <a:r>
              <a:rPr lang="cs-CZ" sz="2200" b="1" dirty="0">
                <a:solidFill>
                  <a:srgbClr val="C00000"/>
                </a:solidFill>
              </a:rPr>
              <a:t>o krátkodobých zdrojích </a:t>
            </a:r>
            <a:r>
              <a:rPr lang="cs-CZ" sz="2200" dirty="0"/>
              <a:t>financování podniku nebo rozhodování o zdrojích financování krátkodobého majetku</a:t>
            </a:r>
            <a:r>
              <a:rPr lang="cs-CZ" dirty="0"/>
              <a:t>.</a:t>
            </a:r>
          </a:p>
        </p:txBody>
      </p:sp>
    </p:spTree>
    <p:extLst>
      <p:ext uri="{BB962C8B-B14F-4D97-AF65-F5344CB8AC3E}">
        <p14:creationId xmlns:p14="http://schemas.microsoft.com/office/powerpoint/2010/main" val="346793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PODNIK JAKO STROJ NA PENÍZE</a:t>
            </a:r>
          </a:p>
        </p:txBody>
      </p:sp>
      <p:pic>
        <p:nvPicPr>
          <p:cNvPr id="4" name="Zástupný symbol pro obsah 3"/>
          <p:cNvPicPr>
            <a:picLocks noGrp="1" noChangeAspect="1"/>
          </p:cNvPicPr>
          <p:nvPr>
            <p:ph idx="1"/>
          </p:nvPr>
        </p:nvPicPr>
        <p:blipFill rotWithShape="1">
          <a:blip r:embed="rId2">
            <a:clrChange>
              <a:clrFrom>
                <a:srgbClr val="FFFFFF"/>
              </a:clrFrom>
              <a:clrTo>
                <a:srgbClr val="FFFFFF">
                  <a:alpha val="0"/>
                </a:srgbClr>
              </a:clrTo>
            </a:clrChange>
          </a:blip>
          <a:srcRect l="8661" t="37469" r="40103" b="17284"/>
          <a:stretch/>
        </p:blipFill>
        <p:spPr>
          <a:xfrm>
            <a:off x="1522413" y="2132856"/>
            <a:ext cx="9829799" cy="4248472"/>
          </a:xfrm>
          <a:prstGeom prst="rect">
            <a:avLst/>
          </a:prstGeom>
        </p:spPr>
      </p:pic>
    </p:spTree>
    <p:extLst>
      <p:ext uri="{BB962C8B-B14F-4D97-AF65-F5344CB8AC3E}">
        <p14:creationId xmlns:p14="http://schemas.microsoft.com/office/powerpoint/2010/main" val="204714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FINANČNÍ ŘÍZENÍ</a:t>
            </a:r>
            <a:endParaRPr lang="cs-CZ" dirty="0"/>
          </a:p>
        </p:txBody>
      </p:sp>
      <p:sp>
        <p:nvSpPr>
          <p:cNvPr id="3" name="Zástupný symbol pro obsah 2"/>
          <p:cNvSpPr>
            <a:spLocks noGrp="1"/>
          </p:cNvSpPr>
          <p:nvPr>
            <p:ph idx="1"/>
          </p:nvPr>
        </p:nvSpPr>
        <p:spPr/>
        <p:txBody>
          <a:bodyPr>
            <a:normAutofit/>
          </a:bodyPr>
          <a:lstStyle/>
          <a:p>
            <a:pPr algn="just"/>
            <a:r>
              <a:rPr lang="cs-CZ" sz="2800" dirty="0"/>
              <a:t>Každá firma stojí z obecného hlediska před </a:t>
            </a:r>
            <a:r>
              <a:rPr lang="cs-CZ" sz="2800" b="1" dirty="0">
                <a:solidFill>
                  <a:srgbClr val="C00000"/>
                </a:solidFill>
              </a:rPr>
              <a:t>dvěma základními typy problémů</a:t>
            </a:r>
            <a:r>
              <a:rPr lang="cs-CZ" sz="2800" dirty="0"/>
              <a:t>. </a:t>
            </a:r>
          </a:p>
          <a:p>
            <a:pPr algn="just"/>
            <a:r>
              <a:rPr lang="cs-CZ" sz="2800" dirty="0"/>
              <a:t>1) </a:t>
            </a:r>
            <a:r>
              <a:rPr lang="cs-CZ" sz="2800" b="1" dirty="0">
                <a:solidFill>
                  <a:srgbClr val="C00000"/>
                </a:solidFill>
              </a:rPr>
              <a:t>Jakým způsobem</a:t>
            </a:r>
            <a:r>
              <a:rPr lang="cs-CZ" sz="2800" b="1" dirty="0">
                <a:solidFill>
                  <a:srgbClr val="FF0000"/>
                </a:solidFill>
              </a:rPr>
              <a:t> </a:t>
            </a:r>
            <a:r>
              <a:rPr lang="cs-CZ" sz="2800" dirty="0"/>
              <a:t>je možno </a:t>
            </a:r>
            <a:r>
              <a:rPr lang="cs-CZ" sz="2800" b="1" dirty="0">
                <a:solidFill>
                  <a:srgbClr val="C00000"/>
                </a:solidFill>
              </a:rPr>
              <a:t>opatřit finanční prostředky, </a:t>
            </a:r>
            <a:r>
              <a:rPr lang="cs-CZ" sz="2800" dirty="0"/>
              <a:t>které firma potřebuje ke své činnosti, </a:t>
            </a:r>
          </a:p>
          <a:p>
            <a:pPr algn="just"/>
            <a:r>
              <a:rPr lang="cs-CZ" sz="2800" dirty="0"/>
              <a:t>2) </a:t>
            </a:r>
            <a:r>
              <a:rPr lang="cs-CZ" sz="2800" b="1" dirty="0">
                <a:solidFill>
                  <a:srgbClr val="C00000"/>
                </a:solidFill>
              </a:rPr>
              <a:t>Do kterých aktiv </a:t>
            </a:r>
            <a:r>
              <a:rPr lang="cs-CZ" sz="2800" dirty="0"/>
              <a:t>a </a:t>
            </a:r>
            <a:r>
              <a:rPr lang="cs-CZ" sz="2800" b="1" dirty="0">
                <a:solidFill>
                  <a:srgbClr val="C00000"/>
                </a:solidFill>
              </a:rPr>
              <a:t>kolik prostředků </a:t>
            </a:r>
            <a:r>
              <a:rPr lang="cs-CZ" dirty="0"/>
              <a:t>by firma měla </a:t>
            </a:r>
            <a:r>
              <a:rPr lang="cs-CZ" b="1" dirty="0">
                <a:solidFill>
                  <a:srgbClr val="C00000"/>
                </a:solidFill>
              </a:rPr>
              <a:t>investovat</a:t>
            </a:r>
          </a:p>
        </p:txBody>
      </p:sp>
    </p:spTree>
    <p:extLst>
      <p:ext uri="{BB962C8B-B14F-4D97-AF65-F5344CB8AC3E}">
        <p14:creationId xmlns:p14="http://schemas.microsoft.com/office/powerpoint/2010/main" val="73715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27757" y="908720"/>
            <a:ext cx="9829799" cy="1219200"/>
          </a:xfrm>
        </p:spPr>
        <p:txBody>
          <a:bodyPr>
            <a:normAutofit fontScale="90000"/>
          </a:bodyPr>
          <a:lstStyle/>
          <a:p>
            <a:pPr algn="ctr"/>
            <a:r>
              <a:rPr lang="cs-CZ" b="1" dirty="0"/>
              <a:t>FINANČNÍ ROZHODOVACÍ SITUACE</a:t>
            </a:r>
            <a:br>
              <a:rPr lang="cs-CZ" b="1" dirty="0"/>
            </a:br>
            <a:r>
              <a:rPr lang="cs-CZ" b="1" dirty="0"/>
              <a:t>ÚKOLY FINANČNÍHO ŘÍZENÍ</a:t>
            </a:r>
            <a:br>
              <a:rPr lang="cs-CZ" dirty="0"/>
            </a:br>
            <a:endParaRPr lang="cs-CZ" dirty="0"/>
          </a:p>
        </p:txBody>
      </p:sp>
      <p:sp>
        <p:nvSpPr>
          <p:cNvPr id="3" name="Zástupný symbol pro obsah 2"/>
          <p:cNvSpPr>
            <a:spLocks noGrp="1"/>
          </p:cNvSpPr>
          <p:nvPr>
            <p:ph idx="1"/>
          </p:nvPr>
        </p:nvSpPr>
        <p:spPr>
          <a:xfrm>
            <a:off x="1053853" y="1772816"/>
            <a:ext cx="10298360" cy="4824536"/>
          </a:xfrm>
        </p:spPr>
        <p:txBody>
          <a:bodyPr>
            <a:normAutofit/>
          </a:bodyPr>
          <a:lstStyle/>
          <a:p>
            <a:pPr indent="0" algn="just">
              <a:lnSpc>
                <a:spcPct val="110000"/>
              </a:lnSpc>
              <a:spcBef>
                <a:spcPts val="0"/>
              </a:spcBef>
              <a:buNone/>
            </a:pPr>
            <a:r>
              <a:rPr lang="cs-CZ" dirty="0"/>
              <a:t>1. Rozhodování </a:t>
            </a:r>
            <a:r>
              <a:rPr lang="cs-CZ" b="1" dirty="0">
                <a:solidFill>
                  <a:srgbClr val="C00000"/>
                </a:solidFill>
              </a:rPr>
              <a:t>o velikosti kapitálu </a:t>
            </a:r>
            <a:r>
              <a:rPr lang="cs-CZ" dirty="0"/>
              <a:t>vloženého do podniku.</a:t>
            </a:r>
          </a:p>
          <a:p>
            <a:pPr indent="0" algn="just">
              <a:lnSpc>
                <a:spcPct val="110000"/>
              </a:lnSpc>
              <a:spcBef>
                <a:spcPts val="0"/>
              </a:spcBef>
              <a:buNone/>
            </a:pPr>
            <a:endParaRPr lang="cs-CZ" dirty="0"/>
          </a:p>
          <a:p>
            <a:pPr indent="0" algn="just">
              <a:lnSpc>
                <a:spcPct val="110000"/>
              </a:lnSpc>
              <a:spcBef>
                <a:spcPts val="0"/>
              </a:spcBef>
              <a:buNone/>
            </a:pPr>
            <a:r>
              <a:rPr lang="cs-CZ" dirty="0"/>
              <a:t>2. Rozhodování </a:t>
            </a:r>
            <a:r>
              <a:rPr lang="cs-CZ" b="1" dirty="0">
                <a:solidFill>
                  <a:srgbClr val="C00000"/>
                </a:solidFill>
              </a:rPr>
              <a:t>o struktuře tohoto kapitálu </a:t>
            </a:r>
            <a:r>
              <a:rPr lang="cs-CZ" dirty="0"/>
              <a:t>– zejména </a:t>
            </a:r>
            <a:r>
              <a:rPr lang="cs-CZ" b="1" dirty="0"/>
              <a:t>poměr vlastních a cizích zdrojů.</a:t>
            </a:r>
          </a:p>
          <a:p>
            <a:pPr indent="0" algn="just">
              <a:lnSpc>
                <a:spcPct val="110000"/>
              </a:lnSpc>
              <a:spcBef>
                <a:spcPts val="0"/>
              </a:spcBef>
              <a:buNone/>
            </a:pPr>
            <a:endParaRPr lang="cs-CZ" dirty="0"/>
          </a:p>
          <a:p>
            <a:pPr indent="0" algn="just">
              <a:lnSpc>
                <a:spcPct val="110000"/>
              </a:lnSpc>
              <a:spcBef>
                <a:spcPts val="0"/>
              </a:spcBef>
              <a:buNone/>
            </a:pPr>
            <a:r>
              <a:rPr lang="cs-CZ" dirty="0"/>
              <a:t>3. Rozhodování </a:t>
            </a:r>
            <a:r>
              <a:rPr lang="cs-CZ" b="1" dirty="0">
                <a:solidFill>
                  <a:srgbClr val="C00000"/>
                </a:solidFill>
              </a:rPr>
              <a:t>o alokaci podnikového kapitálu do jednotlivých složek podnikového majetku.</a:t>
            </a:r>
          </a:p>
          <a:p>
            <a:pPr indent="0" algn="just">
              <a:lnSpc>
                <a:spcPct val="110000"/>
              </a:lnSpc>
              <a:spcBef>
                <a:spcPts val="0"/>
              </a:spcBef>
              <a:buNone/>
            </a:pPr>
            <a:endParaRPr lang="cs-CZ" dirty="0"/>
          </a:p>
          <a:p>
            <a:pPr indent="0" algn="just">
              <a:lnSpc>
                <a:spcPct val="110000"/>
              </a:lnSpc>
              <a:spcBef>
                <a:spcPts val="0"/>
              </a:spcBef>
              <a:buNone/>
            </a:pPr>
            <a:r>
              <a:rPr lang="cs-CZ" dirty="0"/>
              <a:t>4. Rozhodování </a:t>
            </a:r>
            <a:r>
              <a:rPr lang="cs-CZ" b="1" dirty="0">
                <a:solidFill>
                  <a:srgbClr val="C00000"/>
                </a:solidFill>
              </a:rPr>
              <a:t>o rozdělování dosaženého výsledku hospodaření </a:t>
            </a:r>
            <a:r>
              <a:rPr lang="cs-CZ" dirty="0"/>
              <a:t>po zdanění neboli rozhodování o tom, </a:t>
            </a:r>
            <a:r>
              <a:rPr lang="cs-CZ" b="1" dirty="0">
                <a:solidFill>
                  <a:srgbClr val="C00000"/>
                </a:solidFill>
              </a:rPr>
              <a:t>jaká část zisku bude reinvestována a jaká vyplacena majitelům.</a:t>
            </a:r>
          </a:p>
          <a:p>
            <a:pPr indent="0" algn="just">
              <a:lnSpc>
                <a:spcPct val="110000"/>
              </a:lnSpc>
              <a:spcBef>
                <a:spcPts val="0"/>
              </a:spcBef>
              <a:buNone/>
            </a:pPr>
            <a:endParaRPr lang="cs-CZ" b="1" dirty="0">
              <a:solidFill>
                <a:srgbClr val="C00000"/>
              </a:solidFill>
            </a:endParaRPr>
          </a:p>
          <a:p>
            <a:pPr indent="0" algn="just">
              <a:lnSpc>
                <a:spcPct val="110000"/>
              </a:lnSpc>
              <a:spcBef>
                <a:spcPts val="0"/>
              </a:spcBef>
              <a:buNone/>
            </a:pPr>
            <a:endParaRPr lang="cs-CZ" b="1" dirty="0">
              <a:solidFill>
                <a:srgbClr val="C00000"/>
              </a:solidFill>
            </a:endParaRPr>
          </a:p>
        </p:txBody>
      </p:sp>
    </p:spTree>
    <p:extLst>
      <p:ext uri="{BB962C8B-B14F-4D97-AF65-F5344CB8AC3E}">
        <p14:creationId xmlns:p14="http://schemas.microsoft.com/office/powerpoint/2010/main" val="183024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STRATEGICKÉ ROZHODOVÁNÍ  </a:t>
            </a:r>
          </a:p>
        </p:txBody>
      </p:sp>
      <p:sp>
        <p:nvSpPr>
          <p:cNvPr id="3" name="Zástupný symbol pro obsah 2"/>
          <p:cNvSpPr>
            <a:spLocks noGrp="1"/>
          </p:cNvSpPr>
          <p:nvPr>
            <p:ph idx="1"/>
          </p:nvPr>
        </p:nvSpPr>
        <p:spPr>
          <a:xfrm>
            <a:off x="1269876" y="1981200"/>
            <a:ext cx="10585175" cy="4187825"/>
          </a:xfrm>
        </p:spPr>
        <p:txBody>
          <a:bodyPr>
            <a:normAutofit fontScale="92500" lnSpcReduction="20000"/>
          </a:bodyPr>
          <a:lstStyle/>
          <a:p>
            <a:pPr marL="0" indent="0">
              <a:lnSpc>
                <a:spcPct val="120000"/>
              </a:lnSpc>
              <a:spcBef>
                <a:spcPts val="0"/>
              </a:spcBef>
              <a:buNone/>
            </a:pPr>
            <a:r>
              <a:rPr lang="cs-CZ" dirty="0"/>
              <a:t>Management podniku při </a:t>
            </a:r>
            <a:r>
              <a:rPr lang="cs-CZ" b="1" dirty="0"/>
              <a:t>formulaci strategického rozhodnutí </a:t>
            </a:r>
            <a:r>
              <a:rPr lang="cs-CZ" dirty="0"/>
              <a:t>stojí před nutností </a:t>
            </a:r>
            <a:r>
              <a:rPr lang="cs-CZ" b="1" dirty="0"/>
              <a:t>odpovědět na následující otázky</a:t>
            </a:r>
            <a:r>
              <a:rPr lang="cs-CZ" dirty="0"/>
              <a:t>: </a:t>
            </a:r>
          </a:p>
          <a:p>
            <a:pPr>
              <a:lnSpc>
                <a:spcPct val="130000"/>
              </a:lnSpc>
              <a:spcBef>
                <a:spcPts val="0"/>
              </a:spcBef>
            </a:pPr>
            <a:r>
              <a:rPr lang="cs-CZ" sz="2600" b="1" dirty="0">
                <a:solidFill>
                  <a:srgbClr val="C00000"/>
                </a:solidFill>
              </a:rPr>
              <a:t>Kolik kapitálu </a:t>
            </a:r>
            <a:r>
              <a:rPr lang="cs-CZ" sz="2600" dirty="0"/>
              <a:t>je zapotřebí? </a:t>
            </a:r>
          </a:p>
          <a:p>
            <a:pPr>
              <a:lnSpc>
                <a:spcPct val="130000"/>
              </a:lnSpc>
              <a:spcBef>
                <a:spcPts val="0"/>
              </a:spcBef>
            </a:pPr>
            <a:r>
              <a:rPr lang="pl-PL" sz="2600" b="1" dirty="0">
                <a:solidFill>
                  <a:srgbClr val="C00000"/>
                </a:solidFill>
              </a:rPr>
              <a:t>Kolik</a:t>
            </a:r>
            <a:r>
              <a:rPr lang="pl-PL" sz="2600" dirty="0"/>
              <a:t> by měly pokrýt </a:t>
            </a:r>
            <a:r>
              <a:rPr lang="pl-PL" sz="2600" b="1" dirty="0">
                <a:solidFill>
                  <a:srgbClr val="C00000"/>
                </a:solidFill>
              </a:rPr>
              <a:t>externí zdroje</a:t>
            </a:r>
            <a:r>
              <a:rPr lang="pl-PL" sz="2600" dirty="0"/>
              <a:t>? </a:t>
            </a:r>
          </a:p>
          <a:p>
            <a:pPr>
              <a:lnSpc>
                <a:spcPct val="130000"/>
              </a:lnSpc>
              <a:spcBef>
                <a:spcPts val="0"/>
              </a:spcBef>
            </a:pPr>
            <a:r>
              <a:rPr lang="cs-CZ" sz="2600" dirty="0"/>
              <a:t>Měly by být </a:t>
            </a:r>
            <a:r>
              <a:rPr lang="cs-CZ" sz="2600" b="1" dirty="0">
                <a:solidFill>
                  <a:srgbClr val="C00000"/>
                </a:solidFill>
              </a:rPr>
              <a:t>externí zdroje</a:t>
            </a:r>
            <a:r>
              <a:rPr lang="cs-CZ" sz="2600" b="1" dirty="0"/>
              <a:t> realizovány přímo </a:t>
            </a:r>
            <a:r>
              <a:rPr lang="cs-CZ" sz="2600" b="1" dirty="0">
                <a:solidFill>
                  <a:srgbClr val="C00000"/>
                </a:solidFill>
              </a:rPr>
              <a:t>přes kapitálový trh nebo prostřednictvím finančního zprostředkovatele?</a:t>
            </a:r>
            <a:r>
              <a:rPr lang="cs-CZ" sz="2600" dirty="0"/>
              <a:t> </a:t>
            </a:r>
          </a:p>
          <a:p>
            <a:pPr algn="just">
              <a:lnSpc>
                <a:spcPct val="130000"/>
              </a:lnSpc>
              <a:spcBef>
                <a:spcPts val="0"/>
              </a:spcBef>
            </a:pPr>
            <a:r>
              <a:rPr lang="cs-CZ" sz="2600" dirty="0"/>
              <a:t>Jaká má být </a:t>
            </a:r>
            <a:r>
              <a:rPr lang="cs-CZ" sz="2600" b="1" dirty="0">
                <a:solidFill>
                  <a:srgbClr val="C00000"/>
                </a:solidFill>
              </a:rPr>
              <a:t>proporce mezi běžnými, preferenčním akciemi a dlouhodobým dluhem? </a:t>
            </a:r>
            <a:endParaRPr lang="cs-CZ" sz="2600" dirty="0"/>
          </a:p>
          <a:p>
            <a:pPr algn="just">
              <a:lnSpc>
                <a:spcPct val="130000"/>
              </a:lnSpc>
              <a:spcBef>
                <a:spcPts val="0"/>
              </a:spcBef>
            </a:pPr>
            <a:r>
              <a:rPr lang="cs-CZ" sz="2600" dirty="0"/>
              <a:t>Jaká má být </a:t>
            </a:r>
            <a:r>
              <a:rPr lang="cs-CZ" sz="2600" b="1" dirty="0">
                <a:solidFill>
                  <a:srgbClr val="C00000"/>
                </a:solidFill>
              </a:rPr>
              <a:t>proporce mezi využitým kapitálem </a:t>
            </a:r>
            <a:r>
              <a:rPr lang="cs-CZ" sz="2600" dirty="0"/>
              <a:t>a </a:t>
            </a:r>
            <a:r>
              <a:rPr lang="cs-CZ" sz="2600" b="1" dirty="0">
                <a:solidFill>
                  <a:srgbClr val="C00000"/>
                </a:solidFill>
              </a:rPr>
              <a:t>jeho použitím v majetku společnosti? </a:t>
            </a:r>
          </a:p>
          <a:p>
            <a:endParaRPr lang="cs-CZ" b="1" dirty="0">
              <a:solidFill>
                <a:srgbClr val="C00000"/>
              </a:solidFill>
            </a:endParaRPr>
          </a:p>
          <a:p>
            <a:endParaRPr lang="cs-CZ" dirty="0"/>
          </a:p>
        </p:txBody>
      </p:sp>
    </p:spTree>
    <p:extLst>
      <p:ext uri="{BB962C8B-B14F-4D97-AF65-F5344CB8AC3E}">
        <p14:creationId xmlns:p14="http://schemas.microsoft.com/office/powerpoint/2010/main" val="182593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ctr"/>
            <a:r>
              <a:rPr lang="cs-CZ" sz="2800" b="1" dirty="0"/>
              <a:t>VZTAH PODNIKOVÝCH FINANCÍ K OSTATNÍM EKONOMICKÝM DISCIPLÍNÁM</a:t>
            </a:r>
            <a:endParaRPr lang="cs-CZ" sz="2800" dirty="0"/>
          </a:p>
        </p:txBody>
      </p:sp>
      <p:sp>
        <p:nvSpPr>
          <p:cNvPr id="3" name="Zástupný symbol pro obsah 2"/>
          <p:cNvSpPr>
            <a:spLocks noGrp="1"/>
          </p:cNvSpPr>
          <p:nvPr>
            <p:ph idx="1"/>
          </p:nvPr>
        </p:nvSpPr>
        <p:spPr>
          <a:xfrm>
            <a:off x="1269876" y="1700808"/>
            <a:ext cx="10657184" cy="5157192"/>
          </a:xfrm>
        </p:spPr>
        <p:txBody>
          <a:bodyPr>
            <a:noAutofit/>
          </a:bodyPr>
          <a:lstStyle/>
          <a:p>
            <a:pPr marL="0" indent="0" algn="just">
              <a:lnSpc>
                <a:spcPct val="110000"/>
              </a:lnSpc>
              <a:spcBef>
                <a:spcPts val="0"/>
              </a:spcBef>
              <a:buNone/>
            </a:pPr>
            <a:r>
              <a:rPr lang="cs-CZ" sz="2200" dirty="0"/>
              <a:t>Vedle podnikové ekonomiky a makroekonomie ovlivňují podnikové finance:</a:t>
            </a:r>
          </a:p>
          <a:p>
            <a:pPr marL="0" indent="0" algn="just">
              <a:lnSpc>
                <a:spcPct val="110000"/>
              </a:lnSpc>
              <a:spcBef>
                <a:spcPts val="0"/>
              </a:spcBef>
              <a:buNone/>
            </a:pPr>
            <a:endParaRPr lang="cs-CZ" sz="2200" dirty="0"/>
          </a:p>
          <a:p>
            <a:pPr marL="457200" indent="-457200" algn="just">
              <a:lnSpc>
                <a:spcPct val="110000"/>
              </a:lnSpc>
              <a:spcBef>
                <a:spcPts val="0"/>
              </a:spcBef>
              <a:buAutoNum type="arabicPeriod"/>
            </a:pPr>
            <a:r>
              <a:rPr lang="cs-CZ" sz="2200" b="1" dirty="0">
                <a:solidFill>
                  <a:srgbClr val="C00000"/>
                </a:solidFill>
              </a:rPr>
              <a:t>Účetnictví.</a:t>
            </a:r>
          </a:p>
          <a:p>
            <a:pPr algn="just">
              <a:lnSpc>
                <a:spcPct val="110000"/>
              </a:lnSpc>
              <a:spcBef>
                <a:spcPts val="0"/>
              </a:spcBef>
              <a:buFont typeface="Wingdings" panose="05000000000000000000" pitchFamily="2" charset="2"/>
              <a:buChar char="q"/>
            </a:pPr>
            <a:r>
              <a:rPr lang="cs-CZ" sz="2200" b="1" dirty="0">
                <a:solidFill>
                  <a:srgbClr val="C00000"/>
                </a:solidFill>
              </a:rPr>
              <a:t> </a:t>
            </a:r>
            <a:r>
              <a:rPr lang="pl-PL" sz="2200" b="1" dirty="0"/>
              <a:t>Klíčový zdroj </a:t>
            </a:r>
            <a:r>
              <a:rPr lang="pl-PL" sz="2200" dirty="0"/>
              <a:t>informací pro podnik. </a:t>
            </a:r>
            <a:r>
              <a:rPr lang="cs-CZ" sz="2200" dirty="0"/>
              <a:t>Základním atributem účetnictví </a:t>
            </a:r>
            <a:r>
              <a:rPr lang="pl-PL" sz="2200" dirty="0"/>
              <a:t>je podávat </a:t>
            </a:r>
            <a:r>
              <a:rPr lang="pl-PL" sz="2200" b="1" dirty="0">
                <a:solidFill>
                  <a:srgbClr val="C00000"/>
                </a:solidFill>
              </a:rPr>
              <a:t>věrný a poctivý obraz o situaci podniku.</a:t>
            </a:r>
          </a:p>
          <a:p>
            <a:pPr algn="just">
              <a:lnSpc>
                <a:spcPct val="110000"/>
              </a:lnSpc>
              <a:spcBef>
                <a:spcPts val="0"/>
              </a:spcBef>
              <a:buFont typeface="Wingdings" panose="05000000000000000000" pitchFamily="2" charset="2"/>
              <a:buChar char="q"/>
            </a:pPr>
            <a:r>
              <a:rPr lang="pl-PL" sz="2200" dirty="0"/>
              <a:t> Tyto informace podnik </a:t>
            </a:r>
            <a:r>
              <a:rPr lang="cs-CZ" sz="2200" b="1" dirty="0">
                <a:solidFill>
                  <a:srgbClr val="C00000"/>
                </a:solidFill>
              </a:rPr>
              <a:t>využívá</a:t>
            </a:r>
            <a:r>
              <a:rPr lang="cs-CZ" sz="2200" dirty="0"/>
              <a:t> zejména </a:t>
            </a:r>
            <a:r>
              <a:rPr lang="cs-CZ" sz="2200" b="1" dirty="0">
                <a:solidFill>
                  <a:srgbClr val="C00000"/>
                </a:solidFill>
              </a:rPr>
              <a:t>ve finanční analýze </a:t>
            </a:r>
            <a:r>
              <a:rPr lang="cs-CZ" sz="2200" dirty="0"/>
              <a:t>a na základě zpětné vazby </a:t>
            </a:r>
            <a:r>
              <a:rPr lang="cs-CZ" sz="2200" b="1" dirty="0">
                <a:solidFill>
                  <a:srgbClr val="C00000"/>
                </a:solidFill>
              </a:rPr>
              <a:t>pak koriguje svá rozhodnutí i další vývoj svých financí</a:t>
            </a:r>
            <a:r>
              <a:rPr lang="cs-CZ" sz="2200" dirty="0"/>
              <a:t>.</a:t>
            </a:r>
          </a:p>
          <a:p>
            <a:pPr algn="just">
              <a:lnSpc>
                <a:spcPct val="110000"/>
              </a:lnSpc>
              <a:spcBef>
                <a:spcPts val="0"/>
              </a:spcBef>
              <a:buFont typeface="Wingdings" panose="05000000000000000000" pitchFamily="2" charset="2"/>
              <a:buChar char="q"/>
            </a:pPr>
            <a:r>
              <a:rPr lang="cs-CZ" sz="2200" dirty="0"/>
              <a:t> Mezinárodní účetní standardy do českých účetních postupů eliminuji praktiky omezující finanční rozhodování</a:t>
            </a:r>
          </a:p>
        </p:txBody>
      </p:sp>
    </p:spTree>
    <p:extLst>
      <p:ext uri="{BB962C8B-B14F-4D97-AF65-F5344CB8AC3E}">
        <p14:creationId xmlns:p14="http://schemas.microsoft.com/office/powerpoint/2010/main" val="370551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Symboly měn 16: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314_TF02895262.potx" id="{75288FF5-6297-4183-8D43-3F2F05AE2F9F}" vid="{35DF52C8-9A9C-45C5-8D0A-B0D28C0F875C}"/>
    </a:ext>
  </a:extLst>
</a:theme>
</file>

<file path=ppt/theme/theme2.xml><?xml version="1.0" encoding="utf-8"?>
<a:theme xmlns:a="http://schemas.openxmlformats.org/drawingml/2006/main" name="Motiv Offic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Motiv Offic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 se symboly měn (širokoúhlý formát)</Template>
  <TotalTime>8633</TotalTime>
  <Words>1853</Words>
  <Application>Microsoft Office PowerPoint</Application>
  <PresentationFormat>Vlastní</PresentationFormat>
  <Paragraphs>180</Paragraphs>
  <Slides>26</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26</vt:i4>
      </vt:variant>
    </vt:vector>
  </HeadingPairs>
  <TitlesOfParts>
    <vt:vector size="31" baseType="lpstr">
      <vt:lpstr>Arial</vt:lpstr>
      <vt:lpstr>Cambria</vt:lpstr>
      <vt:lpstr>Times New Roman</vt:lpstr>
      <vt:lpstr>Wingdings</vt:lpstr>
      <vt:lpstr>Symboly měn 16:9</vt:lpstr>
      <vt:lpstr>Finance podniku</vt:lpstr>
      <vt:lpstr>VÝVOJ FINANČNÍHO ŘÍZENÍ I</vt:lpstr>
      <vt:lpstr>PODNIKOVÉ FINANCE</vt:lpstr>
      <vt:lpstr>DLOUHODOBÉ A KRÁTKODOBÉ FINANČNÍ ROZHODOVACÍ PROCESY</vt:lpstr>
      <vt:lpstr>PODNIK JAKO STROJ NA PENÍZE</vt:lpstr>
      <vt:lpstr>FINANČNÍ ŘÍZENÍ</vt:lpstr>
      <vt:lpstr>FINANČNÍ ROZHODOVACÍ SITUACE ÚKOLY FINANČNÍHO ŘÍZENÍ </vt:lpstr>
      <vt:lpstr>STRATEGICKÉ ROZHODOVÁNÍ  </vt:lpstr>
      <vt:lpstr>VZTAH PODNIKOVÝCH FINANCÍ K OSTATNÍM EKONOMICKÝM DISCIPLÍNÁM</vt:lpstr>
      <vt:lpstr>VZTAH PODNIKOVÝCH FINANCÍ K OSTATNÍM EKONOMICKÝM DISCIPLÍNÁM</vt:lpstr>
      <vt:lpstr>FORMY PENĚŽNÍCH VZTAHŮ  </vt:lpstr>
      <vt:lpstr>KRITÉRIUM VOLBY PŘI FINANČNÍM ROZHODOVÁNÍ</vt:lpstr>
      <vt:lpstr>KAPITÁLOVÁ STRUKTURA  FINANČNÍ PÁKA</vt:lpstr>
      <vt:lpstr>DĚLENÍ RIZIK </vt:lpstr>
      <vt:lpstr>PRINCIP PÁKOVÉHO EFEKTU</vt:lpstr>
      <vt:lpstr>FUTURES (HORWARDY)</vt:lpstr>
      <vt:lpstr>OPCE </vt:lpstr>
      <vt:lpstr>Prezentace aplikace PowerPoint</vt:lpstr>
      <vt:lpstr>STRUKTURA </vt:lpstr>
      <vt:lpstr>INTERNÍ FINANCOVÁNÍ</vt:lpstr>
      <vt:lpstr>EXTERNÍ FINANCOVÁNÍ</vt:lpstr>
      <vt:lpstr>LEASING</vt:lpstr>
      <vt:lpstr>LEVERAGE LEASING </vt:lpstr>
      <vt:lpstr>ZPĚTNÝ LEASING </vt:lpstr>
      <vt:lpstr>FORFAITING a FAKTORING</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 podniku</dc:title>
  <dc:creator>Milka</dc:creator>
  <cp:lastModifiedBy>Milena Botlíková</cp:lastModifiedBy>
  <cp:revision>115</cp:revision>
  <dcterms:created xsi:type="dcterms:W3CDTF">2018-10-25T14:39:09Z</dcterms:created>
  <dcterms:modified xsi:type="dcterms:W3CDTF">2021-12-08T06:56:23Z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