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318" r:id="rId2"/>
    <p:sldId id="350" r:id="rId3"/>
    <p:sldId id="329" r:id="rId4"/>
    <p:sldId id="380" r:id="rId5"/>
    <p:sldId id="391" r:id="rId6"/>
    <p:sldId id="393" r:id="rId7"/>
    <p:sldId id="399" r:id="rId8"/>
    <p:sldId id="354" r:id="rId9"/>
    <p:sldId id="372" r:id="rId10"/>
    <p:sldId id="395" r:id="rId11"/>
    <p:sldId id="396" r:id="rId12"/>
    <p:sldId id="371" r:id="rId13"/>
    <p:sldId id="373" r:id="rId14"/>
    <p:sldId id="374" r:id="rId15"/>
    <p:sldId id="397" r:id="rId16"/>
    <p:sldId id="369" r:id="rId17"/>
    <p:sldId id="398" r:id="rId18"/>
    <p:sldId id="356" r:id="rId19"/>
    <p:sldId id="359" r:id="rId20"/>
    <p:sldId id="351" r:id="rId21"/>
    <p:sldId id="383" r:id="rId22"/>
    <p:sldId id="400" r:id="rId23"/>
    <p:sldId id="341" r:id="rId24"/>
    <p:sldId id="361" r:id="rId25"/>
    <p:sldId id="384" r:id="rId26"/>
    <p:sldId id="366" r:id="rId27"/>
    <p:sldId id="401" r:id="rId28"/>
    <p:sldId id="389" r:id="rId29"/>
    <p:sldId id="344" r:id="rId30"/>
    <p:sldId id="345" r:id="rId31"/>
    <p:sldId id="342" r:id="rId32"/>
    <p:sldId id="347" r:id="rId33"/>
    <p:sldId id="394" r:id="rId34"/>
    <p:sldId id="360" r:id="rId35"/>
    <p:sldId id="387" r:id="rId36"/>
    <p:sldId id="392" r:id="rId37"/>
  </p:sldIdLst>
  <p:sldSz cx="12188825" cy="6858000"/>
  <p:notesSz cx="6858000" cy="9144000"/>
  <p:custDataLst>
    <p:tags r:id="rId40"/>
  </p:custDataLst>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E9639D4-E3E2-4D34-9284-5A2195B3D0D7}" styleName="Styl Světlá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29" autoAdjust="0"/>
  </p:normalViewPr>
  <p:slideViewPr>
    <p:cSldViewPr showGuides="1">
      <p:cViewPr varScale="1">
        <p:scale>
          <a:sx n="108" d="100"/>
          <a:sy n="108" d="100"/>
        </p:scale>
        <p:origin x="714" y="108"/>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0" d="100"/>
          <a:sy n="70" d="100"/>
        </p:scale>
        <p:origin x="4134"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3B6FB2-73FA-4301-A645-667E838D5C9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cs-CZ"/>
        </a:p>
      </dgm:t>
    </dgm:pt>
    <dgm:pt modelId="{91F92C14-960F-40AA-8F40-4A36715740EF}">
      <dgm:prSet phldrT="[Text]"/>
      <dgm:spPr/>
      <dgm:t>
        <a:bodyPr/>
        <a:lstStyle/>
        <a:p>
          <a:r>
            <a:rPr lang="cs-CZ" b="1" dirty="0">
              <a:solidFill>
                <a:schemeClr val="tx1"/>
              </a:solidFill>
            </a:rPr>
            <a:t>Emitent </a:t>
          </a:r>
        </a:p>
      </dgm:t>
    </dgm:pt>
    <dgm:pt modelId="{448BDC3B-6239-48E9-BFA7-BCA24245F69A}" type="parTrans" cxnId="{2C02F37F-21F9-4568-B425-21EF22901334}">
      <dgm:prSet/>
      <dgm:spPr/>
      <dgm:t>
        <a:bodyPr/>
        <a:lstStyle/>
        <a:p>
          <a:endParaRPr lang="cs-CZ"/>
        </a:p>
      </dgm:t>
    </dgm:pt>
    <dgm:pt modelId="{28DC9397-D805-4B1C-8624-DCCE18AFBF3A}" type="sibTrans" cxnId="{2C02F37F-21F9-4568-B425-21EF22901334}">
      <dgm:prSet/>
      <dgm:spPr/>
      <dgm:t>
        <a:bodyPr/>
        <a:lstStyle/>
        <a:p>
          <a:endParaRPr lang="cs-CZ"/>
        </a:p>
      </dgm:t>
    </dgm:pt>
    <dgm:pt modelId="{091CA2E7-1567-47F1-B1E5-E300ABCA6EC1}">
      <dgm:prSet phldrT="[Text]"/>
      <dgm:spPr/>
      <dgm:t>
        <a:bodyPr/>
        <a:lstStyle/>
        <a:p>
          <a:r>
            <a:rPr lang="cs-CZ" b="1" dirty="0"/>
            <a:t>Dlužník</a:t>
          </a:r>
        </a:p>
      </dgm:t>
    </dgm:pt>
    <dgm:pt modelId="{CF033698-2AE8-4BBD-BBA1-6EB0050C56A0}" type="parTrans" cxnId="{2DFBAEE1-6BC1-4D92-AB01-204B360AD0FE}">
      <dgm:prSet/>
      <dgm:spPr/>
      <dgm:t>
        <a:bodyPr/>
        <a:lstStyle/>
        <a:p>
          <a:endParaRPr lang="cs-CZ"/>
        </a:p>
      </dgm:t>
    </dgm:pt>
    <dgm:pt modelId="{B0724692-CA43-46DE-9609-C0E4B48E92C9}" type="sibTrans" cxnId="{2DFBAEE1-6BC1-4D92-AB01-204B360AD0FE}">
      <dgm:prSet/>
      <dgm:spPr/>
      <dgm:t>
        <a:bodyPr/>
        <a:lstStyle/>
        <a:p>
          <a:endParaRPr lang="cs-CZ"/>
        </a:p>
      </dgm:t>
    </dgm:pt>
    <dgm:pt modelId="{75AC9AF1-5A5C-4BCD-80C7-F0964BBF8E06}">
      <dgm:prSet phldrT="[Text]"/>
      <dgm:spPr/>
      <dgm:t>
        <a:bodyPr/>
        <a:lstStyle/>
        <a:p>
          <a:r>
            <a:rPr lang="cs-CZ" dirty="0"/>
            <a:t> Zavazuje se odkoupit cenný papír</a:t>
          </a:r>
        </a:p>
      </dgm:t>
    </dgm:pt>
    <dgm:pt modelId="{C73FBBE4-0F2F-4E35-8DA5-FACDF4F0C1AD}" type="parTrans" cxnId="{4F2D38AB-7AB0-41B0-9A02-C45C9CA4F94A}">
      <dgm:prSet/>
      <dgm:spPr/>
      <dgm:t>
        <a:bodyPr/>
        <a:lstStyle/>
        <a:p>
          <a:endParaRPr lang="cs-CZ"/>
        </a:p>
      </dgm:t>
    </dgm:pt>
    <dgm:pt modelId="{E80EE05C-EC8A-410B-9FEE-4358DB404E59}" type="sibTrans" cxnId="{4F2D38AB-7AB0-41B0-9A02-C45C9CA4F94A}">
      <dgm:prSet/>
      <dgm:spPr/>
      <dgm:t>
        <a:bodyPr/>
        <a:lstStyle/>
        <a:p>
          <a:endParaRPr lang="cs-CZ"/>
        </a:p>
      </dgm:t>
    </dgm:pt>
    <dgm:pt modelId="{65B3C812-96AD-448F-8342-14F7BE5A8688}">
      <dgm:prSet phldrT="[Text]"/>
      <dgm:spPr/>
      <dgm:t>
        <a:bodyPr/>
        <a:lstStyle/>
        <a:p>
          <a:r>
            <a:rPr lang="cs-CZ" b="1" dirty="0">
              <a:solidFill>
                <a:schemeClr val="tx1"/>
              </a:solidFill>
            </a:rPr>
            <a:t>Majitel</a:t>
          </a:r>
          <a:r>
            <a:rPr lang="cs-CZ" dirty="0"/>
            <a:t>  </a:t>
          </a:r>
        </a:p>
      </dgm:t>
    </dgm:pt>
    <dgm:pt modelId="{BB119E27-6D6E-49D0-9E89-B863D2CE78BD}" type="parTrans" cxnId="{1D4A1C89-1E4C-44C4-8491-5BB084C4D6D6}">
      <dgm:prSet/>
      <dgm:spPr/>
      <dgm:t>
        <a:bodyPr/>
        <a:lstStyle/>
        <a:p>
          <a:endParaRPr lang="cs-CZ"/>
        </a:p>
      </dgm:t>
    </dgm:pt>
    <dgm:pt modelId="{7A551091-FC5C-47BA-ADD1-83677EDEEB87}" type="sibTrans" cxnId="{1D4A1C89-1E4C-44C4-8491-5BB084C4D6D6}">
      <dgm:prSet/>
      <dgm:spPr/>
      <dgm:t>
        <a:bodyPr/>
        <a:lstStyle/>
        <a:p>
          <a:endParaRPr lang="cs-CZ"/>
        </a:p>
      </dgm:t>
    </dgm:pt>
    <dgm:pt modelId="{9B64E50F-20FF-49D6-8D0B-661C06746F77}">
      <dgm:prSet phldrT="[Text]"/>
      <dgm:spPr/>
      <dgm:t>
        <a:bodyPr/>
        <a:lstStyle/>
        <a:p>
          <a:r>
            <a:rPr lang="cs-CZ" b="1" dirty="0"/>
            <a:t>Věřitel</a:t>
          </a:r>
          <a:r>
            <a:rPr lang="cs-CZ" dirty="0"/>
            <a:t> </a:t>
          </a:r>
        </a:p>
      </dgm:t>
    </dgm:pt>
    <dgm:pt modelId="{53A989E7-21B1-4EB2-9554-01EE2CFBDBE1}" type="parTrans" cxnId="{EA471BB9-13B5-455D-9B98-7BBB2BD933D8}">
      <dgm:prSet/>
      <dgm:spPr/>
      <dgm:t>
        <a:bodyPr/>
        <a:lstStyle/>
        <a:p>
          <a:endParaRPr lang="cs-CZ"/>
        </a:p>
      </dgm:t>
    </dgm:pt>
    <dgm:pt modelId="{1B541D53-0B2C-42E2-A88F-C8C8B69E86E9}" type="sibTrans" cxnId="{EA471BB9-13B5-455D-9B98-7BBB2BD933D8}">
      <dgm:prSet/>
      <dgm:spPr/>
      <dgm:t>
        <a:bodyPr/>
        <a:lstStyle/>
        <a:p>
          <a:endParaRPr lang="cs-CZ"/>
        </a:p>
      </dgm:t>
    </dgm:pt>
    <dgm:pt modelId="{5D53768F-6DA7-46DF-9EB3-DF6D6A8C1289}">
      <dgm:prSet phldrT="[Text]"/>
      <dgm:spPr/>
      <dgm:t>
        <a:bodyPr/>
        <a:lstStyle/>
        <a:p>
          <a:r>
            <a:rPr lang="cs-CZ" dirty="0"/>
            <a:t>Má právo na výnos z cenného papíru</a:t>
          </a:r>
        </a:p>
      </dgm:t>
    </dgm:pt>
    <dgm:pt modelId="{18B46382-B373-4DBE-B6CA-FF2856E6D4CF}" type="parTrans" cxnId="{C037784C-17EF-4709-9527-A520680B84EF}">
      <dgm:prSet/>
      <dgm:spPr/>
      <dgm:t>
        <a:bodyPr/>
        <a:lstStyle/>
        <a:p>
          <a:endParaRPr lang="cs-CZ"/>
        </a:p>
      </dgm:t>
    </dgm:pt>
    <dgm:pt modelId="{AA6805E1-91DE-41B2-9B25-74F31798B8BF}" type="sibTrans" cxnId="{C037784C-17EF-4709-9527-A520680B84EF}">
      <dgm:prSet/>
      <dgm:spPr/>
      <dgm:t>
        <a:bodyPr/>
        <a:lstStyle/>
        <a:p>
          <a:endParaRPr lang="cs-CZ"/>
        </a:p>
      </dgm:t>
    </dgm:pt>
    <dgm:pt modelId="{8B2E7405-333B-4FF9-A6C9-00B459A00E6A}" type="pres">
      <dgm:prSet presAssocID="{763B6FB2-73FA-4301-A645-667E838D5C9E}" presName="linearFlow" presStyleCnt="0">
        <dgm:presLayoutVars>
          <dgm:dir/>
          <dgm:animLvl val="lvl"/>
          <dgm:resizeHandles val="exact"/>
        </dgm:presLayoutVars>
      </dgm:prSet>
      <dgm:spPr/>
    </dgm:pt>
    <dgm:pt modelId="{82A94DA3-475F-4121-9264-3118EAAD9964}" type="pres">
      <dgm:prSet presAssocID="{91F92C14-960F-40AA-8F40-4A36715740EF}" presName="composite" presStyleCnt="0"/>
      <dgm:spPr/>
    </dgm:pt>
    <dgm:pt modelId="{67626510-EFF8-4CA8-B58F-4B9138BFC19B}" type="pres">
      <dgm:prSet presAssocID="{91F92C14-960F-40AA-8F40-4A36715740EF}" presName="parentText" presStyleLbl="alignNode1" presStyleIdx="0" presStyleCnt="2">
        <dgm:presLayoutVars>
          <dgm:chMax val="1"/>
          <dgm:bulletEnabled val="1"/>
        </dgm:presLayoutVars>
      </dgm:prSet>
      <dgm:spPr/>
    </dgm:pt>
    <dgm:pt modelId="{ED055842-2E9F-4F76-BF54-E4D721DFE21C}" type="pres">
      <dgm:prSet presAssocID="{91F92C14-960F-40AA-8F40-4A36715740EF}" presName="descendantText" presStyleLbl="alignAcc1" presStyleIdx="0" presStyleCnt="2">
        <dgm:presLayoutVars>
          <dgm:bulletEnabled val="1"/>
        </dgm:presLayoutVars>
      </dgm:prSet>
      <dgm:spPr/>
    </dgm:pt>
    <dgm:pt modelId="{924B5525-A4A5-4108-A0CF-06EE84E0A71F}" type="pres">
      <dgm:prSet presAssocID="{28DC9397-D805-4B1C-8624-DCCE18AFBF3A}" presName="sp" presStyleCnt="0"/>
      <dgm:spPr/>
    </dgm:pt>
    <dgm:pt modelId="{2E39D110-88FB-49F7-B258-79255573D491}" type="pres">
      <dgm:prSet presAssocID="{65B3C812-96AD-448F-8342-14F7BE5A8688}" presName="composite" presStyleCnt="0"/>
      <dgm:spPr/>
    </dgm:pt>
    <dgm:pt modelId="{234FD8F0-CDF0-4FF5-AC3E-7C7F590C47DD}" type="pres">
      <dgm:prSet presAssocID="{65B3C812-96AD-448F-8342-14F7BE5A8688}" presName="parentText" presStyleLbl="alignNode1" presStyleIdx="1" presStyleCnt="2">
        <dgm:presLayoutVars>
          <dgm:chMax val="1"/>
          <dgm:bulletEnabled val="1"/>
        </dgm:presLayoutVars>
      </dgm:prSet>
      <dgm:spPr/>
    </dgm:pt>
    <dgm:pt modelId="{FA24C8CA-8E08-44B2-A02B-0000E2DBB30C}" type="pres">
      <dgm:prSet presAssocID="{65B3C812-96AD-448F-8342-14F7BE5A8688}" presName="descendantText" presStyleLbl="alignAcc1" presStyleIdx="1" presStyleCnt="2">
        <dgm:presLayoutVars>
          <dgm:bulletEnabled val="1"/>
        </dgm:presLayoutVars>
      </dgm:prSet>
      <dgm:spPr/>
    </dgm:pt>
  </dgm:ptLst>
  <dgm:cxnLst>
    <dgm:cxn modelId="{7D6F491B-758F-440C-BB36-62828D87D9A3}" type="presOf" srcId="{91F92C14-960F-40AA-8F40-4A36715740EF}" destId="{67626510-EFF8-4CA8-B58F-4B9138BFC19B}" srcOrd="0" destOrd="0" presId="urn:microsoft.com/office/officeart/2005/8/layout/chevron2"/>
    <dgm:cxn modelId="{55DB2A64-0865-4647-A77C-364CF9575AFB}" type="presOf" srcId="{5D53768F-6DA7-46DF-9EB3-DF6D6A8C1289}" destId="{FA24C8CA-8E08-44B2-A02B-0000E2DBB30C}" srcOrd="0" destOrd="1" presId="urn:microsoft.com/office/officeart/2005/8/layout/chevron2"/>
    <dgm:cxn modelId="{C037784C-17EF-4709-9527-A520680B84EF}" srcId="{65B3C812-96AD-448F-8342-14F7BE5A8688}" destId="{5D53768F-6DA7-46DF-9EB3-DF6D6A8C1289}" srcOrd="1" destOrd="0" parTransId="{18B46382-B373-4DBE-B6CA-FF2856E6D4CF}" sibTransId="{AA6805E1-91DE-41B2-9B25-74F31798B8BF}"/>
    <dgm:cxn modelId="{2C02F37F-21F9-4568-B425-21EF22901334}" srcId="{763B6FB2-73FA-4301-A645-667E838D5C9E}" destId="{91F92C14-960F-40AA-8F40-4A36715740EF}" srcOrd="0" destOrd="0" parTransId="{448BDC3B-6239-48E9-BFA7-BCA24245F69A}" sibTransId="{28DC9397-D805-4B1C-8624-DCCE18AFBF3A}"/>
    <dgm:cxn modelId="{1D4A1C89-1E4C-44C4-8491-5BB084C4D6D6}" srcId="{763B6FB2-73FA-4301-A645-667E838D5C9E}" destId="{65B3C812-96AD-448F-8342-14F7BE5A8688}" srcOrd="1" destOrd="0" parTransId="{BB119E27-6D6E-49D0-9E89-B863D2CE78BD}" sibTransId="{7A551091-FC5C-47BA-ADD1-83677EDEEB87}"/>
    <dgm:cxn modelId="{497F0297-A00F-4EF3-A792-F5AA2E01C73E}" type="presOf" srcId="{763B6FB2-73FA-4301-A645-667E838D5C9E}" destId="{8B2E7405-333B-4FF9-A6C9-00B459A00E6A}" srcOrd="0" destOrd="0" presId="urn:microsoft.com/office/officeart/2005/8/layout/chevron2"/>
    <dgm:cxn modelId="{4F2D38AB-7AB0-41B0-9A02-C45C9CA4F94A}" srcId="{91F92C14-960F-40AA-8F40-4A36715740EF}" destId="{75AC9AF1-5A5C-4BCD-80C7-F0964BBF8E06}" srcOrd="1" destOrd="0" parTransId="{C73FBBE4-0F2F-4E35-8DA5-FACDF4F0C1AD}" sibTransId="{E80EE05C-EC8A-410B-9FEE-4358DB404E59}"/>
    <dgm:cxn modelId="{EA471BB9-13B5-455D-9B98-7BBB2BD933D8}" srcId="{65B3C812-96AD-448F-8342-14F7BE5A8688}" destId="{9B64E50F-20FF-49D6-8D0B-661C06746F77}" srcOrd="0" destOrd="0" parTransId="{53A989E7-21B1-4EB2-9554-01EE2CFBDBE1}" sibTransId="{1B541D53-0B2C-42E2-A88F-C8C8B69E86E9}"/>
    <dgm:cxn modelId="{C64B4EC5-04F8-4D1C-B2AE-6A3CB9443019}" type="presOf" srcId="{9B64E50F-20FF-49D6-8D0B-661C06746F77}" destId="{FA24C8CA-8E08-44B2-A02B-0000E2DBB30C}" srcOrd="0" destOrd="0" presId="urn:microsoft.com/office/officeart/2005/8/layout/chevron2"/>
    <dgm:cxn modelId="{379985C9-39B7-4759-BA9A-83FDF361E094}" type="presOf" srcId="{091CA2E7-1567-47F1-B1E5-E300ABCA6EC1}" destId="{ED055842-2E9F-4F76-BF54-E4D721DFE21C}" srcOrd="0" destOrd="0" presId="urn:microsoft.com/office/officeart/2005/8/layout/chevron2"/>
    <dgm:cxn modelId="{1F80D8D2-FC7E-46DD-9AFD-746400C67DC6}" type="presOf" srcId="{75AC9AF1-5A5C-4BCD-80C7-F0964BBF8E06}" destId="{ED055842-2E9F-4F76-BF54-E4D721DFE21C}" srcOrd="0" destOrd="1" presId="urn:microsoft.com/office/officeart/2005/8/layout/chevron2"/>
    <dgm:cxn modelId="{AE830BD3-9520-4CD2-BBAC-5595010DE12E}" type="presOf" srcId="{65B3C812-96AD-448F-8342-14F7BE5A8688}" destId="{234FD8F0-CDF0-4FF5-AC3E-7C7F590C47DD}" srcOrd="0" destOrd="0" presId="urn:microsoft.com/office/officeart/2005/8/layout/chevron2"/>
    <dgm:cxn modelId="{2DFBAEE1-6BC1-4D92-AB01-204B360AD0FE}" srcId="{91F92C14-960F-40AA-8F40-4A36715740EF}" destId="{091CA2E7-1567-47F1-B1E5-E300ABCA6EC1}" srcOrd="0" destOrd="0" parTransId="{CF033698-2AE8-4BBD-BBA1-6EB0050C56A0}" sibTransId="{B0724692-CA43-46DE-9609-C0E4B48E92C9}"/>
    <dgm:cxn modelId="{6649A472-F0A2-41C0-9E28-088053ED984A}" type="presParOf" srcId="{8B2E7405-333B-4FF9-A6C9-00B459A00E6A}" destId="{82A94DA3-475F-4121-9264-3118EAAD9964}" srcOrd="0" destOrd="0" presId="urn:microsoft.com/office/officeart/2005/8/layout/chevron2"/>
    <dgm:cxn modelId="{7071FF89-6EB3-4FF7-A0BF-14765E96593D}" type="presParOf" srcId="{82A94DA3-475F-4121-9264-3118EAAD9964}" destId="{67626510-EFF8-4CA8-B58F-4B9138BFC19B}" srcOrd="0" destOrd="0" presId="urn:microsoft.com/office/officeart/2005/8/layout/chevron2"/>
    <dgm:cxn modelId="{4BD29BD0-F561-4408-86CA-BEE2F75D5EBC}" type="presParOf" srcId="{82A94DA3-475F-4121-9264-3118EAAD9964}" destId="{ED055842-2E9F-4F76-BF54-E4D721DFE21C}" srcOrd="1" destOrd="0" presId="urn:microsoft.com/office/officeart/2005/8/layout/chevron2"/>
    <dgm:cxn modelId="{4B5DA396-E30B-4AAD-9178-BAE848CD6E71}" type="presParOf" srcId="{8B2E7405-333B-4FF9-A6C9-00B459A00E6A}" destId="{924B5525-A4A5-4108-A0CF-06EE84E0A71F}" srcOrd="1" destOrd="0" presId="urn:microsoft.com/office/officeart/2005/8/layout/chevron2"/>
    <dgm:cxn modelId="{3FE8C7CE-5A77-46FC-BD3E-64A4A6853B84}" type="presParOf" srcId="{8B2E7405-333B-4FF9-A6C9-00B459A00E6A}" destId="{2E39D110-88FB-49F7-B258-79255573D491}" srcOrd="2" destOrd="0" presId="urn:microsoft.com/office/officeart/2005/8/layout/chevron2"/>
    <dgm:cxn modelId="{53605A0B-BB00-40AB-88FD-DF9D62136F3D}" type="presParOf" srcId="{2E39D110-88FB-49F7-B258-79255573D491}" destId="{234FD8F0-CDF0-4FF5-AC3E-7C7F590C47DD}" srcOrd="0" destOrd="0" presId="urn:microsoft.com/office/officeart/2005/8/layout/chevron2"/>
    <dgm:cxn modelId="{67B9ED3E-D621-4C16-A3E1-96903EE3A542}" type="presParOf" srcId="{2E39D110-88FB-49F7-B258-79255573D491}" destId="{FA24C8CA-8E08-44B2-A02B-0000E2DBB30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26510-EFF8-4CA8-B58F-4B9138BFC19B}">
      <dsp:nvSpPr>
        <dsp:cNvPr id="0" name=""/>
        <dsp:cNvSpPr/>
      </dsp:nvSpPr>
      <dsp:spPr>
        <a:xfrm rot="5400000">
          <a:off x="-208852" y="208999"/>
          <a:ext cx="1392353" cy="97464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cs-CZ" sz="2000" b="1" kern="1200" dirty="0">
              <a:solidFill>
                <a:schemeClr val="tx1"/>
              </a:solidFill>
            </a:rPr>
            <a:t>Emitent </a:t>
          </a:r>
        </a:p>
      </dsp:txBody>
      <dsp:txXfrm rot="-5400000">
        <a:off x="2" y="487470"/>
        <a:ext cx="974647" cy="417706"/>
      </dsp:txXfrm>
    </dsp:sp>
    <dsp:sp modelId="{ED055842-2E9F-4F76-BF54-E4D721DFE21C}">
      <dsp:nvSpPr>
        <dsp:cNvPr id="0" name=""/>
        <dsp:cNvSpPr/>
      </dsp:nvSpPr>
      <dsp:spPr>
        <a:xfrm rot="5400000">
          <a:off x="2572808" y="-1598015"/>
          <a:ext cx="905029" cy="410135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b="1" kern="1200" dirty="0"/>
            <a:t>Dlužník</a:t>
          </a:r>
        </a:p>
        <a:p>
          <a:pPr marL="171450" lvl="1" indent="-171450" algn="l" defTabSz="800100">
            <a:lnSpc>
              <a:spcPct val="90000"/>
            </a:lnSpc>
            <a:spcBef>
              <a:spcPct val="0"/>
            </a:spcBef>
            <a:spcAft>
              <a:spcPct val="15000"/>
            </a:spcAft>
            <a:buChar char="•"/>
          </a:pPr>
          <a:r>
            <a:rPr lang="cs-CZ" sz="1800" kern="1200" dirty="0"/>
            <a:t> Zavazuje se odkoupit cenný papír</a:t>
          </a:r>
        </a:p>
      </dsp:txBody>
      <dsp:txXfrm rot="-5400000">
        <a:off x="974647" y="44326"/>
        <a:ext cx="4057172" cy="816669"/>
      </dsp:txXfrm>
    </dsp:sp>
    <dsp:sp modelId="{234FD8F0-CDF0-4FF5-AC3E-7C7F590C47DD}">
      <dsp:nvSpPr>
        <dsp:cNvPr id="0" name=""/>
        <dsp:cNvSpPr/>
      </dsp:nvSpPr>
      <dsp:spPr>
        <a:xfrm rot="5400000">
          <a:off x="-208852" y="1308957"/>
          <a:ext cx="1392353" cy="97464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cs-CZ" sz="2000" b="1" kern="1200" dirty="0">
              <a:solidFill>
                <a:schemeClr val="tx1"/>
              </a:solidFill>
            </a:rPr>
            <a:t>Majitel</a:t>
          </a:r>
          <a:r>
            <a:rPr lang="cs-CZ" sz="2000" kern="1200" dirty="0"/>
            <a:t>  </a:t>
          </a:r>
        </a:p>
      </dsp:txBody>
      <dsp:txXfrm rot="-5400000">
        <a:off x="2" y="1587428"/>
        <a:ext cx="974647" cy="417706"/>
      </dsp:txXfrm>
    </dsp:sp>
    <dsp:sp modelId="{FA24C8CA-8E08-44B2-A02B-0000E2DBB30C}">
      <dsp:nvSpPr>
        <dsp:cNvPr id="0" name=""/>
        <dsp:cNvSpPr/>
      </dsp:nvSpPr>
      <dsp:spPr>
        <a:xfrm rot="5400000">
          <a:off x="2572808" y="-498056"/>
          <a:ext cx="905029" cy="410135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b="1" kern="1200" dirty="0"/>
            <a:t>Věřitel</a:t>
          </a:r>
          <a:r>
            <a:rPr lang="cs-CZ" sz="1800" kern="1200" dirty="0"/>
            <a:t> </a:t>
          </a:r>
        </a:p>
        <a:p>
          <a:pPr marL="171450" lvl="1" indent="-171450" algn="l" defTabSz="800100">
            <a:lnSpc>
              <a:spcPct val="90000"/>
            </a:lnSpc>
            <a:spcBef>
              <a:spcPct val="0"/>
            </a:spcBef>
            <a:spcAft>
              <a:spcPct val="15000"/>
            </a:spcAft>
            <a:buChar char="•"/>
          </a:pPr>
          <a:r>
            <a:rPr lang="cs-CZ" sz="1800" kern="1200" dirty="0"/>
            <a:t>Má právo na výnos z cenného papíru</a:t>
          </a:r>
        </a:p>
      </dsp:txBody>
      <dsp:txXfrm rot="-5400000">
        <a:off x="974647" y="1144285"/>
        <a:ext cx="4057172" cy="81666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00CB354-6ABA-499C-B6AB-92DB6F343688}" type="datetime1">
              <a:rPr lang="cs-CZ" smtClean="0"/>
              <a:t>20.10.2021</a:t>
            </a:fld>
            <a:endParaRPr lang="cs-CZ"/>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F8ED99B-9732-49FC-9C16-B56FEB1B1092}" type="slidenum">
              <a:rPr lang="cs-CZ" smtClean="0"/>
              <a:t>‹#›</a:t>
            </a:fld>
            <a:endParaRPr lang="cs-CZ"/>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cs-CZ" noProof="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96668639-2D2B-4ACD-98F6-0210E2134EFF}" type="datetime1">
              <a:rPr lang="cs-CZ" noProof="0" smtClean="0"/>
              <a:t>20.10.2021</a:t>
            </a:fld>
            <a:endParaRPr lang="cs-CZ" noProof="0"/>
          </a:p>
        </p:txBody>
      </p:sp>
      <p:sp>
        <p:nvSpPr>
          <p:cNvPr id="4" name="Zástupný symbol obrázku snímk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dirty="0"/>
              <a:t>Upravte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cs-CZ" noProof="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F93199CD-3E1B-4AE6-990F-76F925F5EA9F}" type="slidenum">
              <a:rPr lang="cs-CZ" noProof="0" smtClean="0"/>
              <a:t>‹#›</a:t>
            </a:fld>
            <a:endParaRPr lang="cs-CZ" noProof="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rtl="0"/>
            <a:fld id="{F93199CD-3E1B-4AE6-990F-76F925F5EA9F}" type="slidenum">
              <a:rPr lang="cs-CZ" smtClean="0"/>
              <a:t>1</a:t>
            </a:fld>
            <a:endParaRPr lang="cs-CZ"/>
          </a:p>
        </p:txBody>
      </p:sp>
    </p:spTree>
    <p:extLst>
      <p:ext uri="{BB962C8B-B14F-4D97-AF65-F5344CB8AC3E}">
        <p14:creationId xmlns:p14="http://schemas.microsoft.com/office/powerpoint/2010/main" val="813907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rtl="0"/>
            <a:fld id="{F93199CD-3E1B-4AE6-990F-76F925F5EA9F}" type="slidenum">
              <a:rPr lang="cs-CZ" smtClean="0"/>
              <a:t>3</a:t>
            </a:fld>
            <a:endParaRPr lang="cs-CZ"/>
          </a:p>
        </p:txBody>
      </p:sp>
    </p:spTree>
    <p:extLst>
      <p:ext uri="{BB962C8B-B14F-4D97-AF65-F5344CB8AC3E}">
        <p14:creationId xmlns:p14="http://schemas.microsoft.com/office/powerpoint/2010/main" val="3695958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https://slideplayer.cz/slide/2693408/</a:t>
            </a:r>
          </a:p>
        </p:txBody>
      </p:sp>
      <p:sp>
        <p:nvSpPr>
          <p:cNvPr id="4" name="Zástupný symbol pro číslo snímku 3"/>
          <p:cNvSpPr>
            <a:spLocks noGrp="1"/>
          </p:cNvSpPr>
          <p:nvPr>
            <p:ph type="sldNum" sz="quarter" idx="5"/>
          </p:nvPr>
        </p:nvSpPr>
        <p:spPr/>
        <p:txBody>
          <a:bodyPr/>
          <a:lstStyle/>
          <a:p>
            <a:pPr rtl="0"/>
            <a:fld id="{F93199CD-3E1B-4AE6-990F-76F925F5EA9F}" type="slidenum">
              <a:rPr lang="cs-CZ" noProof="0" smtClean="0"/>
              <a:t>4</a:t>
            </a:fld>
            <a:endParaRPr lang="cs-CZ" noProof="0"/>
          </a:p>
        </p:txBody>
      </p:sp>
    </p:spTree>
    <p:extLst>
      <p:ext uri="{BB962C8B-B14F-4D97-AF65-F5344CB8AC3E}">
        <p14:creationId xmlns:p14="http://schemas.microsoft.com/office/powerpoint/2010/main" val="1566179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https://is.muni.cz/el/1456/jaro2018/MPF_ACP2/um/ACP2_jaro2018-07.pdf</a:t>
            </a:r>
          </a:p>
        </p:txBody>
      </p:sp>
      <p:sp>
        <p:nvSpPr>
          <p:cNvPr id="4" name="Zástupný symbol pro číslo snímku 3"/>
          <p:cNvSpPr>
            <a:spLocks noGrp="1"/>
          </p:cNvSpPr>
          <p:nvPr>
            <p:ph type="sldNum" sz="quarter" idx="5"/>
          </p:nvPr>
        </p:nvSpPr>
        <p:spPr/>
        <p:txBody>
          <a:bodyPr/>
          <a:lstStyle/>
          <a:p>
            <a:pPr rtl="0"/>
            <a:fld id="{F93199CD-3E1B-4AE6-990F-76F925F5EA9F}" type="slidenum">
              <a:rPr lang="cs-CZ" noProof="0" smtClean="0"/>
              <a:t>17</a:t>
            </a:fld>
            <a:endParaRPr lang="cs-CZ" noProof="0"/>
          </a:p>
        </p:txBody>
      </p:sp>
    </p:spTree>
    <p:extLst>
      <p:ext uri="{BB962C8B-B14F-4D97-AF65-F5344CB8AC3E}">
        <p14:creationId xmlns:p14="http://schemas.microsoft.com/office/powerpoint/2010/main" val="19615212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0824" y="1600200"/>
            <a:ext cx="5945188" cy="3048000"/>
          </a:xfrm>
        </p:spPr>
        <p:txBody>
          <a:bodyPr rtlCol="0" anchor="b">
            <a:normAutofit/>
          </a:bodyPr>
          <a:lstStyle>
            <a:lvl1pPr rtl="0">
              <a:lnSpc>
                <a:spcPct val="80000"/>
              </a:lnSpc>
              <a:defRPr sz="6600">
                <a:solidFill>
                  <a:schemeClr val="tx1"/>
                </a:solidFill>
              </a:defRPr>
            </a:lvl1pPr>
          </a:lstStyle>
          <a:p>
            <a:pPr rtl="0"/>
            <a:r>
              <a:rPr lang="cs-CZ"/>
              <a:t>Kliknutím lze upravit styl.</a:t>
            </a:r>
            <a:endParaRPr lang="cs-CZ" noProof="0" dirty="0"/>
          </a:p>
        </p:txBody>
      </p:sp>
      <p:sp>
        <p:nvSpPr>
          <p:cNvPr id="3" name="Podnadpis 2"/>
          <p:cNvSpPr>
            <a:spLocks noGrp="1"/>
          </p:cNvSpPr>
          <p:nvPr>
            <p:ph type="subTitle" idx="1"/>
          </p:nvPr>
        </p:nvSpPr>
        <p:spPr>
          <a:xfrm>
            <a:off x="1520825" y="4898572"/>
            <a:ext cx="5945187" cy="1270453"/>
          </a:xfrm>
        </p:spPr>
        <p:txBody>
          <a:bodyPr rtlCol="0">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cs-CZ" dirty="0"/>
          </a:p>
        </p:txBody>
      </p:sp>
      <p:cxnSp>
        <p:nvCxnSpPr>
          <p:cNvPr id="6" name="Přímá spojnice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Skupina 4"/>
          <p:cNvGrpSpPr/>
          <p:nvPr userDrawn="1"/>
        </p:nvGrpSpPr>
        <p:grpSpPr>
          <a:xfrm>
            <a:off x="7923213" y="0"/>
            <a:ext cx="4265612" cy="6858000"/>
            <a:chOff x="7923213" y="0"/>
            <a:chExt cx="4265612" cy="6858000"/>
          </a:xfrm>
        </p:grpSpPr>
        <p:pic>
          <p:nvPicPr>
            <p:cNvPr id="4" name="Obrázek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Obdélník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noProof="0"/>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solidFill>
                  <a:schemeClr val="accent1">
                    <a:lumMod val="50000"/>
                  </a:schemeClr>
                </a:solidFill>
              </a:defRPr>
            </a:lvl1pPr>
          </a:lstStyle>
          <a:p>
            <a:pPr rtl="0"/>
            <a:r>
              <a:rPr lang="cs-CZ"/>
              <a:t>Kliknutím lze upravit styl.</a:t>
            </a:r>
            <a:endParaRPr lang="cs-CZ" noProof="0" dirty="0"/>
          </a:p>
        </p:txBody>
      </p:sp>
      <p:sp>
        <p:nvSpPr>
          <p:cNvPr id="3" name="Zástupný symbol pro svislý text 2"/>
          <p:cNvSpPr>
            <a:spLocks noGrp="1"/>
          </p:cNvSpPr>
          <p:nvPr>
            <p:ph type="body" orient="vert" idx="1"/>
          </p:nvPr>
        </p:nvSpPr>
        <p:spPr/>
        <p:txBody>
          <a:bodyPr vert="eaVert" rtlCol="0"/>
          <a:lstStyle>
            <a:lvl1pPr>
              <a:defRPr/>
            </a:lvl1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noProof="0" dirty="0"/>
          </a:p>
        </p:txBody>
      </p:sp>
      <p:sp>
        <p:nvSpPr>
          <p:cNvPr id="5" name="Zástupný symbol pro zápatí 4"/>
          <p:cNvSpPr>
            <a:spLocks noGrp="1"/>
          </p:cNvSpPr>
          <p:nvPr>
            <p:ph type="ftr" sz="quarter" idx="11"/>
          </p:nvPr>
        </p:nvSpPr>
        <p:spPr/>
        <p:txBody>
          <a:bodyPr rtlCol="0"/>
          <a:lstStyle/>
          <a:p>
            <a:pPr rtl="0"/>
            <a:r>
              <a:rPr lang="cs-CZ" noProof="0"/>
              <a:t>Přidejte zápatí.</a:t>
            </a:r>
          </a:p>
        </p:txBody>
      </p:sp>
      <p:sp>
        <p:nvSpPr>
          <p:cNvPr id="4" name="Zástupný symbol pro datum 3"/>
          <p:cNvSpPr>
            <a:spLocks noGrp="1"/>
          </p:cNvSpPr>
          <p:nvPr>
            <p:ph type="dt" sz="half" idx="10"/>
          </p:nvPr>
        </p:nvSpPr>
        <p:spPr/>
        <p:txBody>
          <a:bodyPr rtlCol="0"/>
          <a:lstStyle/>
          <a:p>
            <a:pPr rtl="0"/>
            <a:fld id="{8BB09325-9B4F-4558-809D-48C91F322E83}" type="datetime1">
              <a:rPr lang="cs-CZ" noProof="0" smtClean="0"/>
              <a:t>20.10.2021</a:t>
            </a:fld>
            <a:endParaRPr lang="cs-CZ" noProof="0"/>
          </a:p>
        </p:txBody>
      </p:sp>
      <p:sp>
        <p:nvSpPr>
          <p:cNvPr id="6" name="Zástupný symbol pro číslo snímku 5"/>
          <p:cNvSpPr>
            <a:spLocks noGrp="1"/>
          </p:cNvSpPr>
          <p:nvPr>
            <p:ph type="sldNum" sz="quarter" idx="12"/>
          </p:nvPr>
        </p:nvSpPr>
        <p:spPr/>
        <p:txBody>
          <a:bodyPr rtlCol="0"/>
          <a:lstStyle/>
          <a:p>
            <a:pPr rtl="0"/>
            <a:fld id="{2A013F82-EE5E-44EE-A61D-E31C6657F26F}" type="slidenum">
              <a:rPr lang="cs-CZ" noProof="0"/>
              <a:t>‹#›</a:t>
            </a:fld>
            <a:endParaRPr lang="cs-CZ" noProof="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523412" y="646112"/>
            <a:ext cx="1828801" cy="5522913"/>
          </a:xfrm>
        </p:spPr>
        <p:txBody>
          <a:bodyPr vert="eaVert" rtlCol="0"/>
          <a:lstStyle>
            <a:lvl1pPr rtl="0">
              <a:defRPr>
                <a:solidFill>
                  <a:schemeClr val="accent1">
                    <a:lumMod val="50000"/>
                  </a:schemeClr>
                </a:solidFill>
              </a:defRPr>
            </a:lvl1pPr>
          </a:lstStyle>
          <a:p>
            <a:pPr rtl="0"/>
            <a:r>
              <a:rPr lang="cs-CZ"/>
              <a:t>Kliknutím lze upravit styl.</a:t>
            </a:r>
            <a:endParaRPr lang="cs-CZ" noProof="0" dirty="0"/>
          </a:p>
        </p:txBody>
      </p:sp>
      <p:sp>
        <p:nvSpPr>
          <p:cNvPr id="3" name="Zástupný symbol pro svislý text 2"/>
          <p:cNvSpPr>
            <a:spLocks noGrp="1"/>
          </p:cNvSpPr>
          <p:nvPr>
            <p:ph type="body" orient="vert" idx="1"/>
          </p:nvPr>
        </p:nvSpPr>
        <p:spPr>
          <a:xfrm>
            <a:off x="1522412" y="646112"/>
            <a:ext cx="7620000" cy="5522913"/>
          </a:xfrm>
        </p:spPr>
        <p:txBody>
          <a:bodyPr vert="eaVert" rtlCol="0"/>
          <a:lstStyle>
            <a:lvl1pPr>
              <a:defRPr/>
            </a:lvl1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noProof="0" dirty="0"/>
          </a:p>
        </p:txBody>
      </p:sp>
      <p:sp>
        <p:nvSpPr>
          <p:cNvPr id="5" name="Zástupný symbol pro zápatí 4"/>
          <p:cNvSpPr>
            <a:spLocks noGrp="1"/>
          </p:cNvSpPr>
          <p:nvPr>
            <p:ph type="ftr" sz="quarter" idx="11"/>
          </p:nvPr>
        </p:nvSpPr>
        <p:spPr/>
        <p:txBody>
          <a:bodyPr rtlCol="0"/>
          <a:lstStyle/>
          <a:p>
            <a:pPr rtl="0"/>
            <a:r>
              <a:rPr lang="cs-CZ" noProof="0"/>
              <a:t>Přidejte zápatí.</a:t>
            </a:r>
          </a:p>
        </p:txBody>
      </p:sp>
      <p:sp>
        <p:nvSpPr>
          <p:cNvPr id="4" name="Zástupný symbol pro datum 3"/>
          <p:cNvSpPr>
            <a:spLocks noGrp="1"/>
          </p:cNvSpPr>
          <p:nvPr>
            <p:ph type="dt" sz="half" idx="10"/>
          </p:nvPr>
        </p:nvSpPr>
        <p:spPr/>
        <p:txBody>
          <a:bodyPr rtlCol="0"/>
          <a:lstStyle/>
          <a:p>
            <a:pPr rtl="0"/>
            <a:fld id="{D99C3C36-CF8A-4836-8423-7EC9C906558A}" type="datetime1">
              <a:rPr lang="cs-CZ" noProof="0" smtClean="0"/>
              <a:t>20.10.2021</a:t>
            </a:fld>
            <a:endParaRPr lang="cs-CZ" noProof="0"/>
          </a:p>
        </p:txBody>
      </p:sp>
      <p:sp>
        <p:nvSpPr>
          <p:cNvPr id="6" name="Zástupný symbol pro číslo snímku 5"/>
          <p:cNvSpPr>
            <a:spLocks noGrp="1"/>
          </p:cNvSpPr>
          <p:nvPr>
            <p:ph type="sldNum" sz="quarter" idx="12"/>
          </p:nvPr>
        </p:nvSpPr>
        <p:spPr/>
        <p:txBody>
          <a:bodyPr rtlCol="0"/>
          <a:lstStyle/>
          <a:p>
            <a:pPr rtl="0"/>
            <a:fld id="{2A013F82-EE5E-44EE-A61D-E31C6657F26F}" type="slidenum">
              <a:rPr lang="cs-CZ" noProof="0"/>
              <a:t>‹#›</a:t>
            </a:fld>
            <a:endParaRPr lang="cs-CZ" noProof="0"/>
          </a:p>
        </p:txBody>
      </p:sp>
      <p:cxnSp>
        <p:nvCxnSpPr>
          <p:cNvPr id="7" name="Přímá spojnice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solidFill>
                  <a:schemeClr val="accent1">
                    <a:lumMod val="50000"/>
                  </a:schemeClr>
                </a:solidFill>
              </a:defRPr>
            </a:lvl1pPr>
          </a:lstStyle>
          <a:p>
            <a:pPr rtl="0"/>
            <a:r>
              <a:rPr lang="cs-CZ"/>
              <a:t>Kliknutím lze upravit styl.</a:t>
            </a:r>
            <a:endParaRPr lang="cs-CZ" noProof="0" dirty="0"/>
          </a:p>
        </p:txBody>
      </p:sp>
      <p:sp>
        <p:nvSpPr>
          <p:cNvPr id="3" name="Zástupný symbol pro obsah 2"/>
          <p:cNvSpPr>
            <a:spLocks noGrp="1"/>
          </p:cNvSpPr>
          <p:nvPr>
            <p:ph idx="1"/>
          </p:nvPr>
        </p:nvSpPr>
        <p:spPr/>
        <p:txBody>
          <a:bodyPr rtlCol="0"/>
          <a:lstStyle>
            <a:lvl1pPr>
              <a:defRPr/>
            </a:lvl1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noProof="0" dirty="0"/>
          </a:p>
        </p:txBody>
      </p:sp>
      <p:sp>
        <p:nvSpPr>
          <p:cNvPr id="5" name="Zástupný symbol pro zápatí 4"/>
          <p:cNvSpPr>
            <a:spLocks noGrp="1"/>
          </p:cNvSpPr>
          <p:nvPr>
            <p:ph type="ftr" sz="quarter" idx="11"/>
          </p:nvPr>
        </p:nvSpPr>
        <p:spPr/>
        <p:txBody>
          <a:bodyPr rtlCol="0"/>
          <a:lstStyle/>
          <a:p>
            <a:pPr rtl="0"/>
            <a:r>
              <a:rPr lang="cs-CZ" noProof="0"/>
              <a:t>Přidejte zápatí.</a:t>
            </a:r>
          </a:p>
        </p:txBody>
      </p:sp>
      <p:sp>
        <p:nvSpPr>
          <p:cNvPr id="4" name="Zástupný symbol pro datum 3"/>
          <p:cNvSpPr>
            <a:spLocks noGrp="1"/>
          </p:cNvSpPr>
          <p:nvPr>
            <p:ph type="dt" sz="half" idx="10"/>
          </p:nvPr>
        </p:nvSpPr>
        <p:spPr/>
        <p:txBody>
          <a:bodyPr rtlCol="0"/>
          <a:lstStyle/>
          <a:p>
            <a:pPr rtl="0"/>
            <a:fld id="{7B3549EB-B12C-4172-B518-57244E4B27FC}" type="datetime1">
              <a:rPr lang="cs-CZ" noProof="0" smtClean="0"/>
              <a:t>20.10.2021</a:t>
            </a:fld>
            <a:endParaRPr lang="cs-CZ" noProof="0"/>
          </a:p>
        </p:txBody>
      </p:sp>
      <p:sp>
        <p:nvSpPr>
          <p:cNvPr id="6" name="Zástupný symbol pro číslo snímku 5"/>
          <p:cNvSpPr>
            <a:spLocks noGrp="1"/>
          </p:cNvSpPr>
          <p:nvPr>
            <p:ph type="sldNum" sz="quarter" idx="12"/>
          </p:nvPr>
        </p:nvSpPr>
        <p:spPr/>
        <p:txBody>
          <a:bodyPr rtlCol="0"/>
          <a:lstStyle/>
          <a:p>
            <a:pPr rtl="0"/>
            <a:fld id="{2A013F82-EE5E-44EE-A61D-E31C6657F26F}" type="slidenum">
              <a:rPr lang="cs-CZ" noProof="0"/>
              <a:t>‹#›</a:t>
            </a:fld>
            <a:endParaRPr lang="cs-CZ" noProof="0"/>
          </a:p>
        </p:txBody>
      </p:sp>
      <p:cxnSp>
        <p:nvCxnSpPr>
          <p:cNvPr id="7" name="Přímá spojnice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p:cNvSpPr>
            <a:spLocks noGrp="1"/>
          </p:cNvSpPr>
          <p:nvPr>
            <p:ph type="title"/>
          </p:nvPr>
        </p:nvSpPr>
        <p:spPr>
          <a:xfrm>
            <a:off x="1522410" y="2237096"/>
            <a:ext cx="8229601" cy="2411103"/>
          </a:xfrm>
        </p:spPr>
        <p:txBody>
          <a:bodyPr rtlCol="0" anchor="b">
            <a:normAutofit/>
          </a:bodyPr>
          <a:lstStyle>
            <a:lvl1pPr algn="l" rtl="0">
              <a:lnSpc>
                <a:spcPct val="80000"/>
              </a:lnSpc>
              <a:defRPr sz="4800" b="0" cap="none" baseline="0">
                <a:solidFill>
                  <a:schemeClr val="tx1"/>
                </a:solidFill>
              </a:defRPr>
            </a:lvl1pPr>
          </a:lstStyle>
          <a:p>
            <a:pPr rtl="0"/>
            <a:r>
              <a:rPr lang="cs-CZ"/>
              <a:t>Kliknutím lze upravit styl.</a:t>
            </a:r>
            <a:endParaRPr lang="cs-CZ" noProof="0" dirty="0"/>
          </a:p>
        </p:txBody>
      </p:sp>
      <p:sp>
        <p:nvSpPr>
          <p:cNvPr id="3" name="Zástupný symbol pro text 2"/>
          <p:cNvSpPr>
            <a:spLocks noGrp="1"/>
          </p:cNvSpPr>
          <p:nvPr>
            <p:ph type="body" idx="1"/>
          </p:nvPr>
        </p:nvSpPr>
        <p:spPr>
          <a:xfrm>
            <a:off x="1522412" y="4876800"/>
            <a:ext cx="8229601" cy="1292225"/>
          </a:xfrm>
        </p:spPr>
        <p:txBody>
          <a:bodyPr rtlCol="0"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grpSp>
        <p:nvGrpSpPr>
          <p:cNvPr id="7" name="Skupina 6"/>
          <p:cNvGrpSpPr/>
          <p:nvPr userDrawn="1"/>
        </p:nvGrpSpPr>
        <p:grpSpPr>
          <a:xfrm>
            <a:off x="11123611" y="0"/>
            <a:ext cx="1065214" cy="6868886"/>
            <a:chOff x="11123611" y="0"/>
            <a:chExt cx="1065214" cy="6868886"/>
          </a:xfrm>
        </p:grpSpPr>
        <p:pic>
          <p:nvPicPr>
            <p:cNvPr id="10" name="Obrázek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Obdélník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noProof="0"/>
            </a:p>
          </p:txBody>
        </p:sp>
      </p:grpSp>
      <p:sp>
        <p:nvSpPr>
          <p:cNvPr id="5" name="Zástupný symbol pro zápatí 4"/>
          <p:cNvSpPr>
            <a:spLocks noGrp="1"/>
          </p:cNvSpPr>
          <p:nvPr>
            <p:ph type="ftr" sz="quarter" idx="11"/>
          </p:nvPr>
        </p:nvSpPr>
        <p:spPr/>
        <p:txBody>
          <a:bodyPr rtlCol="0"/>
          <a:lstStyle/>
          <a:p>
            <a:pPr rtl="0"/>
            <a:r>
              <a:rPr lang="cs-CZ" noProof="0"/>
              <a:t>Přidejte zápatí.</a:t>
            </a:r>
          </a:p>
        </p:txBody>
      </p:sp>
      <p:sp>
        <p:nvSpPr>
          <p:cNvPr id="4" name="Zástupný symbol pro datum 3"/>
          <p:cNvSpPr>
            <a:spLocks noGrp="1"/>
          </p:cNvSpPr>
          <p:nvPr>
            <p:ph type="dt" sz="half" idx="10"/>
          </p:nvPr>
        </p:nvSpPr>
        <p:spPr/>
        <p:txBody>
          <a:bodyPr rtlCol="0"/>
          <a:lstStyle/>
          <a:p>
            <a:pPr rtl="0"/>
            <a:fld id="{8E85539B-A6DA-40D3-8CDA-BEEFB611484E}" type="datetime1">
              <a:rPr lang="cs-CZ" noProof="0" smtClean="0"/>
              <a:t>20.10.2021</a:t>
            </a:fld>
            <a:endParaRPr lang="cs-CZ" noProof="0"/>
          </a:p>
        </p:txBody>
      </p:sp>
      <p:sp>
        <p:nvSpPr>
          <p:cNvPr id="6" name="Zástupný symbol pro číslo snímku 5"/>
          <p:cNvSpPr>
            <a:spLocks noGrp="1"/>
          </p:cNvSpPr>
          <p:nvPr>
            <p:ph type="sldNum" sz="quarter" idx="12"/>
          </p:nvPr>
        </p:nvSpPr>
        <p:spPr/>
        <p:txBody>
          <a:bodyPr rtlCol="0"/>
          <a:lstStyle/>
          <a:p>
            <a:pPr rtl="0"/>
            <a:fld id="{2A013F82-EE5E-44EE-A61D-E31C6657F26F}" type="slidenum">
              <a:rPr lang="cs-CZ" noProof="0"/>
              <a:t>‹#›</a:t>
            </a:fld>
            <a:endParaRPr lang="cs-CZ" noProof="0"/>
          </a:p>
        </p:txBody>
      </p:sp>
      <p:cxnSp>
        <p:nvCxnSpPr>
          <p:cNvPr id="9" name="Přímá spojnice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2" name="Nadpis 1"/>
          <p:cNvSpPr>
            <a:spLocks noGrp="1"/>
          </p:cNvSpPr>
          <p:nvPr>
            <p:ph type="title"/>
          </p:nvPr>
        </p:nvSpPr>
        <p:spPr>
          <a:xfrm>
            <a:off x="1522413" y="381000"/>
            <a:ext cx="9829798" cy="1219200"/>
          </a:xfrm>
        </p:spPr>
        <p:txBody>
          <a:bodyPr rtlCol="0"/>
          <a:lstStyle>
            <a:lvl1pPr rtl="0">
              <a:defRPr>
                <a:solidFill>
                  <a:schemeClr val="accent1">
                    <a:lumMod val="50000"/>
                  </a:schemeClr>
                </a:solidFill>
              </a:defRPr>
            </a:lvl1pPr>
          </a:lstStyle>
          <a:p>
            <a:pPr rtl="0"/>
            <a:r>
              <a:rPr lang="cs-CZ"/>
              <a:t>Kliknutím lze upravit styl.</a:t>
            </a:r>
            <a:endParaRPr lang="cs-CZ" noProof="0" dirty="0"/>
          </a:p>
        </p:txBody>
      </p:sp>
      <p:sp>
        <p:nvSpPr>
          <p:cNvPr id="3" name="Zástupný symbol pro obsah 2"/>
          <p:cNvSpPr>
            <a:spLocks noGrp="1"/>
          </p:cNvSpPr>
          <p:nvPr>
            <p:ph sz="half" idx="1"/>
          </p:nvPr>
        </p:nvSpPr>
        <p:spPr>
          <a:xfrm>
            <a:off x="1488168" y="1984248"/>
            <a:ext cx="4800600" cy="4187952"/>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noProof="0" dirty="0"/>
          </a:p>
        </p:txBody>
      </p:sp>
      <p:sp>
        <p:nvSpPr>
          <p:cNvPr id="4" name="Zástupný symbol pro obsah 3"/>
          <p:cNvSpPr>
            <a:spLocks noGrp="1"/>
          </p:cNvSpPr>
          <p:nvPr>
            <p:ph sz="half" idx="2"/>
          </p:nvPr>
        </p:nvSpPr>
        <p:spPr>
          <a:xfrm>
            <a:off x="6551612" y="1984248"/>
            <a:ext cx="4800601" cy="4187952"/>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noProof="0" dirty="0"/>
          </a:p>
        </p:txBody>
      </p:sp>
      <p:sp>
        <p:nvSpPr>
          <p:cNvPr id="6" name="Zástupný symbol pro zápatí 5"/>
          <p:cNvSpPr>
            <a:spLocks noGrp="1"/>
          </p:cNvSpPr>
          <p:nvPr>
            <p:ph type="ftr" sz="quarter" idx="11"/>
          </p:nvPr>
        </p:nvSpPr>
        <p:spPr/>
        <p:txBody>
          <a:bodyPr rtlCol="0"/>
          <a:lstStyle/>
          <a:p>
            <a:pPr rtl="0"/>
            <a:r>
              <a:rPr lang="cs-CZ" noProof="0"/>
              <a:t>Přidejte zápatí.</a:t>
            </a:r>
          </a:p>
        </p:txBody>
      </p:sp>
      <p:sp>
        <p:nvSpPr>
          <p:cNvPr id="5" name="Zástupný symbol pro datum 4"/>
          <p:cNvSpPr>
            <a:spLocks noGrp="1"/>
          </p:cNvSpPr>
          <p:nvPr>
            <p:ph type="dt" sz="half" idx="10"/>
          </p:nvPr>
        </p:nvSpPr>
        <p:spPr/>
        <p:txBody>
          <a:bodyPr rtlCol="0"/>
          <a:lstStyle/>
          <a:p>
            <a:pPr rtl="0"/>
            <a:fld id="{AAC9B051-481B-415B-B6DB-3DA8ADC238DF}" type="datetime1">
              <a:rPr lang="cs-CZ" noProof="0" smtClean="0"/>
              <a:t>20.10.2021</a:t>
            </a:fld>
            <a:endParaRPr lang="cs-CZ" noProof="0"/>
          </a:p>
        </p:txBody>
      </p:sp>
      <p:sp>
        <p:nvSpPr>
          <p:cNvPr id="7" name="Zástupný symbol pro číslo snímku 6"/>
          <p:cNvSpPr>
            <a:spLocks noGrp="1"/>
          </p:cNvSpPr>
          <p:nvPr>
            <p:ph type="sldNum" sz="quarter" idx="12"/>
          </p:nvPr>
        </p:nvSpPr>
        <p:spPr/>
        <p:txBody>
          <a:bodyPr rtlCol="0"/>
          <a:lstStyle/>
          <a:p>
            <a:pPr rtl="0"/>
            <a:fld id="{2A013F82-EE5E-44EE-A61D-E31C6657F26F}" type="slidenum">
              <a:rPr lang="cs-CZ" noProof="0"/>
              <a:t>‹#›</a:t>
            </a:fld>
            <a:endParaRPr lang="cs-CZ" noProof="0"/>
          </a:p>
        </p:txBody>
      </p:sp>
      <p:cxnSp>
        <p:nvCxnSpPr>
          <p:cNvPr id="8" name="Přímá spojnice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1522413" y="381000"/>
            <a:ext cx="9829798" cy="1219200"/>
          </a:xfrm>
        </p:spPr>
        <p:txBody>
          <a:bodyPr rtlCol="0"/>
          <a:lstStyle>
            <a:lvl1pPr rtl="0">
              <a:defRPr>
                <a:solidFill>
                  <a:schemeClr val="accent1">
                    <a:lumMod val="50000"/>
                  </a:schemeClr>
                </a:solidFill>
              </a:defRPr>
            </a:lvl1pPr>
          </a:lstStyle>
          <a:p>
            <a:pPr rtl="0"/>
            <a:r>
              <a:rPr lang="cs-CZ"/>
              <a:t>Kliknutím lze upravit styl.</a:t>
            </a:r>
            <a:endParaRPr lang="cs-CZ" noProof="0" dirty="0"/>
          </a:p>
        </p:txBody>
      </p:sp>
      <p:sp>
        <p:nvSpPr>
          <p:cNvPr id="3" name="Zástupný symbol pro text 2"/>
          <p:cNvSpPr>
            <a:spLocks noGrp="1"/>
          </p:cNvSpPr>
          <p:nvPr>
            <p:ph type="body" idx="1"/>
          </p:nvPr>
        </p:nvSpPr>
        <p:spPr>
          <a:xfrm>
            <a:off x="1522413" y="1828800"/>
            <a:ext cx="4800600"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1522413" y="2743200"/>
            <a:ext cx="4800600" cy="342582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noProof="0" dirty="0"/>
          </a:p>
        </p:txBody>
      </p:sp>
      <p:sp>
        <p:nvSpPr>
          <p:cNvPr id="5" name="Zástupný symbol pro text 4"/>
          <p:cNvSpPr>
            <a:spLocks noGrp="1"/>
          </p:cNvSpPr>
          <p:nvPr>
            <p:ph type="body" sz="quarter" idx="3"/>
          </p:nvPr>
        </p:nvSpPr>
        <p:spPr>
          <a:xfrm>
            <a:off x="6551613" y="1828800"/>
            <a:ext cx="4800600"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551613" y="2743200"/>
            <a:ext cx="4800600" cy="342582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noProof="0" dirty="0"/>
          </a:p>
        </p:txBody>
      </p:sp>
      <p:sp>
        <p:nvSpPr>
          <p:cNvPr id="8" name="Zástupný symbol pro zápatí 7"/>
          <p:cNvSpPr>
            <a:spLocks noGrp="1"/>
          </p:cNvSpPr>
          <p:nvPr>
            <p:ph type="ftr" sz="quarter" idx="11"/>
          </p:nvPr>
        </p:nvSpPr>
        <p:spPr/>
        <p:txBody>
          <a:bodyPr rtlCol="0"/>
          <a:lstStyle/>
          <a:p>
            <a:pPr rtl="0"/>
            <a:r>
              <a:rPr lang="cs-CZ" noProof="0"/>
              <a:t>Přidejte zápatí.</a:t>
            </a:r>
          </a:p>
        </p:txBody>
      </p:sp>
      <p:sp>
        <p:nvSpPr>
          <p:cNvPr id="7" name="Zástupný symbol pro datum 6"/>
          <p:cNvSpPr>
            <a:spLocks noGrp="1"/>
          </p:cNvSpPr>
          <p:nvPr>
            <p:ph type="dt" sz="half" idx="10"/>
          </p:nvPr>
        </p:nvSpPr>
        <p:spPr/>
        <p:txBody>
          <a:bodyPr rtlCol="0"/>
          <a:lstStyle/>
          <a:p>
            <a:pPr rtl="0"/>
            <a:fld id="{BEE0CB84-1444-4679-B896-0487AFAD08CC}" type="datetime1">
              <a:rPr lang="cs-CZ" noProof="0" smtClean="0"/>
              <a:t>20.10.2021</a:t>
            </a:fld>
            <a:endParaRPr lang="cs-CZ" noProof="0"/>
          </a:p>
        </p:txBody>
      </p:sp>
      <p:sp>
        <p:nvSpPr>
          <p:cNvPr id="9" name="Zástupný symbol pro číslo snímku 8"/>
          <p:cNvSpPr>
            <a:spLocks noGrp="1"/>
          </p:cNvSpPr>
          <p:nvPr>
            <p:ph type="sldNum" sz="quarter" idx="12"/>
          </p:nvPr>
        </p:nvSpPr>
        <p:spPr/>
        <p:txBody>
          <a:bodyPr rtlCol="0"/>
          <a:lstStyle/>
          <a:p>
            <a:pPr rtl="0"/>
            <a:fld id="{2A013F82-EE5E-44EE-A61D-E31C6657F26F}" type="slidenum">
              <a:rPr lang="cs-CZ" noProof="0"/>
              <a:t>‹#›</a:t>
            </a:fld>
            <a:endParaRPr lang="cs-CZ" noProof="0"/>
          </a:p>
        </p:txBody>
      </p:sp>
      <p:cxnSp>
        <p:nvCxnSpPr>
          <p:cNvPr id="10" name="Přímá spojnice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solidFill>
                  <a:schemeClr val="accent1">
                    <a:lumMod val="50000"/>
                  </a:schemeClr>
                </a:solidFill>
              </a:defRPr>
            </a:lvl1pPr>
          </a:lstStyle>
          <a:p>
            <a:pPr rtl="0"/>
            <a:r>
              <a:rPr lang="cs-CZ"/>
              <a:t>Kliknutím lze upravit styl.</a:t>
            </a:r>
            <a:endParaRPr lang="cs-CZ" noProof="0" dirty="0"/>
          </a:p>
        </p:txBody>
      </p:sp>
      <p:sp>
        <p:nvSpPr>
          <p:cNvPr id="4" name="Zástupný symbol pro zápatí 3"/>
          <p:cNvSpPr>
            <a:spLocks noGrp="1"/>
          </p:cNvSpPr>
          <p:nvPr>
            <p:ph type="ftr" sz="quarter" idx="11"/>
          </p:nvPr>
        </p:nvSpPr>
        <p:spPr/>
        <p:txBody>
          <a:bodyPr rtlCol="0"/>
          <a:lstStyle/>
          <a:p>
            <a:pPr rtl="0"/>
            <a:r>
              <a:rPr lang="cs-CZ" noProof="0"/>
              <a:t>Přidejte zápatí.</a:t>
            </a:r>
          </a:p>
        </p:txBody>
      </p:sp>
      <p:sp>
        <p:nvSpPr>
          <p:cNvPr id="3" name="Zástupný symbol pro datum 2"/>
          <p:cNvSpPr>
            <a:spLocks noGrp="1"/>
          </p:cNvSpPr>
          <p:nvPr>
            <p:ph type="dt" sz="half" idx="10"/>
          </p:nvPr>
        </p:nvSpPr>
        <p:spPr/>
        <p:txBody>
          <a:bodyPr rtlCol="0"/>
          <a:lstStyle/>
          <a:p>
            <a:pPr rtl="0"/>
            <a:fld id="{88FC1DF7-5004-4B0F-877C-A10A03BF080A}" type="datetime1">
              <a:rPr lang="cs-CZ" noProof="0" smtClean="0"/>
              <a:t>20.10.2021</a:t>
            </a:fld>
            <a:endParaRPr lang="cs-CZ" noProof="0"/>
          </a:p>
        </p:txBody>
      </p:sp>
      <p:sp>
        <p:nvSpPr>
          <p:cNvPr id="5" name="Zástupný symbol pro číslo snímku 4"/>
          <p:cNvSpPr>
            <a:spLocks noGrp="1"/>
          </p:cNvSpPr>
          <p:nvPr>
            <p:ph type="sldNum" sz="quarter" idx="12"/>
          </p:nvPr>
        </p:nvSpPr>
        <p:spPr/>
        <p:txBody>
          <a:bodyPr rtlCol="0"/>
          <a:lstStyle/>
          <a:p>
            <a:pPr rtl="0"/>
            <a:fld id="{2A013F82-EE5E-44EE-A61D-E31C6657F26F}" type="slidenum">
              <a:rPr lang="cs-CZ" noProof="0"/>
              <a:t>‹#›</a:t>
            </a:fld>
            <a:endParaRPr lang="cs-CZ" noProof="0"/>
          </a:p>
        </p:txBody>
      </p:sp>
      <p:cxnSp>
        <p:nvCxnSpPr>
          <p:cNvPr id="6" name="Přímá spojnice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rtlCol="0"/>
          <a:lstStyle/>
          <a:p>
            <a:pPr rtl="0"/>
            <a:r>
              <a:rPr lang="cs-CZ" noProof="0"/>
              <a:t>Přidejte zápatí.</a:t>
            </a:r>
          </a:p>
        </p:txBody>
      </p:sp>
      <p:sp>
        <p:nvSpPr>
          <p:cNvPr id="2" name="Zástupný symbol pro datum 1"/>
          <p:cNvSpPr>
            <a:spLocks noGrp="1"/>
          </p:cNvSpPr>
          <p:nvPr>
            <p:ph type="dt" sz="half" idx="10"/>
          </p:nvPr>
        </p:nvSpPr>
        <p:spPr/>
        <p:txBody>
          <a:bodyPr rtlCol="0"/>
          <a:lstStyle/>
          <a:p>
            <a:pPr rtl="0"/>
            <a:fld id="{4019BB1E-AE06-4F52-B9ED-E5CBD321CFFF}" type="datetime1">
              <a:rPr lang="cs-CZ" noProof="0" smtClean="0"/>
              <a:t>20.10.2021</a:t>
            </a:fld>
            <a:endParaRPr lang="cs-CZ" noProof="0"/>
          </a:p>
        </p:txBody>
      </p:sp>
      <p:sp>
        <p:nvSpPr>
          <p:cNvPr id="4" name="Zástupný symbol pro číslo snímku 3"/>
          <p:cNvSpPr>
            <a:spLocks noGrp="1"/>
          </p:cNvSpPr>
          <p:nvPr>
            <p:ph type="sldNum" sz="quarter" idx="12"/>
          </p:nvPr>
        </p:nvSpPr>
        <p:spPr/>
        <p:txBody>
          <a:bodyPr rtlCol="0"/>
          <a:lstStyle/>
          <a:p>
            <a:pPr rtl="0"/>
            <a:fld id="{2A013F82-EE5E-44EE-A61D-E31C6657F26F}" type="slidenum">
              <a:rPr lang="cs-CZ" noProof="0"/>
              <a:t>‹#›</a:t>
            </a:fld>
            <a:endParaRPr lang="cs-CZ" noProof="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522413" y="685800"/>
            <a:ext cx="4114800" cy="1925637"/>
          </a:xfrm>
        </p:spPr>
        <p:txBody>
          <a:bodyPr rtlCol="0" anchor="b">
            <a:noAutofit/>
          </a:bodyPr>
          <a:lstStyle>
            <a:lvl1pPr algn="l" rtl="0">
              <a:lnSpc>
                <a:spcPct val="80000"/>
              </a:lnSpc>
              <a:defRPr sz="4000" b="0">
                <a:solidFill>
                  <a:schemeClr val="accent1">
                    <a:lumMod val="50000"/>
                  </a:schemeClr>
                </a:solidFill>
              </a:defRPr>
            </a:lvl1pPr>
          </a:lstStyle>
          <a:p>
            <a:pPr rtl="0"/>
            <a:r>
              <a:rPr lang="cs-CZ"/>
              <a:t>Kliknutím lze upravit styl.</a:t>
            </a:r>
            <a:endParaRPr lang="cs-CZ" noProof="0" dirty="0"/>
          </a:p>
        </p:txBody>
      </p:sp>
      <p:sp>
        <p:nvSpPr>
          <p:cNvPr id="3" name="Zástupný symbol pro obsah 2"/>
          <p:cNvSpPr>
            <a:spLocks noGrp="1"/>
          </p:cNvSpPr>
          <p:nvPr>
            <p:ph idx="1"/>
          </p:nvPr>
        </p:nvSpPr>
        <p:spPr>
          <a:xfrm>
            <a:off x="6094414" y="685800"/>
            <a:ext cx="5257799"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noProof="0" dirty="0"/>
          </a:p>
        </p:txBody>
      </p:sp>
      <p:sp>
        <p:nvSpPr>
          <p:cNvPr id="4" name="Zástupný symbol pro text 3"/>
          <p:cNvSpPr>
            <a:spLocks noGrp="1"/>
          </p:cNvSpPr>
          <p:nvPr>
            <p:ph type="body" sz="half" idx="2"/>
          </p:nvPr>
        </p:nvSpPr>
        <p:spPr>
          <a:xfrm>
            <a:off x="1522413" y="2895599"/>
            <a:ext cx="4114800" cy="1752601"/>
          </a:xfrm>
        </p:spPr>
        <p:txBody>
          <a:bodyPr rtlCol="0">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6" name="Zástupný symbol pro zápatí 5"/>
          <p:cNvSpPr>
            <a:spLocks noGrp="1"/>
          </p:cNvSpPr>
          <p:nvPr>
            <p:ph type="ftr" sz="quarter" idx="11"/>
          </p:nvPr>
        </p:nvSpPr>
        <p:spPr/>
        <p:txBody>
          <a:bodyPr rtlCol="0"/>
          <a:lstStyle/>
          <a:p>
            <a:pPr rtl="0"/>
            <a:r>
              <a:rPr lang="cs-CZ" noProof="0"/>
              <a:t>Přidejte zápatí.</a:t>
            </a:r>
          </a:p>
        </p:txBody>
      </p:sp>
      <p:sp>
        <p:nvSpPr>
          <p:cNvPr id="5" name="Zástupný symbol pro datum 4"/>
          <p:cNvSpPr>
            <a:spLocks noGrp="1"/>
          </p:cNvSpPr>
          <p:nvPr>
            <p:ph type="dt" sz="half" idx="10"/>
          </p:nvPr>
        </p:nvSpPr>
        <p:spPr/>
        <p:txBody>
          <a:bodyPr rtlCol="0"/>
          <a:lstStyle/>
          <a:p>
            <a:pPr rtl="0"/>
            <a:fld id="{45910E29-AC3C-4C33-AD19-79B42908B51F}" type="datetime1">
              <a:rPr lang="cs-CZ" noProof="0" smtClean="0"/>
              <a:t>20.10.2021</a:t>
            </a:fld>
            <a:endParaRPr lang="cs-CZ" noProof="0"/>
          </a:p>
        </p:txBody>
      </p:sp>
      <p:sp>
        <p:nvSpPr>
          <p:cNvPr id="7" name="Zástupný symbol pro číslo snímku 6"/>
          <p:cNvSpPr>
            <a:spLocks noGrp="1"/>
          </p:cNvSpPr>
          <p:nvPr>
            <p:ph type="sldNum" sz="quarter" idx="12"/>
          </p:nvPr>
        </p:nvSpPr>
        <p:spPr/>
        <p:txBody>
          <a:bodyPr rtlCol="0"/>
          <a:lstStyle/>
          <a:p>
            <a:pPr rtl="0"/>
            <a:fld id="{2A013F82-EE5E-44EE-A61D-E31C6657F26F}" type="slidenum">
              <a:rPr lang="cs-CZ" noProof="0"/>
              <a:t>‹#›</a:t>
            </a:fld>
            <a:endParaRPr lang="cs-CZ" noProof="0"/>
          </a:p>
        </p:txBody>
      </p:sp>
      <p:cxnSp>
        <p:nvCxnSpPr>
          <p:cNvPr id="8" name="Přímá spojnice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522413" y="685800"/>
            <a:ext cx="4114800" cy="1925638"/>
          </a:xfrm>
        </p:spPr>
        <p:txBody>
          <a:bodyPr rtlCol="0" anchor="b">
            <a:normAutofit/>
          </a:bodyPr>
          <a:lstStyle>
            <a:lvl1pPr algn="l" rtl="0">
              <a:lnSpc>
                <a:spcPct val="80000"/>
              </a:lnSpc>
              <a:defRPr sz="4000" b="0" i="0" baseline="0">
                <a:solidFill>
                  <a:schemeClr val="accent1">
                    <a:lumMod val="50000"/>
                  </a:schemeClr>
                </a:solidFill>
              </a:defRPr>
            </a:lvl1pPr>
          </a:lstStyle>
          <a:p>
            <a:pPr rtl="0"/>
            <a:r>
              <a:rPr lang="cs-CZ"/>
              <a:t>Kliknutím lze upravit styl.</a:t>
            </a:r>
            <a:endParaRPr lang="cs-CZ" noProof="0" dirty="0"/>
          </a:p>
        </p:txBody>
      </p:sp>
      <p:sp>
        <p:nvSpPr>
          <p:cNvPr id="3" name="Zástupný symbol obrázku 2" descr="Prázdný zástupný symbol pro přidání obrázku Klikněte na zástupný symbol a vyberte obrázek, který chcete přidat."/>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cs-CZ" noProof="0"/>
              <a:t>Kliknutím na ikonu přidáte obrázek.</a:t>
            </a:r>
          </a:p>
        </p:txBody>
      </p:sp>
      <p:sp>
        <p:nvSpPr>
          <p:cNvPr id="4" name="Zástupný symbol pro text 3"/>
          <p:cNvSpPr>
            <a:spLocks noGrp="1"/>
          </p:cNvSpPr>
          <p:nvPr>
            <p:ph type="body" sz="half" idx="2"/>
          </p:nvPr>
        </p:nvSpPr>
        <p:spPr>
          <a:xfrm>
            <a:off x="1522413" y="2895599"/>
            <a:ext cx="4114800" cy="1752601"/>
          </a:xfrm>
        </p:spPr>
        <p:txBody>
          <a:bodyPr rtlCol="0">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cxnSp>
        <p:nvCxnSpPr>
          <p:cNvPr id="10" name="Přímá spojnice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pPr rtl="0"/>
            <a:r>
              <a:rPr lang="cs-CZ" dirty="0"/>
              <a:t>Kliknutím lze upravit styl.</a:t>
            </a:r>
            <a:endParaRPr lang="cs-CZ" noProof="0" dirty="0"/>
          </a:p>
        </p:txBody>
      </p:sp>
      <p:sp>
        <p:nvSpPr>
          <p:cNvPr id="3" name="Zástupný symbol pro text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cs-CZ" dirty="0"/>
              <a:t>Upravte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5" name="Zástupný symbol pro zápatí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pPr rtl="0"/>
            <a:r>
              <a:rPr lang="cs-CZ" noProof="0"/>
              <a:t>Přidejte zápatí.</a:t>
            </a:r>
          </a:p>
        </p:txBody>
      </p:sp>
      <p:sp>
        <p:nvSpPr>
          <p:cNvPr id="4" name="Zástupný symbol pro datum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pPr rtl="0"/>
            <a:fld id="{C49D0170-0ACE-4A15-8916-A333AD199D5E}" type="datetime1">
              <a:rPr lang="cs-CZ" noProof="0" smtClean="0"/>
              <a:t>20.10.2021</a:t>
            </a:fld>
            <a:endParaRPr lang="cs-CZ" noProof="0"/>
          </a:p>
        </p:txBody>
      </p:sp>
      <p:sp>
        <p:nvSpPr>
          <p:cNvPr id="6" name="Zástupný symbol pro číslo snímku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pPr rtl="0"/>
            <a:fld id="{2A013F82-EE5E-44EE-A61D-E31C6657F26F}" type="slidenum">
              <a:rPr lang="cs-CZ" noProof="0" smtClean="0"/>
              <a:pPr rtl="0"/>
              <a:t>‹#›</a:t>
            </a:fld>
            <a:endParaRPr lang="cs-CZ" noProof="0"/>
          </a:p>
        </p:txBody>
      </p:sp>
      <p:pic>
        <p:nvPicPr>
          <p:cNvPr id="9" name="Obrázek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Obdélník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noProof="0"/>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kurzy.cz/akcie-cz/emise/CZ0003509507/"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0824" y="1916832"/>
            <a:ext cx="5945188" cy="1507232"/>
          </a:xfrm>
        </p:spPr>
        <p:txBody>
          <a:bodyPr rtlCol="0">
            <a:normAutofit/>
          </a:bodyPr>
          <a:lstStyle/>
          <a:p>
            <a:pPr algn="ctr" rtl="0"/>
            <a:r>
              <a:rPr lang="cs-CZ" sz="4000" b="1" dirty="0"/>
              <a:t>DLUŽNICKÉ CENNÉ PAPÍRY</a:t>
            </a:r>
          </a:p>
        </p:txBody>
      </p:sp>
      <p:sp>
        <p:nvSpPr>
          <p:cNvPr id="3" name="Podnadpis 2"/>
          <p:cNvSpPr>
            <a:spLocks noGrp="1"/>
          </p:cNvSpPr>
          <p:nvPr>
            <p:ph type="subTitle" idx="1"/>
          </p:nvPr>
        </p:nvSpPr>
        <p:spPr/>
        <p:txBody>
          <a:bodyPr rtlCol="0"/>
          <a:lstStyle/>
          <a:p>
            <a:r>
              <a:rPr lang="cs-CZ" sz="2400" b="1" dirty="0"/>
              <a:t>Finanční managemet LA055</a:t>
            </a:r>
          </a:p>
          <a:p>
            <a:r>
              <a:rPr lang="cs-CZ" sz="2400" b="1" dirty="0"/>
              <a:t>Ústav lázeňství, gastronomie a turismu</a:t>
            </a:r>
          </a:p>
          <a:p>
            <a:pPr rtl="0"/>
            <a:endParaRPr lang="cs-CZ" dirty="0"/>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AA7CB6-E9B3-4069-A854-18AB695E4B3D}"/>
              </a:ext>
            </a:extLst>
          </p:cNvPr>
          <p:cNvSpPr>
            <a:spLocks noGrp="1"/>
          </p:cNvSpPr>
          <p:nvPr>
            <p:ph type="title"/>
          </p:nvPr>
        </p:nvSpPr>
        <p:spPr/>
        <p:txBody>
          <a:bodyPr>
            <a:normAutofit/>
          </a:bodyPr>
          <a:lstStyle/>
          <a:p>
            <a:pPr algn="ctr"/>
            <a:r>
              <a:rPr lang="cs-CZ" b="1" dirty="0"/>
              <a:t>Dluhopis Republiky </a:t>
            </a:r>
            <a:br>
              <a:rPr lang="cs-CZ" dirty="0"/>
            </a:br>
            <a:endParaRPr lang="cs-CZ" dirty="0"/>
          </a:p>
        </p:txBody>
      </p:sp>
      <p:sp>
        <p:nvSpPr>
          <p:cNvPr id="3" name="Zástupný symbol pro obsah 2">
            <a:extLst>
              <a:ext uri="{FF2B5EF4-FFF2-40B4-BE49-F238E27FC236}">
                <a16:creationId xmlns:a16="http://schemas.microsoft.com/office/drawing/2014/main" id="{F1CFC6BC-5126-439F-B683-CF5EB50687DD}"/>
              </a:ext>
            </a:extLst>
          </p:cNvPr>
          <p:cNvSpPr>
            <a:spLocks noGrp="1"/>
          </p:cNvSpPr>
          <p:nvPr>
            <p:ph idx="1"/>
          </p:nvPr>
        </p:nvSpPr>
        <p:spPr/>
        <p:txBody>
          <a:bodyPr>
            <a:normAutofit/>
          </a:bodyPr>
          <a:lstStyle/>
          <a:p>
            <a:r>
              <a:rPr lang="cs-CZ" b="1" dirty="0">
                <a:latin typeface="Times New Roman" panose="02020603050405020304" pitchFamily="18" charset="0"/>
                <a:cs typeface="Times New Roman" panose="02020603050405020304" pitchFamily="18" charset="0"/>
              </a:rPr>
              <a:t>Dluhopis Republiky stabilita, spolehlivost, důvěryhodnost – 100 let republiky, kdy byl tedy vydán ????  (pouze pro FO) </a:t>
            </a:r>
            <a:endParaRPr lang="cs-CZ" dirty="0"/>
          </a:p>
          <a:p>
            <a:r>
              <a:rPr lang="cs-CZ" dirty="0"/>
              <a:t>jednotlivé varianty a úrokové sazby emise k 2. 1. 2020, jsou následující:</a:t>
            </a:r>
            <a:br>
              <a:rPr lang="cs-CZ" dirty="0"/>
            </a:br>
            <a:r>
              <a:rPr lang="cs-CZ" b="1" dirty="0"/>
              <a:t>dluhopis s fixním výnosem</a:t>
            </a:r>
            <a:r>
              <a:rPr lang="cs-CZ" dirty="0"/>
              <a:t> (roční výnos je 1,25 %) </a:t>
            </a:r>
          </a:p>
          <a:p>
            <a:r>
              <a:rPr lang="cs-CZ" b="1" dirty="0"/>
              <a:t>dluhopis proti-inflační</a:t>
            </a:r>
            <a:r>
              <a:rPr lang="cs-CZ" dirty="0"/>
              <a:t> (výnos kopíruje vývoj spotřebitelských cen a zároveň je navýšen o marži 0,5 %) </a:t>
            </a:r>
          </a:p>
          <a:p>
            <a:r>
              <a:rPr lang="cs-CZ" b="1" dirty="0"/>
              <a:t>dluhopis reinvestiční</a:t>
            </a:r>
            <a:r>
              <a:rPr lang="cs-CZ" dirty="0"/>
              <a:t> (průměrný výnos je stanoven na 1,42 %)</a:t>
            </a:r>
          </a:p>
          <a:p>
            <a:r>
              <a:rPr lang="cs-CZ" dirty="0"/>
              <a:t>Možnost předčasného splacení bez penalizace</a:t>
            </a:r>
          </a:p>
          <a:p>
            <a:endParaRPr lang="cs-CZ" dirty="0"/>
          </a:p>
        </p:txBody>
      </p:sp>
    </p:spTree>
    <p:extLst>
      <p:ext uri="{BB962C8B-B14F-4D97-AF65-F5344CB8AC3E}">
        <p14:creationId xmlns:p14="http://schemas.microsoft.com/office/powerpoint/2010/main" val="252197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CD1A4C-EE70-4046-AC76-7A897F4450E1}"/>
              </a:ext>
            </a:extLst>
          </p:cNvPr>
          <p:cNvSpPr>
            <a:spLocks noGrp="1"/>
          </p:cNvSpPr>
          <p:nvPr>
            <p:ph type="title"/>
          </p:nvPr>
        </p:nvSpPr>
        <p:spPr>
          <a:xfrm>
            <a:off x="1522413" y="381000"/>
            <a:ext cx="10476655" cy="1219200"/>
          </a:xfrm>
        </p:spPr>
        <p:txBody>
          <a:bodyPr>
            <a:normAutofit/>
          </a:bodyPr>
          <a:lstStyle/>
          <a:p>
            <a:pPr algn="ctr"/>
            <a:r>
              <a:rPr lang="cs-CZ" sz="3000" b="1" dirty="0"/>
              <a:t>Výnosy českých státních dluhopisů 2, 5 a 10 letých </a:t>
            </a:r>
          </a:p>
        </p:txBody>
      </p:sp>
      <p:pic>
        <p:nvPicPr>
          <p:cNvPr id="4" name="Zástupný symbol pro obsah 3">
            <a:extLst>
              <a:ext uri="{FF2B5EF4-FFF2-40B4-BE49-F238E27FC236}">
                <a16:creationId xmlns:a16="http://schemas.microsoft.com/office/drawing/2014/main" id="{5FF3AD0E-EEE0-4DB0-9A0D-9ED72E718012}"/>
              </a:ext>
            </a:extLst>
          </p:cNvPr>
          <p:cNvPicPr>
            <a:picLocks noGrp="1" noChangeAspect="1"/>
          </p:cNvPicPr>
          <p:nvPr>
            <p:ph idx="1"/>
          </p:nvPr>
        </p:nvPicPr>
        <p:blipFill>
          <a:blip r:embed="rId2"/>
          <a:stretch>
            <a:fillRect/>
          </a:stretch>
        </p:blipFill>
        <p:spPr>
          <a:xfrm>
            <a:off x="3074518" y="2026951"/>
            <a:ext cx="6725589" cy="4096322"/>
          </a:xfrm>
          <a:prstGeom prst="rect">
            <a:avLst/>
          </a:prstGeom>
        </p:spPr>
      </p:pic>
    </p:spTree>
    <p:extLst>
      <p:ext uri="{BB962C8B-B14F-4D97-AF65-F5344CB8AC3E}">
        <p14:creationId xmlns:p14="http://schemas.microsoft.com/office/powerpoint/2010/main" val="188004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STÁTNÍ POKLADNIČNÍ POUKÁZKY </a:t>
            </a:r>
          </a:p>
        </p:txBody>
      </p:sp>
      <p:sp>
        <p:nvSpPr>
          <p:cNvPr id="3" name="Zástupný symbol pro obsah 2"/>
          <p:cNvSpPr>
            <a:spLocks noGrp="1"/>
          </p:cNvSpPr>
          <p:nvPr>
            <p:ph idx="1"/>
          </p:nvPr>
        </p:nvSpPr>
        <p:spPr/>
        <p:txBody>
          <a:bodyPr/>
          <a:lstStyle/>
          <a:p>
            <a:pPr algn="just"/>
            <a:r>
              <a:rPr lang="cs-CZ" b="1" dirty="0">
                <a:solidFill>
                  <a:srgbClr val="C00000"/>
                </a:solidFill>
              </a:rPr>
              <a:t>Krátkodobý dlužnický cenný papír, </a:t>
            </a:r>
            <a:r>
              <a:rPr lang="cs-CZ" dirty="0"/>
              <a:t>zpravidla se splatností 3 až 12 měsíců, </a:t>
            </a:r>
          </a:p>
          <a:p>
            <a:pPr algn="just"/>
            <a:r>
              <a:rPr lang="cs-CZ" b="1" dirty="0">
                <a:solidFill>
                  <a:srgbClr val="C00000"/>
                </a:solidFill>
              </a:rPr>
              <a:t>vydávaný státem nebo orgány a institucemi veřejné správy</a:t>
            </a:r>
            <a:r>
              <a:rPr lang="cs-CZ" dirty="0"/>
              <a:t> </a:t>
            </a:r>
          </a:p>
          <a:p>
            <a:pPr algn="just"/>
            <a:r>
              <a:rPr lang="cs-CZ" dirty="0"/>
              <a:t>k </a:t>
            </a:r>
            <a:r>
              <a:rPr lang="cs-CZ" b="1" dirty="0">
                <a:solidFill>
                  <a:srgbClr val="C00000"/>
                </a:solidFill>
              </a:rPr>
              <a:t>pokrytí přechodného nedostatku peněz </a:t>
            </a:r>
            <a:r>
              <a:rPr lang="cs-CZ" dirty="0"/>
              <a:t>(např. na přelomu kalendářního roku).</a:t>
            </a:r>
          </a:p>
          <a:p>
            <a:pPr algn="just"/>
            <a:r>
              <a:rPr lang="cs-CZ" b="1" dirty="0">
                <a:solidFill>
                  <a:srgbClr val="C00000"/>
                </a:solidFill>
              </a:rPr>
              <a:t>Nejlikvidnější a nejbezpečnější cenný papír </a:t>
            </a:r>
          </a:p>
        </p:txBody>
      </p:sp>
    </p:spTree>
    <p:extLst>
      <p:ext uri="{BB962C8B-B14F-4D97-AF65-F5344CB8AC3E}">
        <p14:creationId xmlns:p14="http://schemas.microsoft.com/office/powerpoint/2010/main" val="368751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KOMUNÁLNÍ DLUHOPISY </a:t>
            </a:r>
          </a:p>
        </p:txBody>
      </p:sp>
      <p:sp>
        <p:nvSpPr>
          <p:cNvPr id="6" name="Zástupný symbol pro obsah 5"/>
          <p:cNvSpPr>
            <a:spLocks noGrp="1"/>
          </p:cNvSpPr>
          <p:nvPr>
            <p:ph idx="1"/>
          </p:nvPr>
        </p:nvSpPr>
        <p:spPr>
          <a:xfrm>
            <a:off x="1487253" y="2132856"/>
            <a:ext cx="9829799" cy="4187825"/>
          </a:xfrm>
        </p:spPr>
        <p:txBody>
          <a:bodyPr>
            <a:normAutofit lnSpcReduction="10000"/>
          </a:bodyPr>
          <a:lstStyle/>
          <a:p>
            <a:pPr algn="just">
              <a:buFont typeface="Wingdings" panose="05000000000000000000" pitchFamily="2" charset="2"/>
              <a:buChar char="q"/>
            </a:pPr>
            <a:r>
              <a:rPr lang="cs-CZ" dirty="0"/>
              <a:t> Emitentem je </a:t>
            </a:r>
            <a:r>
              <a:rPr lang="cs-CZ" b="1" dirty="0">
                <a:solidFill>
                  <a:srgbClr val="C00000"/>
                </a:solidFill>
              </a:rPr>
              <a:t>město, obec, kraj </a:t>
            </a:r>
            <a:r>
              <a:rPr lang="cs-CZ" dirty="0">
                <a:solidFill>
                  <a:schemeClr val="tx2"/>
                </a:solidFill>
              </a:rPr>
              <a:t>nebo</a:t>
            </a:r>
            <a:r>
              <a:rPr lang="cs-CZ" b="1" dirty="0">
                <a:solidFill>
                  <a:srgbClr val="C00000"/>
                </a:solidFill>
              </a:rPr>
              <a:t> banka</a:t>
            </a:r>
            <a:r>
              <a:rPr lang="cs-CZ" dirty="0"/>
              <a:t>, která poskytne municipalitě úvěr </a:t>
            </a:r>
          </a:p>
          <a:p>
            <a:pPr algn="just">
              <a:buFont typeface="Wingdings" panose="05000000000000000000" pitchFamily="2" charset="2"/>
              <a:buChar char="q"/>
            </a:pPr>
            <a:r>
              <a:rPr lang="cs-CZ" dirty="0"/>
              <a:t> Za nezaplacené dluhopisy </a:t>
            </a:r>
            <a:r>
              <a:rPr lang="cs-CZ" b="1" dirty="0">
                <a:solidFill>
                  <a:srgbClr val="C00000"/>
                </a:solidFill>
              </a:rPr>
              <a:t>ručí svým majetkem </a:t>
            </a:r>
            <a:r>
              <a:rPr lang="cs-CZ" dirty="0"/>
              <a:t>(I/67 - exekuce) </a:t>
            </a:r>
          </a:p>
          <a:p>
            <a:pPr algn="just">
              <a:buFont typeface="Wingdings" panose="05000000000000000000" pitchFamily="2" charset="2"/>
              <a:buChar char="q"/>
            </a:pPr>
            <a:r>
              <a:rPr lang="cs-CZ" dirty="0"/>
              <a:t> Vydávány za cílem financovat nákladné projekty a akce</a:t>
            </a:r>
          </a:p>
          <a:p>
            <a:pPr algn="just">
              <a:buFont typeface="Wingdings" panose="05000000000000000000" pitchFamily="2" charset="2"/>
              <a:buChar char="q"/>
            </a:pPr>
            <a:r>
              <a:rPr lang="cs-CZ" dirty="0"/>
              <a:t> Většina komunálních dluhopisů </a:t>
            </a:r>
            <a:r>
              <a:rPr lang="cs-CZ" b="1" u="sng" dirty="0">
                <a:solidFill>
                  <a:srgbClr val="C00000"/>
                </a:solidFill>
              </a:rPr>
              <a:t>je vypověditelná </a:t>
            </a:r>
            <a:r>
              <a:rPr lang="cs-CZ" dirty="0"/>
              <a:t>(oproti vládních obligací)</a:t>
            </a:r>
          </a:p>
          <a:p>
            <a:pPr algn="just">
              <a:buFont typeface="Wingdings" panose="05000000000000000000" pitchFamily="2" charset="2"/>
              <a:buChar char="q"/>
            </a:pPr>
            <a:r>
              <a:rPr lang="cs-CZ" dirty="0"/>
              <a:t> Otázka regulace zadlužení obcí – není regulováno</a:t>
            </a:r>
          </a:p>
          <a:p>
            <a:pPr algn="just">
              <a:buFont typeface="Wingdings" panose="05000000000000000000" pitchFamily="2" charset="2"/>
              <a:buChar char="q"/>
            </a:pPr>
            <a:r>
              <a:rPr lang="cs-CZ" dirty="0"/>
              <a:t> Musí s rozmyslem kdy by mohlo dojít k předlužení municipalit a tím dojít je zhroucení systému a služeb obce atd. </a:t>
            </a:r>
          </a:p>
          <a:p>
            <a:endParaRPr lang="cs-CZ" dirty="0"/>
          </a:p>
        </p:txBody>
      </p:sp>
    </p:spTree>
    <p:extLst>
      <p:ext uri="{BB962C8B-B14F-4D97-AF65-F5344CB8AC3E}">
        <p14:creationId xmlns:p14="http://schemas.microsoft.com/office/powerpoint/2010/main" val="102933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PODNIKOVÉ (KORPORÁTNÍ) DLUHOPISY </a:t>
            </a:r>
          </a:p>
        </p:txBody>
      </p:sp>
      <p:sp>
        <p:nvSpPr>
          <p:cNvPr id="6" name="Zástupný symbol pro obsah 5"/>
          <p:cNvSpPr>
            <a:spLocks noGrp="1"/>
          </p:cNvSpPr>
          <p:nvPr>
            <p:ph idx="1"/>
          </p:nvPr>
        </p:nvSpPr>
        <p:spPr>
          <a:xfrm>
            <a:off x="1125860" y="1772816"/>
            <a:ext cx="11062965" cy="6077272"/>
          </a:xfrm>
        </p:spPr>
        <p:txBody>
          <a:bodyPr>
            <a:noAutofit/>
          </a:bodyPr>
          <a:lstStyle/>
          <a:p>
            <a:pPr marL="0" indent="0">
              <a:lnSpc>
                <a:spcPct val="120000"/>
              </a:lnSpc>
              <a:spcBef>
                <a:spcPts val="0"/>
              </a:spcBef>
              <a:buSzPct val="100000"/>
              <a:buFont typeface="Wingdings" panose="05000000000000000000" pitchFamily="2" charset="2"/>
              <a:buChar char="q"/>
            </a:pPr>
            <a:r>
              <a:rPr lang="cs-CZ" sz="2100" dirty="0">
                <a:latin typeface="Times New Roman" panose="02020603050405020304" pitchFamily="18" charset="0"/>
                <a:cs typeface="Times New Roman" panose="02020603050405020304" pitchFamily="18" charset="0"/>
              </a:rPr>
              <a:t>Nejčastější typ dluhopisů</a:t>
            </a:r>
          </a:p>
          <a:p>
            <a:pPr marL="0" indent="0">
              <a:lnSpc>
                <a:spcPct val="120000"/>
              </a:lnSpc>
              <a:spcBef>
                <a:spcPts val="0"/>
              </a:spcBef>
              <a:buFont typeface="Wingdings" panose="05000000000000000000" pitchFamily="2" charset="2"/>
              <a:buChar char="q"/>
            </a:pPr>
            <a:r>
              <a:rPr lang="cs-CZ" sz="2100" dirty="0">
                <a:latin typeface="Times New Roman" panose="02020603050405020304" pitchFamily="18" charset="0"/>
                <a:cs typeface="Times New Roman" panose="02020603050405020304" pitchFamily="18" charset="0"/>
              </a:rPr>
              <a:t> Podniky emitují dluhopis s cílem získat finanční prostředky </a:t>
            </a:r>
          </a:p>
          <a:p>
            <a:pPr marL="0" indent="0">
              <a:lnSpc>
                <a:spcPct val="120000"/>
              </a:lnSpc>
              <a:spcBef>
                <a:spcPts val="0"/>
              </a:spcBef>
              <a:buFont typeface="Wingdings" panose="05000000000000000000" pitchFamily="2" charset="2"/>
              <a:buChar char="q"/>
            </a:pPr>
            <a:r>
              <a:rPr lang="cs-CZ" sz="2100" dirty="0">
                <a:latin typeface="Times New Roman" panose="02020603050405020304" pitchFamily="18" charset="0"/>
                <a:cs typeface="Times New Roman" panose="02020603050405020304" pitchFamily="18" charset="0"/>
              </a:rPr>
              <a:t> Pro svou podnikatelskou činnost nebo investiční akce, převzetí konkurenta </a:t>
            </a:r>
          </a:p>
          <a:p>
            <a:pPr marL="0" indent="0">
              <a:lnSpc>
                <a:spcPct val="120000"/>
              </a:lnSpc>
              <a:spcBef>
                <a:spcPts val="0"/>
              </a:spcBef>
              <a:buFont typeface="Wingdings" panose="05000000000000000000" pitchFamily="2" charset="2"/>
              <a:buChar char="q"/>
            </a:pPr>
            <a:r>
              <a:rPr lang="cs-CZ" sz="2100" dirty="0">
                <a:latin typeface="Times New Roman" panose="02020603050405020304" pitchFamily="18" charset="0"/>
                <a:cs typeface="Times New Roman" panose="02020603050405020304" pitchFamily="18" charset="0"/>
              </a:rPr>
              <a:t> Rozdílná rizikovost podle kvality emitenta  </a:t>
            </a:r>
            <a:r>
              <a:rPr lang="cs-CZ" sz="2100" b="1" dirty="0">
                <a:latin typeface="Times New Roman" panose="02020603050405020304" pitchFamily="18" charset="0"/>
                <a:cs typeface="Times New Roman" panose="02020603050405020304" pitchFamily="18" charset="0"/>
              </a:rPr>
              <a:t>HODNOCENÍ  RATING </a:t>
            </a:r>
          </a:p>
          <a:p>
            <a:pPr marL="0" indent="0">
              <a:lnSpc>
                <a:spcPct val="120000"/>
              </a:lnSpc>
              <a:spcBef>
                <a:spcPts val="0"/>
              </a:spcBef>
              <a:buNone/>
            </a:pPr>
            <a:r>
              <a:rPr lang="cs-CZ" sz="2100" b="1" dirty="0">
                <a:solidFill>
                  <a:srgbClr val="C00000"/>
                </a:solidFill>
                <a:latin typeface="Times New Roman" panose="02020603050405020304" pitchFamily="18" charset="0"/>
                <a:cs typeface="Times New Roman" panose="02020603050405020304" pitchFamily="18" charset="0"/>
              </a:rPr>
              <a:t>VYMEZENÍ  PRAŠIVÝCH DLUHOPISŮ</a:t>
            </a:r>
          </a:p>
          <a:p>
            <a:pPr marL="457200" indent="-457200" algn="just">
              <a:lnSpc>
                <a:spcPct val="120000"/>
              </a:lnSpc>
              <a:spcBef>
                <a:spcPts val="0"/>
              </a:spcBef>
              <a:buAutoNum type="arabicParenR"/>
            </a:pPr>
            <a:r>
              <a:rPr lang="cs-CZ" sz="2100" dirty="0">
                <a:solidFill>
                  <a:schemeClr val="tx2"/>
                </a:solidFill>
                <a:latin typeface="Times New Roman" panose="02020603050405020304" pitchFamily="18" charset="0"/>
                <a:cs typeface="Times New Roman" panose="02020603050405020304" pitchFamily="18" charset="0"/>
              </a:rPr>
              <a:t>Dluhopisy s nižším ratingem   </a:t>
            </a:r>
          </a:p>
          <a:p>
            <a:pPr marL="457200" indent="-457200" algn="just">
              <a:lnSpc>
                <a:spcPct val="120000"/>
              </a:lnSpc>
              <a:spcBef>
                <a:spcPts val="0"/>
              </a:spcBef>
              <a:buAutoNum type="arabicParenR"/>
            </a:pPr>
            <a:r>
              <a:rPr lang="cs-CZ" sz="2100" dirty="0">
                <a:solidFill>
                  <a:schemeClr val="tx2"/>
                </a:solidFill>
                <a:latin typeface="Times New Roman" panose="02020603050405020304" pitchFamily="18" charset="0"/>
                <a:cs typeface="Times New Roman" panose="02020603050405020304" pitchFamily="18" charset="0"/>
              </a:rPr>
              <a:t>Spekulativní charakter, s vyšším výnosem spojeno vyšší riziko  </a:t>
            </a:r>
          </a:p>
          <a:p>
            <a:pPr marL="0" indent="0">
              <a:lnSpc>
                <a:spcPct val="120000"/>
              </a:lnSpc>
              <a:spcBef>
                <a:spcPts val="0"/>
              </a:spcBef>
              <a:buNone/>
            </a:pPr>
            <a:r>
              <a:rPr lang="cs-CZ" sz="2100" dirty="0">
                <a:solidFill>
                  <a:schemeClr val="tx2"/>
                </a:solidFill>
                <a:latin typeface="Times New Roman" panose="02020603050405020304" pitchFamily="18" charset="0"/>
                <a:cs typeface="Times New Roman" panose="02020603050405020304" pitchFamily="18" charset="0"/>
              </a:rPr>
              <a:t>3)   Vysoký podíl krachu emitentů </a:t>
            </a:r>
          </a:p>
          <a:p>
            <a:pPr marL="0" indent="0" algn="just">
              <a:lnSpc>
                <a:spcPct val="120000"/>
              </a:lnSpc>
              <a:spcBef>
                <a:spcPts val="0"/>
              </a:spcBef>
              <a:buNone/>
            </a:pPr>
            <a:r>
              <a:rPr lang="cs-CZ" sz="2000" b="1" dirty="0">
                <a:solidFill>
                  <a:srgbClr val="C00000"/>
                </a:solidFill>
                <a:latin typeface="Times New Roman" panose="02020603050405020304" pitchFamily="18" charset="0"/>
                <a:cs typeface="Times New Roman" panose="02020603050405020304" pitchFamily="18" charset="0"/>
              </a:rPr>
              <a:t>Padlí andělé</a:t>
            </a:r>
            <a:r>
              <a:rPr lang="cs-CZ" sz="2000" dirty="0">
                <a:solidFill>
                  <a:srgbClr val="C00000"/>
                </a:solidFill>
                <a:latin typeface="Times New Roman" panose="02020603050405020304" pitchFamily="18" charset="0"/>
                <a:cs typeface="Times New Roman" panose="02020603050405020304" pitchFamily="18" charset="0"/>
              </a:rPr>
              <a:t> </a:t>
            </a:r>
            <a:r>
              <a:rPr lang="cs-CZ" sz="2000" dirty="0">
                <a:latin typeface="Times New Roman" panose="02020603050405020304" pitchFamily="18" charset="0"/>
                <a:cs typeface="Times New Roman" panose="02020603050405020304" pitchFamily="18" charset="0"/>
              </a:rPr>
              <a:t>(</a:t>
            </a:r>
            <a:r>
              <a:rPr lang="cs-CZ" sz="2000" b="1" dirty="0" err="1">
                <a:latin typeface="Times New Roman" panose="02020603050405020304" pitchFamily="18" charset="0"/>
                <a:cs typeface="Times New Roman" panose="02020603050405020304" pitchFamily="18" charset="0"/>
              </a:rPr>
              <a:t>fallen</a:t>
            </a:r>
            <a:r>
              <a:rPr lang="cs-CZ" sz="2000" b="1" dirty="0">
                <a:latin typeface="Times New Roman" panose="02020603050405020304" pitchFamily="18" charset="0"/>
                <a:cs typeface="Times New Roman" panose="02020603050405020304" pitchFamily="18" charset="0"/>
              </a:rPr>
              <a:t> </a:t>
            </a:r>
            <a:r>
              <a:rPr lang="cs-CZ" sz="2000" b="1" dirty="0" err="1">
                <a:latin typeface="Times New Roman" panose="02020603050405020304" pitchFamily="18" charset="0"/>
                <a:cs typeface="Times New Roman" panose="02020603050405020304" pitchFamily="18" charset="0"/>
              </a:rPr>
              <a:t>angels</a:t>
            </a:r>
            <a:r>
              <a:rPr lang="cs-CZ" sz="2000" dirty="0">
                <a:latin typeface="Times New Roman" panose="02020603050405020304" pitchFamily="18" charset="0"/>
                <a:cs typeface="Times New Roman" panose="02020603050405020304" pitchFamily="18" charset="0"/>
              </a:rPr>
              <a:t>) – Jedná se o dluhopisy, které kdysi spadaly do investičního stupně hodnocení, ale po čase se dostaly do stupně spekulativního, protože se zhoršila kreditní kvalita emitenta.</a:t>
            </a:r>
          </a:p>
          <a:p>
            <a:pPr marL="0" indent="0" algn="just">
              <a:lnSpc>
                <a:spcPct val="120000"/>
              </a:lnSpc>
              <a:spcBef>
                <a:spcPts val="0"/>
              </a:spcBef>
              <a:buNone/>
            </a:pPr>
            <a:r>
              <a:rPr lang="cs-CZ" sz="2000" b="1" dirty="0">
                <a:solidFill>
                  <a:srgbClr val="C00000"/>
                </a:solidFill>
                <a:latin typeface="Times New Roman" panose="02020603050405020304" pitchFamily="18" charset="0"/>
                <a:cs typeface="Times New Roman" panose="02020603050405020304" pitchFamily="18" charset="0"/>
              </a:rPr>
              <a:t>Vycházející hvězdy </a:t>
            </a:r>
            <a:r>
              <a:rPr lang="cs-CZ" sz="2000" dirty="0">
                <a:latin typeface="Times New Roman" panose="02020603050405020304" pitchFamily="18" charset="0"/>
                <a:cs typeface="Times New Roman" panose="02020603050405020304" pitchFamily="18" charset="0"/>
              </a:rPr>
              <a:t>(</a:t>
            </a:r>
            <a:r>
              <a:rPr lang="cs-CZ" sz="2000" b="1" dirty="0" err="1">
                <a:latin typeface="Times New Roman" panose="02020603050405020304" pitchFamily="18" charset="0"/>
                <a:cs typeface="Times New Roman" panose="02020603050405020304" pitchFamily="18" charset="0"/>
              </a:rPr>
              <a:t>rising</a:t>
            </a:r>
            <a:r>
              <a:rPr lang="cs-CZ" sz="2000" b="1" dirty="0">
                <a:latin typeface="Times New Roman" panose="02020603050405020304" pitchFamily="18" charset="0"/>
                <a:cs typeface="Times New Roman" panose="02020603050405020304" pitchFamily="18" charset="0"/>
              </a:rPr>
              <a:t> </a:t>
            </a:r>
            <a:r>
              <a:rPr lang="cs-CZ" sz="2000" b="1" dirty="0" err="1">
                <a:latin typeface="Times New Roman" panose="02020603050405020304" pitchFamily="18" charset="0"/>
                <a:cs typeface="Times New Roman" panose="02020603050405020304" pitchFamily="18" charset="0"/>
              </a:rPr>
              <a:t>stars</a:t>
            </a:r>
            <a:r>
              <a:rPr lang="cs-CZ" sz="2000" dirty="0">
                <a:latin typeface="Times New Roman" panose="02020603050405020304" pitchFamily="18" charset="0"/>
                <a:cs typeface="Times New Roman" panose="02020603050405020304" pitchFamily="18" charset="0"/>
              </a:rPr>
              <a:t>) – Opakem padlých andělů jsou dluhopisy, jejichž hodnocení se zlepšilo, protože se zlepšila kreditní kvalita emitenta. Vycházející hvězda může být sice stále ve spekulativním stupni hodnocení, ale je na dobré cestě směrem do investičního stupně</a:t>
            </a:r>
            <a:r>
              <a:rPr lang="cs-CZ" sz="2100" dirty="0">
                <a:latin typeface="Times New Roman" panose="02020603050405020304" pitchFamily="18" charset="0"/>
                <a:cs typeface="Times New Roman" panose="02020603050405020304" pitchFamily="18" charset="0"/>
              </a:rPr>
              <a:t>.</a:t>
            </a:r>
          </a:p>
          <a:p>
            <a:pPr marL="0" indent="0">
              <a:lnSpc>
                <a:spcPct val="120000"/>
              </a:lnSpc>
              <a:spcBef>
                <a:spcPts val="0"/>
              </a:spcBef>
            </a:pPr>
            <a:endParaRPr lang="cs-CZ"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84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797769-C494-4354-9F1C-155C54A153AA}"/>
              </a:ext>
            </a:extLst>
          </p:cNvPr>
          <p:cNvSpPr>
            <a:spLocks noGrp="1"/>
          </p:cNvSpPr>
          <p:nvPr>
            <p:ph type="title"/>
          </p:nvPr>
        </p:nvSpPr>
        <p:spPr/>
        <p:txBody>
          <a:bodyPr/>
          <a:lstStyle/>
          <a:p>
            <a:pPr algn="ctr"/>
            <a:r>
              <a:rPr lang="cs-CZ" b="1" dirty="0">
                <a:solidFill>
                  <a:srgbClr val="C00000"/>
                </a:solidFill>
              </a:rPr>
              <a:t>Korunové dluhopisy tzv. Kalouskovy dluhopisy  </a:t>
            </a:r>
          </a:p>
        </p:txBody>
      </p:sp>
      <p:sp>
        <p:nvSpPr>
          <p:cNvPr id="3" name="Zástupný symbol pro obsah 2">
            <a:extLst>
              <a:ext uri="{FF2B5EF4-FFF2-40B4-BE49-F238E27FC236}">
                <a16:creationId xmlns:a16="http://schemas.microsoft.com/office/drawing/2014/main" id="{E14DABB4-C029-407F-BC48-41F7AF959A0A}"/>
              </a:ext>
            </a:extLst>
          </p:cNvPr>
          <p:cNvSpPr>
            <a:spLocks noGrp="1"/>
          </p:cNvSpPr>
          <p:nvPr>
            <p:ph idx="1"/>
          </p:nvPr>
        </p:nvSpPr>
        <p:spPr>
          <a:xfrm>
            <a:off x="1522413" y="1700808"/>
            <a:ext cx="9829799" cy="5256584"/>
          </a:xfrm>
        </p:spPr>
        <p:txBody>
          <a:bodyPr>
            <a:normAutofit fontScale="92500"/>
          </a:bodyPr>
          <a:lstStyle/>
          <a:p>
            <a:pPr>
              <a:spcBef>
                <a:spcPts val="600"/>
              </a:spcBef>
            </a:pPr>
            <a:r>
              <a:rPr lang="cs-CZ" dirty="0">
                <a:latin typeface="Times New Roman" panose="02020603050405020304" pitchFamily="18" charset="0"/>
                <a:cs typeface="Times New Roman" panose="02020603050405020304" pitchFamily="18" charset="0"/>
              </a:rPr>
              <a:t>Reinvestiční dluhopisy</a:t>
            </a:r>
          </a:p>
          <a:p>
            <a:pPr>
              <a:spcBef>
                <a:spcPts val="600"/>
              </a:spcBef>
            </a:pPr>
            <a:r>
              <a:rPr lang="cs-CZ" dirty="0">
                <a:latin typeface="Times New Roman" panose="02020603050405020304" pitchFamily="18" charset="0"/>
                <a:cs typeface="Times New Roman" panose="02020603050405020304" pitchFamily="18" charset="0"/>
              </a:rPr>
              <a:t>Možnost obejít zákon o dani z příjmu 586/1992 ve znění zákona do roku 2012. </a:t>
            </a:r>
          </a:p>
          <a:p>
            <a:pPr>
              <a:spcBef>
                <a:spcPts val="600"/>
              </a:spcBef>
            </a:pPr>
            <a:r>
              <a:rPr lang="cs-CZ" dirty="0">
                <a:latin typeface="Times New Roman" panose="02020603050405020304" pitchFamily="18" charset="0"/>
                <a:cs typeface="Times New Roman" panose="02020603050405020304" pitchFamily="18" charset="0"/>
              </a:rPr>
              <a:t>Nalezení díry v zákoně z roku 1993 </a:t>
            </a:r>
          </a:p>
          <a:p>
            <a:pPr>
              <a:spcBef>
                <a:spcPts val="600"/>
              </a:spcBef>
            </a:pPr>
            <a:r>
              <a:rPr lang="cs-CZ" dirty="0">
                <a:latin typeface="Times New Roman" panose="02020603050405020304" pitchFamily="18" charset="0"/>
                <a:cs typeface="Times New Roman" panose="02020603050405020304" pitchFamily="18" charset="0"/>
              </a:rPr>
              <a:t>Daň se vypočítá tak, že se</a:t>
            </a:r>
          </a:p>
          <a:p>
            <a:pPr algn="ctr">
              <a:spcBef>
                <a:spcPts val="600"/>
              </a:spcBef>
            </a:pPr>
            <a:r>
              <a:rPr lang="cs-CZ" dirty="0">
                <a:latin typeface="Times New Roman" panose="02020603050405020304" pitchFamily="18" charset="0"/>
                <a:cs typeface="Times New Roman" panose="02020603050405020304" pitchFamily="18" charset="0"/>
              </a:rPr>
              <a:t> „Z</a:t>
            </a:r>
            <a:r>
              <a:rPr lang="cs-CZ" b="1" i="1" dirty="0">
                <a:latin typeface="Times New Roman" panose="02020603050405020304" pitchFamily="18" charset="0"/>
                <a:cs typeface="Times New Roman" panose="02020603050405020304" pitchFamily="18" charset="0"/>
              </a:rPr>
              <a:t>aokrouhluje základ daně na celé koruny dolů“</a:t>
            </a:r>
          </a:p>
          <a:p>
            <a:pPr algn="ctr">
              <a:spcBef>
                <a:spcPts val="600"/>
              </a:spcBef>
            </a:pPr>
            <a:r>
              <a:rPr lang="cs-CZ" b="1" i="1" dirty="0">
                <a:latin typeface="Times New Roman" panose="02020603050405020304" pitchFamily="18" charset="0"/>
                <a:cs typeface="Times New Roman" panose="02020603050405020304" pitchFamily="18" charset="0"/>
              </a:rPr>
              <a:t>Daň se vypočítala za každý dluhopis samostatně </a:t>
            </a:r>
          </a:p>
          <a:p>
            <a:pPr algn="just">
              <a:spcBef>
                <a:spcPts val="600"/>
              </a:spcBef>
            </a:pPr>
            <a:r>
              <a:rPr lang="cs-CZ" dirty="0">
                <a:latin typeface="Times New Roman" panose="02020603050405020304" pitchFamily="18" charset="0"/>
                <a:cs typeface="Times New Roman" panose="02020603050405020304" pitchFamily="18" charset="0"/>
              </a:rPr>
              <a:t>Korunové dluhopisy byly následně hromadně využity </a:t>
            </a:r>
            <a:r>
              <a:rPr lang="cs-CZ" b="1" dirty="0">
                <a:solidFill>
                  <a:srgbClr val="C00000"/>
                </a:solidFill>
                <a:latin typeface="Times New Roman" panose="02020603050405020304" pitchFamily="18" charset="0"/>
                <a:cs typeface="Times New Roman" panose="02020603050405020304" pitchFamily="18" charset="0"/>
              </a:rPr>
              <a:t>i jako korporátní</a:t>
            </a:r>
            <a:r>
              <a:rPr lang="cs-CZ" dirty="0">
                <a:latin typeface="Times New Roman" panose="02020603050405020304" pitchFamily="18" charset="0"/>
                <a:cs typeface="Times New Roman" panose="02020603050405020304" pitchFamily="18" charset="0"/>
              </a:rPr>
              <a:t>, v roce 2012 bylo vydáno přes 500 emisí v nominální hodnotě přes 100mld Kč. </a:t>
            </a:r>
          </a:p>
          <a:p>
            <a:pPr algn="just">
              <a:spcBef>
                <a:spcPts val="600"/>
              </a:spcBef>
            </a:pPr>
            <a:r>
              <a:rPr lang="cs-CZ" dirty="0">
                <a:latin typeface="Times New Roman" panose="02020603050405020304" pitchFamily="18" charset="0"/>
                <a:cs typeface="Times New Roman" panose="02020603050405020304" pitchFamily="18" charset="0"/>
              </a:rPr>
              <a:t>ZUNO Bank, Kalousek 20 </a:t>
            </a:r>
            <a:r>
              <a:rPr lang="cs-CZ" dirty="0" err="1">
                <a:latin typeface="Times New Roman" panose="02020603050405020304" pitchFamily="18" charset="0"/>
                <a:cs typeface="Times New Roman" panose="02020603050405020304" pitchFamily="18" charset="0"/>
              </a:rPr>
              <a:t>mld</a:t>
            </a:r>
            <a:r>
              <a:rPr lang="cs-CZ" dirty="0">
                <a:latin typeface="Times New Roman" panose="02020603050405020304" pitchFamily="18" charset="0"/>
                <a:cs typeface="Times New Roman" panose="02020603050405020304" pitchFamily="18" charset="0"/>
              </a:rPr>
              <a:t> Kč. (objem nákupu 1000 jednokorunových dluhopisů) </a:t>
            </a:r>
          </a:p>
          <a:p>
            <a:pPr algn="just">
              <a:spcBef>
                <a:spcPts val="600"/>
              </a:spcBef>
            </a:pPr>
            <a:r>
              <a:rPr lang="cs-CZ" dirty="0">
                <a:latin typeface="Times New Roman" panose="02020603050405020304" pitchFamily="18" charset="0"/>
                <a:cs typeface="Times New Roman" panose="02020603050405020304" pitchFamily="18" charset="0"/>
              </a:rPr>
              <a:t>Agrofert Holding  3mld emisí korunových dluhopisů (6</a:t>
            </a:r>
            <a:r>
              <a:rPr lang="cs-CZ" dirty="0">
                <a:latin typeface="Times New Roman" panose="02020603050405020304" pitchFamily="18" charset="0"/>
                <a:cs typeface="Times New Roman" panose="02020603050405020304" pitchFamily="18" charset="0"/>
                <a:hlinkClick r:id="rId2"/>
              </a:rPr>
              <a:t>,00%</a:t>
            </a:r>
            <a:r>
              <a:rPr lang="cs-CZ" dirty="0">
                <a:latin typeface="Times New Roman" panose="02020603050405020304" pitchFamily="18" charset="0"/>
                <a:cs typeface="Times New Roman" panose="02020603050405020304" pitchFamily="18" charset="0"/>
              </a:rPr>
              <a:t>)</a:t>
            </a:r>
          </a:p>
          <a:p>
            <a:pPr algn="just">
              <a:spcBef>
                <a:spcPts val="600"/>
              </a:spcBef>
            </a:pPr>
            <a:r>
              <a:rPr lang="cs-CZ" dirty="0">
                <a:latin typeface="Times New Roman" panose="02020603050405020304" pitchFamily="18" charset="0"/>
                <a:cs typeface="Times New Roman" panose="02020603050405020304" pitchFamily="18" charset="0"/>
              </a:rPr>
              <a:t>Student Agency Holding, a.s., (12,00%), LEO, </a:t>
            </a:r>
            <a:r>
              <a:rPr lang="cs-CZ" dirty="0" err="1">
                <a:latin typeface="Times New Roman" panose="02020603050405020304" pitchFamily="18" charset="0"/>
                <a:cs typeface="Times New Roman" panose="02020603050405020304" pitchFamily="18" charset="0"/>
              </a:rPr>
              <a:t>Raiffeisen</a:t>
            </a:r>
            <a:r>
              <a:rPr lang="cs-CZ" dirty="0">
                <a:latin typeface="Times New Roman" panose="02020603050405020304" pitchFamily="18" charset="0"/>
                <a:cs typeface="Times New Roman" panose="02020603050405020304" pitchFamily="18" charset="0"/>
              </a:rPr>
              <a:t>, Dráhy</a:t>
            </a:r>
          </a:p>
          <a:p>
            <a:pPr algn="just">
              <a:spcBef>
                <a:spcPts val="600"/>
              </a:spcBef>
            </a:pPr>
            <a:r>
              <a:rPr lang="cs-CZ" dirty="0">
                <a:latin typeface="Times New Roman" panose="02020603050405020304" pitchFamily="18" charset="0"/>
                <a:cs typeface="Times New Roman" panose="02020603050405020304" pitchFamily="18" charset="0"/>
              </a:rPr>
              <a:t>Zdanění 2013 vedlo k poklesu </a:t>
            </a:r>
            <a:r>
              <a:rPr lang="cs-CZ" dirty="0">
                <a:latin typeface="Times New Roman" panose="02020603050405020304" pitchFamily="18" charset="0"/>
                <a:cs typeface="Times New Roman" panose="02020603050405020304" pitchFamily="18" charset="0"/>
                <a:sym typeface="Wingdings" panose="05000000000000000000" pitchFamily="2" charset="2"/>
              </a:rPr>
              <a:t> 525  v roce 2015 na 3 emise </a:t>
            </a:r>
            <a:r>
              <a:rPr lang="cs-CZ" dirty="0">
                <a:latin typeface="Times New Roman" panose="02020603050405020304" pitchFamily="18" charset="0"/>
                <a:cs typeface="Times New Roman" panose="02020603050405020304" pitchFamily="18" charset="0"/>
              </a:rPr>
              <a:t> </a:t>
            </a:r>
          </a:p>
          <a:p>
            <a:pPr algn="just">
              <a:spcBef>
                <a:spcPts val="600"/>
              </a:spcBef>
            </a:pPr>
            <a:r>
              <a:rPr lang="cs-CZ" dirty="0">
                <a:latin typeface="Times New Roman" panose="02020603050405020304" pitchFamily="18" charset="0"/>
                <a:cs typeface="Times New Roman" panose="02020603050405020304" pitchFamily="18" charset="0"/>
              </a:rPr>
              <a:t>https://www.spolecnosti123.cz/vice-dluhopisove-ready-made.php</a:t>
            </a:r>
          </a:p>
          <a:p>
            <a:pPr algn="just"/>
            <a:endParaRPr lang="cs-CZ" b="1" i="1" dirty="0"/>
          </a:p>
        </p:txBody>
      </p:sp>
    </p:spTree>
    <p:extLst>
      <p:ext uri="{BB962C8B-B14F-4D97-AF65-F5344CB8AC3E}">
        <p14:creationId xmlns:p14="http://schemas.microsoft.com/office/powerpoint/2010/main" val="185162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DLUHOPISY PODLE PŮVODU ZEMĚ</a:t>
            </a:r>
          </a:p>
        </p:txBody>
      </p:sp>
      <p:sp>
        <p:nvSpPr>
          <p:cNvPr id="3" name="Zástupný symbol pro obsah 2"/>
          <p:cNvSpPr>
            <a:spLocks noGrp="1"/>
          </p:cNvSpPr>
          <p:nvPr>
            <p:ph idx="1"/>
          </p:nvPr>
        </p:nvSpPr>
        <p:spPr>
          <a:xfrm>
            <a:off x="1522413" y="1844824"/>
            <a:ext cx="10404647" cy="4680520"/>
          </a:xfrm>
        </p:spPr>
        <p:txBody>
          <a:bodyPr>
            <a:normAutofit/>
          </a:bodyPr>
          <a:lstStyle/>
          <a:p>
            <a:pPr marL="0" indent="0">
              <a:buNone/>
            </a:pPr>
            <a:r>
              <a:rPr lang="cs-CZ" b="1" dirty="0">
                <a:solidFill>
                  <a:srgbClr val="C00000"/>
                </a:solidFill>
              </a:rPr>
              <a:t>EUROOBLIGACE</a:t>
            </a:r>
          </a:p>
          <a:p>
            <a:pPr>
              <a:lnSpc>
                <a:spcPct val="110000"/>
              </a:lnSpc>
              <a:spcBef>
                <a:spcPts val="0"/>
              </a:spcBef>
              <a:buFont typeface="Wingdings" panose="05000000000000000000" pitchFamily="2" charset="2"/>
              <a:buChar char="q"/>
            </a:pPr>
            <a:r>
              <a:rPr lang="cs-CZ" dirty="0">
                <a:solidFill>
                  <a:schemeClr val="tx2"/>
                </a:solidFill>
              </a:rPr>
              <a:t> Emitovány v klíčových měnách a prodávaný na kapitálových trzích třetích zemí</a:t>
            </a:r>
          </a:p>
          <a:p>
            <a:pPr>
              <a:lnSpc>
                <a:spcPct val="110000"/>
              </a:lnSpc>
              <a:spcBef>
                <a:spcPts val="0"/>
              </a:spcBef>
              <a:buFont typeface="Wingdings" panose="05000000000000000000" pitchFamily="2" charset="2"/>
              <a:buChar char="q"/>
            </a:pPr>
            <a:r>
              <a:rPr lang="cs-CZ" dirty="0">
                <a:solidFill>
                  <a:schemeClr val="tx2"/>
                </a:solidFill>
              </a:rPr>
              <a:t>Světová banka </a:t>
            </a:r>
            <a:r>
              <a:rPr lang="cs-CZ" b="1" dirty="0">
                <a:solidFill>
                  <a:srgbClr val="002060"/>
                </a:solidFill>
              </a:rPr>
              <a:t>(1) </a:t>
            </a:r>
            <a:r>
              <a:rPr lang="cs-CZ" dirty="0">
                <a:solidFill>
                  <a:schemeClr val="tx2"/>
                </a:solidFill>
              </a:rPr>
              <a:t>vydává euroobligace v JPY </a:t>
            </a:r>
            <a:r>
              <a:rPr lang="cs-CZ" b="1" dirty="0">
                <a:solidFill>
                  <a:srgbClr val="002060"/>
                </a:solidFill>
              </a:rPr>
              <a:t>(2) </a:t>
            </a:r>
            <a:r>
              <a:rPr lang="cs-CZ" dirty="0">
                <a:solidFill>
                  <a:schemeClr val="tx2"/>
                </a:solidFill>
              </a:rPr>
              <a:t>(japonské jeny), které se obchodují v Londýně </a:t>
            </a:r>
            <a:r>
              <a:rPr lang="cs-CZ" b="1" dirty="0">
                <a:solidFill>
                  <a:srgbClr val="002060"/>
                </a:solidFill>
              </a:rPr>
              <a:t>(3)</a:t>
            </a:r>
          </a:p>
          <a:p>
            <a:pPr marL="0" indent="0">
              <a:lnSpc>
                <a:spcPct val="110000"/>
              </a:lnSpc>
              <a:spcBef>
                <a:spcPts val="0"/>
              </a:spcBef>
              <a:buNone/>
            </a:pPr>
            <a:r>
              <a:rPr lang="cs-CZ" b="1" dirty="0">
                <a:solidFill>
                  <a:srgbClr val="C00000"/>
                </a:solidFill>
              </a:rPr>
              <a:t>ZAHRANIČÍ OBLIGACE </a:t>
            </a:r>
          </a:p>
          <a:p>
            <a:pPr>
              <a:lnSpc>
                <a:spcPct val="110000"/>
              </a:lnSpc>
              <a:spcBef>
                <a:spcPts val="0"/>
              </a:spcBef>
              <a:buFont typeface="Wingdings" panose="05000000000000000000" pitchFamily="2" charset="2"/>
              <a:buChar char="q"/>
            </a:pPr>
            <a:r>
              <a:rPr lang="cs-CZ" dirty="0">
                <a:solidFill>
                  <a:schemeClr val="tx2"/>
                </a:solidFill>
              </a:rPr>
              <a:t> Emitovány na zahraničním kapitálovém trhu v měně dané zahraniční země </a:t>
            </a:r>
          </a:p>
          <a:p>
            <a:pPr>
              <a:lnSpc>
                <a:spcPct val="110000"/>
              </a:lnSpc>
              <a:spcBef>
                <a:spcPts val="0"/>
              </a:spcBef>
              <a:buFont typeface="Wingdings" panose="05000000000000000000" pitchFamily="2" charset="2"/>
              <a:buChar char="q"/>
            </a:pPr>
            <a:r>
              <a:rPr lang="cs-CZ" dirty="0">
                <a:solidFill>
                  <a:schemeClr val="tx2"/>
                </a:solidFill>
              </a:rPr>
              <a:t> Deutsch bank (1) vydává obligace v USD </a:t>
            </a:r>
            <a:r>
              <a:rPr lang="cs-CZ" b="1" dirty="0">
                <a:solidFill>
                  <a:srgbClr val="002060"/>
                </a:solidFill>
              </a:rPr>
              <a:t>(2), </a:t>
            </a:r>
            <a:r>
              <a:rPr lang="cs-CZ" dirty="0">
                <a:solidFill>
                  <a:schemeClr val="tx2"/>
                </a:solidFill>
              </a:rPr>
              <a:t>které obchodují na burze v New Yorku </a:t>
            </a:r>
            <a:r>
              <a:rPr lang="cs-CZ" b="1" dirty="0">
                <a:solidFill>
                  <a:srgbClr val="002060"/>
                </a:solidFill>
              </a:rPr>
              <a:t>(2)</a:t>
            </a:r>
          </a:p>
          <a:p>
            <a:pPr marL="0" indent="0">
              <a:lnSpc>
                <a:spcPct val="110000"/>
              </a:lnSpc>
              <a:spcBef>
                <a:spcPts val="0"/>
              </a:spcBef>
              <a:buNone/>
            </a:pPr>
            <a:r>
              <a:rPr lang="cs-CZ" b="1" dirty="0">
                <a:solidFill>
                  <a:srgbClr val="C00000"/>
                </a:solidFill>
              </a:rPr>
              <a:t>DUÁLNÍ DLUHOPISY </a:t>
            </a:r>
          </a:p>
          <a:p>
            <a:pPr>
              <a:lnSpc>
                <a:spcPct val="110000"/>
              </a:lnSpc>
              <a:spcBef>
                <a:spcPts val="0"/>
              </a:spcBef>
              <a:buFont typeface="Wingdings" panose="05000000000000000000" pitchFamily="2" charset="2"/>
              <a:buChar char="q"/>
            </a:pPr>
            <a:r>
              <a:rPr lang="cs-CZ" dirty="0">
                <a:solidFill>
                  <a:schemeClr val="tx2"/>
                </a:solidFill>
              </a:rPr>
              <a:t> Nominální hodnota a kuponové platby jsou v jiné měně   </a:t>
            </a:r>
          </a:p>
        </p:txBody>
      </p:sp>
    </p:spTree>
    <p:extLst>
      <p:ext uri="{BB962C8B-B14F-4D97-AF65-F5344CB8AC3E}">
        <p14:creationId xmlns:p14="http://schemas.microsoft.com/office/powerpoint/2010/main" val="47553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47334D-C0C4-4F65-AF11-80C08FCCC410}"/>
              </a:ext>
            </a:extLst>
          </p:cNvPr>
          <p:cNvSpPr>
            <a:spLocks noGrp="1"/>
          </p:cNvSpPr>
          <p:nvPr>
            <p:ph type="title"/>
          </p:nvPr>
        </p:nvSpPr>
        <p:spPr/>
        <p:txBody>
          <a:bodyPr/>
          <a:lstStyle/>
          <a:p>
            <a:pPr algn="ctr"/>
            <a:r>
              <a:rPr lang="cs-CZ" b="1" dirty="0">
                <a:solidFill>
                  <a:srgbClr val="C00000"/>
                </a:solidFill>
              </a:rPr>
              <a:t>Základní rizika dluhopisů </a:t>
            </a:r>
          </a:p>
        </p:txBody>
      </p:sp>
      <p:sp>
        <p:nvSpPr>
          <p:cNvPr id="3" name="Zástupný symbol pro obsah 2">
            <a:extLst>
              <a:ext uri="{FF2B5EF4-FFF2-40B4-BE49-F238E27FC236}">
                <a16:creationId xmlns:a16="http://schemas.microsoft.com/office/drawing/2014/main" id="{725347C8-D6C0-4DBE-9134-B264F03B31C5}"/>
              </a:ext>
            </a:extLst>
          </p:cNvPr>
          <p:cNvSpPr>
            <a:spLocks noGrp="1"/>
          </p:cNvSpPr>
          <p:nvPr>
            <p:ph idx="1"/>
          </p:nvPr>
        </p:nvSpPr>
        <p:spPr/>
        <p:txBody>
          <a:bodyPr/>
          <a:lstStyle/>
          <a:p>
            <a:r>
              <a:rPr lang="cs-CZ" b="1" dirty="0"/>
              <a:t>kreditní riziko </a:t>
            </a:r>
            <a:r>
              <a:rPr lang="cs-CZ" dirty="0"/>
              <a:t>měřené </a:t>
            </a:r>
            <a:r>
              <a:rPr lang="cs-CZ" b="1" dirty="0"/>
              <a:t>ukazatelem rating</a:t>
            </a:r>
          </a:p>
          <a:p>
            <a:pPr lvl="1"/>
            <a:r>
              <a:rPr lang="cs-CZ" dirty="0"/>
              <a:t>Riziko insolvence, riziko neplnění závazků </a:t>
            </a:r>
          </a:p>
          <a:p>
            <a:pPr lvl="1"/>
            <a:r>
              <a:rPr lang="cs-CZ" dirty="0" err="1"/>
              <a:t>Moody´s</a:t>
            </a:r>
            <a:r>
              <a:rPr lang="cs-CZ" dirty="0"/>
              <a:t>, </a:t>
            </a:r>
            <a:r>
              <a:rPr lang="cs-CZ" dirty="0" err="1"/>
              <a:t>Fitch</a:t>
            </a:r>
            <a:r>
              <a:rPr lang="cs-CZ" dirty="0"/>
              <a:t>, </a:t>
            </a:r>
            <a:r>
              <a:rPr lang="cs-CZ" dirty="0" err="1"/>
              <a:t>Standart&amp;Poor´s</a:t>
            </a:r>
            <a:r>
              <a:rPr lang="cs-CZ" dirty="0"/>
              <a:t>,  Česká republika r. 1998 – založena první lokální ratingová agentura Česká ratingová agentura (Czech Rating Agency – CRA)</a:t>
            </a:r>
          </a:p>
          <a:p>
            <a:pPr lvl="1"/>
            <a:r>
              <a:rPr lang="cs-CZ" dirty="0"/>
              <a:t>Rating derivátů, států, podniků, bank, ….</a:t>
            </a:r>
          </a:p>
          <a:p>
            <a:pPr lvl="1"/>
            <a:r>
              <a:rPr lang="cs-CZ" dirty="0"/>
              <a:t>Pravidlo  ratingu např. jednotlivec x stát</a:t>
            </a:r>
          </a:p>
          <a:p>
            <a:pPr lvl="1"/>
            <a:r>
              <a:rPr lang="cs-CZ" dirty="0"/>
              <a:t>Krátkodobý (směnky, nezajištěné bankovní úvěry) stupeň ratingu x dlouhodobý rating (firemní, odvětvové a makroekonomické faktory – kvalitativní a kvantitativní) </a:t>
            </a:r>
          </a:p>
          <a:p>
            <a:r>
              <a:rPr lang="cs-CZ" dirty="0"/>
              <a:t>úrokové riziko měřené ukazatelem </a:t>
            </a:r>
            <a:r>
              <a:rPr lang="cs-CZ" b="1" dirty="0" err="1"/>
              <a:t>durace</a:t>
            </a:r>
            <a:endParaRPr lang="cs-CZ" b="1" dirty="0"/>
          </a:p>
          <a:p>
            <a:pPr lvl="1"/>
            <a:r>
              <a:rPr lang="cs-CZ" sz="1600" dirty="0"/>
              <a:t>Pojem </a:t>
            </a:r>
            <a:r>
              <a:rPr lang="cs-CZ" sz="1600" dirty="0" err="1"/>
              <a:t>durace</a:t>
            </a:r>
            <a:r>
              <a:rPr lang="cs-CZ" sz="1600" dirty="0"/>
              <a:t> – průměrná doba splatnosti – větší riziko vlivem změn úrokových sazeb, inflace, … </a:t>
            </a:r>
          </a:p>
        </p:txBody>
      </p:sp>
    </p:spTree>
    <p:extLst>
      <p:ext uri="{BB962C8B-B14F-4D97-AF65-F5344CB8AC3E}">
        <p14:creationId xmlns:p14="http://schemas.microsoft.com/office/powerpoint/2010/main" val="46773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22412" y="634555"/>
            <a:ext cx="9829799" cy="1219200"/>
          </a:xfrm>
        </p:spPr>
        <p:txBody>
          <a:bodyPr/>
          <a:lstStyle/>
          <a:p>
            <a:pPr algn="ctr"/>
            <a:r>
              <a:rPr lang="cs-CZ" b="1" dirty="0"/>
              <a:t>RIZIKO SPOJENÉ S BONITOU EMITENTA</a:t>
            </a:r>
            <a:r>
              <a:rPr lang="cs-CZ" dirty="0"/>
              <a:t> </a:t>
            </a:r>
          </a:p>
        </p:txBody>
      </p:sp>
      <p:sp>
        <p:nvSpPr>
          <p:cNvPr id="3" name="Zástupný symbol pro obsah 2"/>
          <p:cNvSpPr>
            <a:spLocks noGrp="1"/>
          </p:cNvSpPr>
          <p:nvPr>
            <p:ph idx="1"/>
          </p:nvPr>
        </p:nvSpPr>
        <p:spPr>
          <a:xfrm>
            <a:off x="1341884" y="2276872"/>
            <a:ext cx="10657184" cy="4187825"/>
          </a:xfrm>
        </p:spPr>
        <p:txBody>
          <a:bodyPr/>
          <a:lstStyle/>
          <a:p>
            <a:pPr marL="0" indent="0" algn="just">
              <a:buNone/>
            </a:pPr>
            <a:r>
              <a:rPr lang="cs-CZ" dirty="0"/>
              <a:t>Oceňování dluhopisů obvykle provádí ratingové společnosti, které ohodnotí podle svých kritérií bonitu emitenta a rizika že nedokáže splnit své závazky. Nejkvalitnější dluhopisy jsou označovány třídou A. </a:t>
            </a:r>
          </a:p>
          <a:p>
            <a:pPr marL="0" indent="0" algn="just">
              <a:buNone/>
            </a:pPr>
            <a:r>
              <a:rPr lang="cs-CZ" dirty="0"/>
              <a:t>Bonitu dlužníka je možno ohodnotit nějakým ratingem. Například</a:t>
            </a:r>
          </a:p>
          <a:p>
            <a:pPr algn="just">
              <a:buFont typeface="Wingdings" panose="05000000000000000000" pitchFamily="2" charset="2"/>
              <a:buChar char="q"/>
            </a:pPr>
            <a:r>
              <a:rPr lang="cs-CZ" dirty="0"/>
              <a:t> </a:t>
            </a:r>
            <a:r>
              <a:rPr lang="cs-CZ" b="1" dirty="0">
                <a:solidFill>
                  <a:srgbClr val="C00000"/>
                </a:solidFill>
              </a:rPr>
              <a:t>A</a:t>
            </a:r>
            <a:r>
              <a:rPr lang="cs-CZ" dirty="0"/>
              <a:t> pro bezproblémové dlužníky, </a:t>
            </a:r>
          </a:p>
          <a:p>
            <a:pPr algn="just">
              <a:buFont typeface="Wingdings" panose="05000000000000000000" pitchFamily="2" charset="2"/>
              <a:buChar char="q"/>
            </a:pPr>
            <a:r>
              <a:rPr lang="cs-CZ" dirty="0"/>
              <a:t> </a:t>
            </a:r>
            <a:r>
              <a:rPr lang="cs-CZ" b="1" dirty="0">
                <a:solidFill>
                  <a:srgbClr val="C00000"/>
                </a:solidFill>
              </a:rPr>
              <a:t>B</a:t>
            </a:r>
            <a:r>
              <a:rPr lang="cs-CZ" dirty="0"/>
              <a:t> pro dlužníky s vyšším rizikem a </a:t>
            </a:r>
          </a:p>
          <a:p>
            <a:pPr algn="just">
              <a:buFont typeface="Wingdings" panose="05000000000000000000" pitchFamily="2" charset="2"/>
              <a:buChar char="q"/>
            </a:pPr>
            <a:r>
              <a:rPr lang="cs-CZ" dirty="0"/>
              <a:t> </a:t>
            </a:r>
            <a:r>
              <a:rPr lang="cs-CZ" b="1" dirty="0">
                <a:solidFill>
                  <a:srgbClr val="C00000"/>
                </a:solidFill>
              </a:rPr>
              <a:t>C</a:t>
            </a:r>
            <a:r>
              <a:rPr lang="cs-CZ" dirty="0"/>
              <a:t> pro rizikové dlužníky. </a:t>
            </a:r>
          </a:p>
          <a:p>
            <a:pPr marL="0" indent="0" algn="just">
              <a:buNone/>
            </a:pPr>
            <a:endParaRPr lang="cs-CZ" dirty="0"/>
          </a:p>
        </p:txBody>
      </p:sp>
      <p:pic>
        <p:nvPicPr>
          <p:cNvPr id="4" name="Obrázek 3" descr="Moody's Corporation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60163">
            <a:off x="1552055" y="350267"/>
            <a:ext cx="3306696" cy="639257"/>
          </a:xfrm>
          <a:prstGeom prst="rect">
            <a:avLst/>
          </a:prstGeom>
        </p:spPr>
      </p:pic>
      <p:pic>
        <p:nvPicPr>
          <p:cNvPr id="5" name="Obrázek 4" descr="Category:Standard &amp; Poor's – Wikimedia Commons"/>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53862" y="4251560"/>
            <a:ext cx="2371700" cy="2021756"/>
          </a:xfrm>
          <a:prstGeom prst="rect">
            <a:avLst/>
          </a:prstGeom>
        </p:spPr>
      </p:pic>
      <p:pic>
        <p:nvPicPr>
          <p:cNvPr id="7" name="Obrázek 6" descr="Fitch Ratings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8028" y="5805264"/>
            <a:ext cx="4824536" cy="936104"/>
          </a:xfrm>
          <a:prstGeom prst="rect">
            <a:avLst/>
          </a:prstGeom>
        </p:spPr>
      </p:pic>
    </p:spTree>
    <p:extLst>
      <p:ext uri="{BB962C8B-B14F-4D97-AF65-F5344CB8AC3E}">
        <p14:creationId xmlns:p14="http://schemas.microsoft.com/office/powerpoint/2010/main" val="401854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b="1" dirty="0"/>
              <a:t>RATING politické riziko a ekonomické riziko</a:t>
            </a:r>
            <a:br>
              <a:rPr lang="cs-CZ" b="1" dirty="0"/>
            </a:br>
            <a:r>
              <a:rPr lang="cs-CZ" sz="2400" b="1" dirty="0">
                <a:solidFill>
                  <a:schemeClr val="tx1"/>
                </a:solidFill>
              </a:rPr>
              <a:t>ochotu splatit a schopnost splatit </a:t>
            </a:r>
            <a:br>
              <a:rPr lang="cs-CZ" sz="2400" b="1" dirty="0">
                <a:solidFill>
                  <a:schemeClr val="tx1"/>
                </a:solidFill>
              </a:rPr>
            </a:br>
            <a:r>
              <a:rPr lang="cs-CZ" sz="2000" dirty="0">
                <a:solidFill>
                  <a:srgbClr val="C00000"/>
                </a:solidFill>
              </a:rPr>
              <a:t>https://www.fxstreet.cz/rating-sp-moodys-a-fitch.html </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948" y="1772816"/>
            <a:ext cx="8856984" cy="4909145"/>
          </a:xfrm>
          <a:prstGeom prst="rect">
            <a:avLst/>
          </a:prstGeom>
        </p:spPr>
      </p:pic>
    </p:spTree>
    <p:extLst>
      <p:ext uri="{BB962C8B-B14F-4D97-AF65-F5344CB8AC3E}">
        <p14:creationId xmlns:p14="http://schemas.microsoft.com/office/powerpoint/2010/main" val="350246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22413" y="354875"/>
            <a:ext cx="9829799" cy="1219200"/>
          </a:xfrm>
        </p:spPr>
        <p:txBody>
          <a:bodyPr/>
          <a:lstStyle/>
          <a:p>
            <a:pPr algn="ctr"/>
            <a:r>
              <a:rPr lang="cs-CZ" b="1" dirty="0"/>
              <a:t>ČLENĚNÍ CENNÝCH PAPÍRŮ</a:t>
            </a:r>
          </a:p>
        </p:txBody>
      </p:sp>
      <p:sp>
        <p:nvSpPr>
          <p:cNvPr id="3" name="Zástupný symbol pro obsah 2"/>
          <p:cNvSpPr>
            <a:spLocks noGrp="1"/>
          </p:cNvSpPr>
          <p:nvPr>
            <p:ph idx="1"/>
          </p:nvPr>
        </p:nvSpPr>
        <p:spPr>
          <a:xfrm>
            <a:off x="1197868" y="1981200"/>
            <a:ext cx="10729191" cy="4187825"/>
          </a:xfrm>
        </p:spPr>
        <p:txBody>
          <a:bodyPr>
            <a:normAutofit fontScale="92500" lnSpcReduction="10000"/>
          </a:bodyPr>
          <a:lstStyle/>
          <a:p>
            <a:pPr marL="0" indent="0">
              <a:lnSpc>
                <a:spcPct val="120000"/>
              </a:lnSpc>
              <a:spcBef>
                <a:spcPts val="0"/>
              </a:spcBef>
              <a:buNone/>
            </a:pPr>
            <a:r>
              <a:rPr lang="cs-CZ" dirty="0"/>
              <a:t>Podle právního nároku  - co daný cenný papír pro jeho majitele znamená:</a:t>
            </a:r>
          </a:p>
          <a:p>
            <a:pPr marL="0" indent="0">
              <a:lnSpc>
                <a:spcPct val="120000"/>
              </a:lnSpc>
              <a:spcBef>
                <a:spcPts val="0"/>
              </a:spcBef>
              <a:buNone/>
            </a:pPr>
            <a:endParaRPr lang="cs-CZ" b="1" dirty="0">
              <a:solidFill>
                <a:srgbClr val="C00000"/>
              </a:solidFill>
            </a:endParaRPr>
          </a:p>
          <a:p>
            <a:pPr marL="0" indent="0">
              <a:lnSpc>
                <a:spcPct val="120000"/>
              </a:lnSpc>
              <a:spcBef>
                <a:spcPts val="0"/>
              </a:spcBef>
              <a:buNone/>
            </a:pPr>
            <a:r>
              <a:rPr lang="cs-CZ" b="1" dirty="0">
                <a:solidFill>
                  <a:srgbClr val="C00000"/>
                </a:solidFill>
              </a:rPr>
              <a:t>DLUŽNICKÉ </a:t>
            </a:r>
          </a:p>
          <a:p>
            <a:pPr>
              <a:lnSpc>
                <a:spcPct val="120000"/>
              </a:lnSpc>
              <a:spcBef>
                <a:spcPts val="0"/>
              </a:spcBef>
              <a:buFont typeface="Wingdings" panose="05000000000000000000" pitchFamily="2" charset="2"/>
              <a:buChar char="q"/>
            </a:pPr>
            <a:r>
              <a:rPr lang="cs-CZ" dirty="0">
                <a:solidFill>
                  <a:schemeClr val="tx2"/>
                </a:solidFill>
              </a:rPr>
              <a:t> </a:t>
            </a:r>
            <a:r>
              <a:rPr lang="cs-CZ" b="1" dirty="0">
                <a:solidFill>
                  <a:srgbClr val="C00000"/>
                </a:solidFill>
              </a:rPr>
              <a:t>představují nárok na splacení dluhu ( např. dluhopisy, směnky),</a:t>
            </a:r>
          </a:p>
          <a:p>
            <a:pPr marL="0" indent="0">
              <a:lnSpc>
                <a:spcPct val="120000"/>
              </a:lnSpc>
              <a:spcBef>
                <a:spcPts val="0"/>
              </a:spcBef>
              <a:buNone/>
            </a:pPr>
            <a:endParaRPr lang="cs-CZ" dirty="0">
              <a:solidFill>
                <a:schemeClr val="tx2"/>
              </a:solidFill>
            </a:endParaRPr>
          </a:p>
          <a:p>
            <a:pPr marL="0" indent="0">
              <a:lnSpc>
                <a:spcPct val="120000"/>
              </a:lnSpc>
              <a:spcBef>
                <a:spcPts val="0"/>
              </a:spcBef>
              <a:buNone/>
            </a:pPr>
            <a:r>
              <a:rPr lang="cs-CZ" b="1" dirty="0">
                <a:solidFill>
                  <a:srgbClr val="FF0000"/>
                </a:solidFill>
              </a:rPr>
              <a:t>Majetkové</a:t>
            </a:r>
          </a:p>
          <a:p>
            <a:pPr>
              <a:lnSpc>
                <a:spcPct val="120000"/>
              </a:lnSpc>
              <a:spcBef>
                <a:spcPts val="0"/>
              </a:spcBef>
              <a:buFont typeface="Wingdings" panose="05000000000000000000" pitchFamily="2" charset="2"/>
              <a:buChar char="q"/>
            </a:pPr>
            <a:r>
              <a:rPr lang="cs-CZ" dirty="0">
                <a:solidFill>
                  <a:schemeClr val="tx2"/>
                </a:solidFill>
              </a:rPr>
              <a:t> představují podíl na majetku  (např. akcie, podílové listy),</a:t>
            </a:r>
          </a:p>
          <a:p>
            <a:pPr marL="0" indent="0">
              <a:lnSpc>
                <a:spcPct val="120000"/>
              </a:lnSpc>
              <a:spcBef>
                <a:spcPts val="0"/>
              </a:spcBef>
              <a:buNone/>
            </a:pPr>
            <a:endParaRPr lang="cs-CZ" dirty="0">
              <a:solidFill>
                <a:schemeClr val="tx2"/>
              </a:solidFill>
            </a:endParaRPr>
          </a:p>
          <a:p>
            <a:pPr marL="0" indent="0">
              <a:lnSpc>
                <a:spcPct val="120000"/>
              </a:lnSpc>
              <a:spcBef>
                <a:spcPts val="0"/>
              </a:spcBef>
              <a:buNone/>
            </a:pPr>
            <a:r>
              <a:rPr lang="cs-CZ" b="1" dirty="0">
                <a:solidFill>
                  <a:srgbClr val="FF0000"/>
                </a:solidFill>
              </a:rPr>
              <a:t>Dispoziční</a:t>
            </a:r>
          </a:p>
          <a:p>
            <a:pPr>
              <a:lnSpc>
                <a:spcPct val="120000"/>
              </a:lnSpc>
              <a:spcBef>
                <a:spcPts val="0"/>
              </a:spcBef>
              <a:buFont typeface="Wingdings" panose="05000000000000000000" pitchFamily="2" charset="2"/>
              <a:buChar char="q"/>
            </a:pPr>
            <a:r>
              <a:rPr lang="cs-CZ" dirty="0">
                <a:solidFill>
                  <a:schemeClr val="tx2"/>
                </a:solidFill>
              </a:rPr>
              <a:t> představují právo nakládat s určitým majetkem (např. konosament, skladištní</a:t>
            </a:r>
          </a:p>
          <a:p>
            <a:pPr>
              <a:lnSpc>
                <a:spcPct val="120000"/>
              </a:lnSpc>
              <a:spcBef>
                <a:spcPts val="0"/>
              </a:spcBef>
            </a:pPr>
            <a:r>
              <a:rPr lang="cs-CZ" dirty="0">
                <a:solidFill>
                  <a:schemeClr val="tx2"/>
                </a:solidFill>
              </a:rPr>
              <a:t>list).</a:t>
            </a:r>
          </a:p>
          <a:p>
            <a:endParaRPr lang="cs-CZ" dirty="0"/>
          </a:p>
        </p:txBody>
      </p:sp>
      <p:sp>
        <p:nvSpPr>
          <p:cNvPr id="4" name="Obdélník 3"/>
          <p:cNvSpPr/>
          <p:nvPr/>
        </p:nvSpPr>
        <p:spPr>
          <a:xfrm>
            <a:off x="1197868" y="2564904"/>
            <a:ext cx="9649072" cy="122413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6708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ČLENĚNÍ DLUHOPISŮ PODLE TYPU KUPÓNU</a:t>
            </a:r>
          </a:p>
        </p:txBody>
      </p:sp>
      <p:sp>
        <p:nvSpPr>
          <p:cNvPr id="3" name="Zástupný symbol pro obsah 2"/>
          <p:cNvSpPr>
            <a:spLocks noGrp="1"/>
          </p:cNvSpPr>
          <p:nvPr>
            <p:ph idx="1"/>
          </p:nvPr>
        </p:nvSpPr>
        <p:spPr>
          <a:xfrm>
            <a:off x="1125860" y="1844824"/>
            <a:ext cx="10990956" cy="4896544"/>
          </a:xfrm>
        </p:spPr>
        <p:txBody>
          <a:bodyPr>
            <a:normAutofit fontScale="85000" lnSpcReduction="20000"/>
          </a:bodyPr>
          <a:lstStyle/>
          <a:p>
            <a:pPr marL="0" indent="0">
              <a:buNone/>
            </a:pPr>
            <a:r>
              <a:rPr lang="cs-CZ" b="1" dirty="0">
                <a:solidFill>
                  <a:srgbClr val="C00000"/>
                </a:solidFill>
              </a:rPr>
              <a:t>HYBRIDNÍ DLUHOPISY </a:t>
            </a:r>
            <a:r>
              <a:rPr lang="cs-CZ" dirty="0">
                <a:solidFill>
                  <a:schemeClr val="tx2"/>
                </a:solidFill>
              </a:rPr>
              <a:t>(Konvertibilní dluhopisy) </a:t>
            </a:r>
            <a:endParaRPr lang="cs-CZ" b="1" dirty="0">
              <a:solidFill>
                <a:schemeClr val="tx2"/>
              </a:solidFill>
            </a:endParaRPr>
          </a:p>
          <a:p>
            <a:pPr>
              <a:lnSpc>
                <a:spcPct val="120000"/>
              </a:lnSpc>
              <a:spcBef>
                <a:spcPts val="0"/>
              </a:spcBef>
              <a:buFont typeface="Wingdings" panose="05000000000000000000" pitchFamily="2" charset="2"/>
              <a:buChar char="q"/>
            </a:pPr>
            <a:r>
              <a:rPr lang="cs-CZ" dirty="0">
                <a:solidFill>
                  <a:schemeClr val="tx2"/>
                </a:solidFill>
              </a:rPr>
              <a:t> Kombinace </a:t>
            </a:r>
            <a:r>
              <a:rPr lang="cs-CZ" b="1" dirty="0">
                <a:solidFill>
                  <a:srgbClr val="C00000"/>
                </a:solidFill>
              </a:rPr>
              <a:t>pevného a plovoucího výnos </a:t>
            </a:r>
          </a:p>
          <a:p>
            <a:pPr algn="just">
              <a:lnSpc>
                <a:spcPct val="120000"/>
              </a:lnSpc>
              <a:spcBef>
                <a:spcPts val="0"/>
              </a:spcBef>
              <a:buFont typeface="Wingdings" panose="05000000000000000000" pitchFamily="2" charset="2"/>
              <a:buChar char="q"/>
            </a:pPr>
            <a:r>
              <a:rPr lang="cs-CZ" dirty="0">
                <a:solidFill>
                  <a:schemeClr val="tx2"/>
                </a:solidFill>
              </a:rPr>
              <a:t>Resetovací dluhopisy (v určitém období vrátí cenu na nominální hodnotu) </a:t>
            </a:r>
          </a:p>
          <a:p>
            <a:pPr marL="0" indent="0" algn="just">
              <a:lnSpc>
                <a:spcPct val="120000"/>
              </a:lnSpc>
              <a:spcBef>
                <a:spcPts val="0"/>
              </a:spcBef>
              <a:buNone/>
            </a:pPr>
            <a:r>
              <a:rPr lang="cs-CZ" b="1" dirty="0">
                <a:solidFill>
                  <a:schemeClr val="tx2"/>
                </a:solidFill>
              </a:rPr>
              <a:t>Princip</a:t>
            </a:r>
            <a:r>
              <a:rPr lang="cs-CZ" dirty="0">
                <a:solidFill>
                  <a:schemeClr val="tx2"/>
                </a:solidFill>
              </a:rPr>
              <a:t> – </a:t>
            </a:r>
            <a:r>
              <a:rPr lang="cs-CZ" b="1" dirty="0">
                <a:solidFill>
                  <a:schemeClr val="tx2"/>
                </a:solidFill>
              </a:rPr>
              <a:t>plovoucí výnos, plovoucí kuponovou sazbu </a:t>
            </a:r>
            <a:r>
              <a:rPr lang="cs-CZ" dirty="0">
                <a:solidFill>
                  <a:schemeClr val="tx2"/>
                </a:solidFill>
              </a:rPr>
              <a:t>– podle toho jak se mění sazba mění se i cena dluhopisu (vztah - růst výnosů úrokové sazby - pokles ceny dluhopisu, a opačně). Jednou za 2 – 3 roky dojde k resetu - cena dluhopisu se dostává na nominální hodnotu (90% zpět na 100%) musí klesnou kuponová sazba, cena vzroste na 100%</a:t>
            </a:r>
          </a:p>
          <a:p>
            <a:pPr>
              <a:lnSpc>
                <a:spcPct val="120000"/>
              </a:lnSpc>
              <a:spcBef>
                <a:spcPts val="0"/>
              </a:spcBef>
              <a:buFont typeface="Wingdings" panose="05000000000000000000" pitchFamily="2" charset="2"/>
              <a:buChar char="q"/>
            </a:pPr>
            <a:r>
              <a:rPr lang="cs-CZ" b="1" dirty="0">
                <a:solidFill>
                  <a:srgbClr val="C00000"/>
                </a:solidFill>
              </a:rPr>
              <a:t>ZISKOVÉ DLUHOPISY </a:t>
            </a:r>
            <a:r>
              <a:rPr lang="cs-CZ" dirty="0"/>
              <a:t>(</a:t>
            </a:r>
            <a:r>
              <a:rPr lang="cs-CZ" b="1" dirty="0" err="1"/>
              <a:t>income</a:t>
            </a:r>
            <a:r>
              <a:rPr lang="cs-CZ" b="1" dirty="0"/>
              <a:t> </a:t>
            </a:r>
            <a:r>
              <a:rPr lang="cs-CZ" b="1" dirty="0" err="1"/>
              <a:t>bonds</a:t>
            </a:r>
            <a:r>
              <a:rPr lang="cs-CZ" dirty="0"/>
              <a:t>) </a:t>
            </a:r>
          </a:p>
          <a:p>
            <a:pPr>
              <a:lnSpc>
                <a:spcPct val="120000"/>
              </a:lnSpc>
              <a:spcBef>
                <a:spcPts val="0"/>
              </a:spcBef>
              <a:buFont typeface="Wingdings" panose="05000000000000000000" pitchFamily="2" charset="2"/>
              <a:buChar char="q"/>
            </a:pPr>
            <a:r>
              <a:rPr lang="cs-CZ" dirty="0">
                <a:solidFill>
                  <a:schemeClr val="tx2"/>
                </a:solidFill>
              </a:rPr>
              <a:t> </a:t>
            </a:r>
            <a:r>
              <a:rPr lang="cs-CZ" b="1" dirty="0">
                <a:solidFill>
                  <a:schemeClr val="tx2"/>
                </a:solidFill>
              </a:rPr>
              <a:t>Výnos vázán na hospodářský výsledek </a:t>
            </a:r>
          </a:p>
          <a:p>
            <a:pPr>
              <a:lnSpc>
                <a:spcPct val="120000"/>
              </a:lnSpc>
              <a:spcBef>
                <a:spcPts val="0"/>
              </a:spcBef>
              <a:buFont typeface="Wingdings" panose="05000000000000000000" pitchFamily="2" charset="2"/>
              <a:buChar char="q"/>
            </a:pPr>
            <a:r>
              <a:rPr lang="cs-CZ" dirty="0">
                <a:solidFill>
                  <a:schemeClr val="tx2"/>
                </a:solidFill>
              </a:rPr>
              <a:t>Podobně jako u akcií, dostává od emitenta odměnu za to, že si koupil dluhopisy, za to že </a:t>
            </a:r>
          </a:p>
          <a:p>
            <a:pPr marL="0" indent="0">
              <a:lnSpc>
                <a:spcPct val="120000"/>
              </a:lnSpc>
              <a:spcBef>
                <a:spcPts val="0"/>
              </a:spcBef>
              <a:buNone/>
            </a:pPr>
            <a:r>
              <a:rPr lang="cs-CZ" dirty="0">
                <a:solidFill>
                  <a:schemeClr val="tx2"/>
                </a:solidFill>
              </a:rPr>
              <a:t>mohla firma např. inovovat </a:t>
            </a:r>
          </a:p>
          <a:p>
            <a:pPr>
              <a:lnSpc>
                <a:spcPct val="120000"/>
              </a:lnSpc>
              <a:spcBef>
                <a:spcPts val="0"/>
              </a:spcBef>
              <a:buFont typeface="Wingdings" panose="05000000000000000000" pitchFamily="2" charset="2"/>
              <a:buChar char="q"/>
            </a:pPr>
            <a:r>
              <a:rPr lang="cs-CZ" dirty="0">
                <a:solidFill>
                  <a:schemeClr val="tx2"/>
                </a:solidFill>
              </a:rPr>
              <a:t> </a:t>
            </a:r>
            <a:r>
              <a:rPr lang="cs-CZ" b="1" dirty="0">
                <a:solidFill>
                  <a:srgbClr val="C00000"/>
                </a:solidFill>
              </a:rPr>
              <a:t>INDEXOVÉ DLUHOPISY </a:t>
            </a:r>
          </a:p>
          <a:p>
            <a:pPr>
              <a:lnSpc>
                <a:spcPct val="120000"/>
              </a:lnSpc>
              <a:spcBef>
                <a:spcPts val="0"/>
              </a:spcBef>
              <a:buFont typeface="Wingdings" panose="05000000000000000000" pitchFamily="2" charset="2"/>
              <a:buChar char="q"/>
            </a:pPr>
            <a:r>
              <a:rPr lang="cs-CZ" dirty="0">
                <a:solidFill>
                  <a:schemeClr val="tx2"/>
                </a:solidFill>
              </a:rPr>
              <a:t> Výnos vázán na vývoj podkladového aktiva (inflace, indexy akciových trhů)</a:t>
            </a:r>
          </a:p>
          <a:p>
            <a:pPr>
              <a:lnSpc>
                <a:spcPct val="120000"/>
              </a:lnSpc>
              <a:spcBef>
                <a:spcPts val="0"/>
              </a:spcBef>
              <a:buFont typeface="Wingdings" panose="05000000000000000000" pitchFamily="2" charset="2"/>
              <a:buChar char="q"/>
            </a:pPr>
            <a:r>
              <a:rPr lang="cs-CZ" dirty="0">
                <a:solidFill>
                  <a:schemeClr val="tx2"/>
                </a:solidFill>
              </a:rPr>
              <a:t> např. vládní dluhopisy, váže na inflaci – reálné výnosy (eliminuje znehodnocování </a:t>
            </a:r>
          </a:p>
          <a:p>
            <a:pPr marL="0" indent="0" algn="just">
              <a:lnSpc>
                <a:spcPct val="120000"/>
              </a:lnSpc>
              <a:spcBef>
                <a:spcPts val="0"/>
              </a:spcBef>
              <a:buNone/>
            </a:pPr>
            <a:r>
              <a:rPr lang="cs-CZ" dirty="0">
                <a:solidFill>
                  <a:schemeClr val="tx2"/>
                </a:solidFill>
              </a:rPr>
              <a:t>     vlivem  inflace), ve většině případů vládní dluhopisy – snaha udržet výnos na reálné hodnotě – zamezit znehodnocování výnosů</a:t>
            </a:r>
          </a:p>
        </p:txBody>
      </p:sp>
    </p:spTree>
    <p:extLst>
      <p:ext uri="{BB962C8B-B14F-4D97-AF65-F5344CB8AC3E}">
        <p14:creationId xmlns:p14="http://schemas.microsoft.com/office/powerpoint/2010/main" val="237361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ČLENĚNÍ DLUHOPISŮ PODLE TYPU KUPÓNU </a:t>
            </a:r>
          </a:p>
        </p:txBody>
      </p:sp>
      <p:sp>
        <p:nvSpPr>
          <p:cNvPr id="6" name="Zástupný symbol pro obsah 5"/>
          <p:cNvSpPr>
            <a:spLocks noGrp="1"/>
          </p:cNvSpPr>
          <p:nvPr>
            <p:ph idx="1"/>
          </p:nvPr>
        </p:nvSpPr>
        <p:spPr/>
        <p:txBody>
          <a:bodyPr>
            <a:normAutofit fontScale="70000" lnSpcReduction="20000"/>
          </a:bodyPr>
          <a:lstStyle/>
          <a:p>
            <a:pPr marL="0" indent="0">
              <a:buNone/>
            </a:pPr>
            <a:r>
              <a:rPr lang="cs-CZ" sz="3000" b="1" dirty="0">
                <a:solidFill>
                  <a:srgbClr val="C00000"/>
                </a:solidFill>
              </a:rPr>
              <a:t>Dluhopis s pevným (fixním ) kuponem </a:t>
            </a:r>
          </a:p>
          <a:p>
            <a:pPr>
              <a:buFont typeface="Wingdings" panose="05000000000000000000" pitchFamily="2" charset="2"/>
              <a:buChar char="q"/>
            </a:pPr>
            <a:r>
              <a:rPr lang="cs-CZ" sz="2800" dirty="0"/>
              <a:t> Stejná kuponová sazba po celou dobu obligace např. 6,5%</a:t>
            </a:r>
          </a:p>
          <a:p>
            <a:pPr marL="0" indent="0">
              <a:buNone/>
            </a:pPr>
            <a:r>
              <a:rPr lang="cs-CZ" sz="3000" b="1" dirty="0">
                <a:solidFill>
                  <a:srgbClr val="C00000"/>
                </a:solidFill>
              </a:rPr>
              <a:t>Dluhopis s pohyblivým kuponem </a:t>
            </a:r>
          </a:p>
          <a:p>
            <a:pPr>
              <a:buFont typeface="Wingdings" panose="05000000000000000000" pitchFamily="2" charset="2"/>
              <a:buChar char="q"/>
            </a:pPr>
            <a:r>
              <a:rPr lang="cs-CZ" sz="2800" b="1" dirty="0"/>
              <a:t> Floating rate notes </a:t>
            </a:r>
            <a:r>
              <a:rPr lang="cs-CZ" sz="2800" dirty="0"/>
              <a:t>(FRN) jinak pohyblivý kupon – označení anglické</a:t>
            </a:r>
          </a:p>
          <a:p>
            <a:pPr>
              <a:buFont typeface="Wingdings" panose="05000000000000000000" pitchFamily="2" charset="2"/>
              <a:buChar char="q"/>
            </a:pPr>
            <a:r>
              <a:rPr lang="cs-CZ" sz="2800" dirty="0"/>
              <a:t> Kuponová sazba se mění </a:t>
            </a:r>
          </a:p>
          <a:p>
            <a:pPr>
              <a:buFont typeface="Wingdings" panose="05000000000000000000" pitchFamily="2" charset="2"/>
              <a:buChar char="q"/>
            </a:pPr>
            <a:r>
              <a:rPr lang="cs-CZ" sz="2800" dirty="0"/>
              <a:t> Obvykle navazuje na referenční sazbu PRIBOR </a:t>
            </a:r>
          </a:p>
          <a:p>
            <a:pPr marL="0" indent="0">
              <a:buNone/>
            </a:pPr>
            <a:r>
              <a:rPr lang="cs-CZ" sz="3000" b="1" dirty="0">
                <a:solidFill>
                  <a:srgbClr val="C00000"/>
                </a:solidFill>
              </a:rPr>
              <a:t>Dluhopis s nulovým kuponem – </a:t>
            </a:r>
            <a:r>
              <a:rPr lang="cs-CZ" sz="3000" b="1" dirty="0" err="1">
                <a:solidFill>
                  <a:srgbClr val="C00000"/>
                </a:solidFill>
              </a:rPr>
              <a:t>zerobond</a:t>
            </a:r>
            <a:r>
              <a:rPr lang="cs-CZ" sz="3000" b="1" dirty="0">
                <a:solidFill>
                  <a:srgbClr val="C00000"/>
                </a:solidFill>
              </a:rPr>
              <a:t> </a:t>
            </a:r>
          </a:p>
          <a:p>
            <a:pPr>
              <a:buFont typeface="Wingdings" panose="05000000000000000000" pitchFamily="2" charset="2"/>
              <a:buChar char="q"/>
            </a:pPr>
            <a:r>
              <a:rPr lang="cs-CZ" sz="3100" dirty="0"/>
              <a:t> Dluhopis nepřináší kuponový výnos </a:t>
            </a:r>
          </a:p>
          <a:p>
            <a:pPr>
              <a:buFont typeface="Wingdings" panose="05000000000000000000" pitchFamily="2" charset="2"/>
              <a:buChar char="q"/>
            </a:pPr>
            <a:r>
              <a:rPr lang="cs-CZ" sz="3100" dirty="0"/>
              <a:t> Emisní cena je nižší než nominální hodnota   (koupím je za méně než nominální ) kdysi v 90. letech depozitní certifikáty</a:t>
            </a:r>
          </a:p>
        </p:txBody>
      </p:sp>
    </p:spTree>
    <p:extLst>
      <p:ext uri="{BB962C8B-B14F-4D97-AF65-F5344CB8AC3E}">
        <p14:creationId xmlns:p14="http://schemas.microsoft.com/office/powerpoint/2010/main" val="185798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BEDB7C-D20C-48D2-B941-0DC891BFD724}"/>
              </a:ext>
            </a:extLst>
          </p:cNvPr>
          <p:cNvSpPr>
            <a:spLocks noGrp="1"/>
          </p:cNvSpPr>
          <p:nvPr>
            <p:ph type="title"/>
          </p:nvPr>
        </p:nvSpPr>
        <p:spPr/>
        <p:txBody>
          <a:bodyPr/>
          <a:lstStyle/>
          <a:p>
            <a:pPr algn="ctr"/>
            <a:r>
              <a:rPr lang="cs-CZ" b="1" dirty="0">
                <a:solidFill>
                  <a:srgbClr val="C00000"/>
                </a:solidFill>
              </a:rPr>
              <a:t>Svlečené dluhopisy a konzole </a:t>
            </a:r>
          </a:p>
        </p:txBody>
      </p:sp>
      <p:sp>
        <p:nvSpPr>
          <p:cNvPr id="3" name="Zástupný symbol pro obsah 2">
            <a:extLst>
              <a:ext uri="{FF2B5EF4-FFF2-40B4-BE49-F238E27FC236}">
                <a16:creationId xmlns:a16="http://schemas.microsoft.com/office/drawing/2014/main" id="{F264718A-082A-4BEF-A23C-E8FBEC474A07}"/>
              </a:ext>
            </a:extLst>
          </p:cNvPr>
          <p:cNvSpPr>
            <a:spLocks noGrp="1"/>
          </p:cNvSpPr>
          <p:nvPr>
            <p:ph idx="1"/>
          </p:nvPr>
        </p:nvSpPr>
        <p:spPr/>
        <p:txBody>
          <a:bodyPr/>
          <a:lstStyle/>
          <a:p>
            <a:pPr algn="just"/>
            <a:r>
              <a:rPr lang="cs-CZ" b="1" dirty="0"/>
              <a:t>Svlečené</a:t>
            </a:r>
            <a:r>
              <a:rPr lang="cs-CZ" dirty="0"/>
              <a:t> vznikají z klasického dluhopisu, který je rozdělen na dvě části. Na příjem v podobě kupónu je vydáván </a:t>
            </a:r>
            <a:r>
              <a:rPr lang="cs-CZ" b="1" dirty="0"/>
              <a:t>anuitní dluhopis </a:t>
            </a:r>
            <a:r>
              <a:rPr lang="cs-CZ" dirty="0"/>
              <a:t>a na jistinu pak </a:t>
            </a:r>
            <a:r>
              <a:rPr lang="cs-CZ" b="1" dirty="0"/>
              <a:t>diskontovaný dluhopis (s nulovým kupónem).</a:t>
            </a:r>
          </a:p>
          <a:p>
            <a:pPr algn="just"/>
            <a:r>
              <a:rPr lang="cs-CZ" b="1" dirty="0"/>
              <a:t>Konzola (</a:t>
            </a:r>
            <a:r>
              <a:rPr lang="cs-CZ" b="1" dirty="0" err="1"/>
              <a:t>perpetuitní</a:t>
            </a:r>
            <a:r>
              <a:rPr lang="cs-CZ" b="1" dirty="0"/>
              <a:t>)</a:t>
            </a:r>
          </a:p>
          <a:p>
            <a:pPr algn="just"/>
            <a:r>
              <a:rPr lang="cs-CZ" b="1" dirty="0"/>
              <a:t>Naturální dluhopis (</a:t>
            </a:r>
            <a:r>
              <a:rPr lang="cs-CZ" dirty="0"/>
              <a:t>soukromá emise </a:t>
            </a:r>
            <a:r>
              <a:rPr lang="cs-CZ" dirty="0" err="1"/>
              <a:t>Chateau</a:t>
            </a:r>
            <a:r>
              <a:rPr lang="cs-CZ" dirty="0"/>
              <a:t> Lednice).</a:t>
            </a:r>
            <a:endParaRPr lang="cs-CZ" b="1" dirty="0"/>
          </a:p>
        </p:txBody>
      </p:sp>
    </p:spTree>
    <p:extLst>
      <p:ext uri="{BB962C8B-B14F-4D97-AF65-F5344CB8AC3E}">
        <p14:creationId xmlns:p14="http://schemas.microsoft.com/office/powerpoint/2010/main" val="355529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b="1" dirty="0"/>
              <a:t>DLUHOPISY Z POHLEDU DOBY SPLATNOSTI </a:t>
            </a:r>
          </a:p>
        </p:txBody>
      </p:sp>
      <p:sp>
        <p:nvSpPr>
          <p:cNvPr id="3" name="Zástupný symbol pro obsah 2"/>
          <p:cNvSpPr>
            <a:spLocks noGrp="1"/>
          </p:cNvSpPr>
          <p:nvPr>
            <p:ph idx="1"/>
          </p:nvPr>
        </p:nvSpPr>
        <p:spPr>
          <a:xfrm>
            <a:off x="1269877" y="1981200"/>
            <a:ext cx="10585176" cy="4187825"/>
          </a:xfrm>
        </p:spPr>
        <p:txBody>
          <a:bodyPr>
            <a:normAutofit/>
          </a:bodyPr>
          <a:lstStyle/>
          <a:p>
            <a:pPr>
              <a:buFont typeface="Wingdings" panose="05000000000000000000" pitchFamily="2" charset="2"/>
              <a:buChar char="q"/>
            </a:pPr>
            <a:r>
              <a:rPr lang="pl-PL" dirty="0">
                <a:solidFill>
                  <a:schemeClr val="tx2"/>
                </a:solidFill>
              </a:rPr>
              <a:t> </a:t>
            </a:r>
            <a:r>
              <a:rPr lang="pl-PL" b="1" dirty="0">
                <a:solidFill>
                  <a:schemeClr val="tx2"/>
                </a:solidFill>
              </a:rPr>
              <a:t>Krátkodobé</a:t>
            </a:r>
            <a:r>
              <a:rPr lang="pl-PL" dirty="0">
                <a:solidFill>
                  <a:schemeClr val="tx2"/>
                </a:solidFill>
              </a:rPr>
              <a:t> – splatnost do 1 let (pokladniční dluhopisy)</a:t>
            </a:r>
          </a:p>
          <a:p>
            <a:pPr>
              <a:buFont typeface="Wingdings" panose="05000000000000000000" pitchFamily="2" charset="2"/>
              <a:buChar char="q"/>
            </a:pPr>
            <a:r>
              <a:rPr lang="cs-CZ" dirty="0">
                <a:solidFill>
                  <a:schemeClr val="tx2"/>
                </a:solidFill>
              </a:rPr>
              <a:t> </a:t>
            </a:r>
            <a:r>
              <a:rPr lang="cs-CZ" b="1" dirty="0">
                <a:solidFill>
                  <a:schemeClr val="tx2"/>
                </a:solidFill>
              </a:rPr>
              <a:t>Střednědobé</a:t>
            </a:r>
            <a:r>
              <a:rPr lang="cs-CZ" dirty="0">
                <a:solidFill>
                  <a:schemeClr val="tx2"/>
                </a:solidFill>
              </a:rPr>
              <a:t> – splatnost do10 let</a:t>
            </a:r>
          </a:p>
          <a:p>
            <a:pPr>
              <a:buFont typeface="Wingdings" panose="05000000000000000000" pitchFamily="2" charset="2"/>
              <a:buChar char="q"/>
            </a:pPr>
            <a:r>
              <a:rPr lang="cs-CZ" dirty="0">
                <a:solidFill>
                  <a:schemeClr val="tx2"/>
                </a:solidFill>
              </a:rPr>
              <a:t> </a:t>
            </a:r>
            <a:r>
              <a:rPr lang="cs-CZ" b="1" dirty="0">
                <a:solidFill>
                  <a:schemeClr val="tx2"/>
                </a:solidFill>
              </a:rPr>
              <a:t>Dlouhodobé</a:t>
            </a:r>
            <a:r>
              <a:rPr lang="cs-CZ" dirty="0">
                <a:solidFill>
                  <a:schemeClr val="tx2"/>
                </a:solidFill>
              </a:rPr>
              <a:t> – splatnost více než 10</a:t>
            </a:r>
          </a:p>
          <a:p>
            <a:pPr marL="0" indent="0">
              <a:buNone/>
            </a:pPr>
            <a:endParaRPr lang="cs-CZ" dirty="0">
              <a:solidFill>
                <a:schemeClr val="tx2"/>
              </a:solidFill>
            </a:endParaRPr>
          </a:p>
          <a:p>
            <a:pPr algn="just">
              <a:lnSpc>
                <a:spcPct val="150000"/>
              </a:lnSpc>
              <a:buFont typeface="Wingdings" panose="05000000000000000000" pitchFamily="2" charset="2"/>
              <a:buChar char="q"/>
            </a:pPr>
            <a:r>
              <a:rPr lang="cs-CZ" dirty="0"/>
              <a:t> Obecně platí, že čím </a:t>
            </a:r>
            <a:r>
              <a:rPr lang="cs-CZ" b="1" dirty="0">
                <a:solidFill>
                  <a:srgbClr val="C00000"/>
                </a:solidFill>
              </a:rPr>
              <a:t>dříve je dluhopis splatný, </a:t>
            </a:r>
            <a:r>
              <a:rPr lang="cs-CZ" dirty="0"/>
              <a:t>tím </a:t>
            </a:r>
            <a:r>
              <a:rPr lang="cs-CZ" b="1" dirty="0">
                <a:solidFill>
                  <a:srgbClr val="C00000"/>
                </a:solidFill>
              </a:rPr>
              <a:t>menší je riziko </a:t>
            </a:r>
            <a:r>
              <a:rPr lang="cs-CZ" dirty="0"/>
              <a:t>neschopnosti </a:t>
            </a:r>
            <a:r>
              <a:rPr lang="cs-CZ" b="1" dirty="0">
                <a:solidFill>
                  <a:srgbClr val="C00000"/>
                </a:solidFill>
              </a:rPr>
              <a:t>dostát závazkům </a:t>
            </a:r>
            <a:r>
              <a:rPr lang="cs-CZ" dirty="0"/>
              <a:t>a </a:t>
            </a:r>
            <a:r>
              <a:rPr lang="cs-CZ" b="1" dirty="0">
                <a:solidFill>
                  <a:srgbClr val="C00000"/>
                </a:solidFill>
              </a:rPr>
              <a:t>tím nižší je tedy i úrok</a:t>
            </a:r>
            <a:r>
              <a:rPr lang="cs-CZ" dirty="0"/>
              <a:t>. Samozřejmě to platí o srovnatelných dluhopisech z hlediska rizikovosti dluhopisu.</a:t>
            </a:r>
            <a:endParaRPr lang="cs-CZ" dirty="0">
              <a:solidFill>
                <a:schemeClr val="tx2"/>
              </a:solidFill>
            </a:endParaRPr>
          </a:p>
        </p:txBody>
      </p:sp>
    </p:spTree>
    <p:extLst>
      <p:ext uri="{BB962C8B-B14F-4D97-AF65-F5344CB8AC3E}">
        <p14:creationId xmlns:p14="http://schemas.microsoft.com/office/powerpoint/2010/main" val="233173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PODLE VÝNOSŮ  DLUHOPISŮ </a:t>
            </a:r>
          </a:p>
        </p:txBody>
      </p:sp>
      <p:sp>
        <p:nvSpPr>
          <p:cNvPr id="3" name="Zástupný symbol pro obsah 2"/>
          <p:cNvSpPr>
            <a:spLocks noGrp="1"/>
          </p:cNvSpPr>
          <p:nvPr>
            <p:ph idx="1"/>
          </p:nvPr>
        </p:nvSpPr>
        <p:spPr>
          <a:xfrm>
            <a:off x="1522413" y="1772816"/>
            <a:ext cx="9829799" cy="4896544"/>
          </a:xfrm>
        </p:spPr>
        <p:txBody>
          <a:bodyPr>
            <a:normAutofit/>
          </a:bodyPr>
          <a:lstStyle/>
          <a:p>
            <a:pPr marL="0" indent="0" algn="just" eaLnBrk="0" fontAlgn="base" hangingPunct="0">
              <a:lnSpc>
                <a:spcPct val="100000"/>
              </a:lnSpc>
              <a:spcBef>
                <a:spcPct val="0"/>
              </a:spcBef>
              <a:spcAft>
                <a:spcPct val="0"/>
              </a:spcAft>
              <a:buClrTx/>
              <a:buSzTx/>
              <a:buNone/>
            </a:pPr>
            <a:r>
              <a:rPr lang="cs-CZ" b="1" dirty="0">
                <a:solidFill>
                  <a:srgbClr val="C00000"/>
                </a:solidFill>
              </a:rPr>
              <a:t>Diskontované </a:t>
            </a:r>
            <a:r>
              <a:rPr lang="cs-CZ" dirty="0">
                <a:latin typeface="Arial" panose="020B0604020202020204" pitchFamily="34" charset="0"/>
              </a:rPr>
              <a:t>zaplatíte nižší hodnotu než je jeho nominální hodnota. Jeho cena bude nižší, než kolik po roce dostanete. Například zaplatíte 980 korun a stát vám za rok vrátí jmenovitou hodnotu. </a:t>
            </a:r>
          </a:p>
          <a:p>
            <a:pPr marL="0" lvl="0" indent="0" algn="just" eaLnBrk="0" fontAlgn="base" hangingPunct="0">
              <a:lnSpc>
                <a:spcPct val="100000"/>
              </a:lnSpc>
              <a:spcBef>
                <a:spcPct val="0"/>
              </a:spcBef>
              <a:spcAft>
                <a:spcPct val="0"/>
              </a:spcAft>
              <a:buClrTx/>
              <a:buSzTx/>
              <a:buNone/>
            </a:pPr>
            <a:endParaRPr lang="cs-CZ" b="1" dirty="0">
              <a:solidFill>
                <a:srgbClr val="C00000"/>
              </a:solidFill>
            </a:endParaRPr>
          </a:p>
          <a:p>
            <a:pPr marL="0" lvl="0" indent="0" algn="just" eaLnBrk="0" fontAlgn="base" hangingPunct="0">
              <a:lnSpc>
                <a:spcPct val="100000"/>
              </a:lnSpc>
              <a:spcBef>
                <a:spcPct val="0"/>
              </a:spcBef>
              <a:spcAft>
                <a:spcPct val="0"/>
              </a:spcAft>
              <a:buClrTx/>
              <a:buSzTx/>
              <a:buNone/>
            </a:pPr>
            <a:r>
              <a:rPr lang="cs-CZ" b="1" dirty="0">
                <a:solidFill>
                  <a:srgbClr val="C00000"/>
                </a:solidFill>
              </a:rPr>
              <a:t>Kuponové </a:t>
            </a:r>
            <a:r>
              <a:rPr lang="cs-CZ" altLang="cs-CZ" dirty="0">
                <a:latin typeface="Arial" panose="020B0604020202020204" pitchFamily="34" charset="0"/>
              </a:rPr>
              <a:t>dluhopisu získáte za každý rok předem daný úrok a vklad dostanete zpět po pěti letech. </a:t>
            </a:r>
          </a:p>
          <a:p>
            <a:pPr marL="0" lvl="0" indent="0" algn="just" eaLnBrk="0" fontAlgn="base" hangingPunct="0">
              <a:lnSpc>
                <a:spcPct val="100000"/>
              </a:lnSpc>
              <a:spcBef>
                <a:spcPct val="0"/>
              </a:spcBef>
              <a:spcAft>
                <a:spcPct val="0"/>
              </a:spcAft>
              <a:buClrTx/>
              <a:buSzTx/>
              <a:buNone/>
            </a:pPr>
            <a:endParaRPr lang="cs-CZ" altLang="cs-CZ" dirty="0">
              <a:latin typeface="Arial" panose="020B0604020202020204" pitchFamily="34" charset="0"/>
            </a:endParaRPr>
          </a:p>
          <a:p>
            <a:pPr marL="0" lvl="0" indent="0" algn="just" eaLnBrk="0" fontAlgn="base" hangingPunct="0">
              <a:lnSpc>
                <a:spcPct val="100000"/>
              </a:lnSpc>
              <a:spcBef>
                <a:spcPct val="0"/>
              </a:spcBef>
              <a:spcAft>
                <a:spcPct val="0"/>
              </a:spcAft>
              <a:buClrTx/>
              <a:buSzTx/>
              <a:buNone/>
            </a:pPr>
            <a:r>
              <a:rPr lang="cs-CZ" altLang="cs-CZ" dirty="0">
                <a:latin typeface="Arial" panose="020B0604020202020204" pitchFamily="34" charset="0"/>
              </a:rPr>
              <a:t>Například na tisícikoruně vyděláte dohromady za pět let 135 korun.</a:t>
            </a:r>
            <a:endParaRPr lang="cs-CZ" altLang="cs-CZ" b="1" u="sng" dirty="0">
              <a:solidFill>
                <a:srgbClr val="CCCCCC"/>
              </a:solidFill>
              <a:latin typeface="Arial" panose="020B0604020202020204" pitchFamily="34" charset="0"/>
            </a:endParaRPr>
          </a:p>
          <a:p>
            <a:pPr marL="0" indent="0" algn="just">
              <a:buNone/>
            </a:pPr>
            <a:r>
              <a:rPr lang="cs-CZ" b="1" dirty="0">
                <a:solidFill>
                  <a:srgbClr val="C00000"/>
                </a:solidFill>
              </a:rPr>
              <a:t>Reinvestiční </a:t>
            </a:r>
            <a:r>
              <a:rPr lang="cs-CZ" dirty="0">
                <a:latin typeface="Arial" panose="020B0604020202020204" pitchFamily="34" charset="0"/>
              </a:rPr>
              <a:t>dluhopis znamená, že úroky za každý rok nedostanete vyplacené, ale budou se dále investovat. Úročí se pak vyšší částka (úroky z úroků) a i čistý výnos je o něco vyšší. </a:t>
            </a:r>
          </a:p>
          <a:p>
            <a:pPr marL="0" indent="0" algn="just">
              <a:buNone/>
            </a:pPr>
            <a:r>
              <a:rPr lang="cs-CZ" dirty="0">
                <a:latin typeface="Arial" panose="020B0604020202020204" pitchFamily="34" charset="0"/>
              </a:rPr>
              <a:t>Na tisícovce tak vyděláte po pěti letech 138 korun.</a:t>
            </a:r>
          </a:p>
          <a:p>
            <a:pPr marL="0" indent="0" algn="just">
              <a:buNone/>
            </a:pPr>
            <a:endParaRPr lang="cs-CZ" b="1" dirty="0">
              <a:solidFill>
                <a:srgbClr val="C00000"/>
              </a:solidFill>
            </a:endParaRPr>
          </a:p>
          <a:p>
            <a:endParaRPr lang="cs-CZ" b="1" dirty="0">
              <a:solidFill>
                <a:srgbClr val="C00000"/>
              </a:solidFill>
            </a:endParaRPr>
          </a:p>
        </p:txBody>
      </p:sp>
    </p:spTree>
    <p:extLst>
      <p:ext uri="{BB962C8B-B14F-4D97-AF65-F5344CB8AC3E}">
        <p14:creationId xmlns:p14="http://schemas.microsoft.com/office/powerpoint/2010/main" val="6653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solidFill>
                  <a:srgbClr val="C00000"/>
                </a:solidFill>
              </a:rPr>
              <a:t>ALIKVÓTNÍ ÚROKOVÝ VÝNOS </a:t>
            </a:r>
          </a:p>
        </p:txBody>
      </p:sp>
      <p:sp>
        <p:nvSpPr>
          <p:cNvPr id="7" name="Zástupný symbol pro obsah 6"/>
          <p:cNvSpPr>
            <a:spLocks noGrp="1"/>
          </p:cNvSpPr>
          <p:nvPr>
            <p:ph idx="1"/>
          </p:nvPr>
        </p:nvSpPr>
        <p:spPr>
          <a:xfrm>
            <a:off x="1269876" y="1772816"/>
            <a:ext cx="10729192" cy="4396209"/>
          </a:xfrm>
        </p:spPr>
        <p:txBody>
          <a:bodyPr>
            <a:normAutofit lnSpcReduction="10000"/>
          </a:bodyPr>
          <a:lstStyle/>
          <a:p>
            <a:r>
              <a:rPr lang="cs-CZ" b="1" dirty="0"/>
              <a:t>Kuponové výnosy jsou spojeny s alikvotním úrokovým výnosem </a:t>
            </a:r>
          </a:p>
          <a:p>
            <a:pPr algn="just"/>
            <a:r>
              <a:rPr lang="cs-CZ" b="1" dirty="0"/>
              <a:t>Zohledňuje narůstající kuponovou platbu</a:t>
            </a:r>
            <a:r>
              <a:rPr lang="cs-CZ" dirty="0"/>
              <a:t>, při časovém postupu k datu výplaty kuponu</a:t>
            </a:r>
          </a:p>
          <a:p>
            <a:r>
              <a:rPr lang="cs-CZ" dirty="0"/>
              <a:t>Příklad: kuponový úrok se vyplácí např. 2. května, ale když majitelé chtějí prodat 30. října - co z mezidobím od 30. října do 2. května ? Musí mi zaplatit od 2. května 30. října nový majitel</a:t>
            </a:r>
            <a:r>
              <a:rPr lang="cs-CZ" b="1" dirty="0"/>
              <a:t>. </a:t>
            </a:r>
          </a:p>
          <a:p>
            <a:r>
              <a:rPr lang="cs-CZ" b="1" dirty="0">
                <a:solidFill>
                  <a:srgbClr val="C00000"/>
                </a:solidFill>
              </a:rPr>
              <a:t>AÚV se počítá na každý den </a:t>
            </a:r>
          </a:p>
          <a:p>
            <a:r>
              <a:rPr lang="cs-CZ" dirty="0"/>
              <a:t>V případě prodeje obligace musí být </a:t>
            </a:r>
            <a:r>
              <a:rPr lang="cs-CZ" b="1" dirty="0"/>
              <a:t>AÚV uhrazen původnímu majiteli novým majitelem </a:t>
            </a:r>
          </a:p>
          <a:p>
            <a:r>
              <a:rPr lang="cs-CZ" dirty="0"/>
              <a:t>Pro výpočet počtu dnů se </a:t>
            </a:r>
            <a:r>
              <a:rPr lang="cs-CZ" b="1" dirty="0"/>
              <a:t>používá aproximace 30/360 tj. </a:t>
            </a:r>
          </a:p>
        </p:txBody>
      </p:sp>
    </p:spTree>
    <p:extLst>
      <p:ext uri="{BB962C8B-B14F-4D97-AF65-F5344CB8AC3E}">
        <p14:creationId xmlns:p14="http://schemas.microsoft.com/office/powerpoint/2010/main" val="292976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629916" y="3105835"/>
            <a:ext cx="10153128" cy="1200329"/>
          </a:xfrm>
          <a:prstGeom prst="rect">
            <a:avLst/>
          </a:prstGeom>
        </p:spPr>
        <p:txBody>
          <a:bodyPr wrap="square">
            <a:spAutoFit/>
          </a:bodyPr>
          <a:lstStyle/>
          <a:p>
            <a:r>
              <a:rPr lang="cs-CZ" sz="3600" dirty="0"/>
              <a:t>https://dluhopisy.cz/?gclid=EAIaIQobChMIj5WBnMqF3gIVA-d3Ch1hUQOHEAAYASAAEgLavvD_BwE</a:t>
            </a:r>
          </a:p>
        </p:txBody>
      </p:sp>
      <p:sp>
        <p:nvSpPr>
          <p:cNvPr id="3" name="TextovéPole 2">
            <a:extLst>
              <a:ext uri="{FF2B5EF4-FFF2-40B4-BE49-F238E27FC236}">
                <a16:creationId xmlns:a16="http://schemas.microsoft.com/office/drawing/2014/main" id="{2872948F-1A65-4245-AE26-699DE308654E}"/>
              </a:ext>
            </a:extLst>
          </p:cNvPr>
          <p:cNvSpPr txBox="1"/>
          <p:nvPr/>
        </p:nvSpPr>
        <p:spPr>
          <a:xfrm>
            <a:off x="3502124" y="836712"/>
            <a:ext cx="6696744" cy="707886"/>
          </a:xfrm>
          <a:prstGeom prst="rect">
            <a:avLst/>
          </a:prstGeom>
          <a:noFill/>
        </p:spPr>
        <p:txBody>
          <a:bodyPr wrap="square" rtlCol="0">
            <a:spAutoFit/>
          </a:bodyPr>
          <a:lstStyle/>
          <a:p>
            <a:r>
              <a:rPr lang="cs-CZ" sz="4000" b="1" dirty="0"/>
              <a:t>Kalkulačka dluhopisů </a:t>
            </a:r>
          </a:p>
        </p:txBody>
      </p:sp>
    </p:spTree>
    <p:extLst>
      <p:ext uri="{BB962C8B-B14F-4D97-AF65-F5344CB8AC3E}">
        <p14:creationId xmlns:p14="http://schemas.microsoft.com/office/powerpoint/2010/main" val="176706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312DB7-3157-4059-8451-814ABE62A06C}"/>
              </a:ext>
            </a:extLst>
          </p:cNvPr>
          <p:cNvSpPr>
            <a:spLocks noGrp="1"/>
          </p:cNvSpPr>
          <p:nvPr>
            <p:ph type="title"/>
          </p:nvPr>
        </p:nvSpPr>
        <p:spPr/>
        <p:txBody>
          <a:bodyPr/>
          <a:lstStyle/>
          <a:p>
            <a:pPr algn="ctr"/>
            <a:r>
              <a:rPr lang="cs-CZ" b="1" dirty="0">
                <a:solidFill>
                  <a:srgbClr val="C00000"/>
                </a:solidFill>
              </a:rPr>
              <a:t>Stránky českých dluhopisů</a:t>
            </a:r>
          </a:p>
        </p:txBody>
      </p:sp>
      <p:sp>
        <p:nvSpPr>
          <p:cNvPr id="3" name="Zástupný symbol pro obsah 2">
            <a:extLst>
              <a:ext uri="{FF2B5EF4-FFF2-40B4-BE49-F238E27FC236}">
                <a16:creationId xmlns:a16="http://schemas.microsoft.com/office/drawing/2014/main" id="{B58D7D77-9F27-4DEE-B787-331184E2DD79}"/>
              </a:ext>
            </a:extLst>
          </p:cNvPr>
          <p:cNvSpPr>
            <a:spLocks noGrp="1"/>
          </p:cNvSpPr>
          <p:nvPr>
            <p:ph idx="1"/>
          </p:nvPr>
        </p:nvSpPr>
        <p:spPr/>
        <p:txBody>
          <a:bodyPr/>
          <a:lstStyle/>
          <a:p>
            <a:r>
              <a:rPr lang="cs-CZ" dirty="0"/>
              <a:t>https://klient.ceskedluhopisy.cz/</a:t>
            </a:r>
          </a:p>
        </p:txBody>
      </p:sp>
    </p:spTree>
    <p:extLst>
      <p:ext uri="{BB962C8B-B14F-4D97-AF65-F5344CB8AC3E}">
        <p14:creationId xmlns:p14="http://schemas.microsoft.com/office/powerpoint/2010/main" val="342814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SMĚNKY</a:t>
            </a:r>
          </a:p>
        </p:txBody>
      </p:sp>
      <p:sp>
        <p:nvSpPr>
          <p:cNvPr id="3" name="Zástupný symbol pro obsah 2"/>
          <p:cNvSpPr>
            <a:spLocks noGrp="1"/>
          </p:cNvSpPr>
          <p:nvPr>
            <p:ph idx="1"/>
          </p:nvPr>
        </p:nvSpPr>
        <p:spPr>
          <a:xfrm>
            <a:off x="1485900" y="1772816"/>
            <a:ext cx="9829799" cy="4187825"/>
          </a:xfrm>
        </p:spPr>
        <p:txBody>
          <a:bodyPr>
            <a:normAutofit/>
          </a:bodyPr>
          <a:lstStyle/>
          <a:p>
            <a:r>
              <a:rPr lang="cs-CZ" dirty="0"/>
              <a:t>Tradiční dlužnický papír </a:t>
            </a:r>
          </a:p>
          <a:p>
            <a:r>
              <a:rPr lang="cs-CZ" dirty="0"/>
              <a:t>Majitel </a:t>
            </a:r>
            <a:r>
              <a:rPr lang="cs-CZ" b="1" dirty="0">
                <a:solidFill>
                  <a:srgbClr val="C00000"/>
                </a:solidFill>
              </a:rPr>
              <a:t>má právo na zaplacení pohledávky v uvedené výši </a:t>
            </a:r>
          </a:p>
          <a:p>
            <a:r>
              <a:rPr lang="cs-CZ" b="1" dirty="0"/>
              <a:t>Základní typy směnek </a:t>
            </a:r>
          </a:p>
          <a:p>
            <a:pPr>
              <a:buFont typeface="Wingdings" panose="05000000000000000000" pitchFamily="2" charset="2"/>
              <a:buChar char="v"/>
            </a:pPr>
            <a:r>
              <a:rPr lang="cs-CZ" b="1" dirty="0"/>
              <a:t>Vlastní</a:t>
            </a:r>
            <a:r>
              <a:rPr lang="cs-CZ" dirty="0"/>
              <a:t> : slib výstavce, že zaplatí </a:t>
            </a:r>
          </a:p>
          <a:p>
            <a:pPr>
              <a:buFont typeface="Wingdings" panose="05000000000000000000" pitchFamily="2" charset="2"/>
              <a:buChar char="v"/>
            </a:pPr>
            <a:r>
              <a:rPr lang="cs-CZ" b="1" dirty="0"/>
              <a:t>Cizí:  </a:t>
            </a:r>
            <a:r>
              <a:rPr lang="cs-CZ" dirty="0"/>
              <a:t>příkaz výstavce třetí osobě, aby zaplatila  (prostřednictvím banky)</a:t>
            </a:r>
          </a:p>
          <a:p>
            <a:pPr algn="just"/>
            <a:r>
              <a:rPr lang="cs-CZ" dirty="0"/>
              <a:t>Emisní </a:t>
            </a:r>
            <a:r>
              <a:rPr lang="cs-CZ" b="1" dirty="0"/>
              <a:t>program vlastních směnek </a:t>
            </a:r>
            <a:r>
              <a:rPr lang="cs-CZ" dirty="0"/>
              <a:t>pro velké firmy, které používají  jako alternativu vůči bankovním úvěrům  a je určeno především institucionálním investorům </a:t>
            </a:r>
          </a:p>
        </p:txBody>
      </p:sp>
    </p:spTree>
    <p:extLst>
      <p:ext uri="{BB962C8B-B14F-4D97-AF65-F5344CB8AC3E}">
        <p14:creationId xmlns:p14="http://schemas.microsoft.com/office/powerpoint/2010/main" val="335385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NÁLEŽITOSTI SMĚNKY</a:t>
            </a:r>
          </a:p>
        </p:txBody>
      </p:sp>
      <p:sp>
        <p:nvSpPr>
          <p:cNvPr id="3" name="Zástupný symbol pro obsah 2"/>
          <p:cNvSpPr>
            <a:spLocks noGrp="1"/>
          </p:cNvSpPr>
          <p:nvPr>
            <p:ph idx="1"/>
          </p:nvPr>
        </p:nvSpPr>
        <p:spPr>
          <a:xfrm>
            <a:off x="1197868" y="1772816"/>
            <a:ext cx="10657183" cy="4824536"/>
          </a:xfrm>
        </p:spPr>
        <p:txBody>
          <a:bodyPr>
            <a:normAutofit fontScale="92500" lnSpcReduction="20000"/>
          </a:bodyPr>
          <a:lstStyle/>
          <a:p>
            <a:pPr marL="457200" indent="-457200">
              <a:buFont typeface="+mj-lt"/>
              <a:buAutoNum type="arabicPeriod"/>
            </a:pPr>
            <a:r>
              <a:rPr lang="cs-CZ" b="1" dirty="0">
                <a:solidFill>
                  <a:schemeClr val="tx2"/>
                </a:solidFill>
              </a:rPr>
              <a:t>Označení listiny jako „směnka"</a:t>
            </a:r>
            <a:endParaRPr lang="cs-CZ" dirty="0">
              <a:solidFill>
                <a:schemeClr val="tx2"/>
              </a:solidFill>
            </a:endParaRPr>
          </a:p>
          <a:p>
            <a:pPr marL="457200" indent="-457200">
              <a:buFont typeface="+mj-lt"/>
              <a:buAutoNum type="arabicPeriod"/>
            </a:pPr>
            <a:r>
              <a:rPr lang="cs-CZ" b="1" dirty="0">
                <a:solidFill>
                  <a:schemeClr val="tx2"/>
                </a:solidFill>
              </a:rPr>
              <a:t>Bezpodmínečný příkaz nebo slib zaplatit částku uvedenou ve směnce</a:t>
            </a:r>
            <a:endParaRPr lang="cs-CZ" dirty="0">
              <a:solidFill>
                <a:schemeClr val="tx2"/>
              </a:solidFill>
            </a:endParaRPr>
          </a:p>
          <a:p>
            <a:pPr marL="457200" indent="-457200">
              <a:buFont typeface="+mj-lt"/>
              <a:buAutoNum type="arabicPeriod"/>
            </a:pPr>
            <a:r>
              <a:rPr lang="cs-CZ" b="1" dirty="0">
                <a:solidFill>
                  <a:schemeClr val="tx2"/>
                </a:solidFill>
              </a:rPr>
              <a:t>Jméno toho, kdo má platit</a:t>
            </a:r>
            <a:endParaRPr lang="cs-CZ" dirty="0">
              <a:solidFill>
                <a:schemeClr val="tx2"/>
              </a:solidFill>
            </a:endParaRPr>
          </a:p>
          <a:p>
            <a:pPr marL="457200" indent="-457200">
              <a:buFont typeface="+mj-lt"/>
              <a:buAutoNum type="arabicPeriod"/>
            </a:pPr>
            <a:r>
              <a:rPr lang="cs-CZ" b="1" dirty="0">
                <a:solidFill>
                  <a:schemeClr val="tx2"/>
                </a:solidFill>
              </a:rPr>
              <a:t>Splatnost směnky jedním z možných způsobů (termín splacení směnky - viz dále)</a:t>
            </a:r>
            <a:endParaRPr lang="cs-CZ" dirty="0">
              <a:solidFill>
                <a:schemeClr val="tx2"/>
              </a:solidFill>
            </a:endParaRPr>
          </a:p>
          <a:p>
            <a:pPr marL="457200" indent="-457200">
              <a:buFont typeface="+mj-lt"/>
              <a:buAutoNum type="arabicPeriod"/>
            </a:pPr>
            <a:r>
              <a:rPr lang="cs-CZ" b="1" dirty="0">
                <a:solidFill>
                  <a:schemeClr val="tx2"/>
                </a:solidFill>
              </a:rPr>
              <a:t>Místo, kde má být placeno</a:t>
            </a:r>
            <a:endParaRPr lang="cs-CZ" dirty="0">
              <a:solidFill>
                <a:schemeClr val="tx2"/>
              </a:solidFill>
            </a:endParaRPr>
          </a:p>
          <a:p>
            <a:pPr marL="457200" indent="-457200">
              <a:buFont typeface="+mj-lt"/>
              <a:buAutoNum type="arabicPeriod"/>
            </a:pPr>
            <a:r>
              <a:rPr lang="cs-CZ" b="1" dirty="0">
                <a:solidFill>
                  <a:schemeClr val="tx2"/>
                </a:solidFill>
              </a:rPr>
              <a:t>Jméno toho, komu nebo na jehož řad má být placeno</a:t>
            </a:r>
            <a:endParaRPr lang="cs-CZ" dirty="0">
              <a:solidFill>
                <a:schemeClr val="tx2"/>
              </a:solidFill>
            </a:endParaRPr>
          </a:p>
          <a:p>
            <a:pPr marL="457200" indent="-457200">
              <a:buFont typeface="+mj-lt"/>
              <a:buAutoNum type="arabicPeriod"/>
            </a:pPr>
            <a:r>
              <a:rPr lang="cs-CZ" b="1" dirty="0">
                <a:solidFill>
                  <a:schemeClr val="tx2"/>
                </a:solidFill>
              </a:rPr>
              <a:t>Datum a místo vystavení směnky</a:t>
            </a:r>
            <a:endParaRPr lang="cs-CZ" dirty="0">
              <a:solidFill>
                <a:schemeClr val="tx2"/>
              </a:solidFill>
            </a:endParaRPr>
          </a:p>
          <a:p>
            <a:pPr marL="457200" indent="-457200">
              <a:buFont typeface="+mj-lt"/>
              <a:buAutoNum type="arabicPeriod"/>
            </a:pPr>
            <a:r>
              <a:rPr lang="cs-CZ" b="1" dirty="0">
                <a:solidFill>
                  <a:schemeClr val="tx2"/>
                </a:solidFill>
              </a:rPr>
              <a:t>Vlastnoruční podpis výstavce pod textem směnky</a:t>
            </a:r>
          </a:p>
          <a:p>
            <a:pPr algn="just"/>
            <a:r>
              <a:rPr lang="cs-CZ" b="1" dirty="0">
                <a:solidFill>
                  <a:schemeClr val="tx2"/>
                </a:solidFill>
              </a:rPr>
              <a:t>Teprve tehdy, když jsou </a:t>
            </a:r>
            <a:r>
              <a:rPr lang="cs-CZ" b="1" dirty="0">
                <a:solidFill>
                  <a:srgbClr val="C00000"/>
                </a:solidFill>
              </a:rPr>
              <a:t>dodrženy všechny zákonné náležitosti směnky, vzniká takzvaný směnečný vztah</a:t>
            </a:r>
            <a:r>
              <a:rPr lang="cs-CZ" b="1" dirty="0">
                <a:solidFill>
                  <a:schemeClr val="tx2"/>
                </a:solidFill>
              </a:rPr>
              <a:t> – tedy opravdová možnost vyžadovat po dlužníkovi splacení dluhu, se kterým v podobě podpisu směnky souhlasil.</a:t>
            </a:r>
          </a:p>
          <a:p>
            <a:endParaRPr lang="cs-CZ" dirty="0">
              <a:solidFill>
                <a:schemeClr val="tx2"/>
              </a:solidFill>
            </a:endParaRPr>
          </a:p>
        </p:txBody>
      </p:sp>
    </p:spTree>
    <p:extLst>
      <p:ext uri="{BB962C8B-B14F-4D97-AF65-F5344CB8AC3E}">
        <p14:creationId xmlns:p14="http://schemas.microsoft.com/office/powerpoint/2010/main" val="385023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p:txBody>
          <a:bodyPr rtlCol="0"/>
          <a:lstStyle/>
          <a:p>
            <a:pPr algn="ctr" rtl="0"/>
            <a:r>
              <a:rPr lang="cs-CZ" b="1" dirty="0"/>
              <a:t>CO JE TO DLUŽNICKÝ CENNÝ PAPÍR </a:t>
            </a:r>
          </a:p>
        </p:txBody>
      </p:sp>
      <p:sp>
        <p:nvSpPr>
          <p:cNvPr id="14" name="Zástupný symbol pro obsah 13"/>
          <p:cNvSpPr>
            <a:spLocks noGrp="1"/>
          </p:cNvSpPr>
          <p:nvPr>
            <p:ph idx="1"/>
          </p:nvPr>
        </p:nvSpPr>
        <p:spPr>
          <a:xfrm>
            <a:off x="1197260" y="1767135"/>
            <a:ext cx="10801808" cy="4974233"/>
          </a:xfrm>
        </p:spPr>
        <p:txBody>
          <a:bodyPr rtlCol="0"/>
          <a:lstStyle/>
          <a:p>
            <a:pPr>
              <a:buFont typeface="Wingdings" panose="05000000000000000000" pitchFamily="2" charset="2"/>
              <a:buChar char="q"/>
            </a:pPr>
            <a:r>
              <a:rPr lang="cs-CZ" dirty="0"/>
              <a:t> U těchto dlužnických cenných papírů je </a:t>
            </a:r>
            <a:r>
              <a:rPr lang="cs-CZ" b="1" dirty="0"/>
              <a:t>majitel věřitel emitenta</a:t>
            </a:r>
            <a:r>
              <a:rPr lang="cs-CZ" dirty="0"/>
              <a:t>. </a:t>
            </a:r>
            <a:r>
              <a:rPr lang="cs-CZ" b="1" dirty="0"/>
              <a:t>Nemá právo mluvit emitentovi</a:t>
            </a:r>
            <a:r>
              <a:rPr lang="cs-CZ" dirty="0"/>
              <a:t> </a:t>
            </a:r>
            <a:r>
              <a:rPr lang="cs-CZ" b="1" dirty="0"/>
              <a:t>do řízení společnos</a:t>
            </a:r>
            <a:r>
              <a:rPr lang="cs-CZ" dirty="0"/>
              <a:t>ti. </a:t>
            </a:r>
          </a:p>
          <a:p>
            <a:pPr algn="just">
              <a:buFont typeface="Wingdings" panose="05000000000000000000" pitchFamily="2" charset="2"/>
              <a:buChar char="q"/>
            </a:pPr>
            <a:r>
              <a:rPr lang="cs-CZ" dirty="0"/>
              <a:t> je dluhový cenný papír, který vyjadřuje </a:t>
            </a:r>
            <a:r>
              <a:rPr lang="cs-CZ" b="1" dirty="0"/>
              <a:t>závazek emitenta vůči věřiteli</a:t>
            </a:r>
            <a:r>
              <a:rPr lang="cs-CZ" dirty="0"/>
              <a:t>. Jedná se o zastupitelný cenný papír, s nímž je spojeno </a:t>
            </a:r>
            <a:r>
              <a:rPr lang="cs-CZ" b="1" dirty="0"/>
              <a:t>právo na splacení dlužné částky, vyplacení stanovených výnosů a povinnost emitenta splnit veškeré závazky. </a:t>
            </a:r>
          </a:p>
          <a:p>
            <a:pPr>
              <a:buFont typeface="Wingdings" panose="05000000000000000000" pitchFamily="2" charset="2"/>
              <a:buChar char="q"/>
            </a:pPr>
            <a:endParaRPr lang="cs-CZ" dirty="0"/>
          </a:p>
          <a:p>
            <a:pPr>
              <a:buFont typeface="Wingdings" panose="05000000000000000000" pitchFamily="2" charset="2"/>
              <a:buChar char="q"/>
            </a:pPr>
            <a:endParaRPr lang="cs-CZ" dirty="0"/>
          </a:p>
        </p:txBody>
      </p:sp>
      <p:graphicFrame>
        <p:nvGraphicFramePr>
          <p:cNvPr id="5" name="Diagram 4"/>
          <p:cNvGraphicFramePr/>
          <p:nvPr>
            <p:extLst>
              <p:ext uri="{D42A27DB-BD31-4B8C-83A1-F6EECF244321}">
                <p14:modId xmlns:p14="http://schemas.microsoft.com/office/powerpoint/2010/main" val="1515643349"/>
              </p:ext>
            </p:extLst>
          </p:nvPr>
        </p:nvGraphicFramePr>
        <p:xfrm>
          <a:off x="3556412" y="4221088"/>
          <a:ext cx="5076000" cy="2492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SPLATNOST SMĚNKY</a:t>
            </a:r>
            <a:endParaRPr lang="cs-CZ" dirty="0"/>
          </a:p>
        </p:txBody>
      </p:sp>
      <p:sp>
        <p:nvSpPr>
          <p:cNvPr id="3" name="Zástupný symbol pro obsah 2"/>
          <p:cNvSpPr>
            <a:spLocks noGrp="1"/>
          </p:cNvSpPr>
          <p:nvPr>
            <p:ph idx="1"/>
          </p:nvPr>
        </p:nvSpPr>
        <p:spPr/>
        <p:txBody>
          <a:bodyPr>
            <a:normAutofit/>
          </a:bodyPr>
          <a:lstStyle/>
          <a:p>
            <a:r>
              <a:rPr lang="cs-CZ" b="1" dirty="0"/>
              <a:t>Na viděnou – </a:t>
            </a:r>
            <a:r>
              <a:rPr lang="cs-CZ" dirty="0"/>
              <a:t>při předložení</a:t>
            </a:r>
          </a:p>
          <a:p>
            <a:r>
              <a:rPr lang="cs-CZ" b="1" dirty="0"/>
              <a:t>Na určitý čas po viděné – </a:t>
            </a:r>
            <a:r>
              <a:rPr lang="cs-CZ" dirty="0"/>
              <a:t>uplynutím daného času po předložení směnky</a:t>
            </a:r>
          </a:p>
          <a:p>
            <a:pPr algn="just"/>
            <a:r>
              <a:rPr lang="cs-CZ" b="1" dirty="0"/>
              <a:t>Na určitý čas - po datu vystavení směnky – </a:t>
            </a:r>
            <a:r>
              <a:rPr lang="cs-CZ" dirty="0"/>
              <a:t>uplynutím dané lhůty po datu vystavení směnky</a:t>
            </a:r>
          </a:p>
          <a:p>
            <a:r>
              <a:rPr lang="cs-CZ" b="1" dirty="0"/>
              <a:t>Na určitý den </a:t>
            </a:r>
            <a:r>
              <a:rPr lang="cs-CZ" dirty="0"/>
              <a:t>– v den uvedený na směnce</a:t>
            </a:r>
          </a:p>
          <a:p>
            <a:pPr marL="0" indent="0">
              <a:buNone/>
            </a:pPr>
            <a:endParaRPr lang="cs-CZ" dirty="0"/>
          </a:p>
        </p:txBody>
      </p:sp>
      <p:pic>
        <p:nvPicPr>
          <p:cNvPr id="4" name="Obrázek 3" descr="Gratis vektorgrafik: Kalender, Datum, Månad, Spiral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5156" y="4045701"/>
            <a:ext cx="2447056" cy="2752938"/>
          </a:xfrm>
          <a:prstGeom prst="rect">
            <a:avLst/>
          </a:prstGeom>
        </p:spPr>
      </p:pic>
    </p:spTree>
    <p:extLst>
      <p:ext uri="{BB962C8B-B14F-4D97-AF65-F5344CB8AC3E}">
        <p14:creationId xmlns:p14="http://schemas.microsoft.com/office/powerpoint/2010/main" val="100111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4400" b="1" dirty="0"/>
              <a:t>Pro zájemce : SMĚNKA</a:t>
            </a:r>
            <a:r>
              <a:rPr lang="cs-CZ" dirty="0"/>
              <a:t> </a:t>
            </a:r>
          </a:p>
        </p:txBody>
      </p:sp>
      <p:sp>
        <p:nvSpPr>
          <p:cNvPr id="3" name="Zástupný symbol pro obsah 2"/>
          <p:cNvSpPr>
            <a:spLocks noGrp="1"/>
          </p:cNvSpPr>
          <p:nvPr>
            <p:ph idx="1"/>
          </p:nvPr>
        </p:nvSpPr>
        <p:spPr>
          <a:xfrm>
            <a:off x="1125860" y="1889448"/>
            <a:ext cx="10945215" cy="4968552"/>
          </a:xfrm>
        </p:spPr>
        <p:txBody>
          <a:bodyPr>
            <a:normAutofit fontScale="92500" lnSpcReduction="10000"/>
          </a:bodyPr>
          <a:lstStyle/>
          <a:p>
            <a:r>
              <a:rPr lang="cs-CZ" dirty="0">
                <a:solidFill>
                  <a:schemeClr val="tx2"/>
                </a:solidFill>
              </a:rPr>
              <a:t>Typy směnek podle účelu </a:t>
            </a:r>
            <a:r>
              <a:rPr lang="cs-CZ" b="1" dirty="0">
                <a:solidFill>
                  <a:srgbClr val="C00000"/>
                </a:solidFill>
              </a:rPr>
              <a:t>směnky platební a směnky zajišťovací. </a:t>
            </a:r>
            <a:r>
              <a:rPr lang="cs-CZ" sz="1700" dirty="0">
                <a:solidFill>
                  <a:schemeClr val="tx2"/>
                </a:solidFill>
              </a:rPr>
              <a:t>V praxi často dochází ke sporům o to, jaká směnka byla vlastně vystavena, protože dlužníkova povinnost zaplatit se u každé z nich liší. </a:t>
            </a:r>
          </a:p>
          <a:p>
            <a:pPr marL="0" indent="0" algn="just">
              <a:buNone/>
            </a:pPr>
            <a:r>
              <a:rPr lang="cs-CZ" b="1" dirty="0">
                <a:solidFill>
                  <a:srgbClr val="C00000"/>
                </a:solidFill>
              </a:rPr>
              <a:t>PLATEBNÍ SMĚNKY - </a:t>
            </a:r>
            <a:r>
              <a:rPr lang="cs-CZ" dirty="0">
                <a:solidFill>
                  <a:schemeClr val="tx2"/>
                </a:solidFill>
              </a:rPr>
              <a:t>účelem je skutečné zaplacení dluhu: </a:t>
            </a:r>
          </a:p>
          <a:p>
            <a:pPr marL="457200" indent="-457200" algn="just">
              <a:spcBef>
                <a:spcPts val="0"/>
              </a:spcBef>
              <a:buFont typeface="+mj-lt"/>
              <a:buAutoNum type="arabicPeriod"/>
            </a:pPr>
            <a:r>
              <a:rPr lang="cs-CZ" b="1" dirty="0">
                <a:solidFill>
                  <a:schemeClr val="tx2"/>
                </a:solidFill>
              </a:rPr>
              <a:t>přímo směnkou</a:t>
            </a:r>
            <a:r>
              <a:rPr lang="cs-CZ" dirty="0"/>
              <a:t>, </a:t>
            </a:r>
            <a:r>
              <a:rPr lang="cs-CZ" dirty="0">
                <a:solidFill>
                  <a:schemeClr val="tx2"/>
                </a:solidFill>
              </a:rPr>
              <a:t>kdy dlužník směnku splatí, </a:t>
            </a:r>
          </a:p>
          <a:p>
            <a:pPr marL="457200" indent="-457200" algn="just">
              <a:spcBef>
                <a:spcPts val="0"/>
              </a:spcBef>
              <a:buFont typeface="+mj-lt"/>
              <a:buAutoNum type="arabicPeriod"/>
            </a:pPr>
            <a:r>
              <a:rPr lang="cs-CZ" dirty="0">
                <a:solidFill>
                  <a:schemeClr val="tx2"/>
                </a:solidFill>
              </a:rPr>
              <a:t>tzv. </a:t>
            </a:r>
            <a:r>
              <a:rPr lang="cs-CZ" b="1" dirty="0">
                <a:solidFill>
                  <a:schemeClr val="tx2"/>
                </a:solidFill>
              </a:rPr>
              <a:t>prostřednictvím směnky. </a:t>
            </a:r>
            <a:r>
              <a:rPr lang="cs-CZ" dirty="0">
                <a:solidFill>
                  <a:schemeClr val="tx2"/>
                </a:solidFill>
              </a:rPr>
              <a:t>To znamená, že </a:t>
            </a:r>
            <a:r>
              <a:rPr lang="cs-CZ" b="1" dirty="0">
                <a:solidFill>
                  <a:schemeClr val="tx2"/>
                </a:solidFill>
              </a:rPr>
              <a:t>majitel směnku prodá</a:t>
            </a:r>
            <a:r>
              <a:rPr lang="cs-CZ" dirty="0">
                <a:solidFill>
                  <a:schemeClr val="tx2"/>
                </a:solidFill>
              </a:rPr>
              <a:t>, čímž získá dlužné peníze. Nový majitel směnky samozřejmě vyžaduje zaplacení dluhu stanoveného směnkou po původním dlužníkovi.</a:t>
            </a:r>
            <a:r>
              <a:rPr lang="cs-CZ" dirty="0"/>
              <a:t> </a:t>
            </a:r>
          </a:p>
          <a:p>
            <a:pPr marL="457200" indent="-457200" algn="just">
              <a:spcBef>
                <a:spcPts val="0"/>
              </a:spcBef>
              <a:buClr>
                <a:schemeClr val="tx2"/>
              </a:buClr>
              <a:buFont typeface="+mj-lt"/>
              <a:buAutoNum type="arabicPeriod"/>
            </a:pPr>
            <a:r>
              <a:rPr lang="cs-CZ" dirty="0">
                <a:solidFill>
                  <a:schemeClr val="tx2"/>
                </a:solidFill>
              </a:rPr>
              <a:t>platební směnka musí být splacena jakmile nastane den stanovený směnkou</a:t>
            </a:r>
            <a:r>
              <a:rPr lang="cs-CZ" dirty="0"/>
              <a:t>.</a:t>
            </a:r>
            <a:endParaRPr lang="cs-CZ" dirty="0">
              <a:solidFill>
                <a:schemeClr val="tx2"/>
              </a:solidFill>
            </a:endParaRPr>
          </a:p>
          <a:p>
            <a:pPr marL="0" indent="0" algn="just">
              <a:spcBef>
                <a:spcPts val="0"/>
              </a:spcBef>
              <a:buNone/>
            </a:pPr>
            <a:endParaRPr lang="cs-CZ" b="1" dirty="0">
              <a:solidFill>
                <a:srgbClr val="C00000"/>
              </a:solidFill>
            </a:endParaRPr>
          </a:p>
          <a:p>
            <a:pPr marL="0" indent="0" algn="just">
              <a:spcBef>
                <a:spcPts val="0"/>
              </a:spcBef>
              <a:buNone/>
            </a:pPr>
            <a:r>
              <a:rPr lang="cs-CZ" b="1" dirty="0">
                <a:solidFill>
                  <a:srgbClr val="C00000"/>
                </a:solidFill>
              </a:rPr>
              <a:t>SMĚNKY ZAJIŠŤOVACÍ</a:t>
            </a:r>
          </a:p>
          <a:p>
            <a:pPr marL="0" indent="0" algn="just">
              <a:spcBef>
                <a:spcPts val="0"/>
              </a:spcBef>
              <a:buNone/>
            </a:pPr>
            <a:r>
              <a:rPr lang="cs-CZ" dirty="0"/>
              <a:t>účelem </a:t>
            </a:r>
            <a:r>
              <a:rPr lang="cs-CZ" b="1" dirty="0">
                <a:solidFill>
                  <a:schemeClr val="tx2"/>
                </a:solidFill>
              </a:rPr>
              <a:t>není přímo platba dluhu</a:t>
            </a:r>
            <a:r>
              <a:rPr lang="cs-CZ" dirty="0"/>
              <a:t>, </a:t>
            </a:r>
            <a:r>
              <a:rPr lang="cs-CZ" dirty="0">
                <a:solidFill>
                  <a:schemeClr val="tx2"/>
                </a:solidFill>
              </a:rPr>
              <a:t>ale slouží jako ručení, že bude dlužníkem splněna jiná povinnost. </a:t>
            </a:r>
          </a:p>
          <a:p>
            <a:pPr marL="0" indent="0" algn="just">
              <a:spcBef>
                <a:spcPts val="0"/>
              </a:spcBef>
              <a:buNone/>
            </a:pPr>
            <a:r>
              <a:rPr lang="cs-CZ" dirty="0">
                <a:solidFill>
                  <a:schemeClr val="tx2"/>
                </a:solidFill>
              </a:rPr>
              <a:t>V případě zajišťovací směnky je důležité, </a:t>
            </a:r>
            <a:r>
              <a:rPr lang="cs-CZ" b="1" dirty="0">
                <a:solidFill>
                  <a:schemeClr val="tx2"/>
                </a:solidFill>
              </a:rPr>
              <a:t>jaké podmínky jsou v ní nastaveny</a:t>
            </a:r>
            <a:r>
              <a:rPr lang="cs-CZ" dirty="0">
                <a:solidFill>
                  <a:schemeClr val="tx2"/>
                </a:solidFill>
              </a:rPr>
              <a:t>: </a:t>
            </a:r>
          </a:p>
          <a:p>
            <a:pPr marL="457200" indent="-457200" algn="just">
              <a:spcBef>
                <a:spcPts val="0"/>
              </a:spcBef>
              <a:buFont typeface="+mj-lt"/>
              <a:buAutoNum type="arabicPeriod"/>
            </a:pPr>
            <a:r>
              <a:rPr lang="cs-CZ" dirty="0">
                <a:solidFill>
                  <a:schemeClr val="tx2"/>
                </a:solidFill>
              </a:rPr>
              <a:t>za jakých okolností byla směnka vystavena a splnění jakých povinností se vlastně domáhá. </a:t>
            </a:r>
          </a:p>
          <a:p>
            <a:pPr marL="457200" indent="-457200" algn="just">
              <a:spcBef>
                <a:spcPts val="0"/>
              </a:spcBef>
              <a:buFont typeface="+mj-lt"/>
              <a:buAutoNum type="arabicPeriod"/>
            </a:pPr>
            <a:r>
              <a:rPr lang="cs-CZ" dirty="0">
                <a:solidFill>
                  <a:schemeClr val="tx2"/>
                </a:solidFill>
              </a:rPr>
              <a:t>Dlužník je povinen zajišťovací směnku zaplatit až tehdy, kdy nesplnil stanovenou zajišťovanou povinnost</a:t>
            </a:r>
            <a:r>
              <a:rPr lang="cs-CZ" dirty="0"/>
              <a:t>. </a:t>
            </a:r>
            <a:endParaRPr lang="cs-CZ" dirty="0">
              <a:solidFill>
                <a:schemeClr val="tx2"/>
              </a:solidFill>
            </a:endParaRPr>
          </a:p>
        </p:txBody>
      </p:sp>
    </p:spTree>
    <p:extLst>
      <p:ext uri="{BB962C8B-B14F-4D97-AF65-F5344CB8AC3E}">
        <p14:creationId xmlns:p14="http://schemas.microsoft.com/office/powerpoint/2010/main" val="404731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TYPY SMĚNEK </a:t>
            </a:r>
          </a:p>
        </p:txBody>
      </p:sp>
      <p:sp>
        <p:nvSpPr>
          <p:cNvPr id="3" name="Zástupný symbol pro obsah 2"/>
          <p:cNvSpPr>
            <a:spLocks noGrp="1"/>
          </p:cNvSpPr>
          <p:nvPr>
            <p:ph idx="1"/>
          </p:nvPr>
        </p:nvSpPr>
        <p:spPr>
          <a:xfrm>
            <a:off x="1522413" y="1844824"/>
            <a:ext cx="9829799" cy="4324201"/>
          </a:xfrm>
        </p:spPr>
        <p:txBody>
          <a:bodyPr>
            <a:normAutofit lnSpcReduction="10000"/>
          </a:bodyPr>
          <a:lstStyle/>
          <a:p>
            <a:pPr marL="0" indent="0" algn="just">
              <a:buNone/>
            </a:pPr>
            <a:r>
              <a:rPr lang="cs-CZ" b="1" dirty="0">
                <a:latin typeface="Times New Roman" panose="02020603050405020304" pitchFamily="18" charset="0"/>
                <a:cs typeface="Times New Roman" panose="02020603050405020304" pitchFamily="18" charset="0"/>
              </a:rPr>
              <a:t>Směnka na řad</a:t>
            </a:r>
          </a:p>
          <a:p>
            <a:pPr marL="0" indent="0" algn="just">
              <a:buNone/>
            </a:pPr>
            <a:r>
              <a:rPr lang="cs-CZ" dirty="0">
                <a:latin typeface="Times New Roman" panose="02020603050405020304" pitchFamily="18" charset="0"/>
                <a:cs typeface="Times New Roman" panose="02020603050405020304" pitchFamily="18" charset="0"/>
              </a:rPr>
              <a:t>– neboli </a:t>
            </a:r>
            <a:r>
              <a:rPr lang="cs-CZ" b="1" dirty="0">
                <a:solidFill>
                  <a:srgbClr val="C00000"/>
                </a:solidFill>
                <a:latin typeface="Times New Roman" panose="02020603050405020304" pitchFamily="18" charset="0"/>
                <a:cs typeface="Times New Roman" panose="02020603050405020304" pitchFamily="18" charset="0"/>
              </a:rPr>
              <a:t>„</a:t>
            </a:r>
            <a:r>
              <a:rPr lang="cs-CZ" b="1" dirty="0" err="1">
                <a:solidFill>
                  <a:srgbClr val="C00000"/>
                </a:solidFill>
                <a:latin typeface="Times New Roman" panose="02020603050405020304" pitchFamily="18" charset="0"/>
                <a:cs typeface="Times New Roman" panose="02020603050405020304" pitchFamily="18" charset="0"/>
              </a:rPr>
              <a:t>order</a:t>
            </a:r>
            <a:r>
              <a:rPr lang="cs-CZ" b="1" dirty="0">
                <a:solidFill>
                  <a:srgbClr val="C00000"/>
                </a:solidFill>
                <a:latin typeface="Times New Roman" panose="02020603050405020304" pitchFamily="18" charset="0"/>
                <a:cs typeface="Times New Roman" panose="02020603050405020304" pitchFamily="18" charset="0"/>
              </a:rPr>
              <a:t> směnka“</a:t>
            </a:r>
            <a:r>
              <a:rPr lang="cs-CZ" dirty="0">
                <a:latin typeface="Times New Roman" panose="02020603050405020304" pitchFamily="18" charset="0"/>
                <a:cs typeface="Times New Roman" panose="02020603050405020304" pitchFamily="18" charset="0"/>
              </a:rPr>
              <a:t> – přesněji řečeno </a:t>
            </a:r>
            <a:r>
              <a:rPr lang="cs-CZ" b="1" dirty="0">
                <a:solidFill>
                  <a:srgbClr val="C00000"/>
                </a:solidFill>
                <a:latin typeface="Times New Roman" panose="02020603050405020304" pitchFamily="18" charset="0"/>
                <a:cs typeface="Times New Roman" panose="02020603050405020304" pitchFamily="18" charset="0"/>
              </a:rPr>
              <a:t>směnka cizí na vlastní řad</a:t>
            </a:r>
            <a:r>
              <a:rPr lang="cs-CZ" dirty="0">
                <a:latin typeface="Times New Roman" panose="02020603050405020304" pitchFamily="18" charset="0"/>
                <a:cs typeface="Times New Roman" panose="02020603050405020304" pitchFamily="18" charset="0"/>
              </a:rPr>
              <a:t> (výstavce). V tomto případě jde tedy o cizí směnku, kterou může majitel vystavit zcela sám. Postaví se totiž do role jak remitenta (majitele směnky), tak výstavce, který přikazuje směnečníkovi, aby zaplatil. Směnka se stane platnou samozřejmě až po jejím podpisu samotným směnečníkem (dlužníkem). Směnka musí obsahovat příkaz: </a:t>
            </a:r>
            <a:r>
              <a:rPr lang="cs-CZ" i="1" dirty="0">
                <a:latin typeface="Times New Roman" panose="02020603050405020304" pitchFamily="18" charset="0"/>
                <a:cs typeface="Times New Roman" panose="02020603050405020304" pitchFamily="18" charset="0"/>
              </a:rPr>
              <a:t>„zaplaťte za tuto směnku na řád náš vlastní“</a:t>
            </a:r>
            <a:r>
              <a:rPr lang="cs-CZ" dirty="0">
                <a:latin typeface="Times New Roman" panose="02020603050405020304" pitchFamily="18" charset="0"/>
                <a:cs typeface="Times New Roman" panose="02020603050405020304" pitchFamily="18" charset="0"/>
              </a:rPr>
              <a:t>. </a:t>
            </a:r>
          </a:p>
          <a:p>
            <a:pPr marL="0" indent="0" algn="just">
              <a:buNone/>
            </a:pPr>
            <a:r>
              <a:rPr lang="cs-CZ" b="1" dirty="0">
                <a:latin typeface="Times New Roman" panose="02020603050405020304" pitchFamily="18" charset="0"/>
                <a:cs typeface="Times New Roman" panose="02020603050405020304" pitchFamily="18" charset="0"/>
              </a:rPr>
              <a:t>Směnka na viděnou</a:t>
            </a:r>
          </a:p>
          <a:p>
            <a:pPr marL="0" indent="0" algn="just">
              <a:buNone/>
            </a:pPr>
            <a:r>
              <a:rPr lang="cs-CZ" dirty="0">
                <a:latin typeface="Times New Roman" panose="02020603050405020304" pitchFamily="18" charset="0"/>
                <a:cs typeface="Times New Roman" panose="02020603050405020304" pitchFamily="18" charset="0"/>
              </a:rPr>
              <a:t>– tento typ směnky </a:t>
            </a:r>
            <a:r>
              <a:rPr lang="cs-CZ" b="1" dirty="0">
                <a:solidFill>
                  <a:srgbClr val="C00000"/>
                </a:solidFill>
                <a:latin typeface="Times New Roman" panose="02020603050405020304" pitchFamily="18" charset="0"/>
                <a:cs typeface="Times New Roman" panose="02020603050405020304" pitchFamily="18" charset="0"/>
              </a:rPr>
              <a:t>určuje její splatnost </a:t>
            </a:r>
            <a:r>
              <a:rPr lang="cs-CZ" dirty="0">
                <a:latin typeface="Times New Roman" panose="02020603050405020304" pitchFamily="18" charset="0"/>
                <a:cs typeface="Times New Roman" panose="02020603050405020304" pitchFamily="18" charset="0"/>
              </a:rPr>
              <a:t>– směnka </a:t>
            </a:r>
            <a:r>
              <a:rPr lang="cs-CZ" b="1" dirty="0">
                <a:solidFill>
                  <a:srgbClr val="C00000"/>
                </a:solidFill>
                <a:latin typeface="Times New Roman" panose="02020603050405020304" pitchFamily="18" charset="0"/>
                <a:cs typeface="Times New Roman" panose="02020603050405020304" pitchFamily="18" charset="0"/>
              </a:rPr>
              <a:t>je splatná při předložení (tedy při vidění</a:t>
            </a:r>
            <a:r>
              <a:rPr lang="cs-CZ" dirty="0">
                <a:latin typeface="Times New Roman" panose="02020603050405020304" pitchFamily="18" charset="0"/>
                <a:cs typeface="Times New Roman" panose="02020603050405020304" pitchFamily="18" charset="0"/>
              </a:rPr>
              <a:t>). Podobná je směnka „na určitý čas po viděné“, ta je splatná po uplynutí určitého času po předložení směnky. </a:t>
            </a:r>
          </a:p>
          <a:p>
            <a:endParaRPr lang="cs-CZ" dirty="0"/>
          </a:p>
        </p:txBody>
      </p:sp>
    </p:spTree>
    <p:extLst>
      <p:ext uri="{BB962C8B-B14F-4D97-AF65-F5344CB8AC3E}">
        <p14:creationId xmlns:p14="http://schemas.microsoft.com/office/powerpoint/2010/main" val="34523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BDC2C8F1-0E9C-4F22-B083-9DD4053AAD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2691" y="643048"/>
            <a:ext cx="4399155" cy="6182015"/>
          </a:xfrm>
          <a:prstGeom prst="rect">
            <a:avLst/>
          </a:prstGeom>
        </p:spPr>
      </p:pic>
      <p:sp>
        <p:nvSpPr>
          <p:cNvPr id="2" name="Nadpis 1">
            <a:extLst>
              <a:ext uri="{FF2B5EF4-FFF2-40B4-BE49-F238E27FC236}">
                <a16:creationId xmlns:a16="http://schemas.microsoft.com/office/drawing/2014/main" id="{6F8829A0-C812-41D4-B8A8-71602C15B1AB}"/>
              </a:ext>
            </a:extLst>
          </p:cNvPr>
          <p:cNvSpPr>
            <a:spLocks noGrp="1"/>
          </p:cNvSpPr>
          <p:nvPr>
            <p:ph type="title"/>
          </p:nvPr>
        </p:nvSpPr>
        <p:spPr/>
        <p:txBody>
          <a:bodyPr>
            <a:normAutofit fontScale="90000"/>
          </a:bodyPr>
          <a:lstStyle/>
          <a:p>
            <a:r>
              <a:rPr lang="cs-CZ" b="1" dirty="0"/>
              <a:t>Poradenství ČS</a:t>
            </a:r>
            <a:r>
              <a:rPr lang="cs-CZ" dirty="0"/>
              <a:t> </a:t>
            </a:r>
            <a:br>
              <a:rPr lang="cs-CZ" dirty="0"/>
            </a:br>
            <a:br>
              <a:rPr lang="cs-CZ" dirty="0"/>
            </a:br>
            <a:endParaRPr lang="cs-CZ" dirty="0"/>
          </a:p>
        </p:txBody>
      </p:sp>
      <p:pic>
        <p:nvPicPr>
          <p:cNvPr id="8" name="Obrázek 7">
            <a:extLst>
              <a:ext uri="{FF2B5EF4-FFF2-40B4-BE49-F238E27FC236}">
                <a16:creationId xmlns:a16="http://schemas.microsoft.com/office/drawing/2014/main" id="{33175F6C-6BEA-45AC-9DE6-B4340B5344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8508" y="38728"/>
            <a:ext cx="4873416" cy="6858000"/>
          </a:xfrm>
          <a:prstGeom prst="rect">
            <a:avLst/>
          </a:prstGeom>
        </p:spPr>
      </p:pic>
    </p:spTree>
    <p:extLst>
      <p:ext uri="{BB962C8B-B14F-4D97-AF65-F5344CB8AC3E}">
        <p14:creationId xmlns:p14="http://schemas.microsoft.com/office/powerpoint/2010/main" val="215125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Obdélník 6"/>
              <p:cNvSpPr/>
              <p:nvPr/>
            </p:nvSpPr>
            <p:spPr>
              <a:xfrm>
                <a:off x="1485900" y="1230441"/>
                <a:ext cx="9937104" cy="1469377"/>
              </a:xfrm>
              <a:prstGeom prst="rect">
                <a:avLst/>
              </a:prstGeom>
            </p:spPr>
            <p:txBody>
              <a:bodyPr wrap="square">
                <a:spAutoFit/>
              </a:bodyPr>
              <a:lstStyle/>
              <a:p>
                <a:pPr algn="just">
                  <a:lnSpc>
                    <a:spcPct val="150000"/>
                  </a:lnSpc>
                  <a:spcBef>
                    <a:spcPts val="600"/>
                  </a:spcBef>
                  <a:spcAft>
                    <a:spcPts val="600"/>
                  </a:spcAft>
                </a:pPr>
                <a:r>
                  <a:rPr lang="cs-CZ" sz="2400" b="1" i="1" cap="small" dirty="0">
                    <a:latin typeface="Times New Roman" panose="02020603050405020304" pitchFamily="18" charset="0"/>
                    <a:ea typeface="Calibri" panose="020F0502020204030204" pitchFamily="34" charset="0"/>
                    <a:cs typeface="Times New Roman" panose="02020603050405020304" pitchFamily="18" charset="0"/>
                  </a:rPr>
                  <a:t>TEORITICKÁ CENA S ÚROKOVOU SAZBOU</a:t>
                </a:r>
              </a:p>
              <a:p>
                <a:pPr/>
                <a14:m>
                  <m:oMathPara xmlns:m="http://schemas.openxmlformats.org/officeDocument/2006/math">
                    <m:oMathParaPr>
                      <m:jc m:val="centerGroup"/>
                    </m:oMathParaPr>
                    <m:oMath xmlns:m="http://schemas.openxmlformats.org/officeDocument/2006/math">
                      <m:r>
                        <m:rPr>
                          <m:sty m:val="p"/>
                        </m:rPr>
                        <a:rPr lang="cs-CZ" sz="2400">
                          <a:latin typeface="Cambria Math" panose="02040503050406030204" pitchFamily="18" charset="0"/>
                          <a:ea typeface="Calibri" panose="020F0502020204030204" pitchFamily="34" charset="0"/>
                          <a:cs typeface="Times New Roman" panose="02020603050405020304" pitchFamily="18" charset="0"/>
                        </a:rPr>
                        <m:t>T</m:t>
                      </m:r>
                      <m:r>
                        <m:rPr>
                          <m:sty m:val="p"/>
                        </m:rPr>
                        <a:rPr lang="cs-CZ" sz="2400" b="0" i="0" baseline="-25000" smtClean="0">
                          <a:latin typeface="Cambria Math" panose="02040503050406030204" pitchFamily="18" charset="0"/>
                          <a:ea typeface="Calibri" panose="020F0502020204030204" pitchFamily="34" charset="0"/>
                          <a:cs typeface="Times New Roman" panose="02020603050405020304" pitchFamily="18" charset="0"/>
                        </a:rPr>
                        <m:t>KP</m:t>
                      </m:r>
                      <m:r>
                        <a:rPr lang="cs-CZ" sz="2400">
                          <a:effectLst/>
                          <a:latin typeface="Cambria Math" panose="02040503050406030204" pitchFamily="18" charset="0"/>
                          <a:ea typeface="Calibri" panose="020F0502020204030204" pitchFamily="34" charset="0"/>
                          <a:cs typeface="Times New Roman" panose="02020603050405020304" pitchFamily="18" charset="0"/>
                        </a:rPr>
                        <m:t>= </m:t>
                      </m:r>
                      <m:f>
                        <m:fPr>
                          <m:ctrlPr>
                            <a:rPr lang="cs-CZ" sz="2400" b="1" i="1" cap="small">
                              <a:latin typeface="Cambria Math" panose="02040503050406030204" pitchFamily="18" charset="0"/>
                            </a:rPr>
                          </m:ctrlPr>
                        </m:fPr>
                        <m:num>
                          <m:sSub>
                            <m:sSubPr>
                              <m:ctrlPr>
                                <a:rPr lang="cs-CZ" sz="2400" b="1" i="1" cap="small">
                                  <a:latin typeface="Cambria Math" panose="02040503050406030204" pitchFamily="18" charset="0"/>
                                </a:rPr>
                              </m:ctrlPr>
                            </m:sSubPr>
                            <m:e>
                              <m:r>
                                <m:rPr>
                                  <m:sty m:val="p"/>
                                </m:rPr>
                                <a:rPr lang="cs-CZ" sz="2400">
                                  <a:effectLst/>
                                  <a:latin typeface="Cambria Math" panose="02040503050406030204" pitchFamily="18" charset="0"/>
                                  <a:ea typeface="Calibri" panose="020F0502020204030204" pitchFamily="34" charset="0"/>
                                  <a:cs typeface="Times New Roman" panose="02020603050405020304" pitchFamily="18" charset="0"/>
                                </a:rPr>
                                <m:t>C</m:t>
                              </m:r>
                            </m:e>
                            <m:sub>
                              <m:r>
                                <a:rPr lang="cs-CZ" sz="2400">
                                  <a:effectLst/>
                                  <a:latin typeface="Cambria Math" panose="02040503050406030204" pitchFamily="18" charset="0"/>
                                  <a:ea typeface="Calibri" panose="020F0502020204030204" pitchFamily="34" charset="0"/>
                                  <a:cs typeface="Times New Roman" panose="02020603050405020304" pitchFamily="18" charset="0"/>
                                </a:rPr>
                                <m:t>1</m:t>
                              </m:r>
                            </m:sub>
                          </m:sSub>
                        </m:num>
                        <m:den>
                          <m:d>
                            <m:dPr>
                              <m:ctrlPr>
                                <a:rPr lang="cs-CZ" sz="2400" b="1" i="1" cap="small">
                                  <a:latin typeface="Cambria Math" panose="02040503050406030204" pitchFamily="18" charset="0"/>
                                </a:rPr>
                              </m:ctrlPr>
                            </m:dPr>
                            <m:e>
                              <m:r>
                                <a:rPr lang="cs-CZ" sz="2400">
                                  <a:effectLst/>
                                  <a:latin typeface="Cambria Math" panose="02040503050406030204" pitchFamily="18" charset="0"/>
                                  <a:ea typeface="Calibri" panose="020F0502020204030204" pitchFamily="34" charset="0"/>
                                  <a:cs typeface="Times New Roman" panose="02020603050405020304" pitchFamily="18" charset="0"/>
                                </a:rPr>
                                <m:t>1+</m:t>
                              </m:r>
                              <m:r>
                                <m:rPr>
                                  <m:sty m:val="p"/>
                                </m:rPr>
                                <a:rPr lang="cs-CZ" sz="2400">
                                  <a:effectLst/>
                                  <a:latin typeface="Cambria Math" panose="02040503050406030204" pitchFamily="18" charset="0"/>
                                  <a:ea typeface="Calibri" panose="020F0502020204030204" pitchFamily="34" charset="0"/>
                                  <a:cs typeface="Times New Roman" panose="02020603050405020304" pitchFamily="18" charset="0"/>
                                </a:rPr>
                                <m:t>i</m:t>
                              </m:r>
                            </m:e>
                          </m:d>
                        </m:den>
                      </m:f>
                      <m:r>
                        <a:rPr lang="cs-CZ" sz="2400">
                          <a:effectLst/>
                          <a:latin typeface="Cambria Math" panose="02040503050406030204" pitchFamily="18" charset="0"/>
                          <a:ea typeface="Calibri" panose="020F0502020204030204" pitchFamily="34" charset="0"/>
                          <a:cs typeface="Times New Roman" panose="02020603050405020304" pitchFamily="18" charset="0"/>
                        </a:rPr>
                        <m:t>+</m:t>
                      </m:r>
                      <m:f>
                        <m:fPr>
                          <m:ctrlPr>
                            <a:rPr lang="cs-CZ" sz="2400" b="1" i="1" cap="small">
                              <a:latin typeface="Cambria Math" panose="02040503050406030204" pitchFamily="18" charset="0"/>
                            </a:rPr>
                          </m:ctrlPr>
                        </m:fPr>
                        <m:num>
                          <m:sSub>
                            <m:sSubPr>
                              <m:ctrlPr>
                                <a:rPr lang="cs-CZ" sz="2400" b="1" i="1" cap="small">
                                  <a:latin typeface="Cambria Math" panose="02040503050406030204" pitchFamily="18" charset="0"/>
                                </a:rPr>
                              </m:ctrlPr>
                            </m:sSubPr>
                            <m:e>
                              <m:r>
                                <m:rPr>
                                  <m:sty m:val="p"/>
                                </m:rPr>
                                <a:rPr lang="cs-CZ" sz="2400">
                                  <a:effectLst/>
                                  <a:latin typeface="Cambria Math" panose="02040503050406030204" pitchFamily="18" charset="0"/>
                                  <a:ea typeface="Calibri" panose="020F0502020204030204" pitchFamily="34" charset="0"/>
                                  <a:cs typeface="Times New Roman" panose="02020603050405020304" pitchFamily="18" charset="0"/>
                                </a:rPr>
                                <m:t>C</m:t>
                              </m:r>
                            </m:e>
                            <m:sub/>
                          </m:sSub>
                        </m:num>
                        <m:den>
                          <m:sSup>
                            <m:sSupPr>
                              <m:ctrlPr>
                                <a:rPr lang="cs-CZ" sz="2400" b="1" i="1" cap="small">
                                  <a:latin typeface="Cambria Math" panose="02040503050406030204" pitchFamily="18" charset="0"/>
                                </a:rPr>
                              </m:ctrlPr>
                            </m:sSupPr>
                            <m:e>
                              <m:d>
                                <m:dPr>
                                  <m:ctrlPr>
                                    <a:rPr lang="cs-CZ" sz="2400" b="1" i="1" cap="small">
                                      <a:latin typeface="Cambria Math" panose="02040503050406030204" pitchFamily="18" charset="0"/>
                                    </a:rPr>
                                  </m:ctrlPr>
                                </m:dPr>
                                <m:e>
                                  <m:r>
                                    <a:rPr lang="cs-CZ" sz="2400">
                                      <a:effectLst/>
                                      <a:latin typeface="Cambria Math" panose="02040503050406030204" pitchFamily="18" charset="0"/>
                                      <a:ea typeface="Calibri" panose="020F0502020204030204" pitchFamily="34" charset="0"/>
                                      <a:cs typeface="Times New Roman" panose="02020603050405020304" pitchFamily="18" charset="0"/>
                                    </a:rPr>
                                    <m:t>1+</m:t>
                                  </m:r>
                                  <m:r>
                                    <m:rPr>
                                      <m:sty m:val="p"/>
                                    </m:rPr>
                                    <a:rPr lang="cs-CZ" sz="2400">
                                      <a:effectLst/>
                                      <a:latin typeface="Cambria Math" panose="02040503050406030204" pitchFamily="18" charset="0"/>
                                      <a:ea typeface="Calibri" panose="020F0502020204030204" pitchFamily="34" charset="0"/>
                                      <a:cs typeface="Times New Roman" panose="02020603050405020304" pitchFamily="18" charset="0"/>
                                    </a:rPr>
                                    <m:t>i</m:t>
                                  </m:r>
                                </m:e>
                              </m:d>
                            </m:e>
                            <m:sup>
                              <m:r>
                                <a:rPr lang="cs-CZ" sz="2400">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cs-CZ" sz="2400">
                          <a:effectLst/>
                          <a:latin typeface="Cambria Math" panose="02040503050406030204" pitchFamily="18" charset="0"/>
                          <a:ea typeface="Calibri" panose="020F0502020204030204" pitchFamily="34" charset="0"/>
                          <a:cs typeface="Times New Roman" panose="02020603050405020304" pitchFamily="18" charset="0"/>
                        </a:rPr>
                        <m:t>+…</m:t>
                      </m:r>
                      <m:f>
                        <m:fPr>
                          <m:ctrlPr>
                            <a:rPr lang="cs-CZ" sz="2400" b="1" i="1" cap="small">
                              <a:latin typeface="Cambria Math" panose="02040503050406030204" pitchFamily="18" charset="0"/>
                            </a:rPr>
                          </m:ctrlPr>
                        </m:fPr>
                        <m:num>
                          <m:sSub>
                            <m:sSubPr>
                              <m:ctrlPr>
                                <a:rPr lang="cs-CZ" sz="2400" b="1" i="1" cap="small">
                                  <a:latin typeface="Cambria Math" panose="02040503050406030204" pitchFamily="18" charset="0"/>
                                </a:rPr>
                              </m:ctrlPr>
                            </m:sSubPr>
                            <m:e>
                              <m:r>
                                <m:rPr>
                                  <m:sty m:val="p"/>
                                </m:rPr>
                                <a:rPr lang="cs-CZ" sz="2400">
                                  <a:effectLst/>
                                  <a:latin typeface="Cambria Math" panose="02040503050406030204" pitchFamily="18" charset="0"/>
                                  <a:ea typeface="Calibri" panose="020F0502020204030204" pitchFamily="34" charset="0"/>
                                  <a:cs typeface="Times New Roman" panose="02020603050405020304" pitchFamily="18" charset="0"/>
                                </a:rPr>
                                <m:t>C</m:t>
                              </m:r>
                            </m:e>
                            <m:sub/>
                          </m:sSub>
                        </m:num>
                        <m:den>
                          <m:sSup>
                            <m:sSupPr>
                              <m:ctrlPr>
                                <a:rPr lang="cs-CZ" sz="2400" b="1" i="1" cap="small">
                                  <a:latin typeface="Cambria Math" panose="02040503050406030204" pitchFamily="18" charset="0"/>
                                </a:rPr>
                              </m:ctrlPr>
                            </m:sSupPr>
                            <m:e>
                              <m:d>
                                <m:dPr>
                                  <m:ctrlPr>
                                    <a:rPr lang="cs-CZ" sz="2400" b="1" i="1" cap="small">
                                      <a:latin typeface="Cambria Math" panose="02040503050406030204" pitchFamily="18" charset="0"/>
                                    </a:rPr>
                                  </m:ctrlPr>
                                </m:dPr>
                                <m:e>
                                  <m:r>
                                    <a:rPr lang="cs-CZ" sz="2400">
                                      <a:effectLst/>
                                      <a:latin typeface="Cambria Math" panose="02040503050406030204" pitchFamily="18" charset="0"/>
                                      <a:ea typeface="Calibri" panose="020F0502020204030204" pitchFamily="34" charset="0"/>
                                      <a:cs typeface="Times New Roman" panose="02020603050405020304" pitchFamily="18" charset="0"/>
                                    </a:rPr>
                                    <m:t>1+</m:t>
                                  </m:r>
                                  <m:r>
                                    <m:rPr>
                                      <m:sty m:val="p"/>
                                    </m:rPr>
                                    <a:rPr lang="cs-CZ" sz="2400">
                                      <a:effectLst/>
                                      <a:latin typeface="Cambria Math" panose="02040503050406030204" pitchFamily="18" charset="0"/>
                                      <a:ea typeface="Calibri" panose="020F0502020204030204" pitchFamily="34" charset="0"/>
                                      <a:cs typeface="Times New Roman" panose="02020603050405020304" pitchFamily="18" charset="0"/>
                                    </a:rPr>
                                    <m:t>i</m:t>
                                  </m:r>
                                </m:e>
                              </m:d>
                            </m:e>
                            <m:sup>
                              <m:r>
                                <m:rPr>
                                  <m:sty m:val="p"/>
                                </m:rPr>
                                <a:rPr lang="cs-CZ" sz="2400">
                                  <a:effectLst/>
                                  <a:latin typeface="Cambria Math" panose="02040503050406030204" pitchFamily="18" charset="0"/>
                                  <a:ea typeface="Calibri" panose="020F0502020204030204" pitchFamily="34" charset="0"/>
                                  <a:cs typeface="Times New Roman" panose="02020603050405020304" pitchFamily="18" charset="0"/>
                                </a:rPr>
                                <m:t>n</m:t>
                              </m:r>
                            </m:sup>
                          </m:sSup>
                        </m:den>
                      </m:f>
                      <m:r>
                        <a:rPr lang="cs-CZ" sz="2400">
                          <a:effectLst/>
                          <a:latin typeface="Cambria Math" panose="02040503050406030204" pitchFamily="18" charset="0"/>
                          <a:ea typeface="Calibri" panose="020F0502020204030204" pitchFamily="34" charset="0"/>
                          <a:cs typeface="Times New Roman" panose="02020603050405020304" pitchFamily="18" charset="0"/>
                        </a:rPr>
                        <m:t>+</m:t>
                      </m:r>
                      <m:f>
                        <m:fPr>
                          <m:ctrlPr>
                            <a:rPr lang="cs-CZ" sz="2400" b="1" i="1" cap="small">
                              <a:latin typeface="Cambria Math" panose="02040503050406030204" pitchFamily="18" charset="0"/>
                            </a:rPr>
                          </m:ctrlPr>
                        </m:fPr>
                        <m:num>
                          <m:r>
                            <m:rPr>
                              <m:sty m:val="p"/>
                            </m:rPr>
                            <a:rPr lang="cs-CZ" sz="2400">
                              <a:effectLst/>
                              <a:latin typeface="Cambria Math" panose="02040503050406030204" pitchFamily="18" charset="0"/>
                              <a:ea typeface="Calibri" panose="020F0502020204030204" pitchFamily="34" charset="0"/>
                              <a:cs typeface="Times New Roman" panose="02020603050405020304" pitchFamily="18" charset="0"/>
                            </a:rPr>
                            <m:t>HN</m:t>
                          </m:r>
                        </m:num>
                        <m:den>
                          <m:sSup>
                            <m:sSupPr>
                              <m:ctrlPr>
                                <a:rPr lang="cs-CZ" sz="2400" b="1" i="1" cap="small">
                                  <a:latin typeface="Cambria Math" panose="02040503050406030204" pitchFamily="18" charset="0"/>
                                </a:rPr>
                              </m:ctrlPr>
                            </m:sSupPr>
                            <m:e>
                              <m:d>
                                <m:dPr>
                                  <m:ctrlPr>
                                    <a:rPr lang="cs-CZ" sz="2400" b="1" i="1" cap="small">
                                      <a:latin typeface="Cambria Math" panose="02040503050406030204" pitchFamily="18" charset="0"/>
                                    </a:rPr>
                                  </m:ctrlPr>
                                </m:dPr>
                                <m:e>
                                  <m:r>
                                    <a:rPr lang="cs-CZ" sz="2400">
                                      <a:effectLst/>
                                      <a:latin typeface="Cambria Math" panose="02040503050406030204" pitchFamily="18" charset="0"/>
                                      <a:ea typeface="Calibri" panose="020F0502020204030204" pitchFamily="34" charset="0"/>
                                      <a:cs typeface="Times New Roman" panose="02020603050405020304" pitchFamily="18" charset="0"/>
                                    </a:rPr>
                                    <m:t>1+</m:t>
                                  </m:r>
                                  <m:r>
                                    <m:rPr>
                                      <m:sty m:val="p"/>
                                    </m:rPr>
                                    <a:rPr lang="cs-CZ" sz="2400">
                                      <a:effectLst/>
                                      <a:latin typeface="Cambria Math" panose="02040503050406030204" pitchFamily="18" charset="0"/>
                                      <a:ea typeface="Calibri" panose="020F0502020204030204" pitchFamily="34" charset="0"/>
                                      <a:cs typeface="Times New Roman" panose="02020603050405020304" pitchFamily="18" charset="0"/>
                                    </a:rPr>
                                    <m:t>i</m:t>
                                  </m:r>
                                </m:e>
                              </m:d>
                            </m:e>
                            <m:sup>
                              <m:r>
                                <m:rPr>
                                  <m:sty m:val="p"/>
                                </m:rPr>
                                <a:rPr lang="cs-CZ" sz="2400">
                                  <a:effectLst/>
                                  <a:latin typeface="Cambria Math" panose="02040503050406030204" pitchFamily="18" charset="0"/>
                                  <a:ea typeface="Calibri" panose="020F0502020204030204" pitchFamily="34" charset="0"/>
                                  <a:cs typeface="Times New Roman" panose="02020603050405020304" pitchFamily="18" charset="0"/>
                                </a:rPr>
                                <m:t>n</m:t>
                              </m:r>
                            </m:sup>
                          </m:sSup>
                        </m:den>
                      </m:f>
                    </m:oMath>
                  </m:oMathPara>
                </a14:m>
                <a:endParaRPr lang="cs-CZ" sz="2400" dirty="0"/>
              </a:p>
            </p:txBody>
          </p:sp>
        </mc:Choice>
        <mc:Fallback xmlns="">
          <p:sp>
            <p:nvSpPr>
              <p:cNvPr id="7" name="Obdélník 6"/>
              <p:cNvSpPr>
                <a:spLocks noRot="1" noChangeAspect="1" noMove="1" noResize="1" noEditPoints="1" noAdjustHandles="1" noChangeArrowheads="1" noChangeShapeType="1" noTextEdit="1"/>
              </p:cNvSpPr>
              <p:nvPr/>
            </p:nvSpPr>
            <p:spPr>
              <a:xfrm>
                <a:off x="1485900" y="1230441"/>
                <a:ext cx="9937104" cy="1469377"/>
              </a:xfrm>
              <a:prstGeom prst="rect">
                <a:avLst/>
              </a:prstGeom>
              <a:blipFill>
                <a:blip r:embed="rId2"/>
                <a:stretch>
                  <a:fillRect l="-98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8" name="Obdélník 7"/>
              <p:cNvSpPr/>
              <p:nvPr/>
            </p:nvSpPr>
            <p:spPr>
              <a:xfrm>
                <a:off x="1478650" y="3068960"/>
                <a:ext cx="8325073" cy="1915717"/>
              </a:xfrm>
              <a:prstGeom prst="rect">
                <a:avLst/>
              </a:prstGeom>
            </p:spPr>
            <p:txBody>
              <a:bodyPr wrap="square">
                <a:spAutoFit/>
              </a:bodyPr>
              <a:lstStyle/>
              <a:p>
                <a:pPr algn="just">
                  <a:lnSpc>
                    <a:spcPct val="150000"/>
                  </a:lnSpc>
                  <a:spcBef>
                    <a:spcPts val="600"/>
                  </a:spcBef>
                  <a:spcAft>
                    <a:spcPts val="600"/>
                  </a:spcAft>
                </a:pPr>
                <a:r>
                  <a:rPr lang="cs-CZ" sz="2400" b="1" i="1" cap="small" dirty="0">
                    <a:latin typeface="Times New Roman" panose="02020603050405020304" pitchFamily="18" charset="0"/>
                    <a:ea typeface="Calibri" panose="020F0502020204030204" pitchFamily="34" charset="0"/>
                    <a:cs typeface="Times New Roman" panose="02020603050405020304" pitchFamily="18" charset="0"/>
                  </a:rPr>
                  <a:t>TEORITICKÁ CENA S NULOVÝM KUPONEM</a:t>
                </a: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cs-CZ" sz="2400">
                          <a:latin typeface="Cambria Math" panose="02040503050406030204" pitchFamily="18" charset="0"/>
                          <a:ea typeface="Calibri" panose="020F0502020204030204" pitchFamily="34" charset="0"/>
                          <a:cs typeface="Times New Roman" panose="02020603050405020304" pitchFamily="18" charset="0"/>
                        </a:rPr>
                        <m:t>T</m:t>
                      </m:r>
                      <m:r>
                        <m:rPr>
                          <m:sty m:val="p"/>
                        </m:rPr>
                        <a:rPr lang="cs-CZ" sz="2400" b="0" i="0" baseline="-25000" smtClean="0">
                          <a:latin typeface="Cambria Math" panose="02040503050406030204" pitchFamily="18" charset="0"/>
                          <a:ea typeface="Calibri" panose="020F0502020204030204" pitchFamily="34" charset="0"/>
                          <a:cs typeface="Times New Roman" panose="02020603050405020304" pitchFamily="18" charset="0"/>
                        </a:rPr>
                        <m:t>ZB</m:t>
                      </m:r>
                      <m:r>
                        <a:rPr lang="cs-CZ" sz="2400" b="1" i="1" cap="small">
                          <a:latin typeface="Cambria Math" panose="02040503050406030204" pitchFamily="18" charset="0"/>
                          <a:ea typeface="Calibri" panose="020F0502020204030204" pitchFamily="34" charset="0"/>
                          <a:cs typeface="Times New Roman" panose="02020603050405020304" pitchFamily="18" charset="0"/>
                        </a:rPr>
                        <m:t>= </m:t>
                      </m:r>
                      <m:f>
                        <m:fPr>
                          <m:ctrlPr>
                            <a:rPr lang="cs-CZ" sz="2400" b="1" i="1" cap="small">
                              <a:latin typeface="Cambria Math" panose="02040503050406030204" pitchFamily="18" charset="0"/>
                              <a:ea typeface="Calibri" panose="020F0502020204030204" pitchFamily="34" charset="0"/>
                              <a:cs typeface="Times New Roman" panose="02020603050405020304" pitchFamily="18" charset="0"/>
                            </a:rPr>
                          </m:ctrlPr>
                        </m:fPr>
                        <m:num>
                          <m:r>
                            <a:rPr lang="cs-CZ" sz="2400" b="1" i="1" cap="small">
                              <a:latin typeface="Cambria Math" panose="02040503050406030204" pitchFamily="18" charset="0"/>
                              <a:ea typeface="Calibri" panose="020F0502020204030204" pitchFamily="34" charset="0"/>
                              <a:cs typeface="Times New Roman" panose="02020603050405020304" pitchFamily="18" charset="0"/>
                            </a:rPr>
                            <m:t>𝑵𝑯</m:t>
                          </m:r>
                        </m:num>
                        <m:den>
                          <m:sSup>
                            <m:sSupPr>
                              <m:ctrlPr>
                                <a:rPr lang="cs-CZ" sz="2400" b="1" i="1" cap="small">
                                  <a:latin typeface="Cambria Math" panose="02040503050406030204" pitchFamily="18" charset="0"/>
                                  <a:ea typeface="Calibri" panose="020F0502020204030204" pitchFamily="34" charset="0"/>
                                  <a:cs typeface="Times New Roman" panose="02020603050405020304" pitchFamily="18" charset="0"/>
                                </a:rPr>
                              </m:ctrlPr>
                            </m:sSupPr>
                            <m:e>
                              <m:d>
                                <m:dPr>
                                  <m:ctrlPr>
                                    <a:rPr lang="cs-CZ" sz="2400" b="1" i="1" cap="small">
                                      <a:latin typeface="Cambria Math" panose="02040503050406030204" pitchFamily="18" charset="0"/>
                                      <a:ea typeface="Calibri" panose="020F0502020204030204" pitchFamily="34" charset="0"/>
                                      <a:cs typeface="Times New Roman" panose="02020603050405020304" pitchFamily="18" charset="0"/>
                                    </a:rPr>
                                  </m:ctrlPr>
                                </m:dPr>
                                <m:e>
                                  <m:r>
                                    <a:rPr lang="cs-CZ" sz="2400" b="1" i="1" cap="small">
                                      <a:latin typeface="Cambria Math" panose="02040503050406030204" pitchFamily="18" charset="0"/>
                                      <a:ea typeface="Calibri" panose="020F0502020204030204" pitchFamily="34" charset="0"/>
                                      <a:cs typeface="Times New Roman" panose="02020603050405020304" pitchFamily="18" charset="0"/>
                                    </a:rPr>
                                    <m:t>𝟏</m:t>
                                  </m:r>
                                  <m:r>
                                    <a:rPr lang="cs-CZ" sz="2400" b="1" i="1" cap="small">
                                      <a:latin typeface="Cambria Math" panose="02040503050406030204" pitchFamily="18" charset="0"/>
                                      <a:ea typeface="Calibri" panose="020F0502020204030204" pitchFamily="34" charset="0"/>
                                      <a:cs typeface="Times New Roman" panose="02020603050405020304" pitchFamily="18" charset="0"/>
                                    </a:rPr>
                                    <m:t>+</m:t>
                                  </m:r>
                                  <m:r>
                                    <a:rPr lang="cs-CZ" sz="2400" b="1" i="1" cap="small">
                                      <a:latin typeface="Cambria Math" panose="02040503050406030204" pitchFamily="18" charset="0"/>
                                      <a:ea typeface="Calibri" panose="020F0502020204030204" pitchFamily="34" charset="0"/>
                                      <a:cs typeface="Times New Roman" panose="02020603050405020304" pitchFamily="18" charset="0"/>
                                    </a:rPr>
                                    <m:t>𝒊</m:t>
                                  </m:r>
                                </m:e>
                              </m:d>
                            </m:e>
                            <m:sup>
                              <m:r>
                                <a:rPr lang="cs-CZ" sz="2400" b="1" i="1" cap="small">
                                  <a:latin typeface="Cambria Math" panose="02040503050406030204" pitchFamily="18" charset="0"/>
                                  <a:ea typeface="Calibri" panose="020F0502020204030204" pitchFamily="34" charset="0"/>
                                  <a:cs typeface="Times New Roman" panose="02020603050405020304" pitchFamily="18" charset="0"/>
                                </a:rPr>
                                <m:t>𝒏</m:t>
                              </m:r>
                            </m:sup>
                          </m:sSup>
                        </m:den>
                      </m:f>
                    </m:oMath>
                  </m:oMathPara>
                </a14:m>
                <a:endParaRPr lang="cs-CZ" sz="2400" b="1" i="1" cap="small"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 name="Obdélník 7"/>
              <p:cNvSpPr>
                <a:spLocks noRot="1" noChangeAspect="1" noMove="1" noResize="1" noEditPoints="1" noAdjustHandles="1" noChangeArrowheads="1" noChangeShapeType="1" noTextEdit="1"/>
              </p:cNvSpPr>
              <p:nvPr/>
            </p:nvSpPr>
            <p:spPr>
              <a:xfrm>
                <a:off x="1478650" y="3068960"/>
                <a:ext cx="8325073" cy="1915717"/>
              </a:xfrm>
              <a:prstGeom prst="rect">
                <a:avLst/>
              </a:prstGeom>
              <a:blipFill>
                <a:blip r:embed="rId3"/>
                <a:stretch>
                  <a:fillRect l="-1172"/>
                </a:stretch>
              </a:blipFill>
            </p:spPr>
            <p:txBody>
              <a:bodyPr/>
              <a:lstStyle/>
              <a:p>
                <a:r>
                  <a:rPr lang="cs-CZ">
                    <a:noFill/>
                  </a:rPr>
                  <a:t> </a:t>
                </a:r>
              </a:p>
            </p:txBody>
          </p:sp>
        </mc:Fallback>
      </mc:AlternateContent>
      <p:sp>
        <p:nvSpPr>
          <p:cNvPr id="9" name="TextovéPole 8"/>
          <p:cNvSpPr txBox="1"/>
          <p:nvPr/>
        </p:nvSpPr>
        <p:spPr>
          <a:xfrm>
            <a:off x="3142084" y="332656"/>
            <a:ext cx="5976664" cy="707886"/>
          </a:xfrm>
          <a:prstGeom prst="rect">
            <a:avLst/>
          </a:prstGeom>
          <a:noFill/>
        </p:spPr>
        <p:txBody>
          <a:bodyPr wrap="square" rtlCol="0">
            <a:spAutoFit/>
          </a:bodyPr>
          <a:lstStyle/>
          <a:p>
            <a:pPr algn="ctr"/>
            <a:r>
              <a:rPr lang="cs-CZ" sz="4000" b="1" dirty="0"/>
              <a:t>Vzorce</a:t>
            </a:r>
            <a:r>
              <a:rPr lang="cs-CZ" dirty="0"/>
              <a:t>  </a:t>
            </a:r>
          </a:p>
        </p:txBody>
      </p:sp>
    </p:spTree>
    <p:extLst>
      <p:ext uri="{BB962C8B-B14F-4D97-AF65-F5344CB8AC3E}">
        <p14:creationId xmlns:p14="http://schemas.microsoft.com/office/powerpoint/2010/main" val="342728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HYPOTÉČNÍ ZÁSTAVNÍ LIST </a:t>
            </a:r>
          </a:p>
        </p:txBody>
      </p:sp>
      <p:sp>
        <p:nvSpPr>
          <p:cNvPr id="6" name="Zástupný symbol pro obsah 5"/>
          <p:cNvSpPr>
            <a:spLocks noGrp="1"/>
          </p:cNvSpPr>
          <p:nvPr>
            <p:ph idx="1"/>
          </p:nvPr>
        </p:nvSpPr>
        <p:spPr>
          <a:xfrm>
            <a:off x="1629916" y="1772816"/>
            <a:ext cx="9829799" cy="4187825"/>
          </a:xfrm>
        </p:spPr>
        <p:txBody>
          <a:bodyPr>
            <a:normAutofit fontScale="77500" lnSpcReduction="20000"/>
          </a:bodyPr>
          <a:lstStyle/>
          <a:p>
            <a:r>
              <a:rPr lang="cs-CZ" dirty="0"/>
              <a:t>Emitován bankou s hypoteční licencí</a:t>
            </a:r>
          </a:p>
          <a:p>
            <a:r>
              <a:rPr lang="cs-CZ" dirty="0"/>
              <a:t>Výtěžek emise </a:t>
            </a:r>
            <a:r>
              <a:rPr lang="cs-CZ" b="1" dirty="0">
                <a:solidFill>
                  <a:srgbClr val="C00000"/>
                </a:solidFill>
              </a:rPr>
              <a:t>použit na poskytnutí hypotéčních úvěrů</a:t>
            </a:r>
          </a:p>
          <a:p>
            <a:r>
              <a:rPr lang="cs-CZ" b="1" dirty="0">
                <a:solidFill>
                  <a:srgbClr val="C00000"/>
                </a:solidFill>
              </a:rPr>
              <a:t>Jmenovitá hodnota hypotéčního zástavního listu</a:t>
            </a:r>
            <a:r>
              <a:rPr lang="cs-CZ" dirty="0"/>
              <a:t>, včetně úroků je plně </a:t>
            </a:r>
            <a:r>
              <a:rPr lang="cs-CZ" b="1" dirty="0"/>
              <a:t>kryta </a:t>
            </a:r>
          </a:p>
          <a:p>
            <a:pPr marL="0" indent="0">
              <a:buNone/>
            </a:pPr>
            <a:r>
              <a:rPr lang="cs-CZ" b="1" dirty="0"/>
              <a:t>     pohledávkami  </a:t>
            </a:r>
            <a:r>
              <a:rPr lang="cs-CZ" dirty="0"/>
              <a:t>z hypotéčních zástavních listů (bezpečné – jsou kryty přímo nemovitostí) </a:t>
            </a:r>
          </a:p>
          <a:p>
            <a:r>
              <a:rPr lang="cs-CZ" dirty="0"/>
              <a:t>Kuponové platby byly do konce roku 2007 osvobozeny od daně </a:t>
            </a:r>
          </a:p>
          <a:p>
            <a:r>
              <a:rPr lang="cs-CZ" dirty="0"/>
              <a:t>Odpisy z daní ?</a:t>
            </a:r>
          </a:p>
          <a:p>
            <a:pPr marL="0" indent="0">
              <a:buNone/>
            </a:pPr>
            <a:r>
              <a:rPr lang="cs-CZ" b="1" dirty="0"/>
              <a:t>Možnosti investice:  dobře dostupné</a:t>
            </a:r>
          </a:p>
          <a:p>
            <a:pPr>
              <a:buFont typeface="Wingdings" panose="05000000000000000000" pitchFamily="2" charset="2"/>
              <a:buChar char="q"/>
            </a:pPr>
            <a:r>
              <a:rPr lang="cs-CZ" dirty="0"/>
              <a:t> Nominální hodnota investice ve většině 10 000</a:t>
            </a:r>
          </a:p>
          <a:p>
            <a:pPr>
              <a:lnSpc>
                <a:spcPct val="130000"/>
              </a:lnSpc>
              <a:spcBef>
                <a:spcPts val="0"/>
              </a:spcBef>
              <a:buFont typeface="Wingdings" panose="05000000000000000000" pitchFamily="2" charset="2"/>
              <a:buChar char="q"/>
            </a:pPr>
            <a:r>
              <a:rPr lang="cs-CZ" dirty="0"/>
              <a:t> Koupě na primárním trhu (od banky ) a sekundárním trhu – trh cenných papírů - na burze´, ale i v bankách, které je emitovaly – banky vytvářejí sekundární trh </a:t>
            </a:r>
          </a:p>
          <a:p>
            <a:endParaRPr lang="cs-CZ" dirty="0"/>
          </a:p>
        </p:txBody>
      </p:sp>
    </p:spTree>
    <p:extLst>
      <p:ext uri="{BB962C8B-B14F-4D97-AF65-F5344CB8AC3E}">
        <p14:creationId xmlns:p14="http://schemas.microsoft.com/office/powerpoint/2010/main" val="136841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pPr algn="ctr"/>
            <a:r>
              <a:rPr lang="cs-CZ" b="1" dirty="0"/>
              <a:t>Děkuji za pozornost</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392671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DLUHOPIS  (obligace) A JEHO PODSTATA </a:t>
            </a:r>
          </a:p>
        </p:txBody>
      </p:sp>
      <p:sp>
        <p:nvSpPr>
          <p:cNvPr id="3" name="Zástupný symbol pro obsah 2"/>
          <p:cNvSpPr>
            <a:spLocks noGrp="1"/>
          </p:cNvSpPr>
          <p:nvPr>
            <p:ph idx="1"/>
          </p:nvPr>
        </p:nvSpPr>
        <p:spPr>
          <a:xfrm>
            <a:off x="1341885" y="1981200"/>
            <a:ext cx="10010328" cy="4187825"/>
          </a:xfrm>
        </p:spPr>
        <p:txBody>
          <a:bodyPr/>
          <a:lstStyle/>
          <a:p>
            <a:r>
              <a:rPr lang="cs-CZ" dirty="0"/>
              <a:t>Vydávaný za účelem získání cizích zdrojů, emitent vydává peníze aby získal peníze </a:t>
            </a:r>
          </a:p>
          <a:p>
            <a:r>
              <a:rPr lang="cs-CZ" dirty="0"/>
              <a:t>Emitentem může být stát, firma, obec </a:t>
            </a:r>
          </a:p>
          <a:p>
            <a:r>
              <a:rPr lang="cs-CZ" dirty="0"/>
              <a:t>Obligace je emitována na určitou dobu – je specifikována v letech vyjma pokladničních poukázek  </a:t>
            </a:r>
          </a:p>
          <a:p>
            <a:r>
              <a:rPr lang="cs-CZ" b="1" dirty="0"/>
              <a:t>Majiteli</a:t>
            </a:r>
            <a:r>
              <a:rPr lang="cs-CZ" dirty="0"/>
              <a:t> </a:t>
            </a:r>
            <a:r>
              <a:rPr lang="cs-CZ" b="1" dirty="0"/>
              <a:t>přináší</a:t>
            </a:r>
            <a:r>
              <a:rPr lang="cs-CZ" dirty="0"/>
              <a:t> </a:t>
            </a:r>
            <a:r>
              <a:rPr lang="cs-CZ" b="1" dirty="0">
                <a:solidFill>
                  <a:srgbClr val="C00000"/>
                </a:solidFill>
              </a:rPr>
              <a:t>kuponový výnos </a:t>
            </a:r>
            <a:r>
              <a:rPr lang="cs-CZ" b="1" dirty="0"/>
              <a:t>– odměna za půjčený kapitál</a:t>
            </a:r>
            <a:r>
              <a:rPr lang="cs-CZ" dirty="0"/>
              <a:t> </a:t>
            </a:r>
          </a:p>
          <a:p>
            <a:r>
              <a:rPr lang="cs-CZ" b="1" dirty="0"/>
              <a:t>Doba splatnosti - Emitent odkupuje dluhopis zpět a majitelům a vyplácí nominální hodnotu </a:t>
            </a:r>
          </a:p>
        </p:txBody>
      </p:sp>
    </p:spTree>
    <p:extLst>
      <p:ext uri="{BB962C8B-B14F-4D97-AF65-F5344CB8AC3E}">
        <p14:creationId xmlns:p14="http://schemas.microsoft.com/office/powerpoint/2010/main" val="102107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000" t="38468" r="28879" b="6820"/>
          <a:stretch/>
        </p:blipFill>
        <p:spPr bwMode="auto">
          <a:xfrm>
            <a:off x="2782044" y="692696"/>
            <a:ext cx="7520152" cy="5628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3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C5EF91FB-EE81-47D1-B669-68E57101638E}"/>
              </a:ext>
            </a:extLst>
          </p:cNvPr>
          <p:cNvPicPr>
            <a:picLocks noChangeAspect="1"/>
          </p:cNvPicPr>
          <p:nvPr/>
        </p:nvPicPr>
        <p:blipFill>
          <a:blip r:embed="rId2"/>
          <a:stretch>
            <a:fillRect/>
          </a:stretch>
        </p:blipFill>
        <p:spPr>
          <a:xfrm>
            <a:off x="3646140" y="263984"/>
            <a:ext cx="4450804" cy="6330032"/>
          </a:xfrm>
          <a:prstGeom prst="rect">
            <a:avLst/>
          </a:prstGeom>
        </p:spPr>
      </p:pic>
      <p:sp>
        <p:nvSpPr>
          <p:cNvPr id="3" name="TextovéPole 2">
            <a:extLst>
              <a:ext uri="{FF2B5EF4-FFF2-40B4-BE49-F238E27FC236}">
                <a16:creationId xmlns:a16="http://schemas.microsoft.com/office/drawing/2014/main" id="{844E279C-55EA-44F1-8FFC-E850207620AD}"/>
              </a:ext>
            </a:extLst>
          </p:cNvPr>
          <p:cNvSpPr txBox="1"/>
          <p:nvPr/>
        </p:nvSpPr>
        <p:spPr>
          <a:xfrm>
            <a:off x="8470676" y="836712"/>
            <a:ext cx="2088232" cy="369332"/>
          </a:xfrm>
          <a:prstGeom prst="rect">
            <a:avLst/>
          </a:prstGeom>
          <a:noFill/>
        </p:spPr>
        <p:txBody>
          <a:bodyPr wrap="square" rtlCol="0">
            <a:spAutoFit/>
          </a:bodyPr>
          <a:lstStyle/>
          <a:p>
            <a:r>
              <a:rPr lang="cs-CZ" dirty="0"/>
              <a:t>Plášť </a:t>
            </a:r>
          </a:p>
        </p:txBody>
      </p:sp>
      <p:sp>
        <p:nvSpPr>
          <p:cNvPr id="4" name="TextovéPole 3">
            <a:extLst>
              <a:ext uri="{FF2B5EF4-FFF2-40B4-BE49-F238E27FC236}">
                <a16:creationId xmlns:a16="http://schemas.microsoft.com/office/drawing/2014/main" id="{05C3027E-8BD0-484D-BA56-48638571C867}"/>
              </a:ext>
            </a:extLst>
          </p:cNvPr>
          <p:cNvSpPr txBox="1"/>
          <p:nvPr/>
        </p:nvSpPr>
        <p:spPr>
          <a:xfrm>
            <a:off x="8470676" y="3717032"/>
            <a:ext cx="2088232" cy="369332"/>
          </a:xfrm>
          <a:prstGeom prst="rect">
            <a:avLst/>
          </a:prstGeom>
          <a:noFill/>
        </p:spPr>
        <p:txBody>
          <a:bodyPr wrap="square" rtlCol="0">
            <a:spAutoFit/>
          </a:bodyPr>
          <a:lstStyle/>
          <a:p>
            <a:r>
              <a:rPr lang="cs-CZ" dirty="0"/>
              <a:t>Kuponový arch  </a:t>
            </a:r>
          </a:p>
        </p:txBody>
      </p:sp>
    </p:spTree>
    <p:extLst>
      <p:ext uri="{BB962C8B-B14F-4D97-AF65-F5344CB8AC3E}">
        <p14:creationId xmlns:p14="http://schemas.microsoft.com/office/powerpoint/2010/main" val="12813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40194F-7E85-4F4B-BD44-3E68424796BC}"/>
              </a:ext>
            </a:extLst>
          </p:cNvPr>
          <p:cNvSpPr>
            <a:spLocks noGrp="1"/>
          </p:cNvSpPr>
          <p:nvPr>
            <p:ph type="title"/>
          </p:nvPr>
        </p:nvSpPr>
        <p:spPr/>
        <p:txBody>
          <a:bodyPr/>
          <a:lstStyle/>
          <a:p>
            <a:pPr algn="ctr"/>
            <a:r>
              <a:rPr lang="cs-CZ" b="1" dirty="0"/>
              <a:t>Forma dluhopisu </a:t>
            </a:r>
          </a:p>
        </p:txBody>
      </p:sp>
      <p:sp>
        <p:nvSpPr>
          <p:cNvPr id="3" name="Zástupný symbol pro obsah 2">
            <a:extLst>
              <a:ext uri="{FF2B5EF4-FFF2-40B4-BE49-F238E27FC236}">
                <a16:creationId xmlns:a16="http://schemas.microsoft.com/office/drawing/2014/main" id="{87C0261D-2ADB-40AC-A51F-22D28187FF7E}"/>
              </a:ext>
            </a:extLst>
          </p:cNvPr>
          <p:cNvSpPr>
            <a:spLocks noGrp="1"/>
          </p:cNvSpPr>
          <p:nvPr>
            <p:ph idx="1"/>
          </p:nvPr>
        </p:nvSpPr>
        <p:spPr/>
        <p:txBody>
          <a:bodyPr/>
          <a:lstStyle/>
          <a:p>
            <a:r>
              <a:rPr lang="cs-CZ" dirty="0"/>
              <a:t>V listinné podobě – převod – uvedení na rubopis a předány </a:t>
            </a:r>
          </a:p>
          <a:p>
            <a:pPr marL="0" indent="0">
              <a:buNone/>
            </a:pPr>
            <a:r>
              <a:rPr lang="cs-CZ" dirty="0"/>
              <a:t>Zaknihované – dematerializovaná podoba – zápis do centrálního registru cenných papírů nebo do samostatné evidence ČNB. </a:t>
            </a:r>
          </a:p>
        </p:txBody>
      </p:sp>
    </p:spTree>
    <p:extLst>
      <p:ext uri="{BB962C8B-B14F-4D97-AF65-F5344CB8AC3E}">
        <p14:creationId xmlns:p14="http://schemas.microsoft.com/office/powerpoint/2010/main" val="263990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TYPY DLUHOPISU PODLE EMITENTA</a:t>
            </a:r>
          </a:p>
        </p:txBody>
      </p:sp>
      <p:sp>
        <p:nvSpPr>
          <p:cNvPr id="3" name="Zástupný symbol pro obsah 2"/>
          <p:cNvSpPr>
            <a:spLocks noGrp="1"/>
          </p:cNvSpPr>
          <p:nvPr>
            <p:ph idx="1"/>
          </p:nvPr>
        </p:nvSpPr>
        <p:spPr>
          <a:xfrm>
            <a:off x="1197868" y="1981200"/>
            <a:ext cx="10657183" cy="4187825"/>
          </a:xfrm>
        </p:spPr>
        <p:txBody>
          <a:bodyPr>
            <a:noAutofit/>
          </a:bodyPr>
          <a:lstStyle/>
          <a:p>
            <a:pPr marL="0" indent="0" algn="just">
              <a:buNone/>
            </a:pPr>
            <a:r>
              <a:rPr lang="cs-CZ" sz="1600" b="1" dirty="0"/>
              <a:t>Státní dluhopisy</a:t>
            </a:r>
            <a:r>
              <a:rPr lang="cs-CZ" sz="1600" dirty="0"/>
              <a:t> –. </a:t>
            </a:r>
          </a:p>
          <a:p>
            <a:pPr marL="0" indent="0" algn="just">
              <a:buNone/>
            </a:pPr>
            <a:r>
              <a:rPr lang="cs-CZ" sz="1600" b="1" dirty="0"/>
              <a:t>Komunální dluhopisy (municipální)</a:t>
            </a:r>
            <a:r>
              <a:rPr lang="cs-CZ" sz="1600" dirty="0"/>
              <a:t> – emitentem je </a:t>
            </a:r>
            <a:r>
              <a:rPr lang="cs-CZ" sz="1600" b="1" dirty="0">
                <a:solidFill>
                  <a:srgbClr val="C00000"/>
                </a:solidFill>
              </a:rPr>
              <a:t>územní samosprávný celek</a:t>
            </a:r>
            <a:r>
              <a:rPr lang="cs-CZ" sz="1600" dirty="0"/>
              <a:t>. </a:t>
            </a:r>
            <a:r>
              <a:rPr lang="cs-CZ" sz="1600" b="1" dirty="0">
                <a:solidFill>
                  <a:srgbClr val="C00000"/>
                </a:solidFill>
              </a:rPr>
              <a:t>zajištěny buď daněmi, což znamená, že úrok je splácen z vybraných daní, anebo konkrétním projektem</a:t>
            </a:r>
            <a:r>
              <a:rPr lang="cs-CZ" sz="1600" dirty="0"/>
              <a:t>, tedy kupón se vyplácí z určitých projektů jako je mýtné na dálnici či poplatky ze sportovních akcí</a:t>
            </a:r>
          </a:p>
          <a:p>
            <a:pPr marL="0" indent="0" algn="just">
              <a:buNone/>
            </a:pPr>
            <a:r>
              <a:rPr lang="cs-CZ" sz="1600" b="1" dirty="0"/>
              <a:t>Korporátní dluhopisy (podnikové)</a:t>
            </a:r>
            <a:r>
              <a:rPr lang="cs-CZ" sz="1600" dirty="0"/>
              <a:t> – emitent </a:t>
            </a:r>
            <a:r>
              <a:rPr lang="cs-CZ" sz="1600" b="1" dirty="0">
                <a:solidFill>
                  <a:srgbClr val="C00000"/>
                </a:solidFill>
              </a:rPr>
              <a:t>podnik</a:t>
            </a:r>
            <a:r>
              <a:rPr lang="cs-CZ" sz="1600" dirty="0"/>
              <a:t> Korporátní dluhopisy mají </a:t>
            </a:r>
            <a:r>
              <a:rPr lang="cs-CZ" sz="1600" b="1" dirty="0">
                <a:solidFill>
                  <a:srgbClr val="C00000"/>
                </a:solidFill>
              </a:rPr>
              <a:t>různou míru rizikovosti, od čehož se odvíjí velikost úroků</a:t>
            </a:r>
          </a:p>
          <a:p>
            <a:pPr marL="0" indent="0" algn="just">
              <a:spcBef>
                <a:spcPts val="0"/>
              </a:spcBef>
              <a:buNone/>
            </a:pPr>
            <a:br>
              <a:rPr lang="cs-CZ" sz="1600" dirty="0"/>
            </a:br>
            <a:r>
              <a:rPr lang="cs-CZ" sz="1600" b="1" dirty="0"/>
              <a:t>Bankovní dluhopisy</a:t>
            </a:r>
            <a:r>
              <a:rPr lang="cs-CZ" sz="1600" dirty="0"/>
              <a:t> - emitentem je </a:t>
            </a:r>
            <a:r>
              <a:rPr lang="cs-CZ" sz="1600" b="1" dirty="0">
                <a:solidFill>
                  <a:srgbClr val="C00000"/>
                </a:solidFill>
              </a:rPr>
              <a:t>peněžní ústav</a:t>
            </a:r>
            <a:r>
              <a:rPr lang="cs-CZ" sz="1600" dirty="0"/>
              <a:t>, </a:t>
            </a:r>
            <a:r>
              <a:rPr lang="cs-CZ" sz="1600" b="1" dirty="0">
                <a:solidFill>
                  <a:srgbClr val="C00000"/>
                </a:solidFill>
              </a:rPr>
              <a:t>jistý druh korporátních dluhopisů se specifickými právními i finančními možnostm</a:t>
            </a:r>
            <a:r>
              <a:rPr lang="cs-CZ" sz="1600" dirty="0"/>
              <a:t>i (např. banka může být distributorem).</a:t>
            </a:r>
          </a:p>
          <a:p>
            <a:pPr marL="0" indent="0" algn="just">
              <a:spcBef>
                <a:spcPts val="0"/>
              </a:spcBef>
              <a:buNone/>
            </a:pPr>
            <a:br>
              <a:rPr lang="cs-CZ" sz="1600" dirty="0"/>
            </a:br>
            <a:endParaRPr lang="cs-CZ" sz="1600" b="1" dirty="0">
              <a:solidFill>
                <a:srgbClr val="C00000"/>
              </a:solidFill>
            </a:endParaRPr>
          </a:p>
        </p:txBody>
      </p:sp>
    </p:spTree>
    <p:extLst>
      <p:ext uri="{BB962C8B-B14F-4D97-AF65-F5344CB8AC3E}">
        <p14:creationId xmlns:p14="http://schemas.microsoft.com/office/powerpoint/2010/main" val="275380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STÁTNÍ DLUHOPISY</a:t>
            </a:r>
          </a:p>
        </p:txBody>
      </p:sp>
      <p:sp>
        <p:nvSpPr>
          <p:cNvPr id="3" name="Zástupný symbol pro obsah 2"/>
          <p:cNvSpPr>
            <a:spLocks noGrp="1"/>
          </p:cNvSpPr>
          <p:nvPr>
            <p:ph idx="1"/>
          </p:nvPr>
        </p:nvSpPr>
        <p:spPr/>
        <p:txBody>
          <a:bodyPr>
            <a:normAutofit fontScale="70000" lnSpcReduction="20000"/>
          </a:bodyPr>
          <a:lstStyle/>
          <a:p>
            <a:pPr>
              <a:buFont typeface="Wingdings" panose="05000000000000000000" pitchFamily="2" charset="2"/>
              <a:buChar char="q"/>
            </a:pPr>
            <a:r>
              <a:rPr lang="cs-CZ" dirty="0"/>
              <a:t> </a:t>
            </a:r>
            <a:r>
              <a:rPr lang="cs-CZ" sz="2800" dirty="0"/>
              <a:t>Emitent </a:t>
            </a:r>
            <a:r>
              <a:rPr lang="cs-CZ" sz="2800" b="1" dirty="0">
                <a:solidFill>
                  <a:srgbClr val="C00000"/>
                </a:solidFill>
              </a:rPr>
              <a:t>stát – nízké riziko – nízký výnos </a:t>
            </a:r>
          </a:p>
          <a:p>
            <a:pPr>
              <a:buFont typeface="Wingdings" panose="05000000000000000000" pitchFamily="2" charset="2"/>
              <a:buChar char="q"/>
            </a:pPr>
            <a:r>
              <a:rPr lang="cs-CZ" sz="2800" b="1" dirty="0">
                <a:latin typeface="Times New Roman" panose="02020603050405020304" pitchFamily="18" charset="0"/>
                <a:cs typeface="Times New Roman" panose="02020603050405020304" pitchFamily="18" charset="0"/>
              </a:rPr>
              <a:t>Nejbezpečnější dluhopisy, vydává ministerstvo financí – emituje ČNB </a:t>
            </a:r>
          </a:p>
          <a:p>
            <a:pPr>
              <a:buFont typeface="Wingdings" panose="05000000000000000000" pitchFamily="2" charset="2"/>
              <a:buChar char="q"/>
            </a:pPr>
            <a:r>
              <a:rPr lang="cs-CZ" sz="2800" b="1" dirty="0">
                <a:latin typeface="Times New Roman" panose="02020603050405020304" pitchFamily="18" charset="0"/>
                <a:cs typeface="Times New Roman" panose="02020603050405020304" pitchFamily="18" charset="0"/>
              </a:rPr>
              <a:t> Přímý prodej, prodávají se formou aukce, na pobočkách smluvních partnerů osobně nebo online  </a:t>
            </a:r>
          </a:p>
          <a:p>
            <a:pPr>
              <a:buFont typeface="Wingdings" panose="05000000000000000000" pitchFamily="2" charset="2"/>
              <a:buChar char="q"/>
            </a:pPr>
            <a:r>
              <a:rPr lang="cs-CZ" sz="2800" b="1" dirty="0">
                <a:latin typeface="Times New Roman" panose="02020603050405020304" pitchFamily="18" charset="0"/>
                <a:cs typeface="Times New Roman" panose="02020603050405020304" pitchFamily="18" charset="0"/>
              </a:rPr>
              <a:t> Nominální hodnota 10 000 Kč </a:t>
            </a:r>
          </a:p>
          <a:p>
            <a:pPr>
              <a:buFont typeface="Wingdings" panose="05000000000000000000" pitchFamily="2" charset="2"/>
              <a:buChar char="q"/>
            </a:pPr>
            <a:r>
              <a:rPr lang="cs-CZ" sz="2800" b="1" dirty="0">
                <a:latin typeface="Times New Roman" panose="02020603050405020304" pitchFamily="18" charset="0"/>
                <a:cs typeface="Times New Roman" panose="02020603050405020304" pitchFamily="18" charset="0"/>
              </a:rPr>
              <a:t> Doba splatnosti 3, 5 , 7, 10 let</a:t>
            </a:r>
          </a:p>
          <a:p>
            <a:pPr algn="just">
              <a:buFont typeface="Wingdings" panose="05000000000000000000" pitchFamily="2" charset="2"/>
              <a:buChar char="q"/>
            </a:pPr>
            <a:r>
              <a:rPr lang="cs-CZ" sz="2800" b="1" dirty="0">
                <a:latin typeface="Times New Roman" panose="02020603050405020304" pitchFamily="18" charset="0"/>
                <a:cs typeface="Times New Roman" panose="02020603050405020304" pitchFamily="18" charset="0"/>
              </a:rPr>
              <a:t> pro financování investic státu např. na dopravní infrastrukturu, deficit rozpočtu</a:t>
            </a:r>
          </a:p>
          <a:p>
            <a:pPr>
              <a:buFont typeface="Wingdings" panose="05000000000000000000" pitchFamily="2" charset="2"/>
              <a:buChar char="q"/>
            </a:pPr>
            <a:r>
              <a:rPr lang="cs-CZ" sz="2800" b="1" dirty="0">
                <a:latin typeface="Times New Roman" panose="02020603050405020304" pitchFamily="18" charset="0"/>
                <a:cs typeface="Times New Roman" panose="02020603050405020304" pitchFamily="18" charset="0"/>
              </a:rPr>
              <a:t> Snaha získat finanční hotovost – snaha získat dlouhodobý úvěr  </a:t>
            </a:r>
          </a:p>
          <a:p>
            <a:pPr>
              <a:buFont typeface="Wingdings" panose="05000000000000000000" pitchFamily="2" charset="2"/>
              <a:buChar char="q"/>
            </a:pPr>
            <a:r>
              <a:rPr lang="cs-CZ" sz="2800" b="1" dirty="0">
                <a:latin typeface="Times New Roman" panose="02020603050405020304" pitchFamily="18" charset="0"/>
                <a:cs typeface="Times New Roman" panose="02020603050405020304" pitchFamily="18" charset="0"/>
              </a:rPr>
              <a:t>Dluhopis Republiky stabilita, spolehlivost, důvěryhodnost – 100 let republiky, kdy byl tedy vydán ????  (pouze pro FO) </a:t>
            </a:r>
          </a:p>
        </p:txBody>
      </p:sp>
    </p:spTree>
    <p:extLst>
      <p:ext uri="{BB962C8B-B14F-4D97-AF65-F5344CB8AC3E}">
        <p14:creationId xmlns:p14="http://schemas.microsoft.com/office/powerpoint/2010/main" val="221841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Symboly měn 16: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314_TF02895262.potx" id="{75288FF5-6297-4183-8D43-3F2F05AE2F9F}" vid="{35DF52C8-9A9C-45C5-8D0A-B0D28C0F875C}"/>
    </a:ext>
  </a:extLst>
</a:theme>
</file>

<file path=ppt/theme/theme2.xml><?xml version="1.0" encoding="utf-8"?>
<a:theme xmlns:a="http://schemas.openxmlformats.org/drawingml/2006/main" name="Motiv Offic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Motiv Offic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 se symboly měn (širokoúhlý formát)</Template>
  <TotalTime>5456</TotalTime>
  <Words>2535</Words>
  <Application>Microsoft Office PowerPoint</Application>
  <PresentationFormat>Vlastní</PresentationFormat>
  <Paragraphs>232</Paragraphs>
  <Slides>36</Slides>
  <Notes>4</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36</vt:i4>
      </vt:variant>
    </vt:vector>
  </HeadingPairs>
  <TitlesOfParts>
    <vt:vector size="43" baseType="lpstr">
      <vt:lpstr>Arial</vt:lpstr>
      <vt:lpstr>Calibri</vt:lpstr>
      <vt:lpstr>Cambria</vt:lpstr>
      <vt:lpstr>Cambria Math</vt:lpstr>
      <vt:lpstr>Times New Roman</vt:lpstr>
      <vt:lpstr>Wingdings</vt:lpstr>
      <vt:lpstr>Symboly měn 16:9</vt:lpstr>
      <vt:lpstr>DLUŽNICKÉ CENNÉ PAPÍRY</vt:lpstr>
      <vt:lpstr>ČLENĚNÍ CENNÝCH PAPÍRŮ</vt:lpstr>
      <vt:lpstr>CO JE TO DLUŽNICKÝ CENNÝ PAPÍR </vt:lpstr>
      <vt:lpstr>DLUHOPIS  (obligace) A JEHO PODSTATA </vt:lpstr>
      <vt:lpstr>Prezentace aplikace PowerPoint</vt:lpstr>
      <vt:lpstr>Prezentace aplikace PowerPoint</vt:lpstr>
      <vt:lpstr>Forma dluhopisu </vt:lpstr>
      <vt:lpstr>TYPY DLUHOPISU PODLE EMITENTA</vt:lpstr>
      <vt:lpstr>STÁTNÍ DLUHOPISY</vt:lpstr>
      <vt:lpstr>Dluhopis Republiky  </vt:lpstr>
      <vt:lpstr>Výnosy českých státních dluhopisů 2, 5 a 10 letých </vt:lpstr>
      <vt:lpstr>STÁTNÍ POKLADNIČNÍ POUKÁZKY </vt:lpstr>
      <vt:lpstr>KOMUNÁLNÍ DLUHOPISY </vt:lpstr>
      <vt:lpstr>PODNIKOVÉ (KORPORÁTNÍ) DLUHOPISY </vt:lpstr>
      <vt:lpstr>Korunové dluhopisy tzv. Kalouskovy dluhopisy  </vt:lpstr>
      <vt:lpstr>DLUHOPISY PODLE PŮVODU ZEMĚ</vt:lpstr>
      <vt:lpstr>Základní rizika dluhopisů </vt:lpstr>
      <vt:lpstr>RIZIKO SPOJENÉ S BONITOU EMITENTA </vt:lpstr>
      <vt:lpstr>RATING politické riziko a ekonomické riziko ochotu splatit a schopnost splatit  https://www.fxstreet.cz/rating-sp-moodys-a-fitch.html </vt:lpstr>
      <vt:lpstr>ČLENĚNÍ DLUHOPISŮ PODLE TYPU KUPÓNU</vt:lpstr>
      <vt:lpstr>ČLENĚNÍ DLUHOPISŮ PODLE TYPU KUPÓNU </vt:lpstr>
      <vt:lpstr>Svlečené dluhopisy a konzole </vt:lpstr>
      <vt:lpstr>DLUHOPISY Z POHLEDU DOBY SPLATNOSTI </vt:lpstr>
      <vt:lpstr>PODLE VÝNOSŮ  DLUHOPISŮ </vt:lpstr>
      <vt:lpstr>ALIKVÓTNÍ ÚROKOVÝ VÝNOS </vt:lpstr>
      <vt:lpstr>Prezentace aplikace PowerPoint</vt:lpstr>
      <vt:lpstr>Stránky českých dluhopisů</vt:lpstr>
      <vt:lpstr>SMĚNKY</vt:lpstr>
      <vt:lpstr>NÁLEŽITOSTI SMĚNKY</vt:lpstr>
      <vt:lpstr>SPLATNOST SMĚNKY</vt:lpstr>
      <vt:lpstr>Pro zájemce : SMĚNKA </vt:lpstr>
      <vt:lpstr>TYPY SMĚNEK </vt:lpstr>
      <vt:lpstr>Poradenství ČS   </vt:lpstr>
      <vt:lpstr>Prezentace aplikace PowerPoint</vt:lpstr>
      <vt:lpstr>HYPOTÉČNÍ ZÁSTAVNÍ LIST </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DLUŽNICKÉ CENNÉ PAPÍRY</dc:title>
  <dc:creator>Milka</dc:creator>
  <cp:lastModifiedBy>Milena Botlíková</cp:lastModifiedBy>
  <cp:revision>121</cp:revision>
  <dcterms:created xsi:type="dcterms:W3CDTF">2018-10-12T07:09:40Z</dcterms:created>
  <dcterms:modified xsi:type="dcterms:W3CDTF">2021-10-20T05:46:36Z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