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18" r:id="rId2"/>
    <p:sldId id="329" r:id="rId3"/>
    <p:sldId id="340" r:id="rId4"/>
    <p:sldId id="380" r:id="rId5"/>
    <p:sldId id="347" r:id="rId6"/>
    <p:sldId id="381" r:id="rId7"/>
    <p:sldId id="339" r:id="rId8"/>
    <p:sldId id="385" r:id="rId9"/>
    <p:sldId id="386" r:id="rId10"/>
    <p:sldId id="330" r:id="rId11"/>
    <p:sldId id="341" r:id="rId12"/>
    <p:sldId id="348" r:id="rId13"/>
    <p:sldId id="349" r:id="rId14"/>
    <p:sldId id="331" r:id="rId15"/>
    <p:sldId id="350" r:id="rId16"/>
    <p:sldId id="383" r:id="rId17"/>
    <p:sldId id="332" r:id="rId18"/>
    <p:sldId id="334" r:id="rId19"/>
    <p:sldId id="342" r:id="rId20"/>
    <p:sldId id="359" r:id="rId21"/>
    <p:sldId id="360" r:id="rId22"/>
    <p:sldId id="378" r:id="rId23"/>
    <p:sldId id="362" r:id="rId24"/>
    <p:sldId id="336" r:id="rId25"/>
    <p:sldId id="343" r:id="rId26"/>
    <p:sldId id="344" r:id="rId27"/>
    <p:sldId id="361" r:id="rId28"/>
    <p:sldId id="353" r:id="rId29"/>
    <p:sldId id="367" r:id="rId30"/>
    <p:sldId id="345" r:id="rId31"/>
    <p:sldId id="355" r:id="rId32"/>
    <p:sldId id="357" r:id="rId33"/>
    <p:sldId id="346" r:id="rId34"/>
    <p:sldId id="384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7" r:id="rId43"/>
    <p:sldId id="376" r:id="rId44"/>
    <p:sldId id="358" r:id="rId45"/>
    <p:sldId id="356" r:id="rId46"/>
    <p:sldId id="379" r:id="rId47"/>
  </p:sldIdLst>
  <p:sldSz cx="12188825" cy="6858000"/>
  <p:notesSz cx="6858000" cy="9144000"/>
  <p:custDataLst>
    <p:tags r:id="rId50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828282"/>
    <a:srgbClr val="6E90FE"/>
    <a:srgbClr val="8086FC"/>
    <a:srgbClr val="6D6DFB"/>
    <a:srgbClr val="4E78F0"/>
    <a:srgbClr val="F0932C"/>
    <a:srgbClr val="92C610"/>
    <a:srgbClr val="9FD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29" autoAdjust="0"/>
  </p:normalViewPr>
  <p:slideViewPr>
    <p:cSldViewPr showGuides="1">
      <p:cViewPr varScale="1">
        <p:scale>
          <a:sx n="69" d="100"/>
          <a:sy n="69" d="100"/>
        </p:scale>
        <p:origin x="72" y="7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0" d="100"/>
          <a:sy n="70" d="100"/>
        </p:scale>
        <p:origin x="413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List1!$R$4</c:f>
              <c:strCache>
                <c:ptCount val="1"/>
                <c:pt idx="0">
                  <c:v>Repo sazba - 2 týdny</c:v>
                </c:pt>
              </c:strCache>
            </c:strRef>
          </c:tx>
          <c:marker>
            <c:symbol val="none"/>
          </c:marker>
          <c:cat>
            <c:numRef>
              <c:f>List1!$Q$6:$Q$108</c:f>
              <c:numCache>
                <c:formatCode>mmm\-yy</c:formatCode>
                <c:ptCount val="103"/>
                <c:pt idx="0">
                  <c:v>34029</c:v>
                </c:pt>
                <c:pt idx="1">
                  <c:v>34121</c:v>
                </c:pt>
                <c:pt idx="2">
                  <c:v>34213</c:v>
                </c:pt>
                <c:pt idx="3">
                  <c:v>34304</c:v>
                </c:pt>
                <c:pt idx="4">
                  <c:v>34394</c:v>
                </c:pt>
                <c:pt idx="5">
                  <c:v>34486</c:v>
                </c:pt>
                <c:pt idx="6">
                  <c:v>34578</c:v>
                </c:pt>
                <c:pt idx="7">
                  <c:v>34669</c:v>
                </c:pt>
                <c:pt idx="8">
                  <c:v>34759</c:v>
                </c:pt>
                <c:pt idx="9">
                  <c:v>34851</c:v>
                </c:pt>
                <c:pt idx="10">
                  <c:v>34943</c:v>
                </c:pt>
                <c:pt idx="11">
                  <c:v>35034</c:v>
                </c:pt>
                <c:pt idx="12">
                  <c:v>35125</c:v>
                </c:pt>
                <c:pt idx="13">
                  <c:v>35217</c:v>
                </c:pt>
                <c:pt idx="14">
                  <c:v>35309</c:v>
                </c:pt>
                <c:pt idx="15">
                  <c:v>35400</c:v>
                </c:pt>
                <c:pt idx="16">
                  <c:v>35490</c:v>
                </c:pt>
                <c:pt idx="17">
                  <c:v>35582</c:v>
                </c:pt>
                <c:pt idx="18">
                  <c:v>35674</c:v>
                </c:pt>
                <c:pt idx="19">
                  <c:v>35765</c:v>
                </c:pt>
                <c:pt idx="20">
                  <c:v>35855</c:v>
                </c:pt>
                <c:pt idx="21">
                  <c:v>35947</c:v>
                </c:pt>
                <c:pt idx="22">
                  <c:v>36039</c:v>
                </c:pt>
                <c:pt idx="23">
                  <c:v>36130</c:v>
                </c:pt>
                <c:pt idx="24">
                  <c:v>36220</c:v>
                </c:pt>
                <c:pt idx="25">
                  <c:v>36312</c:v>
                </c:pt>
                <c:pt idx="26">
                  <c:v>36404</c:v>
                </c:pt>
                <c:pt idx="27">
                  <c:v>36495</c:v>
                </c:pt>
                <c:pt idx="28">
                  <c:v>36586</c:v>
                </c:pt>
                <c:pt idx="29">
                  <c:v>36678</c:v>
                </c:pt>
                <c:pt idx="30">
                  <c:v>36770</c:v>
                </c:pt>
                <c:pt idx="31">
                  <c:v>36861</c:v>
                </c:pt>
                <c:pt idx="32">
                  <c:v>36951</c:v>
                </c:pt>
                <c:pt idx="33">
                  <c:v>37043</c:v>
                </c:pt>
                <c:pt idx="34">
                  <c:v>37135</c:v>
                </c:pt>
                <c:pt idx="35">
                  <c:v>37226</c:v>
                </c:pt>
                <c:pt idx="36">
                  <c:v>37316</c:v>
                </c:pt>
                <c:pt idx="37">
                  <c:v>37408</c:v>
                </c:pt>
                <c:pt idx="38">
                  <c:v>37500</c:v>
                </c:pt>
                <c:pt idx="39">
                  <c:v>37591</c:v>
                </c:pt>
                <c:pt idx="40">
                  <c:v>37681</c:v>
                </c:pt>
                <c:pt idx="41">
                  <c:v>37773</c:v>
                </c:pt>
                <c:pt idx="42">
                  <c:v>37865</c:v>
                </c:pt>
                <c:pt idx="43">
                  <c:v>37956</c:v>
                </c:pt>
                <c:pt idx="44">
                  <c:v>38047</c:v>
                </c:pt>
                <c:pt idx="45">
                  <c:v>38139</c:v>
                </c:pt>
                <c:pt idx="46">
                  <c:v>38231</c:v>
                </c:pt>
                <c:pt idx="47">
                  <c:v>38322</c:v>
                </c:pt>
                <c:pt idx="48">
                  <c:v>38412</c:v>
                </c:pt>
                <c:pt idx="49">
                  <c:v>38504</c:v>
                </c:pt>
                <c:pt idx="50">
                  <c:v>38596</c:v>
                </c:pt>
                <c:pt idx="51">
                  <c:v>38687</c:v>
                </c:pt>
                <c:pt idx="52">
                  <c:v>38777</c:v>
                </c:pt>
                <c:pt idx="53">
                  <c:v>38869</c:v>
                </c:pt>
                <c:pt idx="54">
                  <c:v>38961</c:v>
                </c:pt>
                <c:pt idx="55">
                  <c:v>39052</c:v>
                </c:pt>
                <c:pt idx="56">
                  <c:v>39142</c:v>
                </c:pt>
                <c:pt idx="57">
                  <c:v>39234</c:v>
                </c:pt>
                <c:pt idx="58">
                  <c:v>39326</c:v>
                </c:pt>
                <c:pt idx="59">
                  <c:v>39417</c:v>
                </c:pt>
                <c:pt idx="60">
                  <c:v>39508</c:v>
                </c:pt>
                <c:pt idx="61">
                  <c:v>39600</c:v>
                </c:pt>
                <c:pt idx="62">
                  <c:v>39692</c:v>
                </c:pt>
                <c:pt idx="63">
                  <c:v>39783</c:v>
                </c:pt>
                <c:pt idx="64">
                  <c:v>39873</c:v>
                </c:pt>
                <c:pt idx="65">
                  <c:v>39965</c:v>
                </c:pt>
                <c:pt idx="66">
                  <c:v>40057</c:v>
                </c:pt>
                <c:pt idx="67">
                  <c:v>40148</c:v>
                </c:pt>
                <c:pt idx="68">
                  <c:v>40238</c:v>
                </c:pt>
                <c:pt idx="69">
                  <c:v>40330</c:v>
                </c:pt>
                <c:pt idx="70">
                  <c:v>40422</c:v>
                </c:pt>
                <c:pt idx="71">
                  <c:v>40513</c:v>
                </c:pt>
                <c:pt idx="72">
                  <c:v>40603</c:v>
                </c:pt>
                <c:pt idx="73">
                  <c:v>40695</c:v>
                </c:pt>
                <c:pt idx="74">
                  <c:v>40787</c:v>
                </c:pt>
                <c:pt idx="75">
                  <c:v>40878</c:v>
                </c:pt>
                <c:pt idx="76">
                  <c:v>40969</c:v>
                </c:pt>
                <c:pt idx="77">
                  <c:v>41061</c:v>
                </c:pt>
                <c:pt idx="78">
                  <c:v>41153</c:v>
                </c:pt>
                <c:pt idx="79">
                  <c:v>41244</c:v>
                </c:pt>
                <c:pt idx="80">
                  <c:v>41334</c:v>
                </c:pt>
                <c:pt idx="81">
                  <c:v>41426</c:v>
                </c:pt>
                <c:pt idx="82">
                  <c:v>41518</c:v>
                </c:pt>
                <c:pt idx="83">
                  <c:v>41609</c:v>
                </c:pt>
                <c:pt idx="84">
                  <c:v>41699</c:v>
                </c:pt>
                <c:pt idx="85">
                  <c:v>41791</c:v>
                </c:pt>
                <c:pt idx="86">
                  <c:v>41883</c:v>
                </c:pt>
                <c:pt idx="87">
                  <c:v>41974</c:v>
                </c:pt>
                <c:pt idx="88">
                  <c:v>42064</c:v>
                </c:pt>
                <c:pt idx="89">
                  <c:v>42156</c:v>
                </c:pt>
                <c:pt idx="90">
                  <c:v>42248</c:v>
                </c:pt>
                <c:pt idx="91">
                  <c:v>42339</c:v>
                </c:pt>
                <c:pt idx="92">
                  <c:v>42430</c:v>
                </c:pt>
                <c:pt idx="93">
                  <c:v>42522</c:v>
                </c:pt>
                <c:pt idx="94">
                  <c:v>42614</c:v>
                </c:pt>
                <c:pt idx="95">
                  <c:v>42705</c:v>
                </c:pt>
                <c:pt idx="96">
                  <c:v>42795</c:v>
                </c:pt>
                <c:pt idx="97">
                  <c:v>42887</c:v>
                </c:pt>
                <c:pt idx="98">
                  <c:v>42979</c:v>
                </c:pt>
                <c:pt idx="99">
                  <c:v>43070</c:v>
                </c:pt>
                <c:pt idx="100">
                  <c:v>43160</c:v>
                </c:pt>
                <c:pt idx="101">
                  <c:v>43252</c:v>
                </c:pt>
                <c:pt idx="102">
                  <c:v>43344</c:v>
                </c:pt>
              </c:numCache>
            </c:numRef>
          </c:cat>
          <c:val>
            <c:numRef>
              <c:f>List1!$R$5:$R$108</c:f>
              <c:numCache>
                <c:formatCode>General</c:formatCode>
                <c:ptCount val="104"/>
                <c:pt idx="12">
                  <c:v>11.3</c:v>
                </c:pt>
                <c:pt idx="13">
                  <c:v>11.5</c:v>
                </c:pt>
                <c:pt idx="14">
                  <c:v>12.4</c:v>
                </c:pt>
                <c:pt idx="15">
                  <c:v>12.4</c:v>
                </c:pt>
                <c:pt idx="16">
                  <c:v>12.4</c:v>
                </c:pt>
                <c:pt idx="17">
                  <c:v>12.4</c:v>
                </c:pt>
                <c:pt idx="18">
                  <c:v>18.2</c:v>
                </c:pt>
                <c:pt idx="19">
                  <c:v>14.5</c:v>
                </c:pt>
                <c:pt idx="20">
                  <c:v>14.75</c:v>
                </c:pt>
                <c:pt idx="21">
                  <c:v>15</c:v>
                </c:pt>
                <c:pt idx="22">
                  <c:v>15</c:v>
                </c:pt>
                <c:pt idx="23">
                  <c:v>13.5</c:v>
                </c:pt>
                <c:pt idx="24">
                  <c:v>9.5</c:v>
                </c:pt>
                <c:pt idx="25">
                  <c:v>7.5</c:v>
                </c:pt>
                <c:pt idx="26">
                  <c:v>6.5</c:v>
                </c:pt>
                <c:pt idx="27">
                  <c:v>6</c:v>
                </c:pt>
                <c:pt idx="28">
                  <c:v>5.25</c:v>
                </c:pt>
                <c:pt idx="29">
                  <c:v>5.25</c:v>
                </c:pt>
                <c:pt idx="30">
                  <c:v>5.25</c:v>
                </c:pt>
                <c:pt idx="31">
                  <c:v>5.25</c:v>
                </c:pt>
                <c:pt idx="32">
                  <c:v>5.25</c:v>
                </c:pt>
                <c:pt idx="33">
                  <c:v>5</c:v>
                </c:pt>
                <c:pt idx="34">
                  <c:v>5</c:v>
                </c:pt>
                <c:pt idx="35">
                  <c:v>5.25</c:v>
                </c:pt>
                <c:pt idx="36">
                  <c:v>4.75</c:v>
                </c:pt>
                <c:pt idx="37">
                  <c:v>4.25</c:v>
                </c:pt>
                <c:pt idx="38">
                  <c:v>3.75</c:v>
                </c:pt>
                <c:pt idx="39">
                  <c:v>3</c:v>
                </c:pt>
                <c:pt idx="40">
                  <c:v>2.75</c:v>
                </c:pt>
                <c:pt idx="41">
                  <c:v>2.5</c:v>
                </c:pt>
                <c:pt idx="42">
                  <c:v>2.25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2.25</c:v>
                </c:pt>
                <c:pt idx="47">
                  <c:v>2.5</c:v>
                </c:pt>
                <c:pt idx="48">
                  <c:v>2.5</c:v>
                </c:pt>
                <c:pt idx="49">
                  <c:v>2.25</c:v>
                </c:pt>
                <c:pt idx="50">
                  <c:v>1.75</c:v>
                </c:pt>
                <c:pt idx="51">
                  <c:v>1.75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2.5</c:v>
                </c:pt>
                <c:pt idx="56">
                  <c:v>2.5</c:v>
                </c:pt>
                <c:pt idx="57">
                  <c:v>2.5</c:v>
                </c:pt>
                <c:pt idx="58">
                  <c:v>2.75</c:v>
                </c:pt>
                <c:pt idx="59">
                  <c:v>3.25</c:v>
                </c:pt>
                <c:pt idx="60">
                  <c:v>3.5</c:v>
                </c:pt>
                <c:pt idx="61">
                  <c:v>3.75</c:v>
                </c:pt>
                <c:pt idx="62">
                  <c:v>3.75</c:v>
                </c:pt>
                <c:pt idx="63">
                  <c:v>3.5</c:v>
                </c:pt>
                <c:pt idx="64">
                  <c:v>2.25</c:v>
                </c:pt>
                <c:pt idx="65">
                  <c:v>1.75</c:v>
                </c:pt>
                <c:pt idx="66">
                  <c:v>1.5</c:v>
                </c:pt>
                <c:pt idx="67">
                  <c:v>1.25</c:v>
                </c:pt>
                <c:pt idx="68">
                  <c:v>1</c:v>
                </c:pt>
                <c:pt idx="69">
                  <c:v>1</c:v>
                </c:pt>
                <c:pt idx="70">
                  <c:v>0.75</c:v>
                </c:pt>
                <c:pt idx="71">
                  <c:v>0.75</c:v>
                </c:pt>
                <c:pt idx="72">
                  <c:v>0.75</c:v>
                </c:pt>
                <c:pt idx="73">
                  <c:v>0.75</c:v>
                </c:pt>
                <c:pt idx="74">
                  <c:v>0.75</c:v>
                </c:pt>
                <c:pt idx="75">
                  <c:v>0.75</c:v>
                </c:pt>
                <c:pt idx="76">
                  <c:v>0.75</c:v>
                </c:pt>
                <c:pt idx="77">
                  <c:v>0.75</c:v>
                </c:pt>
                <c:pt idx="78">
                  <c:v>0.5</c:v>
                </c:pt>
                <c:pt idx="79">
                  <c:v>0.5</c:v>
                </c:pt>
                <c:pt idx="80">
                  <c:v>0.05</c:v>
                </c:pt>
                <c:pt idx="81">
                  <c:v>0.05</c:v>
                </c:pt>
                <c:pt idx="82">
                  <c:v>0.05</c:v>
                </c:pt>
                <c:pt idx="83">
                  <c:v>0.05</c:v>
                </c:pt>
                <c:pt idx="84">
                  <c:v>0.05</c:v>
                </c:pt>
                <c:pt idx="85">
                  <c:v>0.05</c:v>
                </c:pt>
                <c:pt idx="86">
                  <c:v>0.05</c:v>
                </c:pt>
                <c:pt idx="87">
                  <c:v>0.05</c:v>
                </c:pt>
                <c:pt idx="88">
                  <c:v>0.05</c:v>
                </c:pt>
                <c:pt idx="89">
                  <c:v>0.05</c:v>
                </c:pt>
                <c:pt idx="90">
                  <c:v>0.05</c:v>
                </c:pt>
                <c:pt idx="91">
                  <c:v>0.05</c:v>
                </c:pt>
                <c:pt idx="92">
                  <c:v>0.05</c:v>
                </c:pt>
                <c:pt idx="93">
                  <c:v>0.05</c:v>
                </c:pt>
                <c:pt idx="94">
                  <c:v>0.05</c:v>
                </c:pt>
                <c:pt idx="95">
                  <c:v>0.05</c:v>
                </c:pt>
                <c:pt idx="96">
                  <c:v>0.05</c:v>
                </c:pt>
                <c:pt idx="97">
                  <c:v>0.05</c:v>
                </c:pt>
                <c:pt idx="98">
                  <c:v>0.05</c:v>
                </c:pt>
                <c:pt idx="99">
                  <c:v>0.25</c:v>
                </c:pt>
                <c:pt idx="100">
                  <c:v>0.5</c:v>
                </c:pt>
                <c:pt idx="101">
                  <c:v>0.75</c:v>
                </c:pt>
                <c:pt idx="102">
                  <c:v>1</c:v>
                </c:pt>
                <c:pt idx="10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9E-4877-8897-BB04F148952B}"/>
            </c:ext>
          </c:extLst>
        </c:ser>
        <c:ser>
          <c:idx val="1"/>
          <c:order val="1"/>
          <c:tx>
            <c:strRef>
              <c:f>List1!$S$4</c:f>
              <c:strCache>
                <c:ptCount val="1"/>
                <c:pt idx="0">
                  <c:v>Diskontní sazba</c:v>
                </c:pt>
              </c:strCache>
            </c:strRef>
          </c:tx>
          <c:marker>
            <c:symbol val="none"/>
          </c:marker>
          <c:cat>
            <c:numRef>
              <c:f>List1!$Q$6:$Q$108</c:f>
              <c:numCache>
                <c:formatCode>mmm\-yy</c:formatCode>
                <c:ptCount val="103"/>
                <c:pt idx="0">
                  <c:v>34029</c:v>
                </c:pt>
                <c:pt idx="1">
                  <c:v>34121</c:v>
                </c:pt>
                <c:pt idx="2">
                  <c:v>34213</c:v>
                </c:pt>
                <c:pt idx="3">
                  <c:v>34304</c:v>
                </c:pt>
                <c:pt idx="4">
                  <c:v>34394</c:v>
                </c:pt>
                <c:pt idx="5">
                  <c:v>34486</c:v>
                </c:pt>
                <c:pt idx="6">
                  <c:v>34578</c:v>
                </c:pt>
                <c:pt idx="7">
                  <c:v>34669</c:v>
                </c:pt>
                <c:pt idx="8">
                  <c:v>34759</c:v>
                </c:pt>
                <c:pt idx="9">
                  <c:v>34851</c:v>
                </c:pt>
                <c:pt idx="10">
                  <c:v>34943</c:v>
                </c:pt>
                <c:pt idx="11">
                  <c:v>35034</c:v>
                </c:pt>
                <c:pt idx="12">
                  <c:v>35125</c:v>
                </c:pt>
                <c:pt idx="13">
                  <c:v>35217</c:v>
                </c:pt>
                <c:pt idx="14">
                  <c:v>35309</c:v>
                </c:pt>
                <c:pt idx="15">
                  <c:v>35400</c:v>
                </c:pt>
                <c:pt idx="16">
                  <c:v>35490</c:v>
                </c:pt>
                <c:pt idx="17">
                  <c:v>35582</c:v>
                </c:pt>
                <c:pt idx="18">
                  <c:v>35674</c:v>
                </c:pt>
                <c:pt idx="19">
                  <c:v>35765</c:v>
                </c:pt>
                <c:pt idx="20">
                  <c:v>35855</c:v>
                </c:pt>
                <c:pt idx="21">
                  <c:v>35947</c:v>
                </c:pt>
                <c:pt idx="22">
                  <c:v>36039</c:v>
                </c:pt>
                <c:pt idx="23">
                  <c:v>36130</c:v>
                </c:pt>
                <c:pt idx="24">
                  <c:v>36220</c:v>
                </c:pt>
                <c:pt idx="25">
                  <c:v>36312</c:v>
                </c:pt>
                <c:pt idx="26">
                  <c:v>36404</c:v>
                </c:pt>
                <c:pt idx="27">
                  <c:v>36495</c:v>
                </c:pt>
                <c:pt idx="28">
                  <c:v>36586</c:v>
                </c:pt>
                <c:pt idx="29">
                  <c:v>36678</c:v>
                </c:pt>
                <c:pt idx="30">
                  <c:v>36770</c:v>
                </c:pt>
                <c:pt idx="31">
                  <c:v>36861</c:v>
                </c:pt>
                <c:pt idx="32">
                  <c:v>36951</c:v>
                </c:pt>
                <c:pt idx="33">
                  <c:v>37043</c:v>
                </c:pt>
                <c:pt idx="34">
                  <c:v>37135</c:v>
                </c:pt>
                <c:pt idx="35">
                  <c:v>37226</c:v>
                </c:pt>
                <c:pt idx="36">
                  <c:v>37316</c:v>
                </c:pt>
                <c:pt idx="37">
                  <c:v>37408</c:v>
                </c:pt>
                <c:pt idx="38">
                  <c:v>37500</c:v>
                </c:pt>
                <c:pt idx="39">
                  <c:v>37591</c:v>
                </c:pt>
                <c:pt idx="40">
                  <c:v>37681</c:v>
                </c:pt>
                <c:pt idx="41">
                  <c:v>37773</c:v>
                </c:pt>
                <c:pt idx="42">
                  <c:v>37865</c:v>
                </c:pt>
                <c:pt idx="43">
                  <c:v>37956</c:v>
                </c:pt>
                <c:pt idx="44">
                  <c:v>38047</c:v>
                </c:pt>
                <c:pt idx="45">
                  <c:v>38139</c:v>
                </c:pt>
                <c:pt idx="46">
                  <c:v>38231</c:v>
                </c:pt>
                <c:pt idx="47">
                  <c:v>38322</c:v>
                </c:pt>
                <c:pt idx="48">
                  <c:v>38412</c:v>
                </c:pt>
                <c:pt idx="49">
                  <c:v>38504</c:v>
                </c:pt>
                <c:pt idx="50">
                  <c:v>38596</c:v>
                </c:pt>
                <c:pt idx="51">
                  <c:v>38687</c:v>
                </c:pt>
                <c:pt idx="52">
                  <c:v>38777</c:v>
                </c:pt>
                <c:pt idx="53">
                  <c:v>38869</c:v>
                </c:pt>
                <c:pt idx="54">
                  <c:v>38961</c:v>
                </c:pt>
                <c:pt idx="55">
                  <c:v>39052</c:v>
                </c:pt>
                <c:pt idx="56">
                  <c:v>39142</c:v>
                </c:pt>
                <c:pt idx="57">
                  <c:v>39234</c:v>
                </c:pt>
                <c:pt idx="58">
                  <c:v>39326</c:v>
                </c:pt>
                <c:pt idx="59">
                  <c:v>39417</c:v>
                </c:pt>
                <c:pt idx="60">
                  <c:v>39508</c:v>
                </c:pt>
                <c:pt idx="61">
                  <c:v>39600</c:v>
                </c:pt>
                <c:pt idx="62">
                  <c:v>39692</c:v>
                </c:pt>
                <c:pt idx="63">
                  <c:v>39783</c:v>
                </c:pt>
                <c:pt idx="64">
                  <c:v>39873</c:v>
                </c:pt>
                <c:pt idx="65">
                  <c:v>39965</c:v>
                </c:pt>
                <c:pt idx="66">
                  <c:v>40057</c:v>
                </c:pt>
                <c:pt idx="67">
                  <c:v>40148</c:v>
                </c:pt>
                <c:pt idx="68">
                  <c:v>40238</c:v>
                </c:pt>
                <c:pt idx="69">
                  <c:v>40330</c:v>
                </c:pt>
                <c:pt idx="70">
                  <c:v>40422</c:v>
                </c:pt>
                <c:pt idx="71">
                  <c:v>40513</c:v>
                </c:pt>
                <c:pt idx="72">
                  <c:v>40603</c:v>
                </c:pt>
                <c:pt idx="73">
                  <c:v>40695</c:v>
                </c:pt>
                <c:pt idx="74">
                  <c:v>40787</c:v>
                </c:pt>
                <c:pt idx="75">
                  <c:v>40878</c:v>
                </c:pt>
                <c:pt idx="76">
                  <c:v>40969</c:v>
                </c:pt>
                <c:pt idx="77">
                  <c:v>41061</c:v>
                </c:pt>
                <c:pt idx="78">
                  <c:v>41153</c:v>
                </c:pt>
                <c:pt idx="79">
                  <c:v>41244</c:v>
                </c:pt>
                <c:pt idx="80">
                  <c:v>41334</c:v>
                </c:pt>
                <c:pt idx="81">
                  <c:v>41426</c:v>
                </c:pt>
                <c:pt idx="82">
                  <c:v>41518</c:v>
                </c:pt>
                <c:pt idx="83">
                  <c:v>41609</c:v>
                </c:pt>
                <c:pt idx="84">
                  <c:v>41699</c:v>
                </c:pt>
                <c:pt idx="85">
                  <c:v>41791</c:v>
                </c:pt>
                <c:pt idx="86">
                  <c:v>41883</c:v>
                </c:pt>
                <c:pt idx="87">
                  <c:v>41974</c:v>
                </c:pt>
                <c:pt idx="88">
                  <c:v>42064</c:v>
                </c:pt>
                <c:pt idx="89">
                  <c:v>42156</c:v>
                </c:pt>
                <c:pt idx="90">
                  <c:v>42248</c:v>
                </c:pt>
                <c:pt idx="91">
                  <c:v>42339</c:v>
                </c:pt>
                <c:pt idx="92">
                  <c:v>42430</c:v>
                </c:pt>
                <c:pt idx="93">
                  <c:v>42522</c:v>
                </c:pt>
                <c:pt idx="94">
                  <c:v>42614</c:v>
                </c:pt>
                <c:pt idx="95">
                  <c:v>42705</c:v>
                </c:pt>
                <c:pt idx="96">
                  <c:v>42795</c:v>
                </c:pt>
                <c:pt idx="97">
                  <c:v>42887</c:v>
                </c:pt>
                <c:pt idx="98">
                  <c:v>42979</c:v>
                </c:pt>
                <c:pt idx="99">
                  <c:v>43070</c:v>
                </c:pt>
                <c:pt idx="100">
                  <c:v>43160</c:v>
                </c:pt>
                <c:pt idx="101">
                  <c:v>43252</c:v>
                </c:pt>
                <c:pt idx="102">
                  <c:v>43344</c:v>
                </c:pt>
              </c:numCache>
            </c:numRef>
          </c:cat>
          <c:val>
            <c:numRef>
              <c:f>List1!$S$5:$S$108</c:f>
              <c:numCache>
                <c:formatCode>General</c:formatCode>
                <c:ptCount val="104"/>
                <c:pt idx="1">
                  <c:v>9.5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8.5</c:v>
                </c:pt>
                <c:pt idx="9">
                  <c:v>8.5</c:v>
                </c:pt>
                <c:pt idx="10">
                  <c:v>9.5</c:v>
                </c:pt>
                <c:pt idx="11">
                  <c:v>9.5</c:v>
                </c:pt>
                <c:pt idx="12">
                  <c:v>9.5</c:v>
                </c:pt>
                <c:pt idx="13">
                  <c:v>9.5</c:v>
                </c:pt>
                <c:pt idx="14">
                  <c:v>10.5</c:v>
                </c:pt>
                <c:pt idx="15">
                  <c:v>10.5</c:v>
                </c:pt>
                <c:pt idx="16">
                  <c:v>10.5</c:v>
                </c:pt>
                <c:pt idx="17">
                  <c:v>10.5</c:v>
                </c:pt>
                <c:pt idx="18">
                  <c:v>13</c:v>
                </c:pt>
                <c:pt idx="19">
                  <c:v>13</c:v>
                </c:pt>
                <c:pt idx="20">
                  <c:v>13</c:v>
                </c:pt>
                <c:pt idx="21">
                  <c:v>13</c:v>
                </c:pt>
                <c:pt idx="22">
                  <c:v>13</c:v>
                </c:pt>
                <c:pt idx="23">
                  <c:v>11.5</c:v>
                </c:pt>
                <c:pt idx="24">
                  <c:v>7.5</c:v>
                </c:pt>
                <c:pt idx="25">
                  <c:v>6</c:v>
                </c:pt>
                <c:pt idx="26">
                  <c:v>6</c:v>
                </c:pt>
                <c:pt idx="27">
                  <c:v>5.5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4</c:v>
                </c:pt>
                <c:pt idx="34">
                  <c:v>4</c:v>
                </c:pt>
                <c:pt idx="35">
                  <c:v>4.25</c:v>
                </c:pt>
                <c:pt idx="36">
                  <c:v>3.75</c:v>
                </c:pt>
                <c:pt idx="37">
                  <c:v>3.25</c:v>
                </c:pt>
                <c:pt idx="38">
                  <c:v>2.75</c:v>
                </c:pt>
                <c:pt idx="39">
                  <c:v>2</c:v>
                </c:pt>
                <c:pt idx="40">
                  <c:v>1.75</c:v>
                </c:pt>
                <c:pt idx="41">
                  <c:v>1.5</c:v>
                </c:pt>
                <c:pt idx="42">
                  <c:v>1.25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1.25</c:v>
                </c:pt>
                <c:pt idx="47">
                  <c:v>1.5</c:v>
                </c:pt>
                <c:pt idx="48">
                  <c:v>1.5</c:v>
                </c:pt>
                <c:pt idx="49">
                  <c:v>1.25</c:v>
                </c:pt>
                <c:pt idx="50">
                  <c:v>0.75</c:v>
                </c:pt>
                <c:pt idx="51">
                  <c:v>0.75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1.5</c:v>
                </c:pt>
                <c:pt idx="56">
                  <c:v>1.5</c:v>
                </c:pt>
                <c:pt idx="57">
                  <c:v>1.5</c:v>
                </c:pt>
                <c:pt idx="58">
                  <c:v>1.75</c:v>
                </c:pt>
                <c:pt idx="59">
                  <c:v>2.25</c:v>
                </c:pt>
                <c:pt idx="60">
                  <c:v>2.5</c:v>
                </c:pt>
                <c:pt idx="61">
                  <c:v>2.75</c:v>
                </c:pt>
                <c:pt idx="62">
                  <c:v>2.75</c:v>
                </c:pt>
                <c:pt idx="63">
                  <c:v>2.5</c:v>
                </c:pt>
                <c:pt idx="64">
                  <c:v>1.25</c:v>
                </c:pt>
                <c:pt idx="65">
                  <c:v>0.75</c:v>
                </c:pt>
                <c:pt idx="66">
                  <c:v>0.5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0.05</c:v>
                </c:pt>
                <c:pt idx="81">
                  <c:v>0.05</c:v>
                </c:pt>
                <c:pt idx="82">
                  <c:v>0.05</c:v>
                </c:pt>
                <c:pt idx="83">
                  <c:v>0.05</c:v>
                </c:pt>
                <c:pt idx="84">
                  <c:v>0.05</c:v>
                </c:pt>
                <c:pt idx="85">
                  <c:v>0.05</c:v>
                </c:pt>
                <c:pt idx="86">
                  <c:v>0.05</c:v>
                </c:pt>
                <c:pt idx="87">
                  <c:v>0.05</c:v>
                </c:pt>
                <c:pt idx="88">
                  <c:v>0.05</c:v>
                </c:pt>
                <c:pt idx="89">
                  <c:v>0.05</c:v>
                </c:pt>
                <c:pt idx="90">
                  <c:v>0.05</c:v>
                </c:pt>
                <c:pt idx="91">
                  <c:v>0.05</c:v>
                </c:pt>
                <c:pt idx="92">
                  <c:v>0.05</c:v>
                </c:pt>
                <c:pt idx="93">
                  <c:v>0.05</c:v>
                </c:pt>
                <c:pt idx="94">
                  <c:v>0.05</c:v>
                </c:pt>
                <c:pt idx="95">
                  <c:v>0.05</c:v>
                </c:pt>
                <c:pt idx="96">
                  <c:v>0.05</c:v>
                </c:pt>
                <c:pt idx="97">
                  <c:v>0.05</c:v>
                </c:pt>
                <c:pt idx="98">
                  <c:v>0.05</c:v>
                </c:pt>
                <c:pt idx="99">
                  <c:v>0.05</c:v>
                </c:pt>
                <c:pt idx="100">
                  <c:v>0.05</c:v>
                </c:pt>
                <c:pt idx="101">
                  <c:v>0.05</c:v>
                </c:pt>
                <c:pt idx="102">
                  <c:v>0.05</c:v>
                </c:pt>
                <c:pt idx="10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9E-4877-8897-BB04F148952B}"/>
            </c:ext>
          </c:extLst>
        </c:ser>
        <c:ser>
          <c:idx val="2"/>
          <c:order val="2"/>
          <c:tx>
            <c:strRef>
              <c:f>List1!$T$4</c:f>
              <c:strCache>
                <c:ptCount val="1"/>
                <c:pt idx="0">
                  <c:v>Lombardní sazba</c:v>
                </c:pt>
              </c:strCache>
            </c:strRef>
          </c:tx>
          <c:marker>
            <c:symbol val="none"/>
          </c:marker>
          <c:cat>
            <c:numRef>
              <c:f>List1!$Q$6:$Q$108</c:f>
              <c:numCache>
                <c:formatCode>mmm\-yy</c:formatCode>
                <c:ptCount val="103"/>
                <c:pt idx="0">
                  <c:v>34029</c:v>
                </c:pt>
                <c:pt idx="1">
                  <c:v>34121</c:v>
                </c:pt>
                <c:pt idx="2">
                  <c:v>34213</c:v>
                </c:pt>
                <c:pt idx="3">
                  <c:v>34304</c:v>
                </c:pt>
                <c:pt idx="4">
                  <c:v>34394</c:v>
                </c:pt>
                <c:pt idx="5">
                  <c:v>34486</c:v>
                </c:pt>
                <c:pt idx="6">
                  <c:v>34578</c:v>
                </c:pt>
                <c:pt idx="7">
                  <c:v>34669</c:v>
                </c:pt>
                <c:pt idx="8">
                  <c:v>34759</c:v>
                </c:pt>
                <c:pt idx="9">
                  <c:v>34851</c:v>
                </c:pt>
                <c:pt idx="10">
                  <c:v>34943</c:v>
                </c:pt>
                <c:pt idx="11">
                  <c:v>35034</c:v>
                </c:pt>
                <c:pt idx="12">
                  <c:v>35125</c:v>
                </c:pt>
                <c:pt idx="13">
                  <c:v>35217</c:v>
                </c:pt>
                <c:pt idx="14">
                  <c:v>35309</c:v>
                </c:pt>
                <c:pt idx="15">
                  <c:v>35400</c:v>
                </c:pt>
                <c:pt idx="16">
                  <c:v>35490</c:v>
                </c:pt>
                <c:pt idx="17">
                  <c:v>35582</c:v>
                </c:pt>
                <c:pt idx="18">
                  <c:v>35674</c:v>
                </c:pt>
                <c:pt idx="19">
                  <c:v>35765</c:v>
                </c:pt>
                <c:pt idx="20">
                  <c:v>35855</c:v>
                </c:pt>
                <c:pt idx="21">
                  <c:v>35947</c:v>
                </c:pt>
                <c:pt idx="22">
                  <c:v>36039</c:v>
                </c:pt>
                <c:pt idx="23">
                  <c:v>36130</c:v>
                </c:pt>
                <c:pt idx="24">
                  <c:v>36220</c:v>
                </c:pt>
                <c:pt idx="25">
                  <c:v>36312</c:v>
                </c:pt>
                <c:pt idx="26">
                  <c:v>36404</c:v>
                </c:pt>
                <c:pt idx="27">
                  <c:v>36495</c:v>
                </c:pt>
                <c:pt idx="28">
                  <c:v>36586</c:v>
                </c:pt>
                <c:pt idx="29">
                  <c:v>36678</c:v>
                </c:pt>
                <c:pt idx="30">
                  <c:v>36770</c:v>
                </c:pt>
                <c:pt idx="31">
                  <c:v>36861</c:v>
                </c:pt>
                <c:pt idx="32">
                  <c:v>36951</c:v>
                </c:pt>
                <c:pt idx="33">
                  <c:v>37043</c:v>
                </c:pt>
                <c:pt idx="34">
                  <c:v>37135</c:v>
                </c:pt>
                <c:pt idx="35">
                  <c:v>37226</c:v>
                </c:pt>
                <c:pt idx="36">
                  <c:v>37316</c:v>
                </c:pt>
                <c:pt idx="37">
                  <c:v>37408</c:v>
                </c:pt>
                <c:pt idx="38">
                  <c:v>37500</c:v>
                </c:pt>
                <c:pt idx="39">
                  <c:v>37591</c:v>
                </c:pt>
                <c:pt idx="40">
                  <c:v>37681</c:v>
                </c:pt>
                <c:pt idx="41">
                  <c:v>37773</c:v>
                </c:pt>
                <c:pt idx="42">
                  <c:v>37865</c:v>
                </c:pt>
                <c:pt idx="43">
                  <c:v>37956</c:v>
                </c:pt>
                <c:pt idx="44">
                  <c:v>38047</c:v>
                </c:pt>
                <c:pt idx="45">
                  <c:v>38139</c:v>
                </c:pt>
                <c:pt idx="46">
                  <c:v>38231</c:v>
                </c:pt>
                <c:pt idx="47">
                  <c:v>38322</c:v>
                </c:pt>
                <c:pt idx="48">
                  <c:v>38412</c:v>
                </c:pt>
                <c:pt idx="49">
                  <c:v>38504</c:v>
                </c:pt>
                <c:pt idx="50">
                  <c:v>38596</c:v>
                </c:pt>
                <c:pt idx="51">
                  <c:v>38687</c:v>
                </c:pt>
                <c:pt idx="52">
                  <c:v>38777</c:v>
                </c:pt>
                <c:pt idx="53">
                  <c:v>38869</c:v>
                </c:pt>
                <c:pt idx="54">
                  <c:v>38961</c:v>
                </c:pt>
                <c:pt idx="55">
                  <c:v>39052</c:v>
                </c:pt>
                <c:pt idx="56">
                  <c:v>39142</c:v>
                </c:pt>
                <c:pt idx="57">
                  <c:v>39234</c:v>
                </c:pt>
                <c:pt idx="58">
                  <c:v>39326</c:v>
                </c:pt>
                <c:pt idx="59">
                  <c:v>39417</c:v>
                </c:pt>
                <c:pt idx="60">
                  <c:v>39508</c:v>
                </c:pt>
                <c:pt idx="61">
                  <c:v>39600</c:v>
                </c:pt>
                <c:pt idx="62">
                  <c:v>39692</c:v>
                </c:pt>
                <c:pt idx="63">
                  <c:v>39783</c:v>
                </c:pt>
                <c:pt idx="64">
                  <c:v>39873</c:v>
                </c:pt>
                <c:pt idx="65">
                  <c:v>39965</c:v>
                </c:pt>
                <c:pt idx="66">
                  <c:v>40057</c:v>
                </c:pt>
                <c:pt idx="67">
                  <c:v>40148</c:v>
                </c:pt>
                <c:pt idx="68">
                  <c:v>40238</c:v>
                </c:pt>
                <c:pt idx="69">
                  <c:v>40330</c:v>
                </c:pt>
                <c:pt idx="70">
                  <c:v>40422</c:v>
                </c:pt>
                <c:pt idx="71">
                  <c:v>40513</c:v>
                </c:pt>
                <c:pt idx="72">
                  <c:v>40603</c:v>
                </c:pt>
                <c:pt idx="73">
                  <c:v>40695</c:v>
                </c:pt>
                <c:pt idx="74">
                  <c:v>40787</c:v>
                </c:pt>
                <c:pt idx="75">
                  <c:v>40878</c:v>
                </c:pt>
                <c:pt idx="76">
                  <c:v>40969</c:v>
                </c:pt>
                <c:pt idx="77">
                  <c:v>41061</c:v>
                </c:pt>
                <c:pt idx="78">
                  <c:v>41153</c:v>
                </c:pt>
                <c:pt idx="79">
                  <c:v>41244</c:v>
                </c:pt>
                <c:pt idx="80">
                  <c:v>41334</c:v>
                </c:pt>
                <c:pt idx="81">
                  <c:v>41426</c:v>
                </c:pt>
                <c:pt idx="82">
                  <c:v>41518</c:v>
                </c:pt>
                <c:pt idx="83">
                  <c:v>41609</c:v>
                </c:pt>
                <c:pt idx="84">
                  <c:v>41699</c:v>
                </c:pt>
                <c:pt idx="85">
                  <c:v>41791</c:v>
                </c:pt>
                <c:pt idx="86">
                  <c:v>41883</c:v>
                </c:pt>
                <c:pt idx="87">
                  <c:v>41974</c:v>
                </c:pt>
                <c:pt idx="88">
                  <c:v>42064</c:v>
                </c:pt>
                <c:pt idx="89">
                  <c:v>42156</c:v>
                </c:pt>
                <c:pt idx="90">
                  <c:v>42248</c:v>
                </c:pt>
                <c:pt idx="91">
                  <c:v>42339</c:v>
                </c:pt>
                <c:pt idx="92">
                  <c:v>42430</c:v>
                </c:pt>
                <c:pt idx="93">
                  <c:v>42522</c:v>
                </c:pt>
                <c:pt idx="94">
                  <c:v>42614</c:v>
                </c:pt>
                <c:pt idx="95">
                  <c:v>42705</c:v>
                </c:pt>
                <c:pt idx="96">
                  <c:v>42795</c:v>
                </c:pt>
                <c:pt idx="97">
                  <c:v>42887</c:v>
                </c:pt>
                <c:pt idx="98">
                  <c:v>42979</c:v>
                </c:pt>
                <c:pt idx="99">
                  <c:v>43070</c:v>
                </c:pt>
                <c:pt idx="100">
                  <c:v>43160</c:v>
                </c:pt>
                <c:pt idx="101">
                  <c:v>43252</c:v>
                </c:pt>
                <c:pt idx="102">
                  <c:v>43344</c:v>
                </c:pt>
              </c:numCache>
            </c:numRef>
          </c:cat>
          <c:val>
            <c:numRef>
              <c:f>List1!$T$5:$T$108</c:f>
              <c:numCache>
                <c:formatCode>General</c:formatCode>
                <c:ptCount val="104"/>
                <c:pt idx="1">
                  <c:v>14</c:v>
                </c:pt>
                <c:pt idx="2">
                  <c:v>14</c:v>
                </c:pt>
                <c:pt idx="3">
                  <c:v>12.5</c:v>
                </c:pt>
                <c:pt idx="4">
                  <c:v>11.5</c:v>
                </c:pt>
                <c:pt idx="5">
                  <c:v>11.5</c:v>
                </c:pt>
                <c:pt idx="6">
                  <c:v>10.5</c:v>
                </c:pt>
                <c:pt idx="7">
                  <c:v>10.5</c:v>
                </c:pt>
                <c:pt idx="8">
                  <c:v>11.5</c:v>
                </c:pt>
                <c:pt idx="9">
                  <c:v>11.5</c:v>
                </c:pt>
                <c:pt idx="10">
                  <c:v>12.5</c:v>
                </c:pt>
                <c:pt idx="11">
                  <c:v>12.5</c:v>
                </c:pt>
                <c:pt idx="12">
                  <c:v>12.5</c:v>
                </c:pt>
                <c:pt idx="13">
                  <c:v>12.5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23</c:v>
                </c:pt>
                <c:pt idx="19">
                  <c:v>23</c:v>
                </c:pt>
                <c:pt idx="20">
                  <c:v>23</c:v>
                </c:pt>
                <c:pt idx="21">
                  <c:v>19</c:v>
                </c:pt>
                <c:pt idx="22">
                  <c:v>19</c:v>
                </c:pt>
                <c:pt idx="23">
                  <c:v>16</c:v>
                </c:pt>
                <c:pt idx="24">
                  <c:v>12.5</c:v>
                </c:pt>
                <c:pt idx="25">
                  <c:v>10</c:v>
                </c:pt>
                <c:pt idx="26">
                  <c:v>10</c:v>
                </c:pt>
                <c:pt idx="27">
                  <c:v>8</c:v>
                </c:pt>
                <c:pt idx="28">
                  <c:v>7.5</c:v>
                </c:pt>
                <c:pt idx="29">
                  <c:v>7.5</c:v>
                </c:pt>
                <c:pt idx="30">
                  <c:v>7.5</c:v>
                </c:pt>
                <c:pt idx="31">
                  <c:v>7.5</c:v>
                </c:pt>
                <c:pt idx="32">
                  <c:v>7.5</c:v>
                </c:pt>
                <c:pt idx="33">
                  <c:v>6</c:v>
                </c:pt>
                <c:pt idx="34">
                  <c:v>6</c:v>
                </c:pt>
                <c:pt idx="35">
                  <c:v>6.25</c:v>
                </c:pt>
                <c:pt idx="36">
                  <c:v>5.75</c:v>
                </c:pt>
                <c:pt idx="37">
                  <c:v>5.25</c:v>
                </c:pt>
                <c:pt idx="38">
                  <c:v>4.75</c:v>
                </c:pt>
                <c:pt idx="39">
                  <c:v>4</c:v>
                </c:pt>
                <c:pt idx="40">
                  <c:v>3.75</c:v>
                </c:pt>
                <c:pt idx="41">
                  <c:v>3.5</c:v>
                </c:pt>
                <c:pt idx="42">
                  <c:v>3.25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3.25</c:v>
                </c:pt>
                <c:pt idx="47">
                  <c:v>3.5</c:v>
                </c:pt>
                <c:pt idx="48">
                  <c:v>3.5</c:v>
                </c:pt>
                <c:pt idx="49">
                  <c:v>3.25</c:v>
                </c:pt>
                <c:pt idx="50">
                  <c:v>2.75</c:v>
                </c:pt>
                <c:pt idx="51">
                  <c:v>2.75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3.75</c:v>
                </c:pt>
                <c:pt idx="59">
                  <c:v>4.25</c:v>
                </c:pt>
                <c:pt idx="60">
                  <c:v>4.5</c:v>
                </c:pt>
                <c:pt idx="61">
                  <c:v>4.75</c:v>
                </c:pt>
                <c:pt idx="62">
                  <c:v>4.75</c:v>
                </c:pt>
                <c:pt idx="63">
                  <c:v>4.5</c:v>
                </c:pt>
                <c:pt idx="64">
                  <c:v>3.25</c:v>
                </c:pt>
                <c:pt idx="65">
                  <c:v>2.75</c:v>
                </c:pt>
                <c:pt idx="66">
                  <c:v>2.5</c:v>
                </c:pt>
                <c:pt idx="67">
                  <c:v>2.25</c:v>
                </c:pt>
                <c:pt idx="68">
                  <c:v>2</c:v>
                </c:pt>
                <c:pt idx="69">
                  <c:v>2</c:v>
                </c:pt>
                <c:pt idx="70">
                  <c:v>1.75</c:v>
                </c:pt>
                <c:pt idx="71">
                  <c:v>1.75</c:v>
                </c:pt>
                <c:pt idx="72">
                  <c:v>1.75</c:v>
                </c:pt>
                <c:pt idx="73">
                  <c:v>1.75</c:v>
                </c:pt>
                <c:pt idx="74">
                  <c:v>1.75</c:v>
                </c:pt>
                <c:pt idx="75">
                  <c:v>1.75</c:v>
                </c:pt>
                <c:pt idx="76">
                  <c:v>1.75</c:v>
                </c:pt>
                <c:pt idx="77">
                  <c:v>1.75</c:v>
                </c:pt>
                <c:pt idx="78">
                  <c:v>1.5</c:v>
                </c:pt>
                <c:pt idx="79">
                  <c:v>1.5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</c:v>
                </c:pt>
                <c:pt idx="89">
                  <c:v>0.25</c:v>
                </c:pt>
                <c:pt idx="90">
                  <c:v>0.25</c:v>
                </c:pt>
                <c:pt idx="91">
                  <c:v>0.25</c:v>
                </c:pt>
                <c:pt idx="92">
                  <c:v>0.25</c:v>
                </c:pt>
                <c:pt idx="93">
                  <c:v>0.25</c:v>
                </c:pt>
                <c:pt idx="94">
                  <c:v>0.25</c:v>
                </c:pt>
                <c:pt idx="95">
                  <c:v>0.25</c:v>
                </c:pt>
                <c:pt idx="96">
                  <c:v>0.25</c:v>
                </c:pt>
                <c:pt idx="97">
                  <c:v>0.25</c:v>
                </c:pt>
                <c:pt idx="98">
                  <c:v>0.25</c:v>
                </c:pt>
                <c:pt idx="99">
                  <c:v>0.5</c:v>
                </c:pt>
                <c:pt idx="100">
                  <c:v>1</c:v>
                </c:pt>
                <c:pt idx="101">
                  <c:v>1.5</c:v>
                </c:pt>
                <c:pt idx="102">
                  <c:v>2</c:v>
                </c:pt>
                <c:pt idx="103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9E-4877-8897-BB04F1489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66304"/>
        <c:axId val="166468224"/>
      </c:lineChart>
      <c:dateAx>
        <c:axId val="1664663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66468224"/>
        <c:crosses val="autoZero"/>
        <c:auto val="1"/>
        <c:lblOffset val="100"/>
        <c:baseTimeUnit val="months"/>
      </c:dateAx>
      <c:valAx>
        <c:axId val="166468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466304"/>
        <c:crosses val="autoZero"/>
        <c:crossBetween val="between"/>
      </c:valAx>
      <c:spPr>
        <a:ln w="76200">
          <a:solidFill>
            <a:srgbClr val="FFC000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2697F-6F2A-40E9-98F0-6E0B25EF22BA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830E75D-160B-4C47-94BE-96ED8B2D07B5}">
      <dgm:prSet phldrT="[Text]" custT="1"/>
      <dgm:spPr/>
      <dgm:t>
        <a:bodyPr/>
        <a:lstStyle/>
        <a:p>
          <a:r>
            <a:rPr lang="cs-CZ" sz="2400" dirty="0" smtClean="0"/>
            <a:t>Předá  cenné papíry</a:t>
          </a:r>
          <a:endParaRPr lang="cs-CZ" sz="2400" dirty="0"/>
        </a:p>
      </dgm:t>
    </dgm:pt>
    <dgm:pt modelId="{1BCC1E2B-D18D-48B3-A738-38659B8FD76C}" type="parTrans" cxnId="{76978076-C579-4D0A-A766-5CC2258A8E19}">
      <dgm:prSet/>
      <dgm:spPr/>
      <dgm:t>
        <a:bodyPr/>
        <a:lstStyle/>
        <a:p>
          <a:endParaRPr lang="cs-CZ"/>
        </a:p>
      </dgm:t>
    </dgm:pt>
    <dgm:pt modelId="{936EA042-4A37-4CCB-B509-065C7785937F}" type="sibTrans" cxnId="{76978076-C579-4D0A-A766-5CC2258A8E19}">
      <dgm:prSet/>
      <dgm:spPr/>
      <dgm:t>
        <a:bodyPr/>
        <a:lstStyle/>
        <a:p>
          <a:endParaRPr lang="cs-CZ"/>
        </a:p>
      </dgm:t>
    </dgm:pt>
    <dgm:pt modelId="{566E9E0C-A711-436F-BBFC-15A38FD498FA}">
      <dgm:prSet phldrT="[Text]"/>
      <dgm:spPr/>
      <dgm:t>
        <a:bodyPr/>
        <a:lstStyle/>
        <a:p>
          <a:r>
            <a:rPr lang="cs-CZ" dirty="0" smtClean="0"/>
            <a:t>ČNB</a:t>
          </a:r>
          <a:endParaRPr lang="cs-CZ" dirty="0"/>
        </a:p>
      </dgm:t>
    </dgm:pt>
    <dgm:pt modelId="{97BEC720-C09B-4EBD-9ED7-B72BF02C8146}" type="parTrans" cxnId="{37DC5653-5ED7-48E7-8C3F-4C04D3F7E3F3}">
      <dgm:prSet/>
      <dgm:spPr/>
      <dgm:t>
        <a:bodyPr/>
        <a:lstStyle/>
        <a:p>
          <a:endParaRPr lang="cs-CZ"/>
        </a:p>
      </dgm:t>
    </dgm:pt>
    <dgm:pt modelId="{03C3FCBF-E85F-4DDC-AF5D-E2BE76DF368A}" type="sibTrans" cxnId="{37DC5653-5ED7-48E7-8C3F-4C04D3F7E3F3}">
      <dgm:prSet/>
      <dgm:spPr/>
      <dgm:t>
        <a:bodyPr/>
        <a:lstStyle/>
        <a:p>
          <a:endParaRPr lang="cs-CZ"/>
        </a:p>
      </dgm:t>
    </dgm:pt>
    <dgm:pt modelId="{A3C9A6FD-B4DD-4D13-9752-0188EA55FBC8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cs-CZ" sz="3200" b="1" dirty="0" smtClean="0"/>
            <a:t>Komerční </a:t>
          </a:r>
        </a:p>
        <a:p>
          <a:pPr algn="ctr">
            <a:spcAft>
              <a:spcPct val="35000"/>
            </a:spcAft>
          </a:pPr>
          <a:r>
            <a:rPr lang="cs-CZ" sz="3200" b="1" dirty="0" smtClean="0"/>
            <a:t>banky</a:t>
          </a:r>
          <a:endParaRPr lang="cs-CZ" sz="3200" b="1" dirty="0"/>
        </a:p>
      </dgm:t>
    </dgm:pt>
    <dgm:pt modelId="{F6BD84E9-3029-4060-BA48-C0D9650C076D}" type="parTrans" cxnId="{14E5C685-ABA8-4746-98B5-31828D80B916}">
      <dgm:prSet/>
      <dgm:spPr/>
      <dgm:t>
        <a:bodyPr/>
        <a:lstStyle/>
        <a:p>
          <a:endParaRPr lang="cs-CZ"/>
        </a:p>
      </dgm:t>
    </dgm:pt>
    <dgm:pt modelId="{5CA85159-D815-4B17-8697-48444F882BBF}" type="sibTrans" cxnId="{14E5C685-ABA8-4746-98B5-31828D80B916}">
      <dgm:prSet/>
      <dgm:spPr/>
      <dgm:t>
        <a:bodyPr/>
        <a:lstStyle/>
        <a:p>
          <a:endParaRPr lang="cs-CZ"/>
        </a:p>
      </dgm:t>
    </dgm:pt>
    <dgm:pt modelId="{F59064B9-0EE1-419E-964F-5C7918645533}" type="pres">
      <dgm:prSet presAssocID="{88E2697F-6F2A-40E9-98F0-6E0B25EF22B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cs-CZ"/>
        </a:p>
      </dgm:t>
    </dgm:pt>
    <dgm:pt modelId="{DE872F66-61CF-44E1-94D9-925D1187EC64}" type="pres">
      <dgm:prSet presAssocID="{88E2697F-6F2A-40E9-98F0-6E0B25EF22BA}" presName="arrowNode" presStyleLbl="node1" presStyleIdx="0" presStyleCnt="1" custAng="19127981" custLinFactNeighborX="-13205" custLinFactNeighborY="-8320"/>
      <dgm:spPr/>
    </dgm:pt>
    <dgm:pt modelId="{96AB7BEA-C5F0-4CE9-8560-258853A1861F}" type="pres">
      <dgm:prSet presAssocID="{2830E75D-160B-4C47-94BE-96ED8B2D07B5}" presName="txNode1" presStyleLbl="revTx" presStyleIdx="0" presStyleCnt="3" custScaleX="223504" custLinFactNeighborX="20471" custLinFactNeighborY="5413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CF4CFC-B857-41D8-B848-96697016DD11}" type="pres">
      <dgm:prSet presAssocID="{566E9E0C-A711-436F-BBFC-15A38FD498FA}" presName="txNode2" presStyleLbl="revTx" presStyleIdx="1" presStyleCnt="3" custLinFactX="-60297" custLinFactY="35609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FCED19-55DD-45D0-B4AB-DB7CB0D95F1F}" type="pres">
      <dgm:prSet presAssocID="{03C3FCBF-E85F-4DDC-AF5D-E2BE76DF368A}" presName="dotNode2" presStyleCnt="0"/>
      <dgm:spPr/>
    </dgm:pt>
    <dgm:pt modelId="{AE02A4D9-57BD-4FCC-9D72-22816BFE23FC}" type="pres">
      <dgm:prSet presAssocID="{03C3FCBF-E85F-4DDC-AF5D-E2BE76DF368A}" presName="dotRepeatNode" presStyleLbl="fgShp" presStyleIdx="0" presStyleCnt="1"/>
      <dgm:spPr/>
      <dgm:t>
        <a:bodyPr/>
        <a:lstStyle/>
        <a:p>
          <a:endParaRPr lang="cs-CZ"/>
        </a:p>
      </dgm:t>
    </dgm:pt>
    <dgm:pt modelId="{AD1A708C-F969-49D4-9BBF-A1653C4E676E}" type="pres">
      <dgm:prSet presAssocID="{A3C9A6FD-B4DD-4D13-9752-0188EA55FBC8}" presName="txNode3" presStyleLbl="revTx" presStyleIdx="2" presStyleCnt="3" custScaleX="178692" custLinFactY="-100000" custLinFactNeighborX="87539" custLinFactNeighborY="-1399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9DD5890-9F62-47AE-95CF-B03D4F6876D5}" type="presOf" srcId="{03C3FCBF-E85F-4DDC-AF5D-E2BE76DF368A}" destId="{AE02A4D9-57BD-4FCC-9D72-22816BFE23FC}" srcOrd="0" destOrd="0" presId="urn:microsoft.com/office/officeart/2009/3/layout/DescendingProcess"/>
    <dgm:cxn modelId="{37DC5653-5ED7-48E7-8C3F-4C04D3F7E3F3}" srcId="{88E2697F-6F2A-40E9-98F0-6E0B25EF22BA}" destId="{566E9E0C-A711-436F-BBFC-15A38FD498FA}" srcOrd="1" destOrd="0" parTransId="{97BEC720-C09B-4EBD-9ED7-B72BF02C8146}" sibTransId="{03C3FCBF-E85F-4DDC-AF5D-E2BE76DF368A}"/>
    <dgm:cxn modelId="{905B3C12-0E00-4F17-9639-707E193F98E6}" type="presOf" srcId="{2830E75D-160B-4C47-94BE-96ED8B2D07B5}" destId="{96AB7BEA-C5F0-4CE9-8560-258853A1861F}" srcOrd="0" destOrd="0" presId="urn:microsoft.com/office/officeart/2009/3/layout/DescendingProcess"/>
    <dgm:cxn modelId="{437B097B-25D8-4AA2-BAEF-5F58B0198CA9}" type="presOf" srcId="{A3C9A6FD-B4DD-4D13-9752-0188EA55FBC8}" destId="{AD1A708C-F969-49D4-9BBF-A1653C4E676E}" srcOrd="0" destOrd="0" presId="urn:microsoft.com/office/officeart/2009/3/layout/DescendingProcess"/>
    <dgm:cxn modelId="{14E5C685-ABA8-4746-98B5-31828D80B916}" srcId="{88E2697F-6F2A-40E9-98F0-6E0B25EF22BA}" destId="{A3C9A6FD-B4DD-4D13-9752-0188EA55FBC8}" srcOrd="2" destOrd="0" parTransId="{F6BD84E9-3029-4060-BA48-C0D9650C076D}" sibTransId="{5CA85159-D815-4B17-8697-48444F882BBF}"/>
    <dgm:cxn modelId="{6062A85F-0F6D-4AEF-999C-9A8758D9DAC8}" type="presOf" srcId="{88E2697F-6F2A-40E9-98F0-6E0B25EF22BA}" destId="{F59064B9-0EE1-419E-964F-5C7918645533}" srcOrd="0" destOrd="0" presId="urn:microsoft.com/office/officeart/2009/3/layout/DescendingProcess"/>
    <dgm:cxn modelId="{76978076-C579-4D0A-A766-5CC2258A8E19}" srcId="{88E2697F-6F2A-40E9-98F0-6E0B25EF22BA}" destId="{2830E75D-160B-4C47-94BE-96ED8B2D07B5}" srcOrd="0" destOrd="0" parTransId="{1BCC1E2B-D18D-48B3-A738-38659B8FD76C}" sibTransId="{936EA042-4A37-4CCB-B509-065C7785937F}"/>
    <dgm:cxn modelId="{446355E5-8589-4D85-A5B5-0C58F81FEADA}" type="presOf" srcId="{566E9E0C-A711-436F-BBFC-15A38FD498FA}" destId="{40CF4CFC-B857-41D8-B848-96697016DD11}" srcOrd="0" destOrd="0" presId="urn:microsoft.com/office/officeart/2009/3/layout/DescendingProcess"/>
    <dgm:cxn modelId="{9E5FD62F-92B9-4D34-ABD5-5D18226EDF85}" type="presParOf" srcId="{F59064B9-0EE1-419E-964F-5C7918645533}" destId="{DE872F66-61CF-44E1-94D9-925D1187EC64}" srcOrd="0" destOrd="0" presId="urn:microsoft.com/office/officeart/2009/3/layout/DescendingProcess"/>
    <dgm:cxn modelId="{16C06231-5E1E-442F-B214-5E55E1FDA219}" type="presParOf" srcId="{F59064B9-0EE1-419E-964F-5C7918645533}" destId="{96AB7BEA-C5F0-4CE9-8560-258853A1861F}" srcOrd="1" destOrd="0" presId="urn:microsoft.com/office/officeart/2009/3/layout/DescendingProcess"/>
    <dgm:cxn modelId="{B6E2BB3E-62CD-4B84-B703-7D2A3E9B068F}" type="presParOf" srcId="{F59064B9-0EE1-419E-964F-5C7918645533}" destId="{40CF4CFC-B857-41D8-B848-96697016DD11}" srcOrd="2" destOrd="0" presId="urn:microsoft.com/office/officeart/2009/3/layout/DescendingProcess"/>
    <dgm:cxn modelId="{7D364DDD-13A4-475C-A938-2AC6EF34F9DD}" type="presParOf" srcId="{F59064B9-0EE1-419E-964F-5C7918645533}" destId="{DBFCED19-55DD-45D0-B4AB-DB7CB0D95F1F}" srcOrd="3" destOrd="0" presId="urn:microsoft.com/office/officeart/2009/3/layout/DescendingProcess"/>
    <dgm:cxn modelId="{AA541155-0BDC-4204-B86D-7F0213B26AC5}" type="presParOf" srcId="{DBFCED19-55DD-45D0-B4AB-DB7CB0D95F1F}" destId="{AE02A4D9-57BD-4FCC-9D72-22816BFE23FC}" srcOrd="0" destOrd="0" presId="urn:microsoft.com/office/officeart/2009/3/layout/DescendingProcess"/>
    <dgm:cxn modelId="{D961922B-49C7-4D4C-811A-22F6EE621C2F}" type="presParOf" srcId="{F59064B9-0EE1-419E-964F-5C7918645533}" destId="{AD1A708C-F969-49D4-9BBF-A1653C4E676E}" srcOrd="4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BBFB4-5EEC-46D4-8580-E705E480775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73FEE1C-1492-4B7C-95AF-B8F33FACAFAF}">
      <dgm:prSet phldrT="[Text]" custT="1"/>
      <dgm:spPr/>
      <dgm:t>
        <a:bodyPr/>
        <a:lstStyle/>
        <a:p>
          <a:pPr algn="ctr"/>
          <a:r>
            <a: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Předají zpět cenné papíry, za které dostanou také úrok </a:t>
          </a:r>
          <a:endParaRPr lang="cs-C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ED862-8C5D-403E-94F1-1D0866BF42F2}" type="sibTrans" cxnId="{83DD90E4-13DE-4A3A-B045-D50054085630}">
      <dgm:prSet/>
      <dgm:spPr/>
      <dgm:t>
        <a:bodyPr/>
        <a:lstStyle/>
        <a:p>
          <a:endParaRPr lang="cs-CZ"/>
        </a:p>
      </dgm:t>
    </dgm:pt>
    <dgm:pt modelId="{766A2E09-A080-487C-B0AA-DEAC0F074071}" type="parTrans" cxnId="{83DD90E4-13DE-4A3A-B045-D50054085630}">
      <dgm:prSet/>
      <dgm:spPr/>
      <dgm:t>
        <a:bodyPr/>
        <a:lstStyle/>
        <a:p>
          <a:endParaRPr lang="cs-CZ"/>
        </a:p>
      </dgm:t>
    </dgm:pt>
    <dgm:pt modelId="{47F712F6-8967-46E8-94CA-4101AC00416B}" type="pres">
      <dgm:prSet presAssocID="{50CBBFB4-5EEC-46D4-8580-E705E480775B}" presName="arrowDiagram" presStyleCnt="0">
        <dgm:presLayoutVars>
          <dgm:chMax val="5"/>
          <dgm:dir/>
          <dgm:resizeHandles val="exact"/>
        </dgm:presLayoutVars>
      </dgm:prSet>
      <dgm:spPr/>
    </dgm:pt>
    <dgm:pt modelId="{A83B045D-21AB-4995-A51B-0D8E295E77FF}" type="pres">
      <dgm:prSet presAssocID="{50CBBFB4-5EEC-46D4-8580-E705E480775B}" presName="arrow" presStyleLbl="bgShp" presStyleIdx="0" presStyleCnt="1" custAng="11750465" custScaleX="48180" custScaleY="31849" custLinFactNeighborX="10315" custLinFactNeighborY="43605"/>
      <dgm:spPr>
        <a:solidFill>
          <a:schemeClr val="accent1">
            <a:lumMod val="75000"/>
          </a:schemeClr>
        </a:solidFill>
      </dgm:spPr>
    </dgm:pt>
    <dgm:pt modelId="{70983218-766A-4D60-A61A-3843FDB3FDF7}" type="pres">
      <dgm:prSet presAssocID="{50CBBFB4-5EEC-46D4-8580-E705E480775B}" presName="arrowDiagram1" presStyleCnt="0">
        <dgm:presLayoutVars>
          <dgm:bulletEnabled val="1"/>
        </dgm:presLayoutVars>
      </dgm:prSet>
      <dgm:spPr/>
    </dgm:pt>
    <dgm:pt modelId="{C258D3E5-145A-4F2C-85E3-C50269461AAE}" type="pres">
      <dgm:prSet presAssocID="{073FEE1C-1492-4B7C-95AF-B8F33FACAFAF}" presName="bullet1" presStyleLbl="node1" presStyleIdx="0" presStyleCnt="1" custScaleY="95883" custLinFactX="109251" custLinFactY="-100000" custLinFactNeighborX="200000" custLinFactNeighborY="-164139"/>
      <dgm:spPr/>
    </dgm:pt>
    <dgm:pt modelId="{1A8CE706-B731-48AE-AB4E-94D8F8E0DFCB}" type="pres">
      <dgm:prSet presAssocID="{073FEE1C-1492-4B7C-95AF-B8F33FACAFAF}" presName="textBox1" presStyleLbl="revTx" presStyleIdx="0" presStyleCnt="1" custScaleX="125970" custScaleY="25073" custLinFactNeighborX="8137" custLinFactNeighborY="3798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9E72BB3-C4D5-4D8A-AF81-809B98EDA6DF}" type="presOf" srcId="{50CBBFB4-5EEC-46D4-8580-E705E480775B}" destId="{47F712F6-8967-46E8-94CA-4101AC00416B}" srcOrd="0" destOrd="0" presId="urn:microsoft.com/office/officeart/2005/8/layout/arrow2"/>
    <dgm:cxn modelId="{83DD90E4-13DE-4A3A-B045-D50054085630}" srcId="{50CBBFB4-5EEC-46D4-8580-E705E480775B}" destId="{073FEE1C-1492-4B7C-95AF-B8F33FACAFAF}" srcOrd="0" destOrd="0" parTransId="{766A2E09-A080-487C-B0AA-DEAC0F074071}" sibTransId="{BFDED862-8C5D-403E-94F1-1D0866BF42F2}"/>
    <dgm:cxn modelId="{38D88B5F-AB91-4E31-AD15-BF91023B5F7D}" type="presOf" srcId="{073FEE1C-1492-4B7C-95AF-B8F33FACAFAF}" destId="{1A8CE706-B731-48AE-AB4E-94D8F8E0DFCB}" srcOrd="0" destOrd="0" presId="urn:microsoft.com/office/officeart/2005/8/layout/arrow2"/>
    <dgm:cxn modelId="{FDEEF1C4-7C78-4D5B-BB6C-CA4A437B88D8}" type="presParOf" srcId="{47F712F6-8967-46E8-94CA-4101AC00416B}" destId="{A83B045D-21AB-4995-A51B-0D8E295E77FF}" srcOrd="0" destOrd="0" presId="urn:microsoft.com/office/officeart/2005/8/layout/arrow2"/>
    <dgm:cxn modelId="{0593E281-30C3-42DB-9123-EF09A800ABCA}" type="presParOf" srcId="{47F712F6-8967-46E8-94CA-4101AC00416B}" destId="{70983218-766A-4D60-A61A-3843FDB3FDF7}" srcOrd="1" destOrd="0" presId="urn:microsoft.com/office/officeart/2005/8/layout/arrow2"/>
    <dgm:cxn modelId="{BFDA0735-40D1-442B-83F2-B7D9D6056302}" type="presParOf" srcId="{70983218-766A-4D60-A61A-3843FDB3FDF7}" destId="{C258D3E5-145A-4F2C-85E3-C50269461AAE}" srcOrd="0" destOrd="0" presId="urn:microsoft.com/office/officeart/2005/8/layout/arrow2"/>
    <dgm:cxn modelId="{56F1B91F-616F-48AA-B271-87F590EC6C98}" type="presParOf" srcId="{70983218-766A-4D60-A61A-3843FDB3FDF7}" destId="{1A8CE706-B731-48AE-AB4E-94D8F8E0DFCB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72F66-61CF-44E1-94D9-925D1187EC64}">
      <dsp:nvSpPr>
        <dsp:cNvPr id="0" name=""/>
        <dsp:cNvSpPr/>
      </dsp:nvSpPr>
      <dsp:spPr>
        <a:xfrm rot="1924355">
          <a:off x="2234649" y="481281"/>
          <a:ext cx="3588075" cy="2502234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2A4D9-57BD-4FCC-9D72-22816BFE23FC}">
      <dsp:nvSpPr>
        <dsp:cNvPr id="0" name=""/>
        <dsp:cNvSpPr/>
      </dsp:nvSpPr>
      <dsp:spPr>
        <a:xfrm>
          <a:off x="4587981" y="1613940"/>
          <a:ext cx="90610" cy="9061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B7BEA-C5F0-4CE9-8560-258853A1861F}">
      <dsp:nvSpPr>
        <dsp:cNvPr id="0" name=""/>
        <dsp:cNvSpPr/>
      </dsp:nvSpPr>
      <dsp:spPr>
        <a:xfrm>
          <a:off x="1748585" y="360039"/>
          <a:ext cx="3780941" cy="665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Předá  cenné papíry</a:t>
          </a:r>
          <a:endParaRPr lang="cs-CZ" sz="2400" kern="1200" dirty="0"/>
        </a:p>
      </dsp:txBody>
      <dsp:txXfrm>
        <a:off x="1748585" y="360039"/>
        <a:ext cx="3780941" cy="665028"/>
      </dsp:txXfrm>
    </dsp:sp>
    <dsp:sp modelId="{40CF4CFC-B857-41D8-B848-96697016DD11}">
      <dsp:nvSpPr>
        <dsp:cNvPr id="0" name=""/>
        <dsp:cNvSpPr/>
      </dsp:nvSpPr>
      <dsp:spPr>
        <a:xfrm>
          <a:off x="1782569" y="2228570"/>
          <a:ext cx="2011711" cy="665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 dirty="0" smtClean="0"/>
            <a:t>ČNB</a:t>
          </a:r>
          <a:endParaRPr lang="cs-CZ" sz="4100" kern="1200" dirty="0"/>
        </a:p>
      </dsp:txBody>
      <dsp:txXfrm>
        <a:off x="1782569" y="2228570"/>
        <a:ext cx="2011711" cy="665028"/>
      </dsp:txXfrm>
    </dsp:sp>
    <dsp:sp modelId="{AD1A708C-F969-49D4-9BBF-A1653C4E676E}">
      <dsp:nvSpPr>
        <dsp:cNvPr id="0" name=""/>
        <dsp:cNvSpPr/>
      </dsp:nvSpPr>
      <dsp:spPr>
        <a:xfrm>
          <a:off x="5235778" y="1895916"/>
          <a:ext cx="4084962" cy="665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3200" b="1" kern="1200" dirty="0" smtClean="0"/>
            <a:t>Komerční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/>
            <a:t>banky</a:t>
          </a:r>
          <a:endParaRPr lang="cs-CZ" sz="3200" b="1" kern="1200" dirty="0"/>
        </a:p>
      </dsp:txBody>
      <dsp:txXfrm>
        <a:off x="5235778" y="1895916"/>
        <a:ext cx="4084962" cy="665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B045D-21AB-4995-A51B-0D8E295E77FF}">
      <dsp:nvSpPr>
        <dsp:cNvPr id="0" name=""/>
        <dsp:cNvSpPr/>
      </dsp:nvSpPr>
      <dsp:spPr>
        <a:xfrm rot="11750465">
          <a:off x="2492452" y="3296116"/>
          <a:ext cx="3915050" cy="161750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8D3E5-145A-4F2C-85E3-C50269461AAE}">
      <dsp:nvSpPr>
        <dsp:cNvPr id="0" name=""/>
        <dsp:cNvSpPr/>
      </dsp:nvSpPr>
      <dsp:spPr>
        <a:xfrm>
          <a:off x="7524567" y="0"/>
          <a:ext cx="601315" cy="576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CE706-B731-48AE-AB4E-94D8F8E0DFCB}">
      <dsp:nvSpPr>
        <dsp:cNvPr id="0" name=""/>
        <dsp:cNvSpPr/>
      </dsp:nvSpPr>
      <dsp:spPr>
        <a:xfrm>
          <a:off x="2641627" y="4477504"/>
          <a:ext cx="4094469" cy="939751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625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Předají zpět cenné papíry, za které dostanou také úrok </a:t>
          </a:r>
          <a:endParaRPr lang="cs-C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7502" y="4523379"/>
        <a:ext cx="4002719" cy="848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0CB354-6ABA-499C-B6AB-92DB6F343688}" type="datetime1">
              <a:rPr lang="cs-CZ" smtClean="0"/>
              <a:t>28.09.2021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668639-2D2B-4ACD-98F6-0210E2134EFF}" type="datetime1">
              <a:rPr lang="cs-CZ" noProof="0" smtClean="0"/>
              <a:t>28.09.2021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90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95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36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840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278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769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667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951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19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Obdélník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B09325-9B4F-4558-809D-48C91F322E83}" type="datetime1">
              <a:rPr lang="cs-CZ" noProof="0" smtClean="0"/>
              <a:t>28.09.2021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C3C36-CF8A-4836-8423-7EC9C906558A}" type="datetime1">
              <a:rPr lang="cs-CZ" noProof="0" smtClean="0"/>
              <a:t>28.09.2021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7" name="Přímá spojnice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3549EB-B12C-4172-B518-57244E4B27FC}" type="datetime1">
              <a:rPr lang="cs-CZ" noProof="0" smtClean="0"/>
              <a:t>28.09.2021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7" name="Přímá spojnice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Obdélník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/>
            </a:p>
          </p:txBody>
        </p:sp>
      </p:grp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85539B-A6DA-40D3-8CDA-BEEFB611484E}" type="datetime1">
              <a:rPr lang="cs-CZ" noProof="0" smtClean="0"/>
              <a:t>28.09.2021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9" name="Přímá spojnice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C9B051-481B-415B-B6DB-3DA8ADC238DF}" type="datetime1">
              <a:rPr lang="cs-CZ" noProof="0" smtClean="0"/>
              <a:t>28.09.2021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8" name="Přímá spojnice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0CB84-1444-4679-B896-0487AFAD08CC}" type="datetime1">
              <a:rPr lang="cs-CZ" noProof="0" smtClean="0"/>
              <a:t>28.09.2021</a:t>
            </a:fld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10" name="Přímá spojnice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FC1DF7-5004-4B0F-877C-A10A03BF080A}" type="datetime1">
              <a:rPr lang="cs-CZ" noProof="0" smtClean="0"/>
              <a:t>28.09.2021</a:t>
            </a:fld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6" name="Přímá spojnice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19BB1E-AE06-4F52-B9ED-E5CBD321CFFF}" type="datetime1">
              <a:rPr lang="cs-CZ" noProof="0" smtClean="0"/>
              <a:t>28.09.2021</a:t>
            </a:fld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 rtl="0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10E29-AC3C-4C33-AD19-79B42908B51F}" type="datetime1">
              <a:rPr lang="cs-CZ" noProof="0" smtClean="0"/>
              <a:t>28.09.2021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8" name="Přímá spojnice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49D0170-0ACE-4A15-8916-A333AD199D5E}" type="datetime1">
              <a:rPr lang="cs-CZ" noProof="0" smtClean="0"/>
              <a:t>28.09.2021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cs-CZ" noProof="0" smtClean="0"/>
              <a:pPr rtl="0"/>
              <a:t>‹#›</a:t>
            </a:fld>
            <a:endParaRPr lang="cs-CZ" noProof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finmat.cz/urokova-doba/#act-360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mat.cz/urokova-doba/#act-365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cs-CZ" b="1" dirty="0" smtClean="0"/>
              <a:t>Struktura úrokových sazeb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97868" y="5157192"/>
            <a:ext cx="6521251" cy="591277"/>
          </a:xfrm>
        </p:spPr>
        <p:txBody>
          <a:bodyPr rtlCol="0"/>
          <a:lstStyle/>
          <a:p>
            <a:pPr algn="ctr" rtl="0"/>
            <a:r>
              <a:rPr lang="cs-CZ" b="1" dirty="0" smtClean="0"/>
              <a:t>Ústav lázeňství, gastronomie a turismu Finanční management I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VZTAH ÚROKOVÉ SAZBY A INFLACE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269876" y="1844824"/>
            <a:ext cx="10657183" cy="418782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3200" dirty="0" smtClean="0"/>
              <a:t>Pokud se budeme zabývat úrokovou sazbou a inflaci musíme si vyjasnit pojmy: </a:t>
            </a:r>
          </a:p>
          <a:p>
            <a:pPr>
              <a:spcBef>
                <a:spcPts val="600"/>
              </a:spcBef>
            </a:pPr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</a:rPr>
              <a:t>NOMINÁLNÍ ÚROKOVÁ SAZBA </a:t>
            </a:r>
          </a:p>
          <a:p>
            <a:pPr>
              <a:spcBef>
                <a:spcPts val="600"/>
              </a:spcBef>
            </a:pPr>
            <a:r>
              <a:rPr lang="cs-CZ" sz="3200" dirty="0" smtClean="0"/>
              <a:t>Sazba teď </a:t>
            </a:r>
            <a:r>
              <a:rPr lang="cs-CZ" sz="3200" dirty="0"/>
              <a:t>v tomto čase, v tomto okamžiku </a:t>
            </a:r>
            <a:endParaRPr lang="cs-CZ" sz="3200" dirty="0" smtClean="0"/>
          </a:p>
          <a:p>
            <a:pPr>
              <a:spcBef>
                <a:spcPts val="600"/>
              </a:spcBef>
            </a:pPr>
            <a:r>
              <a:rPr lang="cs-CZ" sz="3200" dirty="0" smtClean="0"/>
              <a:t>Jsou </a:t>
            </a:r>
            <a:r>
              <a:rPr lang="cs-CZ" sz="3200" dirty="0"/>
              <a:t>explicitně uvedeny ve smlouvách </a:t>
            </a:r>
            <a:r>
              <a:rPr lang="cs-CZ" sz="3200" dirty="0" smtClean="0"/>
              <a:t>v úvěrech a jiných finančních smlouvách </a:t>
            </a:r>
            <a:endParaRPr lang="cs-CZ" sz="3200" dirty="0"/>
          </a:p>
          <a:p>
            <a:pPr>
              <a:spcBef>
                <a:spcPts val="600"/>
              </a:spcBef>
            </a:pP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</a:rPr>
              <a:t>REÁLNÁ ÚROKOVÁ </a:t>
            </a:r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</a:rPr>
              <a:t>SAZBA</a:t>
            </a:r>
          </a:p>
          <a:p>
            <a:pPr>
              <a:spcBef>
                <a:spcPts val="600"/>
              </a:spcBef>
            </a:pPr>
            <a:r>
              <a:rPr lang="cs-CZ" sz="3200" dirty="0"/>
              <a:t>Představuje </a:t>
            </a:r>
            <a:r>
              <a:rPr lang="cs-CZ" sz="3200" dirty="0" smtClean="0"/>
              <a:t>nominální úrokovou sazbu </a:t>
            </a:r>
            <a:r>
              <a:rPr lang="cs-CZ" sz="3200" i="1" dirty="0" smtClean="0"/>
              <a:t>očištěna od inflace</a:t>
            </a:r>
            <a:r>
              <a:rPr lang="cs-CZ" sz="3200" dirty="0" smtClean="0"/>
              <a:t>. </a:t>
            </a:r>
          </a:p>
          <a:p>
            <a:pPr>
              <a:spcBef>
                <a:spcPts val="600"/>
              </a:spcBef>
            </a:pPr>
            <a:r>
              <a:rPr lang="cs-CZ" sz="3200" dirty="0"/>
              <a:t>(</a:t>
            </a:r>
            <a:r>
              <a:rPr lang="cs-CZ" sz="3200" dirty="0" smtClean="0"/>
              <a:t>Očekávanou – ČNB)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 smtClean="0"/>
              <a:t>FISHERŮV ZÁKON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97868" y="1628800"/>
            <a:ext cx="103691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C00000"/>
                </a:solidFill>
              </a:rPr>
              <a:t>Zboží</a:t>
            </a:r>
            <a:r>
              <a:rPr lang="cs-CZ" sz="2800" dirty="0"/>
              <a:t>, které je k </a:t>
            </a:r>
            <a:r>
              <a:rPr lang="cs-CZ" sz="2800" b="1" dirty="0">
                <a:solidFill>
                  <a:srgbClr val="C00000"/>
                </a:solidFill>
              </a:rPr>
              <a:t>dispozici nyní</a:t>
            </a:r>
            <a:r>
              <a:rPr lang="cs-CZ" sz="2800" dirty="0"/>
              <a:t>, má </a:t>
            </a:r>
            <a:r>
              <a:rPr lang="cs-CZ" sz="2800" b="1" dirty="0">
                <a:solidFill>
                  <a:srgbClr val="C00000"/>
                </a:solidFill>
              </a:rPr>
              <a:t>jinou hodnotu </a:t>
            </a:r>
            <a:r>
              <a:rPr lang="cs-CZ" sz="2800" dirty="0"/>
              <a:t>než </a:t>
            </a:r>
            <a:r>
              <a:rPr lang="cs-CZ" sz="2800" b="1" dirty="0">
                <a:solidFill>
                  <a:srgbClr val="C00000"/>
                </a:solidFill>
              </a:rPr>
              <a:t>stejné zboží, které je k dostání později</a:t>
            </a:r>
            <a:r>
              <a:rPr lang="cs-CZ" sz="2800" dirty="0"/>
              <a:t>; hodnota má </a:t>
            </a:r>
            <a:r>
              <a:rPr lang="cs-CZ" sz="2800" b="1" dirty="0">
                <a:solidFill>
                  <a:schemeClr val="tx2"/>
                </a:solidFill>
              </a:rPr>
              <a:t>časový i kvantitativní rozměr</a:t>
            </a:r>
            <a:r>
              <a:rPr lang="cs-CZ" sz="2800" dirty="0"/>
              <a:t>. </a:t>
            </a:r>
            <a:endParaRPr lang="cs-CZ" sz="28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2800" b="1" dirty="0" smtClean="0"/>
              <a:t>Relativní </a:t>
            </a:r>
            <a:r>
              <a:rPr lang="cs-CZ" sz="2800" b="1" dirty="0"/>
              <a:t>cena zboží </a:t>
            </a:r>
            <a:r>
              <a:rPr lang="cs-CZ" sz="2800" dirty="0"/>
              <a:t>dostupného k pozdějšímu datu se </a:t>
            </a:r>
            <a:r>
              <a:rPr lang="cs-CZ" sz="2800" b="1" dirty="0"/>
              <a:t>měří úrokovou sazbou.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2800" b="1" dirty="0" smtClean="0">
                <a:solidFill>
                  <a:srgbClr val="FF0000"/>
                </a:solidFill>
              </a:rPr>
              <a:t>Směna peněz dnes za peníze v budoucnosti </a:t>
            </a:r>
            <a:r>
              <a:rPr lang="cs-CZ" sz="2800" dirty="0" smtClean="0"/>
              <a:t>mají odpovídat </a:t>
            </a:r>
            <a:r>
              <a:rPr lang="cs-CZ" sz="2800" b="1" dirty="0" smtClean="0"/>
              <a:t>směně zboží dnes za zboží v budoucnosti </a:t>
            </a:r>
            <a:r>
              <a:rPr lang="cs-CZ" sz="2800" dirty="0" smtClean="0"/>
              <a:t>pak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Peníze mají dnes i v budoucnosti stejnou kupní sílu</a:t>
            </a:r>
            <a:endParaRPr 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/>
              <a:t>Koupíme-li si v budoucnosti </a:t>
            </a:r>
            <a:r>
              <a:rPr lang="cs-CZ" sz="2800" b="1" dirty="0" smtClean="0"/>
              <a:t>více zboží </a:t>
            </a:r>
            <a:r>
              <a:rPr lang="cs-CZ" sz="2800" dirty="0" smtClean="0"/>
              <a:t>než dnes, reálná úroková sazba je </a:t>
            </a:r>
            <a:r>
              <a:rPr lang="cs-CZ" sz="2800" b="1" dirty="0" smtClean="0"/>
              <a:t>kladná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/>
              <a:t>Koupíme-li si v budoucnosti </a:t>
            </a:r>
            <a:r>
              <a:rPr lang="cs-CZ" sz="2800" b="1" dirty="0" smtClean="0"/>
              <a:t>méně zboží </a:t>
            </a:r>
            <a:r>
              <a:rPr lang="cs-CZ" sz="2800" dirty="0" smtClean="0"/>
              <a:t>než dnes, reálná úroková sazba je </a:t>
            </a:r>
            <a:r>
              <a:rPr lang="cs-CZ" sz="2800" b="1" dirty="0" smtClean="0"/>
              <a:t>záporná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8675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FISHERŮV ZÁKON (2)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294212" y="1835048"/>
                <a:ext cx="3384376" cy="6447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∗ 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800" dirty="0" smtClean="0"/>
                  <a:t> </a:t>
                </a:r>
                <a:endParaRPr lang="cs-CZ" sz="28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212" y="1835048"/>
                <a:ext cx="3384376" cy="644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2286709" y="2879144"/>
                <a:ext cx="2241576" cy="858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709" y="2879144"/>
                <a:ext cx="2241576" cy="8580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délník 7"/>
              <p:cNvSpPr/>
              <p:nvPr/>
            </p:nvSpPr>
            <p:spPr>
              <a:xfrm>
                <a:off x="7462564" y="2713429"/>
                <a:ext cx="2553391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cs-CZ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cs-CZ" sz="2400" b="1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cs-CZ" sz="2400" b="1" dirty="0"/>
              </a:p>
            </p:txBody>
          </p:sp>
        </mc:Choice>
        <mc:Fallback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564" y="2713429"/>
                <a:ext cx="2553391" cy="871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091112" y="3830954"/>
                <a:ext cx="36025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400" dirty="0" smtClean="0"/>
                  <a:t>(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112" y="3830954"/>
                <a:ext cx="3602525" cy="461665"/>
              </a:xfrm>
              <a:prstGeom prst="rect">
                <a:avLst/>
              </a:prstGeom>
              <a:blipFill>
                <a:blip r:embed="rId5"/>
                <a:stretch>
                  <a:fillRect l="-2538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581564" y="4508709"/>
                <a:ext cx="24456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dirty="0" smtClean="0"/>
                  <a:t>  + r*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64" y="4508709"/>
                <a:ext cx="2445670" cy="461665"/>
              </a:xfrm>
              <a:prstGeom prst="rect">
                <a:avLst/>
              </a:prstGeom>
              <a:blipFill>
                <a:blip r:embed="rId6"/>
                <a:stretch>
                  <a:fillRect l="-748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3646140" y="5301208"/>
                <a:ext cx="576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 − </m:t>
                    </m:r>
                    <m:sSup>
                      <m:sSupPr>
                        <m:ctrlPr>
                          <a:rPr lang="cs-CZ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b="1" dirty="0" smtClean="0"/>
                  <a:t>  </a:t>
                </a:r>
                <a:r>
                  <a:rPr lang="cs-CZ" sz="2400" dirty="0" smtClean="0"/>
                  <a:t>(nebo taky E(I))</a:t>
                </a:r>
                <a:endParaRPr lang="cs-CZ" sz="24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140" y="5301208"/>
                <a:ext cx="5762000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62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FISHERŮV </a:t>
            </a:r>
            <a:r>
              <a:rPr lang="cs-CZ" b="1" dirty="0" smtClean="0"/>
              <a:t>EFEKT (1)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1522413" y="1858781"/>
                <a:ext cx="10116614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b="1" dirty="0" smtClean="0">
                    <a:solidFill>
                      <a:srgbClr val="C00000"/>
                    </a:solidFill>
                  </a:rPr>
                  <a:t>Fisherův efekt = vztah mezi nominální úrokovou sazbou a očekávanou inflací</a:t>
                </a:r>
              </a:p>
              <a:p>
                <a:endParaRPr lang="cs-CZ" sz="2400" dirty="0"/>
              </a:p>
              <a:p>
                <a:r>
                  <a:rPr lang="cs-CZ" sz="2800" dirty="0" smtClean="0"/>
                  <a:t>i = r + E (I</a:t>
                </a:r>
                <a:r>
                  <a:rPr lang="cs-CZ" sz="2800" dirty="0" smtClean="0"/>
                  <a:t>)        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cs-CZ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cs-CZ" sz="2800" b="1" i="1">
                        <a:latin typeface="Cambria Math" panose="02040503050406030204" pitchFamily="18" charset="0"/>
                      </a:rPr>
                      <m:t>  − </m:t>
                    </m:r>
                    <m:sSup>
                      <m:sSup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cs-CZ" sz="28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800" b="1" dirty="0"/>
                  <a:t>  </a:t>
                </a:r>
                <a:r>
                  <a:rPr lang="cs-CZ" sz="2800" dirty="0"/>
                  <a:t>(nebo taky </a:t>
                </a:r>
                <a:r>
                  <a:rPr lang="cs-CZ" sz="2800" dirty="0" smtClean="0"/>
                  <a:t>p*= E(I</a:t>
                </a:r>
                <a:r>
                  <a:rPr lang="cs-CZ" sz="2800" dirty="0"/>
                  <a:t>))</a:t>
                </a:r>
                <a:endParaRPr lang="cs-CZ" sz="2800" dirty="0"/>
              </a:p>
              <a:p>
                <a:endParaRPr lang="cs-CZ" sz="2800" dirty="0" smtClean="0"/>
              </a:p>
              <a:p>
                <a:r>
                  <a:rPr lang="cs-CZ" sz="2800" dirty="0" smtClean="0"/>
                  <a:t>r = i – E (I)</a:t>
                </a:r>
              </a:p>
              <a:p>
                <a:endParaRPr lang="cs-CZ" sz="2800" dirty="0"/>
              </a:p>
              <a:p>
                <a:r>
                  <a:rPr lang="cs-CZ" sz="2800" dirty="0" smtClean="0"/>
                  <a:t>i = nominální úroková sazba</a:t>
                </a:r>
              </a:p>
              <a:p>
                <a:r>
                  <a:rPr lang="cs-CZ" sz="2800" dirty="0" smtClean="0"/>
                  <a:t>r = reálná úroková </a:t>
                </a:r>
                <a:r>
                  <a:rPr lang="cs-CZ" sz="2800" dirty="0" smtClean="0"/>
                  <a:t>sazba</a:t>
                </a:r>
              </a:p>
              <a:p>
                <a:r>
                  <a:rPr lang="cs-CZ" sz="2800" dirty="0" smtClean="0"/>
                  <a:t>p* inflace</a:t>
                </a:r>
                <a:endParaRPr lang="cs-CZ" sz="28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13" y="1858781"/>
                <a:ext cx="10116614" cy="4216539"/>
              </a:xfrm>
              <a:prstGeom prst="rect">
                <a:avLst/>
              </a:prstGeom>
              <a:blipFill>
                <a:blip r:embed="rId2"/>
                <a:stretch>
                  <a:fillRect l="-1266" t="-1156" r="-723" b="-30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6238428" y="3926652"/>
                <a:ext cx="5832648" cy="1436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sz="360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- 1 </a:t>
                </a:r>
              </a:p>
              <a:p>
                <a:pPr algn="ctr"/>
                <a:r>
                  <a:rPr lang="cs-CZ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přesnější propočet reálné r</a:t>
                </a:r>
                <a:endParaRPr lang="cs-CZ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28" y="3926652"/>
                <a:ext cx="5832648" cy="1436483"/>
              </a:xfrm>
              <a:prstGeom prst="rect">
                <a:avLst/>
              </a:prstGeom>
              <a:blipFill>
                <a:blip r:embed="rId3"/>
                <a:stretch>
                  <a:fillRect b="-182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40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 smtClean="0"/>
              <a:t>FISHERŮV EFEKT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34478" y="2359031"/>
            <a:ext cx="102251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 smtClean="0"/>
              <a:t>Ex ante vs. ex post úrokové sazby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b="1" dirty="0" smtClean="0"/>
              <a:t>ex ante = „před“ – </a:t>
            </a:r>
            <a:r>
              <a:rPr lang="cs-CZ" sz="2800" i="1" dirty="0" smtClean="0"/>
              <a:t>očekávaná</a:t>
            </a:r>
            <a:r>
              <a:rPr lang="cs-CZ" sz="2800" dirty="0" smtClean="0"/>
              <a:t> hodnota, deflování provádíme před ukončením  půjčky/vkladu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b="1" dirty="0" smtClean="0"/>
              <a:t>ex post  </a:t>
            </a:r>
            <a:r>
              <a:rPr lang="cs-CZ" sz="2800" dirty="0" smtClean="0"/>
              <a:t>„po“ – </a:t>
            </a:r>
            <a:r>
              <a:rPr lang="cs-CZ" sz="2800" i="1" dirty="0" smtClean="0"/>
              <a:t>skutečná,</a:t>
            </a:r>
            <a:r>
              <a:rPr lang="cs-CZ" sz="2800" dirty="0" smtClean="0"/>
              <a:t>  reálná úroková sazba, deflování provádíme po ukončení půjčky/vkladu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b="1" dirty="0" smtClean="0">
                <a:solidFill>
                  <a:srgbClr val="C00000"/>
                </a:solidFill>
              </a:rPr>
              <a:t>Očekávaná inflace ovlivňuje chování věřitelů a dlužníků více než skutečná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341882" y="5467574"/>
            <a:ext cx="10010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800" b="1" dirty="0" smtClean="0">
                <a:solidFill>
                  <a:srgbClr val="C00000"/>
                </a:solidFill>
              </a:rPr>
              <a:t>Ex ante reálnou úrokovou sazbu je obtížné měřit</a:t>
            </a:r>
          </a:p>
          <a:p>
            <a:r>
              <a:rPr lang="cs-CZ" sz="2800" dirty="0" smtClean="0"/>
              <a:t>Velmi napomáhá </a:t>
            </a:r>
            <a:r>
              <a:rPr lang="cs-CZ" sz="2800" b="1" dirty="0" smtClean="0">
                <a:solidFill>
                  <a:srgbClr val="C00000"/>
                </a:solidFill>
              </a:rPr>
              <a:t>inflační cíl, který je schopna banka naplnit  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smtClean="0"/>
              <a:t>Příklad vlivu </a:t>
            </a:r>
            <a:r>
              <a:rPr lang="cs-CZ" sz="4400" b="1" dirty="0" smtClean="0"/>
              <a:t>inflace 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Dnes stojí zboží/služba </a:t>
            </a:r>
            <a:r>
              <a:rPr lang="cs-CZ" b="1" dirty="0" smtClean="0"/>
              <a:t>1 000 Kč</a:t>
            </a:r>
            <a:r>
              <a:rPr lang="cs-CZ" dirty="0" smtClean="0"/>
              <a:t>, Nespotřebovávám – předpokládám, že si v budoucnosti koupím více – spořím. Nominální úroková </a:t>
            </a:r>
            <a:r>
              <a:rPr lang="cs-CZ" b="1" dirty="0"/>
              <a:t>sazba</a:t>
            </a:r>
            <a:r>
              <a:rPr lang="cs-CZ" dirty="0"/>
              <a:t> je na </a:t>
            </a:r>
            <a:r>
              <a:rPr lang="cs-CZ" b="1" dirty="0"/>
              <a:t>úrovni 5% </a:t>
            </a:r>
            <a:endParaRPr lang="cs-CZ" b="1" dirty="0" smtClean="0"/>
          </a:p>
          <a:p>
            <a:r>
              <a:rPr lang="cs-CZ" dirty="0" smtClean="0"/>
              <a:t>FP = 1 000 * (1 + 0,05) = 1 050 Kč za 1 rok dostanu 1050 Kč. </a:t>
            </a:r>
          </a:p>
          <a:p>
            <a:r>
              <a:rPr lang="cs-CZ" b="1" dirty="0" smtClean="0"/>
              <a:t>Během roku stoupla inflace na 3%. Zboží tak bude stát v budoucnu </a:t>
            </a:r>
          </a:p>
          <a:p>
            <a:r>
              <a:rPr lang="cs-CZ" dirty="0" smtClean="0"/>
              <a:t>(1030 -1000)/1000 = 0,03 = 3%</a:t>
            </a:r>
          </a:p>
          <a:p>
            <a:r>
              <a:rPr lang="cs-CZ" dirty="0" smtClean="0"/>
              <a:t>1 000 * (1+0,03) = 1030 Kč </a:t>
            </a:r>
          </a:p>
          <a:p>
            <a:r>
              <a:rPr lang="cs-CZ" b="1" dirty="0" smtClean="0"/>
              <a:t>Reálná úroková sazba  2%</a:t>
            </a:r>
            <a:r>
              <a:rPr lang="cs-CZ" dirty="0" smtClean="0"/>
              <a:t> = 5% - 3%</a:t>
            </a:r>
          </a:p>
          <a:p>
            <a:endParaRPr lang="cs-CZ" b="1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6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Příklad záporné reálné úrokové sazby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Dnes stojí zboží/služba </a:t>
            </a:r>
            <a:r>
              <a:rPr lang="cs-CZ" b="1" dirty="0"/>
              <a:t>1 000 Kč</a:t>
            </a:r>
            <a:r>
              <a:rPr lang="cs-CZ" dirty="0"/>
              <a:t>, Nespotřebovávám – předpokládám, že si v budoucnosti koupím více – spořím. Nominální úroková </a:t>
            </a:r>
            <a:r>
              <a:rPr lang="cs-CZ" b="1" dirty="0"/>
              <a:t>sazba</a:t>
            </a:r>
            <a:r>
              <a:rPr lang="cs-CZ" dirty="0"/>
              <a:t> je na </a:t>
            </a:r>
            <a:r>
              <a:rPr lang="cs-CZ" b="1" dirty="0"/>
              <a:t>úrovni 5% </a:t>
            </a:r>
          </a:p>
          <a:p>
            <a:r>
              <a:rPr lang="cs-CZ" dirty="0"/>
              <a:t>FP = 1 000 * (1 + 0,05) = 1 050 Kč za 1 rok dostanu </a:t>
            </a:r>
            <a:r>
              <a:rPr lang="cs-CZ" b="1" u="sng" dirty="0"/>
              <a:t>1050 Kč. </a:t>
            </a:r>
          </a:p>
          <a:p>
            <a:r>
              <a:rPr lang="cs-CZ" b="1" dirty="0"/>
              <a:t>Během roku stoupla inflace na </a:t>
            </a:r>
            <a:r>
              <a:rPr lang="cs-CZ" b="1" dirty="0" smtClean="0"/>
              <a:t>6%. </a:t>
            </a:r>
            <a:r>
              <a:rPr lang="cs-CZ" b="1" dirty="0"/>
              <a:t>Zboží tak bude stát v budoucnu </a:t>
            </a:r>
          </a:p>
          <a:p>
            <a:r>
              <a:rPr lang="cs-CZ" dirty="0"/>
              <a:t>(</a:t>
            </a:r>
            <a:r>
              <a:rPr lang="cs-CZ" dirty="0" smtClean="0"/>
              <a:t>1060 </a:t>
            </a:r>
            <a:r>
              <a:rPr lang="cs-CZ" dirty="0"/>
              <a:t>-1000)/1000 = </a:t>
            </a:r>
            <a:r>
              <a:rPr lang="cs-CZ" dirty="0" smtClean="0"/>
              <a:t>0,06 </a:t>
            </a:r>
            <a:r>
              <a:rPr lang="cs-CZ" dirty="0"/>
              <a:t>= </a:t>
            </a:r>
            <a:r>
              <a:rPr lang="cs-CZ" dirty="0" smtClean="0"/>
              <a:t>6%</a:t>
            </a:r>
            <a:endParaRPr lang="cs-CZ" dirty="0"/>
          </a:p>
          <a:p>
            <a:r>
              <a:rPr lang="cs-CZ" dirty="0"/>
              <a:t>1 000 * (1+0,03) = </a:t>
            </a:r>
            <a:r>
              <a:rPr lang="cs-CZ" b="1" u="sng" dirty="0" smtClean="0"/>
              <a:t>1060 </a:t>
            </a:r>
            <a:r>
              <a:rPr lang="cs-CZ" b="1" u="sng" dirty="0"/>
              <a:t>Kč </a:t>
            </a:r>
          </a:p>
          <a:p>
            <a:r>
              <a:rPr lang="cs-CZ" b="1" dirty="0"/>
              <a:t>Reálná úroková sazba  </a:t>
            </a:r>
            <a:r>
              <a:rPr lang="cs-CZ" dirty="0" smtClean="0"/>
              <a:t>-1% </a:t>
            </a:r>
            <a:r>
              <a:rPr lang="cs-CZ" dirty="0"/>
              <a:t>= 5% - </a:t>
            </a:r>
            <a:r>
              <a:rPr lang="cs-CZ" dirty="0" smtClean="0"/>
              <a:t>6%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3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 smtClean="0"/>
              <a:t>EFEKTY </a:t>
            </a:r>
            <a:r>
              <a:rPr lang="cs-CZ" b="1" dirty="0" smtClean="0"/>
              <a:t>ÚROKOVÉ </a:t>
            </a:r>
            <a:r>
              <a:rPr lang="cs-CZ" b="1" dirty="0" smtClean="0"/>
              <a:t>SAZBY</a:t>
            </a:r>
            <a:endParaRPr lang="cs-CZ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obsah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97869" y="1700808"/>
                <a:ext cx="10801200" cy="5157192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cs-CZ" sz="3000" dirty="0" smtClean="0"/>
                  <a:t>Záporné úrokové sazby mají </a:t>
                </a:r>
                <a:r>
                  <a:rPr lang="cs-CZ" sz="3000" dirty="0"/>
                  <a:t>zcela odlišný dopad </a:t>
                </a:r>
                <a:endParaRPr lang="cs-CZ" sz="3000" dirty="0" smtClean="0"/>
              </a:p>
              <a:p>
                <a:pPr algn="just"/>
                <a:r>
                  <a:rPr lang="cs-CZ" sz="3000" b="1" dirty="0" smtClean="0"/>
                  <a:t>DLUŽNÍK</a:t>
                </a:r>
                <a:r>
                  <a:rPr lang="cs-CZ" sz="3000" dirty="0" smtClean="0"/>
                  <a:t> → vrací </a:t>
                </a:r>
                <a:r>
                  <a:rPr lang="cs-CZ" sz="3000" dirty="0"/>
                  <a:t>méně </a:t>
                </a:r>
                <a:endParaRPr lang="cs-CZ" sz="3000" dirty="0" smtClean="0"/>
              </a:p>
              <a:p>
                <a:pPr algn="just"/>
                <a:r>
                  <a:rPr lang="cs-CZ" sz="3000" dirty="0" smtClean="0"/>
                  <a:t> </a:t>
                </a:r>
                <a:r>
                  <a:rPr lang="cs-CZ" sz="3000" b="1" dirty="0" smtClean="0"/>
                  <a:t>VĚŘITELÉ </a:t>
                </a:r>
                <a:r>
                  <a:rPr lang="cs-CZ" sz="3000" dirty="0"/>
                  <a:t>→ </a:t>
                </a:r>
                <a:r>
                  <a:rPr lang="cs-CZ" sz="3000" dirty="0" smtClean="0"/>
                  <a:t>prodělávají</a:t>
                </a:r>
                <a:r>
                  <a:rPr lang="cs-CZ" sz="3000" dirty="0"/>
                  <a:t>, dostávají </a:t>
                </a:r>
                <a:r>
                  <a:rPr lang="cs-CZ" sz="3000" dirty="0" smtClean="0"/>
                  <a:t>méně, dostávají znehodnocené peníze </a:t>
                </a:r>
              </a:p>
              <a:p>
                <a:pPr algn="just"/>
                <a:r>
                  <a:rPr lang="cs-CZ" sz="3000" dirty="0" smtClean="0"/>
                  <a:t>Záporné úrokové sazby nemohou </a:t>
                </a:r>
                <a:r>
                  <a:rPr lang="cs-CZ" sz="3000" dirty="0"/>
                  <a:t>fungovat </a:t>
                </a:r>
                <a:r>
                  <a:rPr lang="cs-CZ" sz="3000" dirty="0" smtClean="0"/>
                  <a:t>dlouho. Věřitelé </a:t>
                </a:r>
                <a:r>
                  <a:rPr lang="cs-CZ" sz="3000" dirty="0"/>
                  <a:t>by </a:t>
                </a:r>
                <a:r>
                  <a:rPr lang="cs-CZ" sz="3000" dirty="0" smtClean="0"/>
                  <a:t>nechtěli půjčovat  (proč taky, absence zisku za odloženou spotřebu)  </a:t>
                </a:r>
                <a:r>
                  <a:rPr lang="cs-CZ" sz="3000" dirty="0"/>
                  <a:t>a ekonomika by upadla do stagnace, stagflace </a:t>
                </a:r>
                <a:r>
                  <a:rPr lang="cs-CZ" sz="3000" dirty="0" smtClean="0"/>
                  <a:t>…</a:t>
                </a:r>
              </a:p>
              <a:p>
                <a:pPr algn="just"/>
                <a:r>
                  <a:rPr lang="cs-CZ" sz="3000" dirty="0" smtClean="0"/>
                  <a:t>Může být nulová hodnota nominální úrokové sazby kladnou reálnou úrokovou sazbou??</a:t>
                </a:r>
              </a:p>
              <a:p>
                <a:r>
                  <a:rPr lang="cs-CZ" sz="3000" b="1" dirty="0" smtClean="0"/>
                  <a:t> </a:t>
                </a:r>
                <a14:m>
                  <m:oMath xmlns:m="http://schemas.openxmlformats.org/officeDocument/2006/math">
                    <m:r>
                      <a:rPr lang="cs-CZ" sz="30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cs-CZ" sz="3000" b="1" i="1" baseline="-2500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cs-CZ" sz="3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3000" b="1" i="1" smtClean="0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cs-CZ" sz="3000" b="1" i="1" smtClean="0">
                        <a:latin typeface="Cambria Math" panose="02040503050406030204" pitchFamily="18" charset="0"/>
                      </a:rPr>
                      <m:t>−(−)</m:t>
                    </m:r>
                    <m:r>
                      <a:rPr lang="cs-CZ" sz="3000" b="1" i="1" baseline="-25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3000" b="1" i="1" smtClean="0">
                        <a:latin typeface="Cambria Math"/>
                      </a:rPr>
                      <m:t>𝑬</m:t>
                    </m:r>
                    <m:r>
                      <a:rPr lang="cs-CZ" sz="3000" b="1" i="1" smtClean="0">
                        <a:latin typeface="Cambria Math"/>
                      </a:rPr>
                      <m:t>(</m:t>
                    </m:r>
                    <m:r>
                      <a:rPr lang="cs-CZ" sz="3000" b="1" i="1" smtClean="0">
                        <a:latin typeface="Cambria Math"/>
                      </a:rPr>
                      <m:t>𝑰</m:t>
                    </m:r>
                    <m:r>
                      <a:rPr lang="cs-CZ" sz="3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sz="3000" dirty="0" smtClean="0"/>
                  <a:t> DEFLACE – klesá inflace – pro ekonomiku problém </a:t>
                </a:r>
              </a:p>
              <a:p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97869" y="1700808"/>
                <a:ext cx="10801200" cy="5157192"/>
              </a:xfrm>
              <a:blipFill>
                <a:blip r:embed="rId3"/>
                <a:stretch>
                  <a:fillRect l="-678" t="-3546" r="-11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3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9475" y="116632"/>
            <a:ext cx="9829798" cy="1219200"/>
          </a:xfrm>
        </p:spPr>
        <p:txBody>
          <a:bodyPr rtlCol="0"/>
          <a:lstStyle/>
          <a:p>
            <a:pPr algn="ctr"/>
            <a:r>
              <a:rPr lang="cs-CZ" b="1" dirty="0" smtClean="0"/>
              <a:t>ÚROVEŇ A STRUKTURA ÚROKOVÝCH SAZEB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137790" y="2120806"/>
            <a:ext cx="10513168" cy="4737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fontAlgn="base">
              <a:spcAft>
                <a:spcPts val="6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Nabídka </a:t>
            </a:r>
            <a:r>
              <a:rPr lang="cs-CZ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poptávka, úspory a 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investice </a:t>
            </a:r>
            <a:endParaRPr lang="cs-CZ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 fontAlgn="base">
              <a:spcAft>
                <a:spcPts val="6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cs-CZ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Hospodářská politika </a:t>
            </a:r>
            <a:r>
              <a:rPr lang="cs-CZ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státu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fiskální politika státu, zadluženost státu,  </a:t>
            </a:r>
            <a:r>
              <a:rPr lang="cs-CZ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rozpočtový 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deficit  - </a:t>
            </a:r>
            <a:r>
              <a:rPr lang="cs-CZ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otřeba tisknout statni dluhopisy </a:t>
            </a:r>
          </a:p>
          <a:p>
            <a:pPr marL="514350" lvl="0" indent="-514350" algn="just" fontAlgn="base">
              <a:spcAft>
                <a:spcPts val="6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cs-CZ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Vývoj devizového kurzu:  </a:t>
            </a:r>
          </a:p>
          <a:p>
            <a:pPr marL="514350" lvl="0" indent="-514350" algn="just" fontAlgn="base">
              <a:spcAft>
                <a:spcPts val="6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cs-CZ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Inflace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růst 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cen, </a:t>
            </a:r>
            <a:endParaRPr lang="cs-CZ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 fontAlgn="base"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Deficit </a:t>
            </a:r>
            <a:r>
              <a:rPr lang="cs-CZ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platební 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inflace</a:t>
            </a:r>
            <a:endParaRPr lang="cs-CZ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 fontAlgn="base">
              <a:spcAft>
                <a:spcPts val="6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cs-CZ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Produktivita a efektivita </a:t>
            </a:r>
            <a:r>
              <a:rPr lang="cs-CZ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ekonomiky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cs-CZ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 fontAlgn="base">
              <a:spcAft>
                <a:spcPts val="5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Efektivnost kapitálových 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trhů: </a:t>
            </a:r>
          </a:p>
          <a:p>
            <a:pPr marL="514350" lvl="0" indent="-514350" algn="just" fontAlgn="base">
              <a:spcAft>
                <a:spcPts val="5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Zdanění</a:t>
            </a:r>
            <a:endParaRPr lang="cs-CZ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 fontAlgn="base"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cs-CZ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Měnová politika centrální </a:t>
            </a:r>
            <a:r>
              <a:rPr lang="cs-CZ" sz="24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banky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přímé ovlivňování úrokových 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sazeb pomocí Repo sazby  </a:t>
            </a:r>
            <a:endParaRPr lang="cs-CZ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460"/>
              </a:spcAft>
            </a:pPr>
            <a: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ZÁKLADNÍ FAKTORY OVLIVŇUJÍCÍ ÚROKOVOU SAZBU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7869" y="1700808"/>
            <a:ext cx="10585176" cy="51571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LIKVIDITA </a:t>
            </a:r>
          </a:p>
          <a:p>
            <a:pPr>
              <a:spcBef>
                <a:spcPts val="300"/>
              </a:spcBef>
            </a:pPr>
            <a:r>
              <a:rPr lang="cs-CZ" sz="2600" dirty="0"/>
              <a:t>Hotovost, cenné papíry – akcie, dluhopisy, </a:t>
            </a:r>
            <a:r>
              <a:rPr lang="cs-CZ" sz="2600" dirty="0" smtClean="0"/>
              <a:t>směnky</a:t>
            </a:r>
            <a:endParaRPr lang="cs-CZ" sz="2600" dirty="0"/>
          </a:p>
          <a:p>
            <a:pPr>
              <a:spcBef>
                <a:spcPts val="300"/>
              </a:spcBef>
            </a:pPr>
            <a:endParaRPr lang="cs-CZ" b="1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300"/>
              </a:spcBef>
              <a:buNone/>
            </a:pPr>
            <a:r>
              <a:rPr lang="cs-CZ" b="1" dirty="0" smtClean="0">
                <a:solidFill>
                  <a:srgbClr val="C00000"/>
                </a:solidFill>
              </a:rPr>
              <a:t>RIZIKO</a:t>
            </a:r>
          </a:p>
          <a:p>
            <a:pPr algn="just">
              <a:spcBef>
                <a:spcPts val="300"/>
              </a:spcBef>
            </a:pPr>
            <a:r>
              <a:rPr lang="cs-CZ" dirty="0" smtClean="0"/>
              <a:t>Špatná </a:t>
            </a:r>
            <a:r>
              <a:rPr lang="cs-CZ" dirty="0"/>
              <a:t>finanční situace,  </a:t>
            </a:r>
            <a:r>
              <a:rPr lang="cs-CZ" dirty="0" smtClean="0"/>
              <a:t>dlužníci nemají </a:t>
            </a:r>
            <a:r>
              <a:rPr lang="cs-CZ" dirty="0"/>
              <a:t>žádnou historii, </a:t>
            </a:r>
            <a:r>
              <a:rPr lang="cs-CZ" dirty="0" smtClean="0"/>
              <a:t>instituce nemá </a:t>
            </a:r>
            <a:r>
              <a:rPr lang="cs-CZ" dirty="0"/>
              <a:t>žádné </a:t>
            </a:r>
            <a:r>
              <a:rPr lang="cs-CZ" dirty="0" smtClean="0"/>
              <a:t>zkušenosti s dlužníkem, odvětví, </a:t>
            </a:r>
            <a:r>
              <a:rPr lang="cs-CZ" dirty="0"/>
              <a:t>teritorium,  </a:t>
            </a:r>
            <a:r>
              <a:rPr lang="cs-CZ" dirty="0" smtClean="0"/>
              <a:t>zda jsou záruky  - </a:t>
            </a:r>
            <a:r>
              <a:rPr lang="cs-CZ" b="1" dirty="0" smtClean="0"/>
              <a:t>celkový</a:t>
            </a:r>
            <a:r>
              <a:rPr lang="cs-CZ" dirty="0" smtClean="0"/>
              <a:t> </a:t>
            </a:r>
            <a:r>
              <a:rPr lang="cs-CZ" b="1" dirty="0" smtClean="0"/>
              <a:t>profil dlužníka </a:t>
            </a:r>
            <a:endParaRPr lang="cs-CZ" b="1" dirty="0"/>
          </a:p>
          <a:p>
            <a:pPr algn="just">
              <a:spcBef>
                <a:spcPts val="300"/>
              </a:spcBef>
            </a:pPr>
            <a:r>
              <a:rPr lang="cs-CZ" dirty="0"/>
              <a:t>Věřitel investuje do rizikovějších obchodů – požaduje vyšší úrok - riziková prémie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pl-PL" altLang="cs-CZ" dirty="0" smtClean="0"/>
              <a:t>     (joint </a:t>
            </a:r>
            <a:r>
              <a:rPr lang="pl-PL" altLang="cs-CZ" dirty="0"/>
              <a:t>venture x akcie x nemovitosti x zlato;  odvětví;  teritorium; </a:t>
            </a:r>
            <a:r>
              <a:rPr lang="pl-PL" altLang="cs-CZ" dirty="0" smtClean="0"/>
              <a:t>odvolatelnost)</a:t>
            </a:r>
            <a:endParaRPr lang="pl-PL" altLang="cs-CZ" dirty="0"/>
          </a:p>
          <a:p>
            <a:pPr algn="just">
              <a:spcBef>
                <a:spcPts val="300"/>
              </a:spcBef>
            </a:pPr>
            <a:r>
              <a:rPr lang="cs-CZ" b="1" dirty="0" smtClean="0">
                <a:solidFill>
                  <a:srgbClr val="C00000"/>
                </a:solidFill>
              </a:rPr>
              <a:t>bezriziková úroková sazba : </a:t>
            </a:r>
            <a:r>
              <a:rPr lang="cs-CZ" dirty="0" smtClean="0"/>
              <a:t>Výnos </a:t>
            </a:r>
            <a:r>
              <a:rPr lang="cs-CZ" dirty="0"/>
              <a:t>státních pokladničních poukázek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DOBA SPLATNOSTI </a:t>
            </a:r>
          </a:p>
          <a:p>
            <a:pPr>
              <a:spcBef>
                <a:spcPts val="300"/>
              </a:spcBef>
            </a:pPr>
            <a:r>
              <a:rPr lang="cs-CZ" dirty="0" smtClean="0"/>
              <a:t>Dlužník </a:t>
            </a:r>
            <a:r>
              <a:rPr lang="cs-CZ" dirty="0" smtClean="0">
                <a:sym typeface="Wingdings" panose="05000000000000000000" pitchFamily="2" charset="2"/>
              </a:rPr>
              <a:t> č</a:t>
            </a:r>
            <a:r>
              <a:rPr lang="cs-CZ" dirty="0" smtClean="0"/>
              <a:t>ím </a:t>
            </a:r>
            <a:r>
              <a:rPr lang="cs-CZ" dirty="0"/>
              <a:t>delší doba splatnosti, tím vyšší úroková sazba – obvyklá situace</a:t>
            </a:r>
          </a:p>
          <a:p>
            <a:pPr>
              <a:spcBef>
                <a:spcPts val="300"/>
              </a:spcBef>
            </a:pPr>
            <a:r>
              <a:rPr lang="cs-CZ" dirty="0"/>
              <a:t>Věřitel bude finance postrádat delší doba  - časová prémie</a:t>
            </a:r>
          </a:p>
          <a:p>
            <a:pPr>
              <a:spcBef>
                <a:spcPts val="300"/>
              </a:spcBef>
            </a:pPr>
            <a:r>
              <a:rPr lang="cs-CZ" dirty="0"/>
              <a:t>Doba krize – snaha </a:t>
            </a:r>
            <a:r>
              <a:rPr lang="cs-CZ" dirty="0" smtClean="0"/>
              <a:t>stimulovat</a:t>
            </a:r>
            <a:r>
              <a:rPr lang="cs-CZ" dirty="0"/>
              <a:t> </a:t>
            </a:r>
            <a:r>
              <a:rPr lang="cs-CZ" dirty="0" smtClean="0">
                <a:sym typeface="Wingdings" panose="05000000000000000000" pitchFamily="2" charset="2"/>
              </a:rPr>
              <a:t> snižování úrokových sazeb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5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CO JE ÚROK?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cs-CZ" sz="3200" b="1" dirty="0" smtClean="0"/>
              <a:t>Odměna za </a:t>
            </a:r>
            <a:r>
              <a:rPr lang="cs-CZ" sz="3200" b="1" dirty="0"/>
              <a:t>poskytnutí finančních </a:t>
            </a:r>
            <a:r>
              <a:rPr lang="cs-CZ" sz="3200" b="1" dirty="0" smtClean="0"/>
              <a:t>prostředků </a:t>
            </a:r>
          </a:p>
          <a:p>
            <a:pPr algn="just"/>
            <a:r>
              <a:rPr lang="cs-CZ" sz="3200" b="1" dirty="0" smtClean="0"/>
              <a:t>Obecná </a:t>
            </a:r>
            <a:r>
              <a:rPr lang="cs-CZ" sz="3200" b="1" dirty="0"/>
              <a:t>cena za půjčení peněz</a:t>
            </a:r>
          </a:p>
          <a:p>
            <a:pPr algn="just"/>
            <a:r>
              <a:rPr lang="cs-CZ" sz="3200" b="1" dirty="0" smtClean="0"/>
              <a:t>Rozdíl </a:t>
            </a:r>
            <a:r>
              <a:rPr lang="cs-CZ" sz="3200" b="1" dirty="0"/>
              <a:t>mezi vrácenou částkou </a:t>
            </a:r>
            <a:r>
              <a:rPr lang="cs-CZ" sz="3200" b="1" dirty="0" smtClean="0"/>
              <a:t>a </a:t>
            </a:r>
            <a:r>
              <a:rPr lang="cs-CZ" sz="3200" b="1" dirty="0"/>
              <a:t>poskytnutou částkou </a:t>
            </a:r>
          </a:p>
          <a:p>
            <a:pPr algn="just"/>
            <a:r>
              <a:rPr lang="cs-CZ" sz="3200" b="1" dirty="0" smtClean="0"/>
              <a:t>Odměna </a:t>
            </a:r>
            <a:r>
              <a:rPr lang="cs-CZ" sz="3200" b="1" dirty="0"/>
              <a:t>pro spotřebitele, který se zřekl spotřeby dnes a odložil ji až do </a:t>
            </a:r>
            <a:r>
              <a:rPr lang="cs-CZ" sz="3200" b="1" dirty="0" smtClean="0"/>
              <a:t>budoucnosti. </a:t>
            </a:r>
            <a:r>
              <a:rPr lang="cs-CZ" sz="3200" b="1" dirty="0"/>
              <a:t> </a:t>
            </a:r>
            <a:r>
              <a:rPr lang="cs-CZ" sz="3200" dirty="0" smtClean="0"/>
              <a:t>Dnes si nekoupím a peníze si uložím Odložená spotřeba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ČASOVÁ (LHŮTNÍ) STRUKTURA ÚROKOVÝCH SAZEB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73932" y="6232666"/>
            <a:ext cx="10009112" cy="369332"/>
          </a:xfrm>
          <a:prstGeom prst="rect">
            <a:avLst/>
          </a:prstGeom>
          <a:solidFill>
            <a:srgbClr val="FFFFFF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Během dlouhé doby se může změnit makroekonomická situace a zároveň situace domácností a firem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69876" y="1724051"/>
            <a:ext cx="105131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Úroková sazba se liší podle doby trvání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/>
              <a:t>Finanční dokumenty stejného typu vydané stejným emitentem (vydavatelem) mají odlišnou úrokovou sazbu podle doby splatnosti</a:t>
            </a:r>
          </a:p>
          <a:p>
            <a:endParaRPr lang="cs-CZ" sz="2800" dirty="0"/>
          </a:p>
          <a:p>
            <a:r>
              <a:rPr lang="cs-CZ" sz="2800" dirty="0" smtClean="0"/>
              <a:t>Vztah mezi úrokovou sazbou (výnosem a dobou splatnosti vyjadřuje </a:t>
            </a:r>
          </a:p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Výnosová křivka </a:t>
            </a:r>
          </a:p>
          <a:p>
            <a:endParaRPr lang="cs-CZ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/>
              <a:t>Do křivky se promítají očekávání firem a domácností ohledně budoucího vývoje úrokových sazeb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329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NORMÁLNÍ A INVERZNÍ VÝNOSOVÁ KŘIVKA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Výnos ke dni splatnosti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2205980" y="2204864"/>
            <a:ext cx="0" cy="38164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205980" y="6021288"/>
            <a:ext cx="568863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7966111" y="593068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Období</a:t>
            </a:r>
            <a:endParaRPr lang="cs-CZ" dirty="0"/>
          </a:p>
        </p:txBody>
      </p:sp>
      <p:sp>
        <p:nvSpPr>
          <p:cNvPr id="10" name="Volný tvar 9"/>
          <p:cNvSpPr/>
          <p:nvPr/>
        </p:nvSpPr>
        <p:spPr>
          <a:xfrm>
            <a:off x="2566021" y="3268900"/>
            <a:ext cx="5578520" cy="1888292"/>
          </a:xfrm>
          <a:custGeom>
            <a:avLst/>
            <a:gdLst>
              <a:gd name="connsiteX0" fmla="*/ 0 w 5380075"/>
              <a:gd name="connsiteY0" fmla="*/ 1218040 h 1218040"/>
              <a:gd name="connsiteX1" fmla="*/ 754912 w 5380075"/>
              <a:gd name="connsiteY1" fmla="*/ 558821 h 1218040"/>
              <a:gd name="connsiteX2" fmla="*/ 2264735 w 5380075"/>
              <a:gd name="connsiteY2" fmla="*/ 80356 h 1218040"/>
              <a:gd name="connsiteX3" fmla="*/ 3806456 w 5380075"/>
              <a:gd name="connsiteY3" fmla="*/ 5928 h 1218040"/>
              <a:gd name="connsiteX4" fmla="*/ 4965405 w 5380075"/>
              <a:gd name="connsiteY4" fmla="*/ 5928 h 1218040"/>
              <a:gd name="connsiteX5" fmla="*/ 5263116 w 5380075"/>
              <a:gd name="connsiteY5" fmla="*/ 16560 h 1218040"/>
              <a:gd name="connsiteX6" fmla="*/ 5380075 w 5380075"/>
              <a:gd name="connsiteY6" fmla="*/ 27193 h 121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0075" h="1218040">
                <a:moveTo>
                  <a:pt x="0" y="1218040"/>
                </a:moveTo>
                <a:cubicBezTo>
                  <a:pt x="188728" y="983237"/>
                  <a:pt x="377456" y="748435"/>
                  <a:pt x="754912" y="558821"/>
                </a:cubicBezTo>
                <a:cubicBezTo>
                  <a:pt x="1132368" y="369207"/>
                  <a:pt x="1756144" y="172505"/>
                  <a:pt x="2264735" y="80356"/>
                </a:cubicBezTo>
                <a:cubicBezTo>
                  <a:pt x="2773326" y="-11793"/>
                  <a:pt x="3356344" y="18333"/>
                  <a:pt x="3806456" y="5928"/>
                </a:cubicBezTo>
                <a:cubicBezTo>
                  <a:pt x="4256568" y="-6477"/>
                  <a:pt x="4722628" y="4156"/>
                  <a:pt x="4965405" y="5928"/>
                </a:cubicBezTo>
                <a:cubicBezTo>
                  <a:pt x="5208182" y="7700"/>
                  <a:pt x="5194004" y="13016"/>
                  <a:pt x="5263116" y="16560"/>
                </a:cubicBezTo>
                <a:cubicBezTo>
                  <a:pt x="5332228" y="20104"/>
                  <a:pt x="5356151" y="23648"/>
                  <a:pt x="5380075" y="27193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8254652" y="308423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Normální výnosová křivka</a:t>
            </a:r>
            <a:endParaRPr lang="cs-CZ" dirty="0"/>
          </a:p>
        </p:txBody>
      </p:sp>
      <p:sp>
        <p:nvSpPr>
          <p:cNvPr id="12" name="Volný tvar 11"/>
          <p:cNvSpPr/>
          <p:nvPr/>
        </p:nvSpPr>
        <p:spPr>
          <a:xfrm>
            <a:off x="2413591" y="3423684"/>
            <a:ext cx="5964865" cy="1766579"/>
          </a:xfrm>
          <a:custGeom>
            <a:avLst/>
            <a:gdLst>
              <a:gd name="connsiteX0" fmla="*/ 0 w 5964865"/>
              <a:gd name="connsiteY0" fmla="*/ 0 h 1766579"/>
              <a:gd name="connsiteX1" fmla="*/ 956930 w 5964865"/>
              <a:gd name="connsiteY1" fmla="*/ 903767 h 1766579"/>
              <a:gd name="connsiteX2" fmla="*/ 2115879 w 5964865"/>
              <a:gd name="connsiteY2" fmla="*/ 1435395 h 1766579"/>
              <a:gd name="connsiteX3" fmla="*/ 3657600 w 5964865"/>
              <a:gd name="connsiteY3" fmla="*/ 1743739 h 1766579"/>
              <a:gd name="connsiteX4" fmla="*/ 5964865 w 5964865"/>
              <a:gd name="connsiteY4" fmla="*/ 1743739 h 1766579"/>
              <a:gd name="connsiteX5" fmla="*/ 5964865 w 5964865"/>
              <a:gd name="connsiteY5" fmla="*/ 1743739 h 1766579"/>
              <a:gd name="connsiteX6" fmla="*/ 5964865 w 5964865"/>
              <a:gd name="connsiteY6" fmla="*/ 1743739 h 176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65" h="1766579">
                <a:moveTo>
                  <a:pt x="0" y="0"/>
                </a:moveTo>
                <a:cubicBezTo>
                  <a:pt x="302142" y="332267"/>
                  <a:pt x="604284" y="664535"/>
                  <a:pt x="956930" y="903767"/>
                </a:cubicBezTo>
                <a:cubicBezTo>
                  <a:pt x="1309577" y="1143000"/>
                  <a:pt x="1665767" y="1295400"/>
                  <a:pt x="2115879" y="1435395"/>
                </a:cubicBezTo>
                <a:cubicBezTo>
                  <a:pt x="2565991" y="1575390"/>
                  <a:pt x="3016102" y="1692348"/>
                  <a:pt x="3657600" y="1743739"/>
                </a:cubicBezTo>
                <a:cubicBezTo>
                  <a:pt x="4299098" y="1795130"/>
                  <a:pt x="5964865" y="1743739"/>
                  <a:pt x="5964865" y="1743739"/>
                </a:cubicBezTo>
                <a:lnTo>
                  <a:pt x="5964865" y="1743739"/>
                </a:lnTo>
                <a:lnTo>
                  <a:pt x="5964865" y="1743739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8504581" y="4626629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Inverzní výnosová křivka např. krizové období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328345" y="510959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Vyšší úrok krátkodobých vkladů stimuluje ukládat</a:t>
            </a:r>
            <a:endParaRPr lang="cs-CZ" sz="1400" dirty="0"/>
          </a:p>
        </p:txBody>
      </p:sp>
      <p:sp>
        <p:nvSpPr>
          <p:cNvPr id="15" name="Volný tvar 14"/>
          <p:cNvSpPr/>
          <p:nvPr/>
        </p:nvSpPr>
        <p:spPr>
          <a:xfrm>
            <a:off x="2753833" y="3955312"/>
            <a:ext cx="372139" cy="1116418"/>
          </a:xfrm>
          <a:custGeom>
            <a:avLst/>
            <a:gdLst>
              <a:gd name="connsiteX0" fmla="*/ 372139 w 372139"/>
              <a:gd name="connsiteY0" fmla="*/ 1116418 h 1116418"/>
              <a:gd name="connsiteX1" fmla="*/ 0 w 372139"/>
              <a:gd name="connsiteY1" fmla="*/ 0 h 1116418"/>
              <a:gd name="connsiteX2" fmla="*/ 0 w 372139"/>
              <a:gd name="connsiteY2" fmla="*/ 0 h 111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139" h="1116418">
                <a:moveTo>
                  <a:pt x="372139" y="111641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 flipH="1">
            <a:off x="6519923" y="5311976"/>
            <a:ext cx="438585" cy="1196499"/>
          </a:xfrm>
          <a:custGeom>
            <a:avLst/>
            <a:gdLst>
              <a:gd name="connsiteX0" fmla="*/ 372139 w 372139"/>
              <a:gd name="connsiteY0" fmla="*/ 1116418 h 1116418"/>
              <a:gd name="connsiteX1" fmla="*/ 0 w 372139"/>
              <a:gd name="connsiteY1" fmla="*/ 0 h 1116418"/>
              <a:gd name="connsiteX2" fmla="*/ 0 w 372139"/>
              <a:gd name="connsiteY2" fmla="*/ 0 h 111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139" h="1116418">
                <a:moveTo>
                  <a:pt x="372139" y="111641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135883" y="610984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Nižší úrok  úvěrů eliminuje neochotu firem půjčovat si</a:t>
            </a:r>
            <a:endParaRPr lang="cs-CZ" sz="1400" dirty="0"/>
          </a:p>
        </p:txBody>
      </p:sp>
      <p:cxnSp>
        <p:nvCxnSpPr>
          <p:cNvPr id="19" name="Přímá spojnice se šipkou 18"/>
          <p:cNvCxnSpPr/>
          <p:nvPr/>
        </p:nvCxnSpPr>
        <p:spPr>
          <a:xfrm flipH="1">
            <a:off x="6814492" y="1818949"/>
            <a:ext cx="1" cy="1232215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6814492" y="3051164"/>
            <a:ext cx="2016224" cy="3307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Volný tvar 5"/>
          <p:cNvSpPr/>
          <p:nvPr/>
        </p:nvSpPr>
        <p:spPr>
          <a:xfrm>
            <a:off x="7034212" y="2285984"/>
            <a:ext cx="2948632" cy="504513"/>
          </a:xfrm>
          <a:custGeom>
            <a:avLst/>
            <a:gdLst>
              <a:gd name="connsiteX0" fmla="*/ 12974 w 2519691"/>
              <a:gd name="connsiteY0" fmla="*/ 504513 h 504513"/>
              <a:gd name="connsiteX1" fmla="*/ 170629 w 2519691"/>
              <a:gd name="connsiteY1" fmla="*/ 220733 h 504513"/>
              <a:gd name="connsiteX2" fmla="*/ 1211154 w 2519691"/>
              <a:gd name="connsiteY2" fmla="*/ 15782 h 504513"/>
              <a:gd name="connsiteX3" fmla="*/ 1983664 w 2519691"/>
              <a:gd name="connsiteY3" fmla="*/ 15782 h 504513"/>
              <a:gd name="connsiteX4" fmla="*/ 2519691 w 2519691"/>
              <a:gd name="connsiteY4" fmla="*/ 31547 h 504513"/>
              <a:gd name="connsiteX5" fmla="*/ 2519691 w 2519691"/>
              <a:gd name="connsiteY5" fmla="*/ 31547 h 5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9691" h="504513">
                <a:moveTo>
                  <a:pt x="12974" y="504513"/>
                </a:moveTo>
                <a:cubicBezTo>
                  <a:pt x="-8047" y="403350"/>
                  <a:pt x="-29068" y="302188"/>
                  <a:pt x="170629" y="220733"/>
                </a:cubicBezTo>
                <a:cubicBezTo>
                  <a:pt x="370326" y="139278"/>
                  <a:pt x="908982" y="49940"/>
                  <a:pt x="1211154" y="15782"/>
                </a:cubicBezTo>
                <a:cubicBezTo>
                  <a:pt x="1513327" y="-18377"/>
                  <a:pt x="1765575" y="13155"/>
                  <a:pt x="1983664" y="15782"/>
                </a:cubicBezTo>
                <a:cubicBezTo>
                  <a:pt x="2201753" y="18409"/>
                  <a:pt x="2519691" y="31547"/>
                  <a:pt x="2519691" y="31547"/>
                </a:cubicBezTo>
                <a:lnTo>
                  <a:pt x="2519691" y="31547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6958508" y="1052736"/>
            <a:ext cx="3024336" cy="1008112"/>
          </a:xfrm>
          <a:custGeom>
            <a:avLst/>
            <a:gdLst>
              <a:gd name="connsiteX0" fmla="*/ 0 w 5964865"/>
              <a:gd name="connsiteY0" fmla="*/ 0 h 1766579"/>
              <a:gd name="connsiteX1" fmla="*/ 956930 w 5964865"/>
              <a:gd name="connsiteY1" fmla="*/ 903767 h 1766579"/>
              <a:gd name="connsiteX2" fmla="*/ 2115879 w 5964865"/>
              <a:gd name="connsiteY2" fmla="*/ 1435395 h 1766579"/>
              <a:gd name="connsiteX3" fmla="*/ 3657600 w 5964865"/>
              <a:gd name="connsiteY3" fmla="*/ 1743739 h 1766579"/>
              <a:gd name="connsiteX4" fmla="*/ 5964865 w 5964865"/>
              <a:gd name="connsiteY4" fmla="*/ 1743739 h 1766579"/>
              <a:gd name="connsiteX5" fmla="*/ 5964865 w 5964865"/>
              <a:gd name="connsiteY5" fmla="*/ 1743739 h 1766579"/>
              <a:gd name="connsiteX6" fmla="*/ 5964865 w 5964865"/>
              <a:gd name="connsiteY6" fmla="*/ 1743739 h 176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65" h="1766579">
                <a:moveTo>
                  <a:pt x="0" y="0"/>
                </a:moveTo>
                <a:cubicBezTo>
                  <a:pt x="302142" y="332267"/>
                  <a:pt x="604284" y="664535"/>
                  <a:pt x="956930" y="903767"/>
                </a:cubicBezTo>
                <a:cubicBezTo>
                  <a:pt x="1309577" y="1143000"/>
                  <a:pt x="1665767" y="1295400"/>
                  <a:pt x="2115879" y="1435395"/>
                </a:cubicBezTo>
                <a:cubicBezTo>
                  <a:pt x="2565991" y="1575390"/>
                  <a:pt x="3016102" y="1692348"/>
                  <a:pt x="3657600" y="1743739"/>
                </a:cubicBezTo>
                <a:cubicBezTo>
                  <a:pt x="4299098" y="1795130"/>
                  <a:pt x="5964865" y="1743739"/>
                  <a:pt x="5964865" y="1743739"/>
                </a:cubicBezTo>
                <a:lnTo>
                  <a:pt x="5964865" y="1743739"/>
                </a:lnTo>
                <a:lnTo>
                  <a:pt x="5964865" y="1743739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9764721" y="196281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Zklidnění situace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07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3548" y="404664"/>
            <a:ext cx="9829799" cy="835496"/>
          </a:xfrm>
        </p:spPr>
        <p:txBody>
          <a:bodyPr/>
          <a:lstStyle/>
          <a:p>
            <a:pPr algn="ctr"/>
            <a:r>
              <a:rPr lang="cs-CZ" b="1" dirty="0" smtClean="0"/>
              <a:t>NORMÁLNÍ VÝNOSOVÁ KŘIVKA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Čím delší doba splatnosti, tím vyšší úroková sazba, tzn. vyšší výnos.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Delší doba mezi odložením a spotřebou v případě věřitele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Větší riziko, že se změní makroekonomická situace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Větší náklady obětované příležitosti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Platí ve většině případů, ve většině standardních situací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62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ÚROKOVÉ SAZBY A CENY AKCIÍ 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13892" y="1988840"/>
            <a:ext cx="104411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Inverzní vztah</a:t>
            </a:r>
            <a:r>
              <a:rPr lang="cs-CZ" sz="2800" b="1" dirty="0" smtClean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2800" dirty="0" smtClean="0"/>
              <a:t>Růst úrokových sazeb způsobuje pokles cen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2800" dirty="0" smtClean="0"/>
              <a:t>Pokles úrokových sazeb způsobuje růst cen</a:t>
            </a:r>
          </a:p>
          <a:p>
            <a:endParaRPr lang="cs-CZ" sz="2800" dirty="0"/>
          </a:p>
          <a:p>
            <a:endParaRPr lang="cs-CZ" sz="2800" dirty="0" smtClean="0"/>
          </a:p>
          <a:p>
            <a:r>
              <a:rPr lang="cs-CZ" sz="2800" b="1" dirty="0" smtClean="0">
                <a:solidFill>
                  <a:srgbClr val="C00000"/>
                </a:solidFill>
              </a:rPr>
              <a:t>Důvody inverzního vztahu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/>
              <a:t>Současná hodnota budoucích příjmu z akcie,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2800" dirty="0" smtClean="0"/>
              <a:t>Růst úrokových sazeb způsobuje růst nákladů na financování firem a jejich investic, což jim snižuje zisk a promítne se do poklesu cen jejich akcií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496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 rotWithShape="1">
          <a:blip r:embed="rId3"/>
          <a:srcRect l="10087" t="48783" r="15616" b="17659"/>
          <a:stretch/>
        </p:blipFill>
        <p:spPr bwMode="auto">
          <a:xfrm>
            <a:off x="1673844" y="3791862"/>
            <a:ext cx="9057160" cy="2110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13892" y="317323"/>
            <a:ext cx="102971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POČÍTÁNÍ  DOBY ÚROČENÍ </a:t>
            </a:r>
          </a:p>
          <a:p>
            <a:pPr algn="just"/>
            <a:r>
              <a:rPr lang="cs-CZ" sz="2200" b="1" dirty="0" smtClean="0">
                <a:solidFill>
                  <a:schemeClr val="accent2">
                    <a:lumMod val="75000"/>
                  </a:schemeClr>
                </a:solidFill>
              </a:rPr>
              <a:t>NĚMECKÁ </a:t>
            </a:r>
            <a:r>
              <a:rPr lang="cs-CZ" sz="2200" b="1" dirty="0" smtClean="0">
                <a:solidFill>
                  <a:schemeClr val="accent2">
                    <a:lumMod val="75000"/>
                  </a:schemeClr>
                </a:solidFill>
              </a:rPr>
              <a:t>METODA 30E360. </a:t>
            </a:r>
            <a:r>
              <a:rPr lang="cs-CZ" sz="2200" dirty="0" smtClean="0"/>
              <a:t>V </a:t>
            </a:r>
            <a:r>
              <a:rPr lang="cs-CZ" sz="2200" dirty="0"/>
              <a:t>České republice se používá pro výpočet úrokové doby německého úrokového uzance. Předpokládá se, že při úročení se vychází, že rok </a:t>
            </a:r>
            <a:r>
              <a:rPr lang="cs-CZ" sz="2200" dirty="0" smtClean="0"/>
              <a:t>má 360 </a:t>
            </a:r>
            <a:r>
              <a:rPr lang="cs-CZ" sz="2200" dirty="0"/>
              <a:t>dní a každý z měsíců má 30 </a:t>
            </a:r>
            <a:r>
              <a:rPr lang="cs-CZ" sz="2200" dirty="0" smtClean="0"/>
              <a:t>dní, Měsíce s 31 dny krátíme na 30 dnů. </a:t>
            </a:r>
            <a:endParaRPr lang="cs-CZ" sz="2200" dirty="0"/>
          </a:p>
          <a:p>
            <a:pPr algn="just"/>
            <a:r>
              <a:rPr lang="cs-CZ" sz="2200" dirty="0" smtClean="0"/>
              <a:t>28</a:t>
            </a:r>
            <a:r>
              <a:rPr lang="cs-CZ" sz="2200" dirty="0"/>
              <a:t>. </a:t>
            </a:r>
            <a:r>
              <a:rPr lang="cs-CZ" sz="2200" dirty="0" smtClean="0"/>
              <a:t>2.  úročení dvakrát</a:t>
            </a:r>
            <a:r>
              <a:rPr lang="cs-CZ" sz="2200" dirty="0"/>
              <a:t>, tedy vytvoření fiktivního  29. a 30 </a:t>
            </a:r>
            <a:r>
              <a:rPr lang="cs-CZ" sz="2200" dirty="0" smtClean="0"/>
              <a:t>února.</a:t>
            </a:r>
          </a:p>
          <a:p>
            <a:pPr algn="just"/>
            <a:r>
              <a:rPr lang="cs-CZ" sz="2200" dirty="0" smtClean="0"/>
              <a:t>29</a:t>
            </a:r>
            <a:r>
              <a:rPr lang="cs-CZ" sz="2200" dirty="0"/>
              <a:t>. </a:t>
            </a:r>
            <a:r>
              <a:rPr lang="cs-CZ" sz="2200" dirty="0" smtClean="0"/>
              <a:t>2. vytváří </a:t>
            </a:r>
            <a:r>
              <a:rPr lang="cs-CZ" sz="2200" dirty="0"/>
              <a:t>fiktivní 30. únor a zůstatek z 29. 2. se úročí ještě jednou.  </a:t>
            </a:r>
          </a:p>
          <a:p>
            <a:pPr algn="just"/>
            <a:endParaRPr lang="cs-CZ" sz="2200" dirty="0" smtClean="0"/>
          </a:p>
          <a:p>
            <a:pPr algn="just"/>
            <a:r>
              <a:rPr lang="cs-CZ" sz="2200" dirty="0" smtClean="0"/>
              <a:t>Úrok </a:t>
            </a:r>
            <a:r>
              <a:rPr lang="cs-CZ" sz="2200" dirty="0"/>
              <a:t>je úročen v den, kdy byly připsány ve prospěch účtu a končí v den, který </a:t>
            </a:r>
            <a:r>
              <a:rPr lang="cs-CZ" sz="2200" b="1" dirty="0"/>
              <a:t>předchází </a:t>
            </a:r>
            <a:r>
              <a:rPr lang="cs-CZ" sz="2200" b="1" dirty="0" smtClean="0"/>
              <a:t>dni (22.5. se již neúročí)</a:t>
            </a:r>
            <a:r>
              <a:rPr lang="cs-CZ" sz="2200" dirty="0" smtClean="0"/>
              <a:t>, </a:t>
            </a:r>
            <a:r>
              <a:rPr lang="cs-CZ" sz="2200" dirty="0"/>
              <a:t>kdy byly tyto peněžní prostředky z účtu odepsány, tj. kdy byly zaúčtovány na </a:t>
            </a:r>
            <a:r>
              <a:rPr lang="cs-CZ" sz="2200" dirty="0" smtClean="0"/>
              <a:t>vrub. </a:t>
            </a:r>
            <a:endParaRPr lang="cs-CZ" sz="2200" dirty="0"/>
          </a:p>
        </p:txBody>
      </p:sp>
      <p:pic>
        <p:nvPicPr>
          <p:cNvPr id="5" name="Picture 1512"/>
          <p:cNvPicPr/>
          <p:nvPr/>
        </p:nvPicPr>
        <p:blipFill>
          <a:blip r:embed="rId4"/>
          <a:stretch>
            <a:fillRect/>
          </a:stretch>
        </p:blipFill>
        <p:spPr>
          <a:xfrm>
            <a:off x="3862164" y="6237312"/>
            <a:ext cx="468052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FRANCOUZSKÝ STANDARD </a:t>
            </a:r>
            <a:r>
              <a:rPr lang="cs-CZ" b="1" dirty="0" smtClean="0">
                <a:hlinkClick r:id="rId2"/>
              </a:rPr>
              <a:t>ACT/360</a:t>
            </a:r>
            <a:endParaRPr lang="cs-CZ" b="1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096171"/>
              </p:ext>
            </p:extLst>
          </p:nvPr>
        </p:nvGraphicFramePr>
        <p:xfrm>
          <a:off x="1053852" y="4128194"/>
          <a:ext cx="10873208" cy="198533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458933242"/>
                    </a:ext>
                  </a:extLst>
                </a:gridCol>
                <a:gridCol w="2134305">
                  <a:extLst>
                    <a:ext uri="{9D8B030D-6E8A-4147-A177-3AD203B41FA5}">
                      <a16:colId xmlns:a16="http://schemas.microsoft.com/office/drawing/2014/main" val="3518955621"/>
                    </a:ext>
                  </a:extLst>
                </a:gridCol>
                <a:gridCol w="1747867">
                  <a:extLst>
                    <a:ext uri="{9D8B030D-6E8A-4147-A177-3AD203B41FA5}">
                      <a16:colId xmlns:a16="http://schemas.microsoft.com/office/drawing/2014/main" val="3735243324"/>
                    </a:ext>
                  </a:extLst>
                </a:gridCol>
                <a:gridCol w="1429450">
                  <a:extLst>
                    <a:ext uri="{9D8B030D-6E8A-4147-A177-3AD203B41FA5}">
                      <a16:colId xmlns:a16="http://schemas.microsoft.com/office/drawing/2014/main" val="3693072496"/>
                    </a:ext>
                  </a:extLst>
                </a:gridCol>
                <a:gridCol w="1429450">
                  <a:extLst>
                    <a:ext uri="{9D8B030D-6E8A-4147-A177-3AD203B41FA5}">
                      <a16:colId xmlns:a16="http://schemas.microsoft.com/office/drawing/2014/main" val="2247262659"/>
                    </a:ext>
                  </a:extLst>
                </a:gridCol>
                <a:gridCol w="1417996">
                  <a:extLst>
                    <a:ext uri="{9D8B030D-6E8A-4147-A177-3AD203B41FA5}">
                      <a16:colId xmlns:a16="http://schemas.microsoft.com/office/drawing/2014/main" val="4087839789"/>
                    </a:ext>
                  </a:extLst>
                </a:gridCol>
                <a:gridCol w="1417996">
                  <a:extLst>
                    <a:ext uri="{9D8B030D-6E8A-4147-A177-3AD203B41FA5}">
                      <a16:colId xmlns:a16="http://schemas.microsoft.com/office/drawing/2014/main" val="238034581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Výpočet t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D1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D2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extLst>
                  <a:ext uri="{0D108BD9-81ED-4DB2-BD59-A6C34878D82A}">
                    <a16:rowId xmlns:a16="http://schemas.microsoft.com/office/drawing/2014/main" val="1671881107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1" dirty="0">
                          <a:effectLst/>
                        </a:rPr>
                        <a:t>Vklad </a:t>
                      </a:r>
                      <a:endParaRPr lang="cs-CZ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1" dirty="0">
                          <a:effectLst/>
                        </a:rPr>
                        <a:t>12. leden </a:t>
                      </a:r>
                      <a:endParaRPr lang="cs-CZ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1" dirty="0">
                          <a:effectLst/>
                        </a:rPr>
                        <a:t>Únor </a:t>
                      </a:r>
                      <a:endParaRPr lang="cs-CZ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1" dirty="0">
                          <a:effectLst/>
                        </a:rPr>
                        <a:t>Březen </a:t>
                      </a:r>
                      <a:endParaRPr lang="cs-CZ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1" dirty="0">
                          <a:effectLst/>
                        </a:rPr>
                        <a:t>Duben </a:t>
                      </a:r>
                      <a:endParaRPr lang="cs-CZ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L="2413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</a:rPr>
                        <a:t>21. </a:t>
                      </a:r>
                      <a:r>
                        <a:rPr lang="cs-CZ" sz="2000" b="1" dirty="0">
                          <a:effectLst/>
                        </a:rPr>
                        <a:t>květen </a:t>
                      </a:r>
                      <a:endParaRPr lang="cs-CZ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extLst>
                  <a:ext uri="{0D108BD9-81ED-4DB2-BD59-A6C34878D82A}">
                    <a16:rowId xmlns:a16="http://schemas.microsoft.com/office/drawing/2014/main" val="3090342951"/>
                  </a:ext>
                </a:extLst>
              </a:tr>
              <a:tr h="1816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dní v měsíci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Skutečný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31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28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31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31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extLst>
                  <a:ext uri="{0D108BD9-81ED-4DB2-BD59-A6C34878D82A}">
                    <a16:rowId xmlns:a16="http://schemas.microsoft.com/office/drawing/2014/main" val="3085616937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Francouzský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 anchor="ctr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31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28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30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31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extLst>
                  <a:ext uri="{0D108BD9-81ED-4DB2-BD59-A6C34878D82A}">
                    <a16:rowId xmlns:a16="http://schemas.microsoft.com/office/drawing/2014/main" val="368845486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Výpočet doby </a:t>
                      </a:r>
                      <a:endParaRPr lang="cs-CZ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19 </a:t>
                      </a:r>
                      <a:endParaRPr lang="cs-CZ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28 </a:t>
                      </a:r>
                      <a:endParaRPr lang="cs-CZ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31 </a:t>
                      </a:r>
                      <a:endParaRPr lang="cs-CZ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30 </a:t>
                      </a:r>
                      <a:endParaRPr lang="cs-CZ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21 </a:t>
                      </a:r>
                      <a:endParaRPr lang="cs-CZ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49530" marT="5715" marB="0"/>
                </a:tc>
                <a:extLst>
                  <a:ext uri="{0D108BD9-81ED-4DB2-BD59-A6C34878D82A}">
                    <a16:rowId xmlns:a16="http://schemas.microsoft.com/office/drawing/2014/main" val="3268772816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69877" y="1738700"/>
            <a:ext cx="100823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 čitateli tj. doba úročení t je vyjádřená jako skutečný počet dnů úrokové doby v čitateli.  Ve jmenovateli je uveden rok s 360 dny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792" y="2396553"/>
            <a:ext cx="2725589" cy="13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59175" y="441325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03920"/>
              </p:ext>
            </p:extLst>
          </p:nvPr>
        </p:nvGraphicFramePr>
        <p:xfrm>
          <a:off x="1701925" y="3407471"/>
          <a:ext cx="10153127" cy="236090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569839">
                  <a:extLst>
                    <a:ext uri="{9D8B030D-6E8A-4147-A177-3AD203B41FA5}">
                      <a16:colId xmlns:a16="http://schemas.microsoft.com/office/drawing/2014/main" val="877165660"/>
                    </a:ext>
                  </a:extLst>
                </a:gridCol>
                <a:gridCol w="1632974">
                  <a:extLst>
                    <a:ext uri="{9D8B030D-6E8A-4147-A177-3AD203B41FA5}">
                      <a16:colId xmlns:a16="http://schemas.microsoft.com/office/drawing/2014/main" val="2803775036"/>
                    </a:ext>
                  </a:extLst>
                </a:gridCol>
                <a:gridCol w="1632974">
                  <a:extLst>
                    <a:ext uri="{9D8B030D-6E8A-4147-A177-3AD203B41FA5}">
                      <a16:colId xmlns:a16="http://schemas.microsoft.com/office/drawing/2014/main" val="1810371501"/>
                    </a:ext>
                  </a:extLst>
                </a:gridCol>
                <a:gridCol w="1335488">
                  <a:extLst>
                    <a:ext uri="{9D8B030D-6E8A-4147-A177-3AD203B41FA5}">
                      <a16:colId xmlns:a16="http://schemas.microsoft.com/office/drawing/2014/main" val="852860623"/>
                    </a:ext>
                  </a:extLst>
                </a:gridCol>
                <a:gridCol w="1335488">
                  <a:extLst>
                    <a:ext uri="{9D8B030D-6E8A-4147-A177-3AD203B41FA5}">
                      <a16:colId xmlns:a16="http://schemas.microsoft.com/office/drawing/2014/main" val="1016005243"/>
                    </a:ext>
                  </a:extLst>
                </a:gridCol>
                <a:gridCol w="1324784">
                  <a:extLst>
                    <a:ext uri="{9D8B030D-6E8A-4147-A177-3AD203B41FA5}">
                      <a16:colId xmlns:a16="http://schemas.microsoft.com/office/drawing/2014/main" val="4062602152"/>
                    </a:ext>
                  </a:extLst>
                </a:gridCol>
                <a:gridCol w="1321580">
                  <a:extLst>
                    <a:ext uri="{9D8B030D-6E8A-4147-A177-3AD203B41FA5}">
                      <a16:colId xmlns:a16="http://schemas.microsoft.com/office/drawing/2014/main" val="3478917895"/>
                    </a:ext>
                  </a:extLst>
                </a:gridCol>
              </a:tblGrid>
              <a:tr h="169833">
                <a:tc gridSpan="2"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Výpočet t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D1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D2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extLst>
                  <a:ext uri="{0D108BD9-81ED-4DB2-BD59-A6C34878D82A}">
                    <a16:rowId xmlns:a16="http://schemas.microsoft.com/office/drawing/2014/main" val="3756980371"/>
                  </a:ext>
                </a:extLst>
              </a:tr>
              <a:tr h="5903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Vklad </a:t>
                      </a:r>
                      <a:endParaRPr lang="cs-CZ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 anchor="ctr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12. leden  </a:t>
                      </a:r>
                      <a:endParaRPr lang="cs-CZ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 anchor="ctr"/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Únor  </a:t>
                      </a:r>
                      <a:endParaRPr lang="cs-CZ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 anchor="ctr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Březen </a:t>
                      </a:r>
                      <a:endParaRPr lang="cs-CZ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 anchor="ctr"/>
                </a:tc>
                <a:tc>
                  <a:txBody>
                    <a:bodyPr/>
                    <a:lstStyle/>
                    <a:p>
                      <a:pPr marR="71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Duben </a:t>
                      </a:r>
                      <a:endParaRPr lang="cs-CZ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 anchor="ctr"/>
                </a:tc>
                <a:tc>
                  <a:txBody>
                    <a:bodyPr/>
                    <a:lstStyle/>
                    <a:p>
                      <a:pPr marL="76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21. květen  </a:t>
                      </a:r>
                      <a:endParaRPr lang="cs-CZ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 anchor="ctr"/>
                </a:tc>
                <a:extLst>
                  <a:ext uri="{0D108BD9-81ED-4DB2-BD59-A6C34878D82A}">
                    <a16:rowId xmlns:a16="http://schemas.microsoft.com/office/drawing/2014/main" val="3655500092"/>
                  </a:ext>
                </a:extLst>
              </a:tr>
              <a:tr h="263333">
                <a:tc rowSpan="2">
                  <a:txBody>
                    <a:bodyPr/>
                    <a:lstStyle/>
                    <a:p>
                      <a:pPr marL="130810" indent="-1187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Počet dní v měsíci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Skutečný 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31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28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31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71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31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extLst>
                  <a:ext uri="{0D108BD9-81ED-4DB2-BD59-A6C34878D82A}">
                    <a16:rowId xmlns:a16="http://schemas.microsoft.com/office/drawing/2014/main" val="1253383437"/>
                  </a:ext>
                </a:extLst>
              </a:tr>
              <a:tr h="5851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Anglický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31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28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31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71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30 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31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extLst>
                  <a:ext uri="{0D108BD9-81ED-4DB2-BD59-A6C34878D82A}">
                    <a16:rowId xmlns:a16="http://schemas.microsoft.com/office/drawing/2014/main" val="1379089244"/>
                  </a:ext>
                </a:extLst>
              </a:tr>
              <a:tr h="3934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 </a:t>
                      </a:r>
                      <a:endParaRPr lang="cs-CZ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Výpočet</a:t>
                      </a:r>
                      <a:r>
                        <a:rPr lang="cs-CZ" sz="2000" b="1" dirty="0">
                          <a:effectLst/>
                        </a:rPr>
                        <a:t> doby </a:t>
                      </a:r>
                      <a:endParaRPr lang="cs-CZ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19 </a:t>
                      </a:r>
                      <a:endParaRPr lang="cs-CZ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28 </a:t>
                      </a:r>
                      <a:endParaRPr lang="cs-CZ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31 </a:t>
                      </a:r>
                      <a:endParaRPr lang="cs-CZ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71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30 </a:t>
                      </a:r>
                      <a:endParaRPr lang="cs-CZ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21 </a:t>
                      </a:r>
                      <a:endParaRPr lang="cs-CZ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0" marT="3810" marB="0"/>
                </a:tc>
                <a:extLst>
                  <a:ext uri="{0D108BD9-81ED-4DB2-BD59-A6C34878D82A}">
                    <a16:rowId xmlns:a16="http://schemas.microsoft.com/office/drawing/2014/main" val="2811343943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 rot="16200000" flipV="1">
            <a:off x="5813638" y="-2633944"/>
            <a:ext cx="1569660" cy="1051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Anglická metoda je založená na přesném výpočtu doby úročení, tj. poměru skutečného počtu dní a počtu dni v roce, délka roku ve jmenovateli je vždy 365 dnů,  v případě přestupného roku 366 dnů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60763" y="4426427"/>
            <a:ext cx="35372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ANGLICKÁ </a:t>
            </a:r>
            <a:r>
              <a:rPr lang="cs-CZ" b="1" dirty="0"/>
              <a:t>METODA </a:t>
            </a:r>
            <a:r>
              <a:rPr lang="cs-CZ" b="1" dirty="0">
                <a:hlinkClick r:id="rId2"/>
              </a:rPr>
              <a:t>ACT/365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695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ÚROKOVÉ SAZBY a CENY DLUHOPISŮ 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1197867" y="1856168"/>
            <a:ext cx="1099095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Inverzní vztah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Růst 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úrokových cen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vede k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poklesu cen </a:t>
            </a:r>
            <a:r>
              <a:rPr lang="cs-CZ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dluhopisu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Pokles úrokových sazeb vede k růstu cen dluhopisů 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opačné </a:t>
            </a:r>
            <a:endParaRPr lang="cs-CZ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edna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o 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závislost u dluhopisů již vydaných a obchodovaných 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dluhopisů</a:t>
            </a:r>
          </a:p>
          <a:p>
            <a:pPr algn="just">
              <a:spcAft>
                <a:spcPts val="600"/>
              </a:spcAft>
            </a:pPr>
            <a:endParaRPr lang="cs-CZ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Rozdílná intenzita vztahu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ceny dlouhodobých dluhopisů jsou na změny úrokových sazeb citlivější než ceny krátkodobých dluhopisů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133972" y="4826600"/>
                <a:ext cx="5976664" cy="6698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28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+ ………..</m:t>
                    </m:r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972" y="4826600"/>
                <a:ext cx="5976664" cy="669863"/>
              </a:xfrm>
              <a:prstGeom prst="rect">
                <a:avLst/>
              </a:prstGeom>
              <a:blipFill>
                <a:blip r:embed="rId2"/>
                <a:stretch>
                  <a:fillRect t="-4545" b="-72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Přímá spojnice se šipkou 7"/>
          <p:cNvCxnSpPr/>
          <p:nvPr/>
        </p:nvCxnSpPr>
        <p:spPr>
          <a:xfrm>
            <a:off x="2154485" y="4826600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070076" y="4826600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222204" y="4869160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4798268" y="5229200"/>
            <a:ext cx="72008" cy="2672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3666653" y="5229200"/>
            <a:ext cx="77763" cy="2672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959768"/>
          </a:xfrm>
        </p:spPr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ZÁKLADNÍ TYPOLOGIE ÚROKOVÝCH SAZEB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32756" y="1844824"/>
            <a:ext cx="100091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Úrokové sazba centrální banky </a:t>
            </a:r>
          </a:p>
          <a:p>
            <a:r>
              <a:rPr lang="cs-CZ" sz="2800" dirty="0" smtClean="0"/>
              <a:t>Sazby jenž souvisí s prováděním měnové politiky </a:t>
            </a:r>
          </a:p>
          <a:p>
            <a:endParaRPr lang="cs-CZ" sz="2800" dirty="0"/>
          </a:p>
          <a:p>
            <a:r>
              <a:rPr lang="cs-CZ" sz="2800" b="1" dirty="0" smtClean="0">
                <a:solidFill>
                  <a:srgbClr val="C00000"/>
                </a:solidFill>
              </a:rPr>
              <a:t>Úrokové sazby komerčních bank </a:t>
            </a:r>
          </a:p>
          <a:p>
            <a:r>
              <a:rPr lang="cs-CZ" sz="2800" dirty="0" smtClean="0"/>
              <a:t>Spojené s depozitními a úvěrovými produkty pro klienty </a:t>
            </a:r>
          </a:p>
          <a:p>
            <a:endParaRPr lang="cs-CZ" sz="2800" dirty="0"/>
          </a:p>
          <a:p>
            <a:r>
              <a:rPr lang="cs-CZ" sz="2800" b="1" dirty="0" smtClean="0">
                <a:solidFill>
                  <a:srgbClr val="C00000"/>
                </a:solidFill>
              </a:rPr>
              <a:t>Úrokové sazby mezibankovního peněžního trhu</a:t>
            </a:r>
          </a:p>
          <a:p>
            <a:r>
              <a:rPr lang="cs-CZ" sz="2800" dirty="0" smtClean="0"/>
              <a:t>Spojené s obchody mezi komerčními bankami , obchody velkých objemů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Výnosy státních cenných papírů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3892" y="-5239"/>
            <a:ext cx="9829799" cy="1219200"/>
          </a:xfrm>
        </p:spPr>
        <p:txBody>
          <a:bodyPr/>
          <a:lstStyle/>
          <a:p>
            <a:pPr algn="ctr"/>
            <a:r>
              <a:rPr lang="cs-CZ" b="1" dirty="0" smtClean="0"/>
              <a:t>ÚROKOVÉ SAZBA ČNB 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49996" y="126876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NEJSOU TVOŘENY TRHEM 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29916" y="1695852"/>
            <a:ext cx="96137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solidFill>
                  <a:srgbClr val="C00000"/>
                </a:solidFill>
              </a:rPr>
              <a:t>Specifické postavení </a:t>
            </a:r>
            <a:r>
              <a:rPr lang="cs-CZ" sz="2800" dirty="0" smtClean="0"/>
              <a:t>na finančním trhu i v rámci celé ekonomiky </a:t>
            </a:r>
          </a:p>
          <a:p>
            <a:pPr algn="just"/>
            <a:endParaRPr lang="cs-CZ" sz="2800" dirty="0" smtClean="0"/>
          </a:p>
          <a:p>
            <a:pPr algn="just"/>
            <a:r>
              <a:rPr lang="cs-CZ" sz="2800" dirty="0" smtClean="0"/>
              <a:t>Jejich výše </a:t>
            </a:r>
            <a:r>
              <a:rPr lang="cs-CZ" sz="2800" b="1" dirty="0" smtClean="0">
                <a:solidFill>
                  <a:srgbClr val="C00000"/>
                </a:solidFill>
              </a:rPr>
              <a:t>je dána rozhodnutím centrální banky </a:t>
            </a:r>
            <a:r>
              <a:rPr lang="cs-CZ" sz="2800" dirty="0" smtClean="0"/>
              <a:t>nikoliv poptávkou a nabídkou </a:t>
            </a:r>
          </a:p>
          <a:p>
            <a:pPr algn="just"/>
            <a:endParaRPr lang="cs-CZ" sz="2800" dirty="0" smtClean="0"/>
          </a:p>
          <a:p>
            <a:pPr algn="just"/>
            <a:r>
              <a:rPr lang="cs-CZ" sz="2800" b="1" dirty="0" smtClean="0">
                <a:solidFill>
                  <a:srgbClr val="C00000"/>
                </a:solidFill>
              </a:rPr>
              <a:t>Jejich výše a změny ovlivňují i výši a vývoj ostatních úrokových sazeb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Základní sazby centrální banky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/>
              <a:t>Repo sazba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/>
              <a:t>Lombardní sazba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/>
              <a:t>Diskontní sazba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493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 smtClean="0"/>
              <a:t>CO JE ÚROK??</a:t>
            </a:r>
            <a:endParaRPr lang="cs-CZ" b="1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522413" y="1772816"/>
            <a:ext cx="9829799" cy="4896544"/>
          </a:xfrm>
        </p:spPr>
        <p:txBody>
          <a:bodyPr rtlCol="0">
            <a:normAutofit/>
          </a:bodyPr>
          <a:lstStyle/>
          <a:p>
            <a:r>
              <a:rPr lang="cs-CZ" sz="3000" b="1" dirty="0" smtClean="0"/>
              <a:t>Úrok je vyjádřen v peněžních jednotkách</a:t>
            </a:r>
          </a:p>
          <a:p>
            <a:pPr algn="just"/>
            <a:r>
              <a:rPr lang="cs-CZ" sz="3100" b="1" dirty="0" smtClean="0"/>
              <a:t>Ne všichni dostaneme stejný úrok – záleží na např. na bonitě</a:t>
            </a:r>
            <a:r>
              <a:rPr lang="cs-CZ" sz="3100" b="1" dirty="0"/>
              <a:t> </a:t>
            </a:r>
            <a:r>
              <a:rPr lang="cs-CZ" sz="3100" b="1" dirty="0" smtClean="0"/>
              <a:t>klienta, objemu půjčených finančních prostředků, vložených financí  </a:t>
            </a:r>
          </a:p>
          <a:p>
            <a:r>
              <a:rPr lang="cs-CZ" sz="3200" b="1" dirty="0" smtClean="0"/>
              <a:t>Úrok </a:t>
            </a:r>
            <a:r>
              <a:rPr lang="cs-CZ" sz="3200" b="1" dirty="0"/>
              <a:t>musí být přiměřený </a:t>
            </a:r>
          </a:p>
          <a:p>
            <a:endParaRPr lang="cs-CZ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8242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0893" y="983222"/>
            <a:ext cx="9829799" cy="61947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2T REPO SAZBA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dirty="0" smtClean="0">
                <a:solidFill>
                  <a:schemeClr val="tx1"/>
                </a:solidFill>
              </a:rPr>
              <a:t>Pomocí sazby reguluje množství peněz na trhu</a:t>
            </a:r>
            <a:endParaRPr lang="cs-CZ" sz="31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760168"/>
          </a:xfrm>
        </p:spPr>
        <p:txBody>
          <a:bodyPr>
            <a:normAutofit/>
          </a:bodyPr>
          <a:lstStyle/>
          <a:p>
            <a:r>
              <a:rPr lang="cs-CZ" dirty="0"/>
              <a:t>Repo sazba Jedná se o dvoutýdenní úrokovou sazbu (</a:t>
            </a:r>
            <a:r>
              <a:rPr lang="cs-CZ" i="1" dirty="0"/>
              <a:t>2T </a:t>
            </a:r>
            <a:r>
              <a:rPr lang="cs-CZ" i="1" dirty="0" smtClean="0"/>
              <a:t>Repo sazba</a:t>
            </a:r>
            <a:r>
              <a:rPr lang="cs-CZ" dirty="0"/>
              <a:t>), protože základní doba trvání </a:t>
            </a:r>
            <a:r>
              <a:rPr lang="cs-CZ" dirty="0" smtClean="0"/>
              <a:t>Repo operací </a:t>
            </a:r>
            <a:r>
              <a:rPr lang="cs-CZ" dirty="0"/>
              <a:t>je 14 dní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01458850"/>
              </p:ext>
            </p:extLst>
          </p:nvPr>
        </p:nvGraphicFramePr>
        <p:xfrm>
          <a:off x="2059951" y="2132856"/>
          <a:ext cx="9320741" cy="4156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62003184"/>
              </p:ext>
            </p:extLst>
          </p:nvPr>
        </p:nvGraphicFramePr>
        <p:xfrm>
          <a:off x="2374370" y="140991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622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cs-CZ" b="1" dirty="0" smtClean="0"/>
              <a:t>DISKONTNÍ SAZBA 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 smtClean="0"/>
              <a:t>Centrální banka </a:t>
            </a:r>
            <a:r>
              <a:rPr lang="cs-CZ" dirty="0"/>
              <a:t>poskytuje bankám možnost uložit u ní bez zajištění svou </a:t>
            </a:r>
            <a:r>
              <a:rPr lang="cs-CZ" b="1" dirty="0">
                <a:solidFill>
                  <a:srgbClr val="C00000"/>
                </a:solidFill>
              </a:rPr>
              <a:t>přebytečnou </a:t>
            </a:r>
            <a:r>
              <a:rPr lang="cs-CZ" b="1" dirty="0" smtClean="0">
                <a:solidFill>
                  <a:srgbClr val="C00000"/>
                </a:solidFill>
              </a:rPr>
              <a:t>likviditu přes noc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Depozita </a:t>
            </a:r>
            <a:r>
              <a:rPr lang="cs-CZ" dirty="0"/>
              <a:t>jsou úročena </a:t>
            </a:r>
            <a:r>
              <a:rPr lang="cs-CZ" b="1" dirty="0"/>
              <a:t>diskontní sazbou</a:t>
            </a:r>
            <a:r>
              <a:rPr lang="cs-CZ" dirty="0"/>
              <a:t>. Pokud naopak ČNB poskytne finanční prostředky komerční bance, </a:t>
            </a:r>
            <a:r>
              <a:rPr lang="cs-CZ" dirty="0" smtClean="0"/>
              <a:t>ČNB </a:t>
            </a:r>
            <a:r>
              <a:rPr lang="cs-CZ" dirty="0"/>
              <a:t>úročí </a:t>
            </a:r>
            <a:r>
              <a:rPr lang="cs-CZ" b="1" dirty="0">
                <a:solidFill>
                  <a:srgbClr val="C00000"/>
                </a:solidFill>
              </a:rPr>
              <a:t>lombardní sazbou</a:t>
            </a:r>
            <a:r>
              <a:rPr lang="cs-CZ" dirty="0" smtClean="0"/>
              <a:t>.</a:t>
            </a:r>
          </a:p>
          <a:p>
            <a:pPr marL="0" indent="0" algn="just">
              <a:buNone/>
            </a:pPr>
            <a:r>
              <a:rPr lang="cs-CZ" dirty="0" smtClean="0"/>
              <a:t>Diskontní sazba </a:t>
            </a:r>
            <a:r>
              <a:rPr lang="cs-CZ" dirty="0" smtClean="0">
                <a:sym typeface="Wingdings" panose="05000000000000000000" pitchFamily="2" charset="2"/>
              </a:rPr>
              <a:t> nejnižší sazbou centrální banky </a:t>
            </a:r>
          </a:p>
          <a:p>
            <a:pPr marL="0" indent="0" algn="just">
              <a:buNone/>
            </a:pPr>
            <a:r>
              <a:rPr lang="cs-CZ" dirty="0" smtClean="0">
                <a:sym typeface="Wingdings" panose="05000000000000000000" pitchFamily="2" charset="2"/>
              </a:rPr>
              <a:t>Je dolní mezí pro úrokové sazby na </a:t>
            </a:r>
            <a:r>
              <a:rPr lang="cs-CZ" dirty="0" err="1" smtClean="0">
                <a:sym typeface="Wingdings" panose="05000000000000000000" pitchFamily="2" charset="2"/>
              </a:rPr>
              <a:t>pěněžním</a:t>
            </a:r>
            <a:r>
              <a:rPr lang="cs-CZ" dirty="0" smtClean="0">
                <a:sym typeface="Wingdings" panose="05000000000000000000" pitchFamily="2" charset="2"/>
              </a:rPr>
              <a:t> trhu </a:t>
            </a:r>
          </a:p>
          <a:p>
            <a:pPr marL="0" indent="0" algn="just">
              <a:buNone/>
            </a:pPr>
            <a:r>
              <a:rPr lang="cs-CZ" dirty="0" smtClean="0">
                <a:sym typeface="Wingdings" panose="05000000000000000000" pitchFamily="2" charset="2"/>
              </a:rPr>
              <a:t>Minimální vklad banky je 10 milionu CZK </a:t>
            </a:r>
            <a:endParaRPr lang="cs-CZ" dirty="0"/>
          </a:p>
        </p:txBody>
      </p:sp>
      <p:sp>
        <p:nvSpPr>
          <p:cNvPr id="4" name="Zahnutá šipka dolů 3"/>
          <p:cNvSpPr/>
          <p:nvPr/>
        </p:nvSpPr>
        <p:spPr>
          <a:xfrm flipH="1">
            <a:off x="4798268" y="2780928"/>
            <a:ext cx="2376264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710036" y="2924944"/>
            <a:ext cx="17281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500" b="1" dirty="0" smtClean="0">
                <a:solidFill>
                  <a:schemeClr val="tx2"/>
                </a:solidFill>
              </a:rPr>
              <a:t>ČNB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786091" y="2780928"/>
            <a:ext cx="17281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500" b="1" dirty="0" smtClean="0">
                <a:solidFill>
                  <a:schemeClr val="tx2"/>
                </a:solidFill>
              </a:rPr>
              <a:t>Komerční banky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140150" y="3210020"/>
            <a:ext cx="1836713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likvidity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40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cs-CZ" b="1" dirty="0"/>
              <a:t>Lombardní sazba 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5086" y="1751468"/>
            <a:ext cx="9829799" cy="51411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dirty="0"/>
              <a:t>Lombardní sazba</a:t>
            </a:r>
            <a:r>
              <a:rPr lang="cs-CZ" dirty="0"/>
              <a:t> je </a:t>
            </a:r>
            <a:r>
              <a:rPr lang="cs-CZ" dirty="0" smtClean="0"/>
              <a:t>% sazba</a:t>
            </a:r>
            <a:r>
              <a:rPr lang="cs-CZ" dirty="0"/>
              <a:t>, </a:t>
            </a:r>
            <a:r>
              <a:rPr lang="cs-CZ" b="1" dirty="0">
                <a:solidFill>
                  <a:srgbClr val="C00000"/>
                </a:solidFill>
              </a:rPr>
              <a:t>za kterou si obchodní banky mohou půjčit u centrální banky </a:t>
            </a:r>
            <a:r>
              <a:rPr lang="cs-CZ" b="1" dirty="0"/>
              <a:t>peníze </a:t>
            </a:r>
            <a:r>
              <a:rPr lang="cs-CZ" b="1" dirty="0">
                <a:solidFill>
                  <a:srgbClr val="C00000"/>
                </a:solidFill>
              </a:rPr>
              <a:t>oproti zástavě cenných papírů</a:t>
            </a:r>
            <a:r>
              <a:rPr lang="cs-CZ" b="1" dirty="0"/>
              <a:t> </a:t>
            </a:r>
            <a:r>
              <a:rPr lang="cs-CZ" dirty="0"/>
              <a:t>(dříve lombardní úvěr; dnes se tato operace nazývá marginální zápůjční facilita</a:t>
            </a:r>
            <a:r>
              <a:rPr lang="cs-CZ" dirty="0" smtClean="0"/>
              <a:t>). </a:t>
            </a:r>
          </a:p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r>
              <a:rPr lang="cs-CZ" sz="2200" dirty="0" smtClean="0"/>
              <a:t>Centrální </a:t>
            </a:r>
            <a:r>
              <a:rPr lang="cs-CZ" sz="2200" dirty="0"/>
              <a:t>banka díky této sazbě </a:t>
            </a:r>
            <a:r>
              <a:rPr lang="cs-CZ" sz="2200" b="1" dirty="0"/>
              <a:t>může regulovat oběh peněz</a:t>
            </a:r>
            <a:r>
              <a:rPr lang="cs-CZ" sz="2200" dirty="0"/>
              <a:t>. </a:t>
            </a:r>
            <a:endParaRPr lang="cs-CZ" sz="2200" dirty="0" smtClean="0"/>
          </a:p>
          <a:p>
            <a:pPr algn="just"/>
            <a:r>
              <a:rPr lang="cs-CZ" sz="2200" b="1" dirty="0" smtClean="0"/>
              <a:t>Zvýšením </a:t>
            </a:r>
            <a:r>
              <a:rPr lang="cs-CZ" sz="2200" b="1" dirty="0"/>
              <a:t>lombardní sazby </a:t>
            </a:r>
            <a:r>
              <a:rPr lang="cs-CZ" sz="2200" dirty="0"/>
              <a:t>dochází </a:t>
            </a:r>
            <a:r>
              <a:rPr lang="cs-CZ" sz="2200" b="1" dirty="0"/>
              <a:t>ke zdražení peněz </a:t>
            </a:r>
            <a:r>
              <a:rPr lang="cs-CZ" sz="2200" dirty="0"/>
              <a:t>a banky si </a:t>
            </a:r>
            <a:r>
              <a:rPr lang="cs-CZ" sz="2200" b="1" dirty="0"/>
              <a:t>půjčují méně</a:t>
            </a:r>
            <a:r>
              <a:rPr lang="cs-CZ" sz="2200" dirty="0"/>
              <a:t>. Taková monetární politika banky se pak označuje jako restriktivní. Opakem je její snížení, při kterém jde o expanzivní </a:t>
            </a:r>
            <a:r>
              <a:rPr lang="cs-CZ" sz="2200" dirty="0" smtClean="0"/>
              <a:t>politiku</a:t>
            </a:r>
          </a:p>
          <a:p>
            <a:pPr algn="just"/>
            <a:r>
              <a:rPr lang="cs-CZ" sz="2200" dirty="0" smtClean="0"/>
              <a:t>Je </a:t>
            </a:r>
            <a:r>
              <a:rPr lang="cs-CZ" sz="2200" b="1" dirty="0" smtClean="0">
                <a:solidFill>
                  <a:srgbClr val="C00000"/>
                </a:solidFill>
              </a:rPr>
              <a:t>nejvyšší sazbou </a:t>
            </a:r>
            <a:r>
              <a:rPr lang="cs-CZ" sz="2200" b="1" dirty="0" smtClean="0"/>
              <a:t>ze tří jmenovaných</a:t>
            </a:r>
            <a:endParaRPr lang="cs-CZ" sz="2200" b="1" dirty="0"/>
          </a:p>
        </p:txBody>
      </p:sp>
      <p:sp>
        <p:nvSpPr>
          <p:cNvPr id="4" name="Obdélník 3"/>
          <p:cNvSpPr/>
          <p:nvPr/>
        </p:nvSpPr>
        <p:spPr>
          <a:xfrm>
            <a:off x="3070076" y="3140968"/>
            <a:ext cx="17281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500" b="1" dirty="0" smtClean="0">
                <a:solidFill>
                  <a:schemeClr val="tx2"/>
                </a:solidFill>
              </a:rPr>
              <a:t>ČNB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822604" y="3140968"/>
            <a:ext cx="17281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500" b="1" dirty="0" smtClean="0">
                <a:solidFill>
                  <a:schemeClr val="tx2"/>
                </a:solidFill>
              </a:rPr>
              <a:t>Komerční banky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Zahnutá šipka dolů 5"/>
          <p:cNvSpPr/>
          <p:nvPr/>
        </p:nvSpPr>
        <p:spPr>
          <a:xfrm flipV="1">
            <a:off x="4933202" y="3889520"/>
            <a:ext cx="2893568" cy="7095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388800" y="3571987"/>
            <a:ext cx="183671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likvidity  </a:t>
            </a:r>
            <a:endParaRPr lang="cs-CZ" dirty="0"/>
          </a:p>
        </p:txBody>
      </p:sp>
      <p:sp>
        <p:nvSpPr>
          <p:cNvPr id="8" name="Zahnutá šipka dolů 7"/>
          <p:cNvSpPr/>
          <p:nvPr/>
        </p:nvSpPr>
        <p:spPr>
          <a:xfrm flipH="1">
            <a:off x="4690256" y="2433547"/>
            <a:ext cx="3060340" cy="7899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306334" y="2899673"/>
            <a:ext cx="183671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Cenné papíry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591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Vývoj sazeb ČNB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Pomocí </a:t>
            </a:r>
            <a:r>
              <a:rPr lang="cs-CZ" dirty="0" smtClean="0"/>
              <a:t>Repo sazby </a:t>
            </a:r>
            <a:r>
              <a:rPr lang="cs-CZ" dirty="0"/>
              <a:t>stahuje peníze z oběhu, reguluje množství peněz v oběhu</a:t>
            </a: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760875763"/>
              </p:ext>
            </p:extLst>
          </p:nvPr>
        </p:nvGraphicFramePr>
        <p:xfrm>
          <a:off x="2061964" y="2609215"/>
          <a:ext cx="8784976" cy="355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742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4" y="195262"/>
            <a:ext cx="10887075" cy="646747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974732" y="2924944"/>
            <a:ext cx="1224136" cy="122413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7908" y="0"/>
            <a:ext cx="9829799" cy="1219200"/>
          </a:xfrm>
        </p:spPr>
        <p:txBody>
          <a:bodyPr/>
          <a:lstStyle/>
          <a:p>
            <a:pPr algn="ctr"/>
            <a:r>
              <a:rPr lang="cs-CZ" b="1" dirty="0" smtClean="0"/>
              <a:t>ÚROKOVÉ SAZBY KOMERČNÍCH BANK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69876" y="1844824"/>
            <a:ext cx="107291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Přímý dopad na klienty bank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 Jejich výše odráží úroveň úrokových sazeb centrální bank úrokových sazeb na </a:t>
            </a:r>
          </a:p>
          <a:p>
            <a:r>
              <a:rPr lang="cs-CZ" sz="2400" dirty="0" smtClean="0"/>
              <a:t>       na peněžním trhu </a:t>
            </a:r>
          </a:p>
          <a:p>
            <a:endParaRPr lang="cs-CZ" sz="2400" b="1" dirty="0" smtClean="0">
              <a:solidFill>
                <a:srgbClr val="C00000"/>
              </a:solidFill>
            </a:endParaRPr>
          </a:p>
          <a:p>
            <a:r>
              <a:rPr lang="cs-CZ" sz="2400" b="1" dirty="0" smtClean="0">
                <a:solidFill>
                  <a:srgbClr val="C00000"/>
                </a:solidFill>
              </a:rPr>
              <a:t>Vyskytují se v mnoha rozdílných variantách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smtClean="0"/>
              <a:t>  </a:t>
            </a:r>
            <a:r>
              <a:rPr lang="cs-CZ" sz="2400" dirty="0" smtClean="0"/>
              <a:t>splatnost, frekvence úročení, fixace, …..</a:t>
            </a:r>
          </a:p>
          <a:p>
            <a:endParaRPr lang="cs-CZ" sz="2400" b="1" dirty="0" smtClean="0">
              <a:solidFill>
                <a:srgbClr val="C00000"/>
              </a:solidFill>
            </a:endParaRPr>
          </a:p>
          <a:p>
            <a:r>
              <a:rPr lang="cs-CZ" sz="2400" b="1" dirty="0" smtClean="0">
                <a:solidFill>
                  <a:srgbClr val="C00000"/>
                </a:solidFill>
              </a:rPr>
              <a:t>Základní </a:t>
            </a:r>
            <a:r>
              <a:rPr lang="cs-CZ" sz="2400" b="1" dirty="0">
                <a:solidFill>
                  <a:srgbClr val="C00000"/>
                </a:solidFill>
              </a:rPr>
              <a:t>typy úrokových sazeb: 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Základní (referenční) úroková sazba banky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Úroková sazba na vklady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Úroková sazba na úvěry</a:t>
            </a:r>
          </a:p>
          <a:p>
            <a:pPr marL="457200" indent="-457200">
              <a:buAutoNum type="arabicPeriod" startAt="3"/>
            </a:pPr>
            <a:endParaRPr lang="cs-CZ" sz="2400" b="1" dirty="0">
              <a:solidFill>
                <a:srgbClr val="C00000"/>
              </a:solidFill>
            </a:endParaRPr>
          </a:p>
          <a:p>
            <a:r>
              <a:rPr lang="cs-CZ" sz="2400" b="1" dirty="0" smtClean="0">
                <a:solidFill>
                  <a:srgbClr val="C00000"/>
                </a:solidFill>
              </a:rPr>
              <a:t>  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7908" y="0"/>
            <a:ext cx="9829799" cy="1219200"/>
          </a:xfrm>
        </p:spPr>
        <p:txBody>
          <a:bodyPr/>
          <a:lstStyle/>
          <a:p>
            <a:pPr algn="ctr"/>
            <a:r>
              <a:rPr lang="cs-CZ" b="1" dirty="0" smtClean="0"/>
              <a:t>ÚROKOVÉ SAZBY KOMERČNÍCH BANK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97868" y="1988840"/>
            <a:ext cx="105851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800" b="1" dirty="0" smtClean="0"/>
              <a:t>Klíčová sazba  každé komerční banky</a:t>
            </a:r>
            <a:r>
              <a:rPr lang="cs-CZ" sz="2800" dirty="0" smtClean="0"/>
              <a:t>, od níž se odvíjí výše všech ostatních sazeb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8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800" dirty="0" smtClean="0"/>
              <a:t>Umožňuje bance pokrýt náklady a zároveň získat dodatečný objem depozit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800" dirty="0" smtClean="0"/>
              <a:t>Výše se odvíjí od úrovně krátkodobých sazeb v ekonomice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8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800" dirty="0" smtClean="0"/>
              <a:t>Úrokové sazby na </a:t>
            </a:r>
            <a:r>
              <a:rPr lang="cs-CZ" sz="2800" b="1" dirty="0" smtClean="0">
                <a:solidFill>
                  <a:srgbClr val="C00000"/>
                </a:solidFill>
              </a:rPr>
              <a:t>vklady nižší</a:t>
            </a:r>
            <a:r>
              <a:rPr lang="cs-CZ" sz="2800" b="1" dirty="0" smtClean="0"/>
              <a:t> </a:t>
            </a:r>
            <a:r>
              <a:rPr lang="cs-CZ" sz="2800" dirty="0" smtClean="0"/>
              <a:t>úrokové sazby na </a:t>
            </a:r>
            <a:r>
              <a:rPr lang="cs-CZ" sz="2800" b="1" dirty="0" smtClean="0">
                <a:solidFill>
                  <a:srgbClr val="C00000"/>
                </a:solidFill>
              </a:rPr>
              <a:t>úvěry vyšší </a:t>
            </a:r>
            <a:r>
              <a:rPr lang="cs-CZ" sz="2800" dirty="0" smtClean="0"/>
              <a:t>než </a:t>
            </a:r>
            <a:r>
              <a:rPr lang="cs-CZ" sz="2800" b="1" dirty="0" smtClean="0">
                <a:solidFill>
                  <a:srgbClr val="C00000"/>
                </a:solidFill>
              </a:rPr>
              <a:t>základní úroková sazba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3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ÚROKOVÉ SAZBY NA VKLADY</a:t>
            </a:r>
            <a:endParaRPr lang="cs-CZ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18948" r="35456" b="16677"/>
          <a:stretch/>
        </p:blipFill>
        <p:spPr bwMode="auto">
          <a:xfrm>
            <a:off x="1341884" y="1773064"/>
            <a:ext cx="9721080" cy="462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041929" y="518855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50 000 000 versus  5000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382444" y="371703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Delší doba  vyšší  úrok</a:t>
            </a:r>
            <a:endParaRPr lang="cs-CZ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0"/>
            <a:ext cx="9829799" cy="1219200"/>
          </a:xfrm>
        </p:spPr>
        <p:txBody>
          <a:bodyPr/>
          <a:lstStyle/>
          <a:p>
            <a:pPr algn="ctr"/>
            <a:r>
              <a:rPr lang="cs-CZ" b="1" dirty="0" smtClean="0"/>
              <a:t>ÚROKOVÁ SAZBA NA ÚVĚRY</a:t>
            </a:r>
            <a:endParaRPr lang="cs-CZ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t="28359" r="40114" b="19689"/>
          <a:stretch/>
        </p:blipFill>
        <p:spPr bwMode="auto">
          <a:xfrm>
            <a:off x="1668435" y="1916832"/>
            <a:ext cx="9937104" cy="4608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40625" y="3573016"/>
            <a:ext cx="943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Obvykle  jsou hypotéční úrokové sazby nižší než spotřebitelské (ručení u hypotečních)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33111"/>
            <a:ext cx="9829799" cy="1219200"/>
          </a:xfrm>
        </p:spPr>
        <p:txBody>
          <a:bodyPr/>
          <a:lstStyle/>
          <a:p>
            <a:pPr algn="ctr"/>
            <a:r>
              <a:rPr lang="cs-CZ" b="1" dirty="0" smtClean="0"/>
              <a:t>Fixace úrokových sazeb 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41884" y="1700808"/>
            <a:ext cx="105851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 smtClean="0">
                <a:solidFill>
                  <a:srgbClr val="C00000"/>
                </a:solidFill>
              </a:rPr>
              <a:t>Fixní úroková sazba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Je po celou dobu kontraktu stejná, v případě snížení úrokových sazeb výhoda pro věřitele, naopak pokud vzrostou úrokové sazby pak je výhodou pro dlužníka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400" dirty="0"/>
          </a:p>
          <a:p>
            <a:pPr algn="just"/>
            <a:r>
              <a:rPr lang="cs-CZ" sz="2400" b="1" dirty="0">
                <a:solidFill>
                  <a:srgbClr val="C00000"/>
                </a:solidFill>
              </a:rPr>
              <a:t>Fixace úrokové sazby na určité období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Většinou u hypotečních úvěrů (na 5,6 nebo 10 let)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Celková doba splatnosti je rozdělena na stejně dlouhá období během nichž platí fixní sazba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400" dirty="0"/>
          </a:p>
          <a:p>
            <a:pPr algn="just"/>
            <a:r>
              <a:rPr lang="cs-CZ" sz="2400" b="1" dirty="0">
                <a:solidFill>
                  <a:srgbClr val="C00000"/>
                </a:solidFill>
              </a:rPr>
              <a:t>Plovoucí úroková sazba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Přizpůsobuje se tržním podmínkám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Zpravidla je vázána na 6 m. PRIBOR +190 </a:t>
            </a:r>
            <a:r>
              <a:rPr lang="cs-CZ" sz="2400" dirty="0" err="1" smtClean="0"/>
              <a:t>p.b</a:t>
            </a:r>
            <a:r>
              <a:rPr lang="cs-CZ" sz="2400" dirty="0" smtClean="0"/>
              <a:t>.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3799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Lichva na počátku vzniku peněz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3852" y="2492896"/>
            <a:ext cx="11134973" cy="53732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Otův slovník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lichva – lichý ,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latinsky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usura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Starý a Nový zákon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kdokoliv kdo půjčoval za peníze byl lichvář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Lichva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rozšiřující se problém, až se zavedením peněz (12. století)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Lichva  lenost, povalečství, peníze vydělávají pořád  bortí svátost sedmého dne (nicméně pronájem domu byl povolen a za to se platilo také)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5862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7908" y="116632"/>
            <a:ext cx="9829799" cy="931168"/>
          </a:xfrm>
        </p:spPr>
        <p:txBody>
          <a:bodyPr/>
          <a:lstStyle/>
          <a:p>
            <a:pPr algn="ctr"/>
            <a:r>
              <a:rPr lang="cs-CZ" b="1" dirty="0" smtClean="0"/>
              <a:t>RPSN ROČNÍ PROCENTNÍ SAZBA NÁKLADŮ  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1288231" y="1902797"/>
            <a:ext cx="1036915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Poměr celkových nákladů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půjčky či úvěru (nejen zaplacené úroky)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vypůjčené částky </a:t>
            </a:r>
          </a:p>
          <a:p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Zahrnuté náklady – poplatky na uzavření smlouvy, vedení účtu, pojištění, akontace, odkupná cena při leasingu, </a:t>
            </a:r>
          </a:p>
          <a:p>
            <a:endParaRPr lang="cs-CZ" dirty="0"/>
          </a:p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Zahrnuty jsou pouze </a:t>
            </a:r>
            <a:r>
              <a:rPr lang="cs-CZ" sz="4000" b="1" dirty="0">
                <a:solidFill>
                  <a:srgbClr val="C00000"/>
                </a:solidFill>
              </a:rPr>
              <a:t>běžné </a:t>
            </a:r>
            <a:r>
              <a:rPr lang="cs-CZ" sz="4000" b="1" dirty="0" smtClean="0">
                <a:solidFill>
                  <a:srgbClr val="C00000"/>
                </a:solidFill>
              </a:rPr>
              <a:t>náklady!!!!!!</a:t>
            </a:r>
            <a:endParaRPr lang="cs-CZ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2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EFEKTIVNÍ ÚROKOVÁ MÍRA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269876" y="2505098"/>
                <a:ext cx="10801200" cy="394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 smtClean="0"/>
                  <a:t>Zohledňuje </a:t>
                </a:r>
                <a:r>
                  <a:rPr lang="cs-CZ" sz="2800" b="1" dirty="0" smtClean="0">
                    <a:solidFill>
                      <a:srgbClr val="C00000"/>
                    </a:solidFill>
                  </a:rPr>
                  <a:t>frekvenci úročení vkladu </a:t>
                </a:r>
              </a:p>
              <a:p>
                <a:r>
                  <a:rPr lang="cs-CZ" sz="2800" dirty="0" smtClean="0"/>
                  <a:t>Častější úročení </a:t>
                </a:r>
                <a:r>
                  <a:rPr lang="cs-CZ" sz="2800" b="1" dirty="0" smtClean="0">
                    <a:solidFill>
                      <a:srgbClr val="C00000"/>
                    </a:solidFill>
                  </a:rPr>
                  <a:t>vytváří úroky z úroků a zvyšuje celkový náklad </a:t>
                </a:r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𝑬𝑨𝑰𝑹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cs-CZ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2800" b="1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num>
                                <m:den>
                                  <m:r>
                                    <a:rPr lang="cs-CZ" sz="28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  −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cs-CZ" sz="2800" b="1" dirty="0" smtClean="0"/>
              </a:p>
              <a:p>
                <a:endParaRPr lang="cs-CZ" dirty="0"/>
              </a:p>
              <a:p>
                <a:r>
                  <a:rPr lang="cs-CZ" sz="2800" dirty="0" smtClean="0"/>
                  <a:t>i ……. nominální úroková sazba p. a. </a:t>
                </a:r>
              </a:p>
              <a:p>
                <a:r>
                  <a:rPr lang="cs-CZ" sz="2800" dirty="0" smtClean="0"/>
                  <a:t>n……..počet úrokovacích období  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876" y="2505098"/>
                <a:ext cx="10801200" cy="3940374"/>
              </a:xfrm>
              <a:prstGeom prst="rect">
                <a:avLst/>
              </a:prstGeom>
              <a:blipFill>
                <a:blip r:embed="rId2"/>
                <a:stretch>
                  <a:fillRect l="-1129" t="-1703" b="-34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8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7908" y="332656"/>
            <a:ext cx="9829799" cy="1219200"/>
          </a:xfrm>
        </p:spPr>
        <p:txBody>
          <a:bodyPr/>
          <a:lstStyle/>
          <a:p>
            <a:pPr algn="ctr"/>
            <a:r>
              <a:rPr lang="cs-CZ" b="1" dirty="0" smtClean="0"/>
              <a:t>DOPADY EFEKTIVNÍ ÚROKOVOU MÍRU</a:t>
            </a:r>
            <a:endParaRPr lang="cs-CZ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380964"/>
              </p:ext>
            </p:extLst>
          </p:nvPr>
        </p:nvGraphicFramePr>
        <p:xfrm>
          <a:off x="1557908" y="2276872"/>
          <a:ext cx="9145016" cy="39604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86254">
                  <a:extLst>
                    <a:ext uri="{9D8B030D-6E8A-4147-A177-3AD203B41FA5}">
                      <a16:colId xmlns:a16="http://schemas.microsoft.com/office/drawing/2014/main" val="1525293909"/>
                    </a:ext>
                  </a:extLst>
                </a:gridCol>
                <a:gridCol w="2286254">
                  <a:extLst>
                    <a:ext uri="{9D8B030D-6E8A-4147-A177-3AD203B41FA5}">
                      <a16:colId xmlns:a16="http://schemas.microsoft.com/office/drawing/2014/main" val="3279782485"/>
                    </a:ext>
                  </a:extLst>
                </a:gridCol>
                <a:gridCol w="2286254">
                  <a:extLst>
                    <a:ext uri="{9D8B030D-6E8A-4147-A177-3AD203B41FA5}">
                      <a16:colId xmlns:a16="http://schemas.microsoft.com/office/drawing/2014/main" val="468264975"/>
                    </a:ext>
                  </a:extLst>
                </a:gridCol>
                <a:gridCol w="2286254">
                  <a:extLst>
                    <a:ext uri="{9D8B030D-6E8A-4147-A177-3AD203B41FA5}">
                      <a16:colId xmlns:a16="http://schemas.microsoft.com/office/drawing/2014/main" val="689490865"/>
                    </a:ext>
                  </a:extLst>
                </a:gridCol>
              </a:tblGrid>
              <a:tr h="103166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Nominální Úroková Sazba % p. a.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Frekvence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Úročení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Efektivní Úroková Sazba  %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791520"/>
                  </a:ext>
                </a:extLst>
              </a:tr>
              <a:tr h="41839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ročně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12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289783"/>
                  </a:ext>
                </a:extLst>
              </a:tr>
              <a:tr h="41839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pololetně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12,36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799224"/>
                  </a:ext>
                </a:extLst>
              </a:tr>
              <a:tr h="41839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čtvrtletně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12,55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573222"/>
                  </a:ext>
                </a:extLst>
              </a:tr>
              <a:tr h="418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měsíčně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12,68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635960"/>
                  </a:ext>
                </a:extLst>
              </a:tr>
              <a:tr h="41839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týdně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12,73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356223"/>
                  </a:ext>
                </a:extLst>
              </a:tr>
              <a:tr h="41839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denně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12,75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483570"/>
                  </a:ext>
                </a:extLst>
              </a:tr>
              <a:tr h="41839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kontinuálně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∞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12,75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05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9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7908" y="548680"/>
            <a:ext cx="9829799" cy="859160"/>
          </a:xfrm>
        </p:spPr>
        <p:txBody>
          <a:bodyPr/>
          <a:lstStyle/>
          <a:p>
            <a:pPr algn="ctr"/>
            <a:r>
              <a:rPr lang="cs-CZ" b="1" dirty="0" smtClean="0"/>
              <a:t>ÚROKOVÉ SAZBY PENĚŽNÍHO TRHU V ČESKU 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57908" y="2204864"/>
            <a:ext cx="101531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rgbClr val="C00000"/>
                </a:solidFill>
              </a:rPr>
              <a:t>PRIBOR </a:t>
            </a:r>
            <a:r>
              <a:rPr lang="cs-CZ" sz="2600" dirty="0" smtClean="0"/>
              <a:t>(PRague InterBank Offred Rate</a:t>
            </a:r>
            <a:r>
              <a:rPr lang="cs-CZ" sz="2600" dirty="0" smtClean="0"/>
              <a:t>) </a:t>
            </a:r>
          </a:p>
          <a:p>
            <a:r>
              <a:rPr lang="cs-CZ" sz="2600" dirty="0" smtClean="0"/>
              <a:t>Úroková </a:t>
            </a:r>
            <a:r>
              <a:rPr lang="cs-CZ" sz="2600" dirty="0" smtClean="0"/>
              <a:t>sazba, za níž jsou banky ochotny </a:t>
            </a:r>
            <a:r>
              <a:rPr lang="cs-CZ" sz="2600" b="1" dirty="0" smtClean="0"/>
              <a:t>půjčit finanční prostředky</a:t>
            </a:r>
          </a:p>
          <a:p>
            <a:endParaRPr lang="cs-CZ" sz="2600" dirty="0" smtClean="0"/>
          </a:p>
          <a:p>
            <a:r>
              <a:rPr lang="cs-CZ" sz="2600" b="1" dirty="0" smtClean="0">
                <a:solidFill>
                  <a:srgbClr val="C00000"/>
                </a:solidFill>
              </a:rPr>
              <a:t>PRIBID</a:t>
            </a:r>
            <a:r>
              <a:rPr lang="cs-CZ" sz="2600" dirty="0" smtClean="0"/>
              <a:t> PRague InterBank BID </a:t>
            </a:r>
            <a:r>
              <a:rPr lang="cs-CZ" sz="2600" dirty="0" smtClean="0"/>
              <a:t>rate </a:t>
            </a:r>
          </a:p>
          <a:p>
            <a:r>
              <a:rPr lang="cs-CZ" sz="2600" dirty="0" smtClean="0"/>
              <a:t>Úroková </a:t>
            </a:r>
            <a:r>
              <a:rPr lang="cs-CZ" sz="2600" dirty="0" smtClean="0"/>
              <a:t>sazba, za níž jsou banky ochotny </a:t>
            </a:r>
            <a:r>
              <a:rPr lang="cs-CZ" sz="2600" b="1" dirty="0" smtClean="0"/>
              <a:t>přijmout depozitum</a:t>
            </a:r>
          </a:p>
          <a:p>
            <a:endParaRPr lang="cs-CZ" sz="2600" dirty="0" smtClean="0"/>
          </a:p>
          <a:p>
            <a:r>
              <a:rPr lang="cs-CZ" sz="2600" b="1" dirty="0" smtClean="0">
                <a:solidFill>
                  <a:srgbClr val="C00000"/>
                </a:solidFill>
              </a:rPr>
              <a:t>PRIBOR &gt; PRIBID</a:t>
            </a:r>
          </a:p>
          <a:p>
            <a:endParaRPr lang="cs-CZ" sz="2600" b="1" dirty="0" smtClean="0">
              <a:solidFill>
                <a:srgbClr val="C00000"/>
              </a:solidFill>
            </a:endParaRPr>
          </a:p>
          <a:p>
            <a:r>
              <a:rPr lang="cs-CZ" sz="2600" dirty="0" smtClean="0"/>
              <a:t>Sazby stanoveny každý pracovní den k 11:00 pro 9 různých splatnosti.</a:t>
            </a:r>
            <a:r>
              <a:rPr lang="cs-CZ" sz="2400" dirty="0" smtClean="0"/>
              <a:t>  </a:t>
            </a:r>
            <a:endParaRPr lang="cs-CZ" sz="2400" dirty="0"/>
          </a:p>
          <a:p>
            <a:r>
              <a:rPr lang="cs-CZ" sz="2400" dirty="0" smtClean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960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b="1" dirty="0"/>
              <a:t>PRIBOR</a:t>
            </a:r>
            <a:r>
              <a:rPr lang="cs-CZ" dirty="0"/>
              <a:t> </a:t>
            </a:r>
            <a:r>
              <a:rPr lang="cs-CZ" dirty="0" smtClean="0"/>
              <a:t>je </a:t>
            </a:r>
            <a:r>
              <a:rPr lang="cs-CZ" dirty="0"/>
              <a:t>odhad úrokové sazby, za kterou by byla referenční banka ochotna poskytnout depozitum jiné bance na mezibankovním trhu. PRIBOR každý pracovní den počítá (fixuje) </a:t>
            </a:r>
            <a:endParaRPr lang="cs-CZ" dirty="0" smtClean="0"/>
          </a:p>
          <a:p>
            <a:pPr algn="just"/>
            <a:r>
              <a:rPr lang="cs-CZ" dirty="0" err="1" smtClean="0"/>
              <a:t>Telerate</a:t>
            </a:r>
            <a:r>
              <a:rPr lang="cs-CZ" dirty="0" smtClean="0"/>
              <a:t>, </a:t>
            </a:r>
            <a:r>
              <a:rPr lang="cs-CZ" dirty="0" smtClean="0"/>
              <a:t>agentura </a:t>
            </a:r>
            <a:r>
              <a:rPr lang="cs-CZ" dirty="0"/>
              <a:t>Reuters pro </a:t>
            </a:r>
            <a:r>
              <a:rPr lang="en-GB" b="1" dirty="0" smtClean="0">
                <a:solidFill>
                  <a:srgbClr val="C00000"/>
                </a:solidFill>
              </a:rPr>
              <a:t>Financial Markets Association of the Czech Republic </a:t>
            </a:r>
            <a:r>
              <a:rPr lang="cs-CZ" dirty="0" smtClean="0"/>
              <a:t>jako </a:t>
            </a:r>
            <a:r>
              <a:rPr lang="cs-CZ" dirty="0"/>
              <a:t>průměr z indikativních kotací referenčních bank. </a:t>
            </a:r>
            <a:r>
              <a:rPr lang="en-US" dirty="0"/>
              <a:t>Czech Financial Benchmark Facility, s.r.o</a:t>
            </a:r>
            <a:r>
              <a:rPr lang="en-US" dirty="0" smtClean="0"/>
              <a:t>.</a:t>
            </a:r>
            <a:r>
              <a:rPr lang="cs-CZ" dirty="0" smtClean="0"/>
              <a:t> (2018)</a:t>
            </a:r>
            <a:endParaRPr lang="cs-CZ" dirty="0" smtClean="0"/>
          </a:p>
          <a:p>
            <a:pPr algn="just"/>
            <a:r>
              <a:rPr lang="cs-CZ" b="1" dirty="0" smtClean="0"/>
              <a:t>ČNB </a:t>
            </a:r>
            <a:r>
              <a:rPr lang="cs-CZ" b="1" dirty="0"/>
              <a:t>tuto sazbu nestanovuje ani negarantuje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b="1" dirty="0" smtClean="0">
                <a:solidFill>
                  <a:schemeClr val="tx2"/>
                </a:solidFill>
              </a:rPr>
              <a:t>ČNB </a:t>
            </a:r>
            <a:r>
              <a:rPr lang="cs-CZ" b="1" dirty="0">
                <a:solidFill>
                  <a:schemeClr val="tx2"/>
                </a:solidFill>
              </a:rPr>
              <a:t>vyhlašuje pravidla pro její výpočet </a:t>
            </a:r>
            <a:r>
              <a:rPr lang="cs-CZ" dirty="0">
                <a:solidFill>
                  <a:schemeClr val="tx2"/>
                </a:solidFill>
              </a:rPr>
              <a:t>(podrobněji na webu ČNB v části </a:t>
            </a:r>
            <a:r>
              <a:rPr lang="cs-CZ" dirty="0" err="1">
                <a:solidFill>
                  <a:schemeClr val="tx2"/>
                </a:solidFill>
              </a:rPr>
              <a:t>Fixing</a:t>
            </a:r>
            <a:r>
              <a:rPr lang="cs-CZ" dirty="0">
                <a:solidFill>
                  <a:schemeClr val="tx2"/>
                </a:solidFill>
              </a:rPr>
              <a:t> úrokových sazeb na mezibankovním trhu depozit). Metodika a pravidla pro výpočet sazby jsou konzultovány s Českou bankovní asociací</a:t>
            </a:r>
            <a:r>
              <a:rPr lang="cs-CZ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cs-CZ" dirty="0" smtClean="0">
                <a:solidFill>
                  <a:schemeClr val="tx2"/>
                </a:solidFill>
              </a:rPr>
              <a:t>Výpočet – průměr </a:t>
            </a:r>
            <a:r>
              <a:rPr lang="cs-CZ" dirty="0" smtClean="0">
                <a:solidFill>
                  <a:schemeClr val="tx2"/>
                </a:solidFill>
              </a:rPr>
              <a:t>kotací </a:t>
            </a:r>
            <a:r>
              <a:rPr lang="cs-CZ" dirty="0" smtClean="0">
                <a:solidFill>
                  <a:schemeClr val="tx2"/>
                </a:solidFill>
              </a:rPr>
              <a:t>6 referenčních bank </a:t>
            </a:r>
            <a:endParaRPr lang="cs-CZ" dirty="0" smtClean="0">
              <a:solidFill>
                <a:schemeClr val="tx2"/>
              </a:solidFill>
            </a:endParaRPr>
          </a:p>
          <a:p>
            <a:pPr algn="just"/>
            <a:r>
              <a:rPr lang="cs-CZ" dirty="0" err="1" smtClean="0">
                <a:solidFill>
                  <a:schemeClr val="tx2"/>
                </a:solidFill>
              </a:rPr>
              <a:t>Mylník</a:t>
            </a:r>
            <a:r>
              <a:rPr lang="cs-CZ" dirty="0" smtClean="0">
                <a:solidFill>
                  <a:schemeClr val="tx2"/>
                </a:solidFill>
              </a:rPr>
              <a:t> 13.8. -14.8. 2002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</a:t>
            </a:r>
            <a:r>
              <a:rPr lang="en-US" b="1" dirty="0" err="1"/>
              <a:t>rague</a:t>
            </a:r>
            <a:r>
              <a:rPr lang="en-US" b="1" dirty="0"/>
              <a:t> Interbank Offered Rate </a:t>
            </a:r>
            <a:r>
              <a:rPr lang="cs-CZ" b="1" dirty="0" smtClean="0"/>
              <a:t>PRIBOR (IBORY)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4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332656"/>
            <a:ext cx="9829799" cy="763488"/>
          </a:xfrm>
        </p:spPr>
        <p:txBody>
          <a:bodyPr/>
          <a:lstStyle/>
          <a:p>
            <a:pPr algn="ctr"/>
            <a:r>
              <a:rPr lang="cs-CZ" b="1" dirty="0" smtClean="0"/>
              <a:t>ZDANĚNÍ VÝNOSŮ A ÚROKŮ 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85899" y="1988840"/>
            <a:ext cx="98297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600" b="1" dirty="0" smtClean="0">
                <a:solidFill>
                  <a:srgbClr val="C00000"/>
                </a:solidFill>
              </a:rPr>
              <a:t>Čistý úrok vyplacený klientům </a:t>
            </a:r>
            <a:r>
              <a:rPr lang="cs-CZ" sz="2600" dirty="0" smtClean="0"/>
              <a:t>z uložených depozit je </a:t>
            </a:r>
            <a:r>
              <a:rPr lang="cs-CZ" sz="2600" b="1" dirty="0" smtClean="0"/>
              <a:t>nižší než nominální úroková sazba </a:t>
            </a:r>
          </a:p>
          <a:p>
            <a:pPr algn="just"/>
            <a:endParaRPr lang="cs-CZ" sz="2600" dirty="0"/>
          </a:p>
          <a:p>
            <a:pPr algn="just"/>
            <a:r>
              <a:rPr lang="cs-CZ" sz="2600" b="1" dirty="0" smtClean="0">
                <a:solidFill>
                  <a:srgbClr val="C00000"/>
                </a:solidFill>
              </a:rPr>
              <a:t>Banky při připsání úroků automaticky strhávají daň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2600" dirty="0" smtClean="0"/>
              <a:t>V současnosti je daň 15%</a:t>
            </a:r>
          </a:p>
          <a:p>
            <a:pPr algn="just"/>
            <a:endParaRPr lang="cs-CZ" dirty="0"/>
          </a:p>
          <a:p>
            <a:pPr algn="just"/>
            <a:r>
              <a:rPr lang="cs-CZ" sz="2600" b="1" dirty="0" smtClean="0">
                <a:solidFill>
                  <a:srgbClr val="C00000"/>
                </a:solidFill>
              </a:rPr>
              <a:t>Rozdílné výnosy z cenných papírů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2600" dirty="0" smtClean="0"/>
              <a:t>Výnosy z držby cenných papírů (kuponové platby, dividendy 15%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2600" dirty="0" smtClean="0"/>
              <a:t>Výnosy z prodeje po min, 6 měsících držby bez daně (fyzická osoba nepodnikatel, podíl na základním kapitálu společnosti nižší než 5%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2600" dirty="0" smtClean="0"/>
              <a:t>Při nedodržení časového limitu zdanění sazbou daně z příjmu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7879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97275" y="1052736"/>
            <a:ext cx="5945188" cy="1900808"/>
          </a:xfrm>
        </p:spPr>
        <p:txBody>
          <a:bodyPr/>
          <a:lstStyle/>
          <a:p>
            <a:pPr algn="ctr"/>
            <a:r>
              <a:rPr lang="cs-CZ" b="1" dirty="0" smtClean="0"/>
              <a:t>Děkuji za pozornost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42084" y="4869160"/>
            <a:ext cx="6912767" cy="1270453"/>
          </a:xfrm>
        </p:spPr>
        <p:txBody>
          <a:bodyPr/>
          <a:lstStyle/>
          <a:p>
            <a:r>
              <a:rPr lang="cs-CZ" sz="2000" dirty="0" smtClean="0"/>
              <a:t>Zdroj: </a:t>
            </a:r>
          </a:p>
          <a:p>
            <a:r>
              <a:rPr lang="cs-CZ" sz="2000" dirty="0" smtClean="0"/>
              <a:t>Přednášky prof. Ing. Stavárek, Ph.D.</a:t>
            </a:r>
          </a:p>
          <a:p>
            <a:r>
              <a:rPr lang="cs-CZ" sz="2000" dirty="0" smtClean="0"/>
              <a:t>www.cnb.cz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419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ÚROK X LICHVA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413" y="1844824"/>
            <a:ext cx="9829799" cy="4896544"/>
          </a:xfrm>
        </p:spPr>
        <p:txBody>
          <a:bodyPr>
            <a:normAutofit fontScale="92500" lnSpcReduction="10000"/>
          </a:bodyPr>
          <a:lstStyle/>
          <a:p>
            <a:pPr algn="just"/>
            <a:endParaRPr lang="cs-CZ" dirty="0" smtClean="0"/>
          </a:p>
          <a:p>
            <a:pPr algn="ctr">
              <a:spcBef>
                <a:spcPts val="0"/>
              </a:spcBef>
            </a:pPr>
            <a:r>
              <a:rPr lang="cs-CZ" sz="3000" b="1" dirty="0" smtClean="0"/>
              <a:t>Křesťanský úrok z roku 1543 (Zemský soud) </a:t>
            </a:r>
          </a:p>
          <a:p>
            <a:pPr marL="0" indent="0" algn="just">
              <a:buNone/>
            </a:pPr>
            <a:r>
              <a:rPr lang="cs-CZ" sz="3000" i="1" dirty="0" smtClean="0"/>
              <a:t>„ Jakožto veliké obtížnosti jsou strany úrokuov, kteříž v tomto královstvie se zachovávají, takže z deseti kop jednu kopu grošuov berou…. A protož  to při tom zuostavujem tak, aby ze sta kop grošuov českých šest kop dáváno bylo „</a:t>
            </a:r>
          </a:p>
          <a:p>
            <a:pPr marL="0" indent="0" algn="ctr">
              <a:buNone/>
            </a:pPr>
            <a:r>
              <a:rPr lang="cs-CZ" sz="3000" b="1" i="1" dirty="0" smtClean="0"/>
              <a:t>Vyšší úrok byl považován za „nekřesťanský“</a:t>
            </a:r>
            <a:endParaRPr lang="cs-CZ" sz="3000" b="1" i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3000" dirty="0" smtClean="0"/>
              <a:t>Lichva </a:t>
            </a:r>
            <a:r>
              <a:rPr lang="cs-CZ" sz="3000" dirty="0"/>
              <a:t>- snaha využít tísnivé situace dlužníka </a:t>
            </a:r>
            <a:r>
              <a:rPr lang="cs-CZ" sz="3000" dirty="0" smtClean="0"/>
              <a:t>věřitelem.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3000" dirty="0" smtClean="0"/>
              <a:t>Lichva </a:t>
            </a:r>
            <a:r>
              <a:rPr lang="cs-CZ" sz="3000" dirty="0"/>
              <a:t>je nelegální úročení, nekřesťanské úročení.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3000" dirty="0"/>
              <a:t>Zisk věřitele je v hrubém nepoměru k dluhu.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6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Lichva v muslimských zemích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413" y="1772816"/>
            <a:ext cx="9829799" cy="4187825"/>
          </a:xfrm>
        </p:spPr>
        <p:txBody>
          <a:bodyPr>
            <a:noAutofit/>
          </a:bodyPr>
          <a:lstStyle/>
          <a:p>
            <a:pPr algn="just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Právo Šaría zakazuje  úrok (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riba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 Úrok je lichva a smrtelný hřích, Islámský bankovní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systém:  (Korán/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šaria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cs-C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Podíl na zisku 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např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Mudaraba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(investorem banka) 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Musharaka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(všichni investoři) </a:t>
            </a:r>
            <a:endParaRPr 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Přirážkové </a:t>
            </a:r>
            <a:r>
              <a:rPr lang="cs-C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systémy např. </a:t>
            </a:r>
          </a:p>
          <a:p>
            <a:pPr algn="just">
              <a:lnSpc>
                <a:spcPct val="130000"/>
              </a:lnSpc>
            </a:pP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Murabaha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nákup s odloženou splatností.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Banka koupí produkt a převede jej na klienta, ten jej splácí. </a:t>
            </a:r>
            <a:endParaRPr 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Ijarah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(leasing)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produkt koupí banka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po splacení se dohodnou na převodu do vlastnictví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Islamic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 of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Britain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--. Britské ostrovy 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ÚROKOVÁ SAZBA A ÚROKOVÁ MÍRA 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7868" y="1981200"/>
            <a:ext cx="10513167" cy="4187825"/>
          </a:xfrm>
        </p:spPr>
        <p:txBody>
          <a:bodyPr>
            <a:normAutofit/>
          </a:bodyPr>
          <a:lstStyle/>
          <a:p>
            <a:r>
              <a:rPr lang="cs-CZ" b="1" dirty="0" smtClean="0"/>
              <a:t>Úroková sazba </a:t>
            </a:r>
            <a:r>
              <a:rPr lang="cs-CZ" dirty="0" smtClean="0"/>
              <a:t>v konkrétní transakci (s uložení </a:t>
            </a:r>
            <a:r>
              <a:rPr lang="cs-CZ" dirty="0"/>
              <a:t>depozita</a:t>
            </a:r>
            <a:r>
              <a:rPr lang="cs-CZ" dirty="0" smtClean="0"/>
              <a:t>)</a:t>
            </a:r>
          </a:p>
          <a:p>
            <a:r>
              <a:rPr lang="cs-CZ" dirty="0" smtClean="0"/>
              <a:t>Odráží všechny specifika dané transakce (rizikovost dlužníka, splatnost,  objem atd. )</a:t>
            </a:r>
          </a:p>
          <a:p>
            <a:r>
              <a:rPr lang="cs-CZ" b="1" dirty="0" smtClean="0"/>
              <a:t>Úroková míra </a:t>
            </a:r>
            <a:r>
              <a:rPr lang="cs-CZ" dirty="0" smtClean="0"/>
              <a:t>představuje </a:t>
            </a:r>
            <a:r>
              <a:rPr lang="cs-CZ" dirty="0"/>
              <a:t>podíl </a:t>
            </a:r>
            <a:r>
              <a:rPr lang="cs-CZ" b="1" dirty="0"/>
              <a:t>na zapůjčené částce </a:t>
            </a:r>
            <a:r>
              <a:rPr lang="cs-CZ" dirty="0"/>
              <a:t>v % p. a. (Polouček, 2012). </a:t>
            </a:r>
            <a:endParaRPr lang="cs-CZ" dirty="0" smtClean="0"/>
          </a:p>
          <a:p>
            <a:r>
              <a:rPr lang="cs-CZ" dirty="0" smtClean="0"/>
              <a:t>Úroková míra je procentuální vyjádření úrokové sazby</a:t>
            </a:r>
          </a:p>
          <a:p>
            <a:pPr algn="ctr"/>
            <a:r>
              <a:rPr lang="cs-CZ" b="1" dirty="0" smtClean="0"/>
              <a:t>Úroková   míra = úroková sazba /100 v %</a:t>
            </a:r>
          </a:p>
          <a:p>
            <a:r>
              <a:rPr lang="cs-CZ" dirty="0" smtClean="0"/>
              <a:t>Používá se v globálním kontextu </a:t>
            </a:r>
            <a:r>
              <a:rPr lang="cs-CZ" b="1" dirty="0" smtClean="0"/>
              <a:t>„V ekonomice jsou úrokové míry ….“</a:t>
            </a:r>
          </a:p>
        </p:txBody>
      </p:sp>
    </p:spTree>
    <p:extLst>
      <p:ext uri="{BB962C8B-B14F-4D97-AF65-F5344CB8AC3E}">
        <p14:creationId xmlns:p14="http://schemas.microsoft.com/office/powerpoint/2010/main" val="2538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Základní bod (b. p.) – basic </a:t>
            </a:r>
            <a:r>
              <a:rPr lang="en-US" b="1" dirty="0" err="1" smtClean="0">
                <a:solidFill>
                  <a:srgbClr val="C00000"/>
                </a:solidFill>
              </a:rPr>
              <a:t>poin</a:t>
            </a:r>
            <a:r>
              <a:rPr lang="cs-CZ" b="1" dirty="0" smtClean="0">
                <a:solidFill>
                  <a:srgbClr val="C00000"/>
                </a:solidFill>
              </a:rPr>
              <a:t>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9876" y="1772816"/>
            <a:ext cx="11062457" cy="418782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b="1" dirty="0">
                <a:solidFill>
                  <a:schemeClr val="tx2"/>
                </a:solidFill>
              </a:rPr>
              <a:t>Základní bod</a:t>
            </a:r>
            <a:r>
              <a:rPr lang="cs-CZ" b="1" dirty="0">
                <a:solidFill>
                  <a:schemeClr val="tx2"/>
                </a:solidFill>
              </a:rPr>
              <a:t/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• Jeden základní bod odpovídá 0,0001 </a:t>
            </a:r>
            <a:r>
              <a:rPr lang="cs-CZ" dirty="0" smtClean="0">
                <a:solidFill>
                  <a:schemeClr val="tx2"/>
                </a:solidFill>
              </a:rPr>
              <a:t>(úroková míra) neboli </a:t>
            </a:r>
            <a:r>
              <a:rPr lang="cs-CZ" dirty="0">
                <a:solidFill>
                  <a:schemeClr val="tx2"/>
                </a:solidFill>
              </a:rPr>
              <a:t>0,01 </a:t>
            </a:r>
            <a:r>
              <a:rPr lang="cs-CZ" dirty="0" smtClean="0">
                <a:solidFill>
                  <a:schemeClr val="tx2"/>
                </a:solidFill>
              </a:rPr>
              <a:t>% (úroková sazba)</a:t>
            </a:r>
            <a:r>
              <a:rPr lang="cs-CZ" dirty="0">
                <a:solidFill>
                  <a:schemeClr val="tx2"/>
                </a:solidFill>
              </a:rPr>
              <a:t/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• 100 základních bodů představuje změnu o 1 %</a:t>
            </a:r>
            <a:r>
              <a:rPr lang="cs-CZ" dirty="0">
                <a:solidFill>
                  <a:schemeClr val="tx2"/>
                </a:solidFill>
              </a:rPr>
              <a:t/>
            </a:r>
            <a:br>
              <a:rPr lang="cs-CZ" dirty="0">
                <a:solidFill>
                  <a:schemeClr val="tx2"/>
                </a:solidFill>
              </a:rPr>
            </a:br>
            <a:endParaRPr lang="cs-CZ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b="1" dirty="0" smtClean="0">
                <a:solidFill>
                  <a:schemeClr val="tx2"/>
                </a:solidFill>
              </a:rPr>
              <a:t>Příklad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Úroková </a:t>
            </a:r>
            <a:r>
              <a:rPr lang="cs-CZ" dirty="0">
                <a:solidFill>
                  <a:schemeClr val="tx2"/>
                </a:solidFill>
              </a:rPr>
              <a:t>sazba se zvýšila z 15 na 15,8 %. O kolik b. p. došlo k růstu?</a:t>
            </a:r>
            <a:r>
              <a:rPr lang="cs-CZ" dirty="0">
                <a:solidFill>
                  <a:schemeClr val="tx2"/>
                </a:solidFill>
              </a:rPr>
              <a:t/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b="1" dirty="0" smtClean="0">
                <a:solidFill>
                  <a:schemeClr val="tx2"/>
                </a:solidFill>
              </a:rPr>
              <a:t>0,8% </a:t>
            </a:r>
            <a:r>
              <a:rPr lang="cs-CZ" b="1" dirty="0">
                <a:solidFill>
                  <a:schemeClr val="tx2"/>
                </a:solidFill>
              </a:rPr>
              <a:t>/ 0,01 = </a:t>
            </a:r>
            <a:r>
              <a:rPr lang="cs-CZ" b="1" dirty="0" smtClean="0">
                <a:solidFill>
                  <a:schemeClr val="tx2"/>
                </a:solidFill>
              </a:rPr>
              <a:t>80 bodů  pokud míra 0,008/0,0001 = 80 bodů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Došlo </a:t>
            </a:r>
            <a:r>
              <a:rPr lang="cs-CZ" dirty="0">
                <a:solidFill>
                  <a:schemeClr val="tx2"/>
                </a:solidFill>
              </a:rPr>
              <a:t>k růstu o 80 základních bodů. </a:t>
            </a:r>
            <a:br>
              <a:rPr lang="cs-CZ" dirty="0">
                <a:solidFill>
                  <a:schemeClr val="tx2"/>
                </a:solidFill>
              </a:rPr>
            </a:br>
            <a:endParaRPr lang="cs-CZ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  <a:r>
              <a:rPr lang="cs-C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dirty="0">
                <a:solidFill>
                  <a:schemeClr val="tx2"/>
                </a:solidFill>
              </a:rPr>
              <a:t/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>
                <a:solidFill>
                  <a:schemeClr val="tx2"/>
                </a:solidFill>
              </a:rPr>
              <a:t>Jaká je výsledná úroková sazba, pokud došlo k nárůstu z 6,5 % o 20 b. p.?</a:t>
            </a:r>
            <a:r>
              <a:rPr lang="cs-CZ" dirty="0">
                <a:solidFill>
                  <a:schemeClr val="tx2"/>
                </a:solidFill>
              </a:rPr>
              <a:t/>
            </a:r>
            <a:br>
              <a:rPr lang="cs-CZ" dirty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Řešení: Zvýšení o 20 </a:t>
            </a:r>
            <a:r>
              <a:rPr lang="cs-CZ" dirty="0">
                <a:solidFill>
                  <a:schemeClr val="tx2"/>
                </a:solidFill>
              </a:rPr>
              <a:t>b. p. = 0,20 %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2"/>
                </a:solidFill>
              </a:rPr>
              <a:t>Úrok a úročení 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200" u="sng" dirty="0"/>
              <a:t>Úročení</a:t>
            </a:r>
            <a:r>
              <a:rPr lang="cs-CZ" altLang="cs-CZ" sz="2200" dirty="0"/>
              <a:t> je způsob výpočtu úroku. </a:t>
            </a:r>
          </a:p>
          <a:p>
            <a:r>
              <a:rPr lang="cs-CZ" altLang="cs-CZ" sz="2200" dirty="0" smtClean="0"/>
              <a:t>Z</a:t>
            </a:r>
            <a:r>
              <a:rPr lang="cs-CZ" altLang="cs-CZ" sz="2200" dirty="0"/>
              <a:t> hlediska doby splatnosti dělíme úročení: </a:t>
            </a:r>
          </a:p>
          <a:p>
            <a:pPr lvl="1"/>
            <a:r>
              <a:rPr lang="cs-CZ" altLang="cs-CZ" sz="2200" dirty="0"/>
              <a:t>na </a:t>
            </a:r>
            <a:r>
              <a:rPr lang="cs-CZ" altLang="cs-CZ" sz="2200" b="1" dirty="0"/>
              <a:t>j</a:t>
            </a:r>
            <a:r>
              <a:rPr lang="cs-CZ" altLang="cs-CZ" sz="2200" b="1" dirty="0">
                <a:solidFill>
                  <a:schemeClr val="tx2"/>
                </a:solidFill>
              </a:rPr>
              <a:t>ednoduch</a:t>
            </a:r>
            <a:r>
              <a:rPr lang="cs-CZ" altLang="cs-CZ" sz="2200" b="1" dirty="0"/>
              <a:t>é</a:t>
            </a:r>
            <a:r>
              <a:rPr lang="cs-CZ" altLang="cs-CZ" sz="2200" dirty="0"/>
              <a:t> – doba splatnosti nepřekročí jedno úrokové období, </a:t>
            </a:r>
          </a:p>
          <a:p>
            <a:pPr lvl="1"/>
            <a:r>
              <a:rPr lang="cs-CZ" altLang="cs-CZ" sz="2200" b="1" dirty="0">
                <a:solidFill>
                  <a:schemeClr val="tx2"/>
                </a:solidFill>
              </a:rPr>
              <a:t>složené</a:t>
            </a:r>
            <a:r>
              <a:rPr lang="cs-CZ" altLang="cs-CZ" sz="2200" dirty="0"/>
              <a:t> – úročení přes několik úrokových období.</a:t>
            </a:r>
          </a:p>
          <a:p>
            <a:pPr lvl="1"/>
            <a:r>
              <a:rPr lang="cs-CZ" altLang="cs-CZ" sz="2200" dirty="0"/>
              <a:t>(</a:t>
            </a:r>
            <a:r>
              <a:rPr lang="cs-CZ" altLang="cs-CZ" sz="2200" b="1" dirty="0"/>
              <a:t>a smíšené </a:t>
            </a:r>
            <a:r>
              <a:rPr lang="cs-CZ" altLang="cs-CZ" sz="2200" dirty="0"/>
              <a:t>– kombinace jednoduchého a složeného úročení). </a:t>
            </a:r>
          </a:p>
          <a:p>
            <a:pPr lvl="1">
              <a:buNone/>
            </a:pPr>
            <a:endParaRPr lang="cs-CZ" altLang="cs-CZ" sz="2200" dirty="0"/>
          </a:p>
          <a:p>
            <a:pPr marL="0" indent="0"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Z hlediska doby výplaty úroků rozdělujeme úročení na:</a:t>
            </a:r>
          </a:p>
          <a:p>
            <a:r>
              <a:rPr lang="cs-CZ" altLang="cs-CZ" sz="2000" dirty="0"/>
              <a:t>předlhůtní (</a:t>
            </a:r>
            <a:r>
              <a:rPr lang="cs-CZ" altLang="cs-CZ" sz="2000" dirty="0" err="1"/>
              <a:t>anticipativní</a:t>
            </a:r>
            <a:r>
              <a:rPr lang="cs-CZ" altLang="cs-CZ" sz="2000" dirty="0"/>
              <a:t>) a </a:t>
            </a:r>
          </a:p>
          <a:p>
            <a:r>
              <a:rPr lang="cs-CZ" altLang="cs-CZ" sz="2000" dirty="0"/>
              <a:t>polhůtní (dekurzívní).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7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Symboly měn 16: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14_TF02895262.potx" id="{75288FF5-6297-4183-8D43-3F2F05AE2F9F}" vid="{35DF52C8-9A9C-45C5-8D0A-B0D28C0F875C}"/>
    </a:ext>
  </a:extLst>
</a:theme>
</file>

<file path=ppt/theme/theme2.xml><?xml version="1.0" encoding="utf-8"?>
<a:theme xmlns:a="http://schemas.openxmlformats.org/drawingml/2006/main" name="Motiv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se symboly měn (širokoúhlý formát)</Template>
  <TotalTime>2904</TotalTime>
  <Words>3072</Words>
  <Application>Microsoft Office PowerPoint</Application>
  <PresentationFormat>Vlastní</PresentationFormat>
  <Paragraphs>447</Paragraphs>
  <Slides>46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Cambria</vt:lpstr>
      <vt:lpstr>Cambria Math</vt:lpstr>
      <vt:lpstr>Times New Roman</vt:lpstr>
      <vt:lpstr>Wingdings</vt:lpstr>
      <vt:lpstr>Symboly měn 16:9</vt:lpstr>
      <vt:lpstr>Struktura úrokových sazeb</vt:lpstr>
      <vt:lpstr>CO JE ÚROK??</vt:lpstr>
      <vt:lpstr>CO JE ÚROK??</vt:lpstr>
      <vt:lpstr>Lichva na počátku vzniku peněz </vt:lpstr>
      <vt:lpstr>ÚROK X LICHVA </vt:lpstr>
      <vt:lpstr>Lichva v muslimských zemích </vt:lpstr>
      <vt:lpstr>ÚROKOVÁ SAZBA A ÚROKOVÁ MÍRA </vt:lpstr>
      <vt:lpstr>Základní bod (b. p.) – basic point</vt:lpstr>
      <vt:lpstr>Úrok a úročení </vt:lpstr>
      <vt:lpstr>VZTAH ÚROKOVÉ SAZBY A INFLACE</vt:lpstr>
      <vt:lpstr>FISHERŮV ZÁKON</vt:lpstr>
      <vt:lpstr>FISHERŮV ZÁKON (2)</vt:lpstr>
      <vt:lpstr>FISHERŮV EFEKT (1)</vt:lpstr>
      <vt:lpstr>FISHERŮV EFEKT</vt:lpstr>
      <vt:lpstr>Příklad vlivu inflace </vt:lpstr>
      <vt:lpstr>Příklad záporné reálné úrokové sazby </vt:lpstr>
      <vt:lpstr>EFEKTY ÚROKOVÉ SAZBY</vt:lpstr>
      <vt:lpstr>ÚROVEŇ A STRUKTURA ÚROKOVÝCH SAZEB </vt:lpstr>
      <vt:lpstr>ZÁKLADNÍ FAKTORY OVLIVŇUJÍCÍ ÚROKOVOU SAZBU</vt:lpstr>
      <vt:lpstr>ČASOVÁ (LHŮTNÍ) STRUKTURA ÚROKOVÝCH SAZEB</vt:lpstr>
      <vt:lpstr>NORMÁLNÍ A INVERZNÍ VÝNOSOVÁ KŘIVKA</vt:lpstr>
      <vt:lpstr>NORMÁLNÍ VÝNOSOVÁ KŘIVKA </vt:lpstr>
      <vt:lpstr>ÚROKOVÉ SAZBY A CENY AKCIÍ </vt:lpstr>
      <vt:lpstr>Prezentace aplikace PowerPoint</vt:lpstr>
      <vt:lpstr>FRANCOUZSKÝ STANDARD ACT/360</vt:lpstr>
      <vt:lpstr>ANGLICKÁ METODA ACT/365</vt:lpstr>
      <vt:lpstr>ÚROKOVÉ SAZBY a CENY DLUHOPISŮ </vt:lpstr>
      <vt:lpstr>ZÁKLADNÍ TYPOLOGIE ÚROKOVÝCH SAZEB </vt:lpstr>
      <vt:lpstr>ÚROKOVÉ SAZBA ČNB </vt:lpstr>
      <vt:lpstr> 2T REPO SAZBA  Pomocí sazby reguluje množství peněz na trhu</vt:lpstr>
      <vt:lpstr>DISKONTNÍ SAZBA   </vt:lpstr>
      <vt:lpstr>Lombardní sazba  </vt:lpstr>
      <vt:lpstr>Vývoj sazeb ČNB </vt:lpstr>
      <vt:lpstr>Prezentace aplikace PowerPoint</vt:lpstr>
      <vt:lpstr>ÚROKOVÉ SAZBY KOMERČNÍCH BANK</vt:lpstr>
      <vt:lpstr>ÚROKOVÉ SAZBY KOMERČNÍCH BANK</vt:lpstr>
      <vt:lpstr>ÚROKOVÉ SAZBY NA VKLADY</vt:lpstr>
      <vt:lpstr>ÚROKOVÁ SAZBA NA ÚVĚRY</vt:lpstr>
      <vt:lpstr>Fixace úrokových sazeb </vt:lpstr>
      <vt:lpstr>RPSN ROČNÍ PROCENTNÍ SAZBA NÁKLADŮ  </vt:lpstr>
      <vt:lpstr>EFEKTIVNÍ ÚROKOVÁ MÍRA  </vt:lpstr>
      <vt:lpstr>DOPADY EFEKTIVNÍ ÚROKOVOU MÍRU</vt:lpstr>
      <vt:lpstr>ÚROKOVÉ SAZBY PENĚŽNÍHO TRHU V ČESKU </vt:lpstr>
      <vt:lpstr>Prague Interbank Offered Rate PRIBOR (IBORY)</vt:lpstr>
      <vt:lpstr>ZDANĚNÍ VÝNOSŮ A ÚROKŮ 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úrokových sazeb</dc:title>
  <dc:creator>Milka B</dc:creator>
  <cp:lastModifiedBy>Milena Botlíková</cp:lastModifiedBy>
  <cp:revision>130</cp:revision>
  <dcterms:created xsi:type="dcterms:W3CDTF">2018-09-30T14:41:24Z</dcterms:created>
  <dcterms:modified xsi:type="dcterms:W3CDTF">2021-09-28T19:13:49Z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