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350" r:id="rId3"/>
    <p:sldId id="385" r:id="rId4"/>
    <p:sldId id="362" r:id="rId5"/>
    <p:sldId id="383" r:id="rId6"/>
    <p:sldId id="373" r:id="rId7"/>
    <p:sldId id="372" r:id="rId8"/>
    <p:sldId id="388" r:id="rId9"/>
    <p:sldId id="363" r:id="rId10"/>
    <p:sldId id="366" r:id="rId11"/>
    <p:sldId id="351" r:id="rId12"/>
    <p:sldId id="387" r:id="rId13"/>
    <p:sldId id="386" r:id="rId14"/>
    <p:sldId id="371" r:id="rId15"/>
    <p:sldId id="381" r:id="rId16"/>
    <p:sldId id="375" r:id="rId17"/>
    <p:sldId id="369" r:id="rId18"/>
    <p:sldId id="364" r:id="rId19"/>
    <p:sldId id="352" r:id="rId20"/>
    <p:sldId id="354" r:id="rId21"/>
    <p:sldId id="389" r:id="rId22"/>
    <p:sldId id="377" r:id="rId23"/>
    <p:sldId id="390" r:id="rId24"/>
    <p:sldId id="358" r:id="rId25"/>
    <p:sldId id="378" r:id="rId26"/>
    <p:sldId id="376" r:id="rId27"/>
    <p:sldId id="361" r:id="rId28"/>
  </p:sldIdLst>
  <p:sldSz cx="12188825" cy="6858000"/>
  <p:notesSz cx="6858000" cy="9144000"/>
  <p:custDataLst>
    <p:tags r:id="rId31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41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0CB354-6ABA-499C-B6AB-92DB6F343688}" type="datetime1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668639-2D2B-4ACD-98F6-0210E2134EFF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B09325-9B4F-4558-809D-48C91F322E83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3C36-CF8A-4836-8423-7EC9C906558A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Obdélník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5539B-A6DA-40D3-8CDA-BEEFB611484E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9" name="Přímá spojnice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C9B051-481B-415B-B6DB-3DA8ADC238DF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0CB84-1444-4679-B896-0487AFAD08CC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C1DF7-5004-4B0F-877C-A10A03BF080A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6" name="Přímá spojnice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 rtl="0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10E29-AC3C-4C33-AD19-79B42908B51F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49D0170-0ACE-4A15-8916-A333AD199D5E}" type="datetime1">
              <a:rPr lang="cs-CZ" noProof="0" smtClean="0"/>
              <a:t>25.10.2021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cs-CZ" noProof="0" smtClean="0"/>
              <a:pPr rtl="0"/>
              <a:t>‹#›</a:t>
            </a:fld>
            <a:endParaRPr lang="cs-CZ" noProof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tp.pse.cz/info.bas/cz/PX_pravidla_pro_vypoce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0824" y="1916832"/>
            <a:ext cx="5945188" cy="1507232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000" b="1" dirty="0"/>
              <a:t>VLASTNICKÉ CENNÉ PAPÍRY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DALŠÍ PRÁVA AKCIONÁŘE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13892" y="2060848"/>
            <a:ext cx="9938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Další práva mohou být definována ve stanovách společnosti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Předkupní právo stávajících akcionářů</a:t>
            </a:r>
            <a:r>
              <a:rPr lang="cs-CZ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Stávající akcionáři </a:t>
            </a:r>
            <a:r>
              <a:rPr lang="cs-CZ" sz="2400" b="1" dirty="0"/>
              <a:t>mají přednost při upisování nových akcií společnosti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Zajišťuje, aby nová emise nezměnila akcionářskou strukturu </a:t>
            </a:r>
          </a:p>
          <a:p>
            <a:pPr algn="just"/>
            <a:r>
              <a:rPr lang="cs-CZ" sz="2400" b="1" dirty="0"/>
              <a:t>KDYŽ</a:t>
            </a:r>
            <a:r>
              <a:rPr lang="cs-CZ" sz="2400" dirty="0"/>
              <a:t> se společnost rozhodne navyšovat kapitál, mohou mít nové akcie navýšeného kapitálu koupit, aby nezměnili podíly. Pokud odmítnou pak se sníží vlastnický podíl. </a:t>
            </a:r>
          </a:p>
          <a:p>
            <a:endParaRPr lang="cs-CZ" sz="1600" dirty="0"/>
          </a:p>
          <a:p>
            <a:r>
              <a:rPr lang="cs-CZ" sz="2400" b="1" dirty="0">
                <a:solidFill>
                  <a:srgbClr val="C00000"/>
                </a:solidFill>
              </a:rPr>
              <a:t>Právo na informovanost </a:t>
            </a:r>
          </a:p>
          <a:p>
            <a:r>
              <a:rPr lang="cs-CZ" sz="2400" dirty="0"/>
              <a:t>Na základě obchodního zákoníku povinnost zveřejňovat účetní závěrky a výroční zprávy </a:t>
            </a:r>
          </a:p>
        </p:txBody>
      </p:sp>
    </p:spTree>
    <p:extLst>
      <p:ext uri="{BB962C8B-B14F-4D97-AF65-F5344CB8AC3E}">
        <p14:creationId xmlns:p14="http://schemas.microsoft.com/office/powerpoint/2010/main" val="31816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DRUHY AKCIÍ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9875" y="1772816"/>
            <a:ext cx="109189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C00000"/>
                </a:solidFill>
              </a:rPr>
              <a:t>BĚŽNÉ (KMENOVÉ) AKCIE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/>
              <a:t>Standartní forma se všemi akcionářskými právy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/>
              <a:t>Různá nominální hodnota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/>
              <a:t>Obchoduje se na akciových trzích </a:t>
            </a:r>
            <a:r>
              <a:rPr lang="cs-CZ" sz="3200" dirty="0" err="1"/>
              <a:t>Burzea</a:t>
            </a:r>
            <a:r>
              <a:rPr lang="cs-CZ" sz="3200" dirty="0"/>
              <a:t> cenných papírů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3200" dirty="0"/>
              <a:t>Mohou mít rozdílné hodnoty nominální např. 1 dolar, u nás s kuponovou privatizací (1000 Kč nominální hodnota) nízká tržní x vysoká nominální (důvěryhodnost obchodování)</a:t>
            </a:r>
          </a:p>
        </p:txBody>
      </p:sp>
    </p:spTree>
    <p:extLst>
      <p:ext uri="{BB962C8B-B14F-4D97-AF65-F5344CB8AC3E}">
        <p14:creationId xmlns:p14="http://schemas.microsoft.com/office/powerpoint/2010/main" val="14212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DRUHY AKCIÍ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b="1" dirty="0">
                <a:solidFill>
                  <a:srgbClr val="C00000"/>
                </a:solidFill>
              </a:rPr>
              <a:t>ZAMĚSTNANECKÉ</a:t>
            </a:r>
            <a:r>
              <a:rPr lang="cs-CZ" b="1" dirty="0">
                <a:solidFill>
                  <a:srgbClr val="C00000"/>
                </a:solidFill>
              </a:rPr>
              <a:t> AKCIE </a:t>
            </a:r>
          </a:p>
          <a:p>
            <a:r>
              <a:rPr lang="cs-CZ" dirty="0"/>
              <a:t>Majitelé pouze z řad zaměstnanců a důchodců firmy</a:t>
            </a:r>
          </a:p>
          <a:p>
            <a:r>
              <a:rPr lang="cs-CZ" dirty="0"/>
              <a:t>Motivace zaměstnanců k lepší práci (management koupí své vlastní akcie a pak je za zvýhodněnou cenu nebo věnuje svým zaměstnancům  </a:t>
            </a:r>
          </a:p>
          <a:p>
            <a:r>
              <a:rPr lang="cs-CZ" dirty="0"/>
              <a:t>Motivace - Ve ke snaze zaměstnanců zlepšovat výsledky firmy, aby rostla cena akcie na kapitálovém trhu </a:t>
            </a:r>
          </a:p>
          <a:p>
            <a:r>
              <a:rPr lang="cs-CZ" dirty="0"/>
              <a:t>Obvykle nabytí za nižší cenu </a:t>
            </a:r>
          </a:p>
          <a:p>
            <a:r>
              <a:rPr lang="cs-CZ" dirty="0"/>
              <a:t>V současné době vytlačovány na úrovní TOP  manažerů akciovými opcemi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DRUHY AKCIÍ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13892" y="1772816"/>
            <a:ext cx="105131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PRIORITNÍ AKCIE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Majitelům přísluší určité privilegium, např. s výplatou dividend.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Většinou vyloučeno hlasovací právo na valné hromadě.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C00000"/>
                </a:solidFill>
              </a:rPr>
              <a:t>Neobchoduje se s nimi na kapitálovém trhu 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sz="2400" b="1" dirty="0"/>
              <a:t>VÝHODY A NEVÝHODY  VLASTNICTVÍ PRIORITNÍCH DIVIDEND</a:t>
            </a:r>
          </a:p>
          <a:p>
            <a:r>
              <a:rPr lang="cs-CZ" sz="2400" dirty="0"/>
              <a:t>Nelze vyplácet  v době ztráty  </a:t>
            </a:r>
          </a:p>
          <a:p>
            <a:r>
              <a:rPr lang="cs-CZ" sz="2400" dirty="0"/>
              <a:t>Různé konstrukce  výplaty prioritních dividend </a:t>
            </a:r>
          </a:p>
          <a:p>
            <a:endParaRPr lang="cs-CZ" sz="2400" dirty="0"/>
          </a:p>
          <a:p>
            <a:r>
              <a:rPr lang="cs-CZ" sz="2400" dirty="0"/>
              <a:t>Stanovy mohou prioritním akcionářům omezit hlasovací právo, podíl na likvidační zůstatku a předkupní právo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7830" y="22069"/>
            <a:ext cx="9829799" cy="1219200"/>
          </a:xfrm>
        </p:spPr>
        <p:txBody>
          <a:bodyPr>
            <a:normAutofit/>
          </a:bodyPr>
          <a:lstStyle/>
          <a:p>
            <a:r>
              <a:rPr lang="cs-CZ" sz="3200" b="1" dirty="0"/>
              <a:t>DALŠÍ KRITÉRIA DĚLENÍ CENNÝCH PAPÍRŮ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29916" y="1250218"/>
            <a:ext cx="9433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PODLE PŘEVODITELNOSTI </a:t>
            </a: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Na </a:t>
            </a:r>
            <a:r>
              <a:rPr lang="cs-CZ" sz="2400" b="1" dirty="0"/>
              <a:t>jméno</a:t>
            </a:r>
            <a:r>
              <a:rPr lang="cs-CZ" sz="2400" dirty="0"/>
              <a:t> (rektapapíry ) Akcie „</a:t>
            </a:r>
            <a:r>
              <a:rPr lang="cs-CZ" sz="2400" b="1" dirty="0"/>
              <a:t>Na jméno</a:t>
            </a:r>
            <a:r>
              <a:rPr lang="cs-CZ" sz="2400" dirty="0"/>
              <a:t>“ tato forma je ovšem „nepravá“ v tom smyslu, že se dle § 3 </a:t>
            </a:r>
            <a:r>
              <a:rPr lang="cs-CZ" sz="2400" dirty="0" err="1"/>
              <a:t>CenP</a:t>
            </a:r>
            <a:r>
              <a:rPr lang="cs-CZ" sz="2400" dirty="0"/>
              <a:t> na takovou akcii budou aplikovat ustanovení o cenných papírech na řad.</a:t>
            </a:r>
            <a:r>
              <a:rPr lang="cs-CZ" b="1" dirty="0"/>
              <a:t> </a:t>
            </a:r>
            <a:r>
              <a:rPr lang="cs-CZ" b="1" u="sng" dirty="0">
                <a:solidFill>
                  <a:srgbClr val="C00000"/>
                </a:solidFill>
              </a:rPr>
              <a:t>NA ŘÁD </a:t>
            </a:r>
            <a:r>
              <a:rPr lang="cs-CZ" b="1" dirty="0">
                <a:solidFill>
                  <a:schemeClr val="tx2"/>
                </a:solidFill>
              </a:rPr>
              <a:t>(</a:t>
            </a:r>
            <a:r>
              <a:rPr lang="cs-CZ" dirty="0">
                <a:solidFill>
                  <a:schemeClr val="tx2"/>
                </a:solidFill>
              </a:rPr>
              <a:t>ZEZADU SE NAPÍŠE NOVÝ MAJITEL) </a:t>
            </a: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Na </a:t>
            </a:r>
            <a:r>
              <a:rPr lang="cs-CZ" sz="2400" b="1" dirty="0"/>
              <a:t>doručitele</a:t>
            </a:r>
            <a:r>
              <a:rPr lang="cs-CZ" sz="2400" dirty="0"/>
              <a:t> (majitele) – držitel je anonymní, jsou volně převoditelné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000" dirty="0"/>
          </a:p>
          <a:p>
            <a:r>
              <a:rPr lang="cs-CZ" sz="2400" b="1" dirty="0">
                <a:solidFill>
                  <a:srgbClr val="C00000"/>
                </a:solidFill>
              </a:rPr>
              <a:t>PODLE OBCHODOVATELNOSTI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Veřejně obchodovatelné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Neveřejně obchodovatelné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Ne všechny společnosti (většina) jsou neobchodovatelné , jsou uzavřené skupiny 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Z neveřejné se může změnit veřejně obchodovatelné -  bez navýšení - kapitálu  </a:t>
            </a:r>
            <a:r>
              <a:rPr lang="cs-CZ" sz="2400" b="1" i="1" dirty="0"/>
              <a:t>GOING PUBLIC  firma se stane veřejnou – roční zisk 50 000 liber</a:t>
            </a:r>
          </a:p>
        </p:txBody>
      </p:sp>
    </p:spTree>
    <p:extLst>
      <p:ext uri="{BB962C8B-B14F-4D97-AF65-F5344CB8AC3E}">
        <p14:creationId xmlns:p14="http://schemas.microsoft.com/office/powerpoint/2010/main" val="38724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SEZNAM AKCIONÁŘŮ </a:t>
            </a:r>
            <a:br>
              <a:rPr lang="cs-CZ" b="1" dirty="0"/>
            </a:br>
            <a:r>
              <a:rPr lang="cs-CZ" b="1" dirty="0">
                <a:solidFill>
                  <a:srgbClr val="C00000"/>
                </a:solidFill>
              </a:rPr>
              <a:t>Akcie na jméno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(1) </a:t>
            </a:r>
            <a:r>
              <a:rPr lang="cs-CZ" b="1" dirty="0">
                <a:solidFill>
                  <a:srgbClr val="C00000"/>
                </a:solidFill>
              </a:rPr>
              <a:t>Akcie na jméno </a:t>
            </a:r>
            <a:r>
              <a:rPr lang="cs-CZ" b="1" dirty="0"/>
              <a:t>se zapisuje do seznamu akcionářů</a:t>
            </a:r>
            <a:r>
              <a:rPr lang="cs-CZ" dirty="0"/>
              <a:t>, který vede společnost. Vydala-li společnost zaknihované akcie, mohou stanovy určit, že seznam akcionářů je </a:t>
            </a:r>
            <a:r>
              <a:rPr lang="cs-CZ" b="1" dirty="0"/>
              <a:t>nahrazen evidencí zaknihovaných cenných papírů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(2) </a:t>
            </a:r>
            <a:r>
              <a:rPr lang="cs-CZ" b="1" dirty="0"/>
              <a:t>Do seznamu akcionářů </a:t>
            </a:r>
            <a:r>
              <a:rPr lang="cs-CZ" dirty="0"/>
              <a:t>se zapisují </a:t>
            </a:r>
            <a:r>
              <a:rPr lang="cs-CZ" b="1" dirty="0"/>
              <a:t>označení druhu akcie, její jmenovitá hodnota, jméno a bydliště nebo sídlo akcionáře, číslo bankovního účtu vedeného u osoby oprávněné poskytovat bankovní služby ve státě</a:t>
            </a:r>
            <a:r>
              <a:rPr lang="cs-CZ" dirty="0"/>
              <a:t>, jenž je plnoprávným členem Organizace pro hospodářskou spolupráci a rozvoj, označení akcie a změny zapisovaných údajů.</a:t>
            </a:r>
          </a:p>
          <a:p>
            <a:pPr algn="just"/>
            <a:r>
              <a:rPr lang="cs-CZ" dirty="0"/>
              <a:t>(3) </a:t>
            </a:r>
            <a:r>
              <a:rPr lang="cs-CZ" b="1" dirty="0"/>
              <a:t>Do seznamu akcionářů se zapisuje také </a:t>
            </a:r>
            <a:r>
              <a:rPr lang="cs-CZ" b="1" dirty="0">
                <a:solidFill>
                  <a:srgbClr val="C00000"/>
                </a:solidFill>
              </a:rPr>
              <a:t>oddělení nebo převod samostatně převoditelného práva.</a:t>
            </a:r>
          </a:p>
          <a:p>
            <a:pPr algn="just"/>
            <a:r>
              <a:rPr lang="cs-CZ" dirty="0"/>
              <a:t>(4</a:t>
            </a:r>
            <a:r>
              <a:rPr lang="cs-CZ" b="1" dirty="0"/>
              <a:t>) Přestane-li akcionář </a:t>
            </a:r>
            <a:r>
              <a:rPr lang="cs-CZ" dirty="0"/>
              <a:t>být akcionářem, společnost jej ze seznamu akcionářů </a:t>
            </a:r>
            <a:r>
              <a:rPr lang="cs-CZ" b="1" dirty="0"/>
              <a:t>bez zbytečného odkladu vymaže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PŘEVOD AKCIE NA JMÉNO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Zákon o obchodních korporacích stanoví, že </a:t>
            </a:r>
            <a:r>
              <a:rPr lang="cs-CZ" b="1" dirty="0"/>
              <a:t>akcie na jméno se převádějí rubopisem a předáním</a:t>
            </a:r>
            <a:r>
              <a:rPr lang="cs-CZ" dirty="0"/>
              <a:t>, </a:t>
            </a:r>
          </a:p>
          <a:p>
            <a:pPr algn="just"/>
            <a:r>
              <a:rPr lang="cs-CZ" dirty="0"/>
              <a:t>jedná se tedy o zákonný </a:t>
            </a:r>
            <a:r>
              <a:rPr lang="cs-CZ" b="1" dirty="0" err="1"/>
              <a:t>ordre</a:t>
            </a:r>
            <a:r>
              <a:rPr lang="cs-CZ" b="1" dirty="0"/>
              <a:t>-papír,</a:t>
            </a:r>
            <a:r>
              <a:rPr lang="cs-CZ" dirty="0"/>
              <a:t> aniž by bylo nutné je označit doložkou „na řad“. </a:t>
            </a:r>
          </a:p>
          <a:p>
            <a:pPr algn="just"/>
            <a:r>
              <a:rPr lang="cs-CZ" b="1" dirty="0"/>
              <a:t>V rubopisu se uvede firma nebo název a sídlo právnické osoby nebo jméno a bydliště fyzické osoby</a:t>
            </a:r>
            <a:r>
              <a:rPr lang="cs-CZ" dirty="0"/>
              <a:t>, </a:t>
            </a:r>
            <a:r>
              <a:rPr lang="cs-CZ" b="1" dirty="0"/>
              <a:t>na niž se akcie převádí, a den převodu akcie. </a:t>
            </a:r>
          </a:p>
          <a:p>
            <a:pPr algn="just"/>
            <a:r>
              <a:rPr lang="cs-CZ" dirty="0"/>
              <a:t>K </a:t>
            </a:r>
            <a:r>
              <a:rPr lang="cs-CZ" b="1" dirty="0"/>
              <a:t>účinnosti převodu akcie na jméno </a:t>
            </a:r>
            <a:r>
              <a:rPr lang="cs-CZ" dirty="0"/>
              <a:t>vůči společnosti se vyžaduje zápis o změně v osobě akcionáře </a:t>
            </a:r>
            <a:r>
              <a:rPr lang="cs-CZ" b="1" dirty="0"/>
              <a:t>v seznamu akcionářů</a:t>
            </a:r>
            <a:r>
              <a:rPr lang="cs-CZ" dirty="0"/>
              <a:t>. </a:t>
            </a:r>
          </a:p>
          <a:p>
            <a:pPr algn="just"/>
            <a:r>
              <a:rPr lang="cs-CZ" b="1" dirty="0"/>
              <a:t>Společnost provede </a:t>
            </a:r>
            <a:r>
              <a:rPr lang="cs-CZ" dirty="0"/>
              <a:t>zápis týkající se </a:t>
            </a:r>
            <a:r>
              <a:rPr lang="cs-CZ" b="1" dirty="0"/>
              <a:t>změny v osobě akcionáře bez zbytečného odkladu poté, co jí bude taková změna prokázána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54252" y="2780928"/>
            <a:ext cx="1512168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DIVIDENDA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3" y="1981200"/>
            <a:ext cx="10116615" cy="4187825"/>
          </a:xfrm>
        </p:spPr>
        <p:txBody>
          <a:bodyPr>
            <a:normAutofit/>
          </a:bodyPr>
          <a:lstStyle/>
          <a:p>
            <a:r>
              <a:rPr lang="cs-CZ" b="1" dirty="0"/>
              <a:t>Dividenda </a:t>
            </a:r>
            <a:r>
              <a:rPr lang="cs-CZ" dirty="0"/>
              <a:t>je podíl na zisku společnosti vyplývající z vlastnictví akcie</a:t>
            </a:r>
          </a:p>
          <a:p>
            <a:r>
              <a:rPr lang="cs-CZ" dirty="0"/>
              <a:t>a odhlasovaný pro dané období valnou hromadou akcionářů.</a:t>
            </a:r>
          </a:p>
          <a:p>
            <a:r>
              <a:rPr lang="cs-CZ" dirty="0"/>
              <a:t>Výplata dividend</a:t>
            </a:r>
          </a:p>
          <a:p>
            <a:r>
              <a:rPr lang="cs-CZ" b="1" dirty="0">
                <a:solidFill>
                  <a:srgbClr val="FF0000"/>
                </a:solidFill>
              </a:rPr>
              <a:t>• NENÍ PŘEDEM ZARUČENA</a:t>
            </a:r>
          </a:p>
          <a:p>
            <a:pPr algn="just"/>
            <a:r>
              <a:rPr lang="cs-CZ" dirty="0"/>
              <a:t>• a jejich forma může být různá (mohou mít mimo jiné formu přednostního odběrního práva na nově emitované akcie).</a:t>
            </a:r>
          </a:p>
        </p:txBody>
      </p:sp>
    </p:spTree>
    <p:extLst>
      <p:ext uri="{BB962C8B-B14F-4D97-AF65-F5344CB8AC3E}">
        <p14:creationId xmlns:p14="http://schemas.microsoft.com/office/powerpoint/2010/main" val="41335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DIVIDENDA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69876" y="1825853"/>
            <a:ext cx="972108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Dividenda představuji tu část zisku, která se dále rozděluje v určité podobě mezi jednotlivé akcionáře (dividend) </a:t>
            </a:r>
          </a:p>
          <a:p>
            <a:pPr algn="just"/>
            <a:endParaRPr lang="cs-CZ" sz="1400" dirty="0"/>
          </a:p>
          <a:p>
            <a:pPr algn="just"/>
            <a:r>
              <a:rPr lang="cs-CZ" sz="2400" dirty="0"/>
              <a:t>Dividenda představuje výši </a:t>
            </a:r>
            <a:r>
              <a:rPr lang="cs-CZ" sz="2400" b="1" dirty="0">
                <a:solidFill>
                  <a:srgbClr val="C00000"/>
                </a:solidFill>
              </a:rPr>
              <a:t>vyplaceného podílu na zisku připadající na jednu akcii </a:t>
            </a:r>
            <a:r>
              <a:rPr lang="cs-CZ" sz="2400" dirty="0"/>
              <a:t>(dividend per </a:t>
            </a:r>
            <a:r>
              <a:rPr lang="cs-CZ" sz="2400" dirty="0" err="1"/>
              <a:t>share</a:t>
            </a:r>
            <a:r>
              <a:rPr lang="cs-CZ" sz="2400" dirty="0"/>
              <a:t>)</a:t>
            </a:r>
          </a:p>
          <a:p>
            <a:pPr algn="just"/>
            <a:endParaRPr lang="cs-CZ" sz="900" dirty="0"/>
          </a:p>
          <a:p>
            <a:pPr algn="just"/>
            <a:r>
              <a:rPr lang="cs-CZ" sz="2400" dirty="0"/>
              <a:t>Podle obchodního zákoníku:  </a:t>
            </a:r>
          </a:p>
          <a:p>
            <a:pPr algn="just"/>
            <a:r>
              <a:rPr lang="cs-CZ" sz="2400" b="1" i="1" dirty="0"/>
              <a:t>Podíl zisku společnosti, který valná hromada podle výsledků hospodaření určila k rozdělení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Vyplacena z hospodářského zisku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Z nerozděleného zisku minulých let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Ze statutárních a ostatních fondů ze zisku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Ze zákonného rezervního fondu ve výši, v jaké byl vytvořen na základě dobrovolných přídělů</a:t>
            </a:r>
          </a:p>
        </p:txBody>
      </p:sp>
    </p:spTree>
    <p:extLst>
      <p:ext uri="{BB962C8B-B14F-4D97-AF65-F5344CB8AC3E}">
        <p14:creationId xmlns:p14="http://schemas.microsoft.com/office/powerpoint/2010/main" val="20614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HODNOTA A CENA AKCIÍ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20616" y="1580601"/>
            <a:ext cx="10438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/>
              <a:t>Jmenovitá</a:t>
            </a:r>
            <a:r>
              <a:rPr lang="cs-CZ" sz="2800" dirty="0"/>
              <a:t> (</a:t>
            </a:r>
            <a:r>
              <a:rPr lang="cs-CZ" sz="2800" b="1" dirty="0">
                <a:solidFill>
                  <a:srgbClr val="C00000"/>
                </a:solidFill>
              </a:rPr>
              <a:t>nominální hodnota</a:t>
            </a:r>
            <a:r>
              <a:rPr lang="cs-CZ" sz="2800" dirty="0"/>
              <a:t>)  - ta která je na akcii, podíl na kapitálu. Má jí po celou dobu trvání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C00000"/>
                </a:solidFill>
              </a:rPr>
              <a:t>Účetní hodnota </a:t>
            </a:r>
            <a:r>
              <a:rPr lang="cs-CZ" sz="2800" dirty="0"/>
              <a:t>(bilanční kurz) maximálně k ocenění podniku, praktické uplatnění nemá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C00000"/>
                </a:solidFill>
              </a:rPr>
              <a:t>Emisní cena subskripční </a:t>
            </a:r>
            <a:r>
              <a:rPr lang="cs-CZ" sz="2800" dirty="0"/>
              <a:t>– je v souvislosti s nominální hodnotou, cena při hledání  akcionářů cena za kterou nakupují 1 akcionáři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C00000"/>
                </a:solidFill>
              </a:rPr>
              <a:t>Tržní cena </a:t>
            </a:r>
            <a:r>
              <a:rPr lang="cs-CZ" sz="2800" dirty="0"/>
              <a:t>– prodej na trhu, může být jiná než nominální </a:t>
            </a:r>
          </a:p>
          <a:p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rgbClr val="C00000"/>
                </a:solidFill>
              </a:rPr>
              <a:t>Likvidační hodnota </a:t>
            </a:r>
          </a:p>
        </p:txBody>
      </p:sp>
    </p:spTree>
    <p:extLst>
      <p:ext uri="{BB962C8B-B14F-4D97-AF65-F5344CB8AC3E}">
        <p14:creationId xmlns:p14="http://schemas.microsoft.com/office/powerpoint/2010/main" val="22234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54875"/>
            <a:ext cx="9829799" cy="1219200"/>
          </a:xfrm>
        </p:spPr>
        <p:txBody>
          <a:bodyPr/>
          <a:lstStyle/>
          <a:p>
            <a:pPr algn="ctr"/>
            <a:r>
              <a:rPr lang="cs-CZ" b="1" dirty="0"/>
              <a:t>ČLENĚNÍ CENNÝCH PAPÍRŮ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981200"/>
            <a:ext cx="10729191" cy="41878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Podle právního nároku  - co daný cenný papír pro jeho majitele znamená: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DLUŽNICKÉ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dirty="0"/>
              <a:t> představují nárok na splacení dluhu ( např. dluhopisy, směnky),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C00000"/>
                </a:solidFill>
              </a:rPr>
              <a:t>Majetkové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C00000"/>
                </a:solidFill>
              </a:rPr>
              <a:t> představují podíl na majetku  (např. akcie, podílové listy),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chemeClr val="tx2"/>
                </a:solidFill>
              </a:rPr>
              <a:t>Dispoziční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2"/>
                </a:solidFill>
              </a:rPr>
              <a:t> představují právo nakládat s určitým majetkem (např. konosament, skladištní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tx2"/>
                </a:solidFill>
              </a:rPr>
              <a:t>list).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01945" y="3645024"/>
            <a:ext cx="9649072" cy="12241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ŠTĚPENÍ (SPLIT) AKCIE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916833"/>
            <a:ext cx="9829799" cy="46321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VÝMĚNA AKCIÍ ZA NOVÉ V PŘEDEM URČENÉM POMĚRU </a:t>
            </a:r>
          </a:p>
          <a:p>
            <a:r>
              <a:rPr lang="cs-CZ" dirty="0">
                <a:solidFill>
                  <a:schemeClr val="tx2"/>
                </a:solidFill>
              </a:rPr>
              <a:t>Velice obvyklé poměry 2:1  nebo 3:1 </a:t>
            </a:r>
          </a:p>
          <a:p>
            <a:r>
              <a:rPr lang="cs-CZ" b="1" i="1" dirty="0">
                <a:solidFill>
                  <a:schemeClr val="tx2"/>
                </a:solidFill>
              </a:rPr>
              <a:t>Typy splitu podle dopadu na kapitál 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BEZ EFEKTU NA KAPITÁL </a:t>
            </a:r>
            <a:r>
              <a:rPr lang="cs-CZ" dirty="0">
                <a:solidFill>
                  <a:schemeClr val="tx2"/>
                </a:solidFill>
              </a:rPr>
              <a:t>( nové 2 akcie s nominálem CZK 500 za jednu starou s nominálem 1000 CZK) </a:t>
            </a:r>
          </a:p>
          <a:p>
            <a:r>
              <a:rPr lang="cs-CZ" b="1" i="1" dirty="0">
                <a:solidFill>
                  <a:srgbClr val="C00000"/>
                </a:solidFill>
              </a:rPr>
              <a:t>ZVÝŠENÍ KAPITÁLU </a:t>
            </a:r>
            <a:r>
              <a:rPr lang="cs-CZ" dirty="0">
                <a:solidFill>
                  <a:schemeClr val="tx2"/>
                </a:solidFill>
              </a:rPr>
              <a:t>(za 3 nové akcie s nominálem za 500 CZK za 2 staré 500 CZK)</a:t>
            </a:r>
          </a:p>
          <a:p>
            <a:r>
              <a:rPr lang="cs-CZ" dirty="0">
                <a:solidFill>
                  <a:schemeClr val="tx2"/>
                </a:solidFill>
              </a:rPr>
              <a:t>Zvýšení kapitálu hrazeno z nerozděleného zisku – krytí splitu – navýšení kapitálu </a:t>
            </a:r>
          </a:p>
          <a:p>
            <a:r>
              <a:rPr lang="cs-CZ" b="1" dirty="0"/>
              <a:t>SPLIT JAKO FORMA VÝPLATY DIVIDEND</a:t>
            </a:r>
          </a:p>
          <a:p>
            <a:r>
              <a:rPr lang="cs-CZ" sz="1300" dirty="0"/>
              <a:t>https://www.fio.cz/zpravodajstvi/zpravy-z-burzy/224585-alibaba-navrhuje-split-akcii-v-pomeru-1-8</a:t>
            </a:r>
          </a:p>
        </p:txBody>
      </p:sp>
    </p:spTree>
    <p:extLst>
      <p:ext uri="{BB962C8B-B14F-4D97-AF65-F5344CB8AC3E}">
        <p14:creationId xmlns:p14="http://schemas.microsoft.com/office/powerpoint/2010/main" val="25787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48124" r="30430" b="10344"/>
          <a:stretch/>
        </p:blipFill>
        <p:spPr bwMode="auto">
          <a:xfrm>
            <a:off x="1557908" y="620688"/>
            <a:ext cx="101531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3309" y="260648"/>
            <a:ext cx="9829799" cy="12192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REVERZNÍ SPLIT AKCIÍ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41884" y="1981200"/>
            <a:ext cx="10513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Při reverzním splitu </a:t>
            </a:r>
            <a:r>
              <a:rPr lang="cs-CZ" sz="2800" b="1" dirty="0">
                <a:solidFill>
                  <a:srgbClr val="C00000"/>
                </a:solidFill>
              </a:rPr>
              <a:t>DOCHÁZÍ K POKLESU CELKOVÉHO POČTU AKCIÍ </a:t>
            </a:r>
          </a:p>
          <a:p>
            <a:r>
              <a:rPr lang="cs-CZ" sz="2800" dirty="0"/>
              <a:t>Hlavním efektem je růst tržní ceny akcie </a:t>
            </a:r>
          </a:p>
          <a:p>
            <a:r>
              <a:rPr lang="cs-CZ" sz="2800" b="1" dirty="0"/>
              <a:t>Optické vylepšení povědomí o společnosti 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rgbClr val="C00000"/>
                </a:solidFill>
              </a:rPr>
              <a:t>REVERZNÍ SPLIT JE VNÍMÁN NEGATIVNĚ </a:t>
            </a:r>
          </a:p>
          <a:p>
            <a:r>
              <a:rPr lang="cs-CZ" sz="2800" dirty="0"/>
              <a:t>Vedení společnosti není schopno zajistit růst tržní ceny akcií přirozeným způsobem (kvalitní hospodářské výsledky)</a:t>
            </a:r>
          </a:p>
        </p:txBody>
      </p:sp>
    </p:spTree>
    <p:extLst>
      <p:ext uri="{BB962C8B-B14F-4D97-AF65-F5344CB8AC3E}">
        <p14:creationId xmlns:p14="http://schemas.microsoft.com/office/powerpoint/2010/main" val="32033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2381-5943-4438-A235-B4726723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Obchodování  na trhu akcií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BE6D2-E61E-4AB2-B3B5-32887A12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00808"/>
            <a:ext cx="9829799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Akciové indexy </a:t>
            </a:r>
            <a:r>
              <a:rPr lang="cs-CZ" b="1" u="sng" dirty="0">
                <a:solidFill>
                  <a:srgbClr val="C00000"/>
                </a:solidFill>
                <a:hlinkClick r:id="rId2"/>
              </a:rPr>
              <a:t>https://ftp.pse.cz/info.bas/cz/PX_pravidla_pro_vypocet.pdf</a:t>
            </a:r>
            <a:endParaRPr lang="cs-CZ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                              </a:t>
            </a:r>
            <a:r>
              <a:rPr lang="cs-CZ" b="1" u="sng" dirty="0">
                <a:solidFill>
                  <a:srgbClr val="C00000"/>
                </a:solidFill>
              </a:rPr>
              <a:t>https://www.pse.cz/</a:t>
            </a:r>
          </a:p>
          <a:p>
            <a:pPr algn="just"/>
            <a:r>
              <a:rPr lang="cs-CZ" b="1" dirty="0"/>
              <a:t>Dow</a:t>
            </a:r>
            <a:r>
              <a:rPr lang="cs-CZ" dirty="0"/>
              <a:t> </a:t>
            </a:r>
            <a:r>
              <a:rPr lang="cs-CZ" b="1" dirty="0"/>
              <a:t>Jones Industrial Average </a:t>
            </a:r>
            <a:r>
              <a:rPr lang="cs-CZ" dirty="0"/>
              <a:t>(12 akciových titulů cena/12, nyní 30 společností cena/0,1706), vychází z prostého aritmetického průměru, </a:t>
            </a:r>
            <a:r>
              <a:rPr lang="cs-CZ" i="1" dirty="0"/>
              <a:t>blue-</a:t>
            </a:r>
            <a:r>
              <a:rPr lang="cs-CZ" i="1" dirty="0" err="1"/>
              <a:t>chips</a:t>
            </a:r>
            <a:r>
              <a:rPr lang="cs-CZ" i="1" dirty="0"/>
              <a:t> </a:t>
            </a:r>
            <a:endParaRPr lang="cs-CZ" i="1" dirty="0">
              <a:solidFill>
                <a:srgbClr val="C00000"/>
              </a:solidFill>
            </a:endParaRPr>
          </a:p>
          <a:p>
            <a:r>
              <a:rPr lang="cs-CZ" dirty="0"/>
              <a:t>Index vážený tržní hodnoty </a:t>
            </a:r>
            <a:r>
              <a:rPr lang="cs-CZ" b="1" dirty="0"/>
              <a:t>S&amp;P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S&amp;P 90 </a:t>
            </a:r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S&amp;P 500 </a:t>
            </a:r>
            <a:r>
              <a:rPr lang="cs-CZ" dirty="0"/>
              <a:t>vylepšením indexu Dow Jones, vychází z hodnot tržní kapitalizace </a:t>
            </a:r>
            <a:r>
              <a:rPr lang="cs-CZ" b="1" dirty="0"/>
              <a:t>PX </a:t>
            </a:r>
            <a:r>
              <a:rPr lang="cs-CZ" b="1" dirty="0">
                <a:sym typeface="Wingdings" panose="05000000000000000000" pitchFamily="2" charset="2"/>
              </a:rPr>
              <a:t> PX 50 </a:t>
            </a:r>
            <a:r>
              <a:rPr lang="cs-CZ" dirty="0">
                <a:sym typeface="Wingdings" panose="05000000000000000000" pitchFamily="2" charset="2"/>
              </a:rPr>
              <a:t>(metodologie </a:t>
            </a:r>
            <a:r>
              <a:rPr lang="cs-CZ" dirty="0" err="1">
                <a:sym typeface="Wingdings" panose="05000000000000000000" pitchFamily="2" charset="2"/>
              </a:rPr>
              <a:t>IFCorporation</a:t>
            </a:r>
            <a:r>
              <a:rPr lang="cs-CZ" dirty="0">
                <a:sym typeface="Wingdings" panose="05000000000000000000" pitchFamily="2" charset="2"/>
              </a:rPr>
              <a:t>) </a:t>
            </a:r>
            <a:r>
              <a:rPr lang="cs-CZ" b="1" dirty="0">
                <a:sym typeface="Wingdings" panose="05000000000000000000" pitchFamily="2" charset="2"/>
              </a:rPr>
              <a:t>PX = M(t)/ M(O) * K(t) *1000 b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M(t) tržní kapitalizace báze v čase 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M(O) tržní kapitalizace báze v základním/ve výchozím datu (5.4.1994) 379 786 853 620  Kč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K(t) faktor zřetězení v čase t  https://www.pse.cz/novinky/nove-faktory-zretezeni-indexu-bcpp</a:t>
            </a:r>
          </a:p>
          <a:p>
            <a:pPr lvl="1"/>
            <a:r>
              <a:rPr lang="cs-CZ" dirty="0"/>
              <a:t>https://www.kurzy.cz/akcie-cz/burza/index-px-tr/popis/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marL="282575" lvl="1" indent="0">
              <a:buNone/>
            </a:pPr>
            <a:r>
              <a:rPr lang="cs-CZ" dirty="0"/>
              <a:t>PX50 50 emisí bez báze 18 investiční fondy a holdingové společnosti vzniklé transformací z investičních fondů </a:t>
            </a:r>
          </a:p>
          <a:p>
            <a:pPr marL="282575" lvl="1" indent="0">
              <a:buNone/>
            </a:pPr>
            <a:r>
              <a:rPr lang="cs-CZ" b="1" dirty="0"/>
              <a:t>PX 50 a PX-D (</a:t>
            </a:r>
            <a:r>
              <a:rPr lang="cs-CZ" i="1" dirty="0"/>
              <a:t>blue </a:t>
            </a:r>
            <a:r>
              <a:rPr lang="cs-CZ" i="1" dirty="0" err="1"/>
              <a:t>chips</a:t>
            </a:r>
            <a:r>
              <a:rPr lang="cs-CZ" i="1" dirty="0"/>
              <a:t> obchodovatelné ve SPAD</a:t>
            </a:r>
            <a:r>
              <a:rPr lang="cs-CZ" b="1" dirty="0"/>
              <a:t>) </a:t>
            </a:r>
            <a:r>
              <a:rPr lang="cs-CZ" b="1" dirty="0">
                <a:sym typeface="Wingdings" panose="05000000000000000000" pitchFamily="2" charset="2"/>
              </a:rPr>
              <a:t> 2006 nahrazuje PX a PX-Glob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09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ZATIMNÍ LISTY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13892" y="2132856"/>
            <a:ext cx="10297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800" dirty="0"/>
              <a:t>Vydávají se upisovatelům po zapsání společnosti do obchodního rejstříku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800" dirty="0"/>
              <a:t>Cenný papír na jméno na konkrétního vlastníka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C00000"/>
                </a:solidFill>
              </a:rPr>
              <a:t>Náhrada za akcii 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800" dirty="0"/>
              <a:t>Po zaplacení celé sumy upsané akcie jsou vyměnitelné za akcie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800" dirty="0"/>
              <a:t>Majitelům přísluší stejná práva </a:t>
            </a:r>
            <a:r>
              <a:rPr lang="cs-CZ" sz="2800" b="1" dirty="0">
                <a:solidFill>
                  <a:srgbClr val="C00000"/>
                </a:solidFill>
              </a:rPr>
              <a:t>jako akcionáři </a:t>
            </a:r>
          </a:p>
        </p:txBody>
      </p:sp>
    </p:spTree>
    <p:extLst>
      <p:ext uri="{BB962C8B-B14F-4D97-AF65-F5344CB8AC3E}">
        <p14:creationId xmlns:p14="http://schemas.microsoft.com/office/powerpoint/2010/main" val="3348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NÁLEŽITOSTI ZATÍMNÍHO LISTU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413" y="1772816"/>
            <a:ext cx="9829799" cy="43962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označení „zatímní list“,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firmu, sídlo společnosti (jednoznačná identifikace společnosti),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firmu nebo název a sídlo nebo jméno a bydliště vlastníka zatímního listu,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jmenovitou hodnotu tvořenou součtem jmenovitých hodnot upsaných nesplacených akcií,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počet, podobu a formu akcií, které zatímní list nahrazuje, popřípadě i určení jejich druhu,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splacenou a nesplacenou část emisního kursu akcií a lhůty pro splácení emisního kursu,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600" dirty="0"/>
              <a:t>podpis nebo podpisy členů představenstva, kteří jsou oprávněni jménem společnosti jednat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7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35" y="0"/>
            <a:ext cx="940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DĚKUJI </a:t>
            </a:r>
            <a:br>
              <a:rPr lang="cs-CZ" b="1" dirty="0"/>
            </a:br>
            <a:r>
              <a:rPr lang="cs-CZ" b="1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14324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VLASTNICKÉ CENNÉ PAPÍRY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AKCIE </a:t>
            </a:r>
          </a:p>
          <a:p>
            <a:r>
              <a:rPr lang="cs-CZ" sz="3600" b="1" dirty="0"/>
              <a:t>ZATIMNÍ LISTY</a:t>
            </a:r>
          </a:p>
          <a:p>
            <a:r>
              <a:rPr lang="cs-CZ" sz="3600" b="1" dirty="0"/>
              <a:t>DEPOZITNÍ CERTIFIKÁTY</a:t>
            </a:r>
          </a:p>
          <a:p>
            <a:r>
              <a:rPr lang="cs-CZ" sz="3600" b="1" dirty="0"/>
              <a:t>PODÍLOVÉ LISTY </a:t>
            </a:r>
          </a:p>
        </p:txBody>
      </p:sp>
    </p:spTree>
    <p:extLst>
      <p:ext uri="{BB962C8B-B14F-4D97-AF65-F5344CB8AC3E}">
        <p14:creationId xmlns:p14="http://schemas.microsoft.com/office/powerpoint/2010/main" val="1359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AKCIE</a:t>
            </a:r>
            <a:r>
              <a:rPr lang="cs-CZ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 flipH="1">
            <a:off x="1324744" y="2060848"/>
            <a:ext cx="10225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Základní typ vlastnického cenného papíru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Představuje podíl na kapitálu akciové společnosti – majitel akcie je spolumajitelem společnosti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Akcie nemá dobu splatnosti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Akciový kapitál je dlouhodobý zdroj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400" dirty="0"/>
              <a:t>Vložené prostředky lze získat zpět prodejem akcie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0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ČÁSTI AKCIE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9149" y="1844824"/>
            <a:ext cx="9829799" cy="4187825"/>
          </a:xfrm>
        </p:spPr>
        <p:txBody>
          <a:bodyPr>
            <a:normAutofit/>
          </a:bodyPr>
          <a:lstStyle/>
          <a:p>
            <a:pPr marL="108000" indent="0">
              <a:buFont typeface="+mj-lt"/>
              <a:buAutoNum type="arabicPeriod"/>
            </a:pPr>
            <a:r>
              <a:rPr lang="cs-CZ" sz="3600" dirty="0"/>
              <a:t>Plášť </a:t>
            </a:r>
          </a:p>
          <a:p>
            <a:pPr marL="108000" indent="0">
              <a:buFont typeface="+mj-lt"/>
              <a:buAutoNum type="arabicPeriod"/>
            </a:pPr>
            <a:r>
              <a:rPr lang="cs-CZ" sz="3600" dirty="0"/>
              <a:t>Kuponový arch s talonem </a:t>
            </a:r>
          </a:p>
          <a:p>
            <a:pPr marL="108000" indent="0">
              <a:buFont typeface="+mj-lt"/>
              <a:buAutoNum type="arabicPeriod"/>
            </a:pPr>
            <a:r>
              <a:rPr lang="cs-CZ" sz="3600" dirty="0"/>
              <a:t>Talon </a:t>
            </a:r>
          </a:p>
        </p:txBody>
      </p:sp>
    </p:spTree>
    <p:extLst>
      <p:ext uri="{BB962C8B-B14F-4D97-AF65-F5344CB8AC3E}">
        <p14:creationId xmlns:p14="http://schemas.microsoft.com/office/powerpoint/2010/main" val="5778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NÁLEŽITOSTI AKCIE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F8FE"/>
              </a:clrFrom>
              <a:clrTo>
                <a:srgbClr val="EDF8FE">
                  <a:alpha val="0"/>
                </a:srgbClr>
              </a:clrTo>
            </a:clrChange>
          </a:blip>
          <a:srcRect l="18516" t="33266" r="41083" b="19485"/>
          <a:stretch/>
        </p:blipFill>
        <p:spPr>
          <a:xfrm>
            <a:off x="12898" y="1772816"/>
            <a:ext cx="5913657" cy="46085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4582" t="29329" r="38376" b="19485"/>
          <a:stretch/>
        </p:blipFill>
        <p:spPr>
          <a:xfrm>
            <a:off x="5926555" y="2204864"/>
            <a:ext cx="612068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PODOBA CENNÝCH PAPÍRŮ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9" y="1981200"/>
            <a:ext cx="10154344" cy="418782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sz="3200" b="1" dirty="0"/>
              <a:t>LISTINNÁ</a:t>
            </a:r>
            <a:r>
              <a:rPr lang="cs-CZ" sz="3200" dirty="0"/>
              <a:t> - nosič je hmotný → zpravidla listina</a:t>
            </a:r>
          </a:p>
          <a:p>
            <a:pPr marL="0" indent="0">
              <a:buNone/>
            </a:pPr>
            <a:r>
              <a:rPr lang="cs-CZ" sz="3200" dirty="0"/>
              <a:t>Krásná vyobrazení  </a:t>
            </a:r>
          </a:p>
          <a:p>
            <a:pPr marL="0" indent="0">
              <a:buNone/>
            </a:pPr>
            <a:r>
              <a:rPr lang="cs-CZ" sz="3200" dirty="0"/>
              <a:t>2)</a:t>
            </a:r>
            <a:r>
              <a:rPr lang="cs-CZ" sz="3200" b="1" dirty="0"/>
              <a:t> ZAKNIHOVANÁ </a:t>
            </a:r>
            <a:r>
              <a:rPr lang="cs-CZ" sz="3200" dirty="0"/>
              <a:t>- dematerializovaná - nosič je nehmotný → zápis v evidenci (SCP)</a:t>
            </a:r>
          </a:p>
          <a:p>
            <a:pPr marL="0" indent="0">
              <a:buNone/>
            </a:pPr>
            <a:r>
              <a:rPr lang="cs-CZ" sz="3200" dirty="0"/>
              <a:t>Kuponová privatizace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75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548680"/>
            <a:ext cx="96490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ZÁKONNÁ PRÁVA AKCIONÁŘE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7867" y="1916832"/>
            <a:ext cx="10990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Právo se podílet na řízení</a:t>
            </a:r>
          </a:p>
          <a:p>
            <a:r>
              <a:rPr lang="cs-CZ" sz="2400" dirty="0"/>
              <a:t>Účastnit se valné hromady (minimální ě 1 ročně) předkládávat návrhy a hlasovat </a:t>
            </a:r>
          </a:p>
          <a:p>
            <a:r>
              <a:rPr lang="cs-CZ" sz="2400" dirty="0"/>
              <a:t>Volit členy představenstva, dozorčí rady a být do orgánu společnosti volen </a:t>
            </a:r>
          </a:p>
          <a:p>
            <a:r>
              <a:rPr lang="cs-CZ" sz="2400" dirty="0"/>
              <a:t>Omezený vliv drobných akcionářů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Proxy systém </a:t>
            </a:r>
            <a:r>
              <a:rPr lang="cs-CZ" sz="2400" dirty="0"/>
              <a:t>= předání hlasovacího práva pověřené osobě (banka, společnost spravující aktiva)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Právo podílet se na zisku</a:t>
            </a:r>
          </a:p>
          <a:p>
            <a:r>
              <a:rPr lang="cs-CZ" sz="2400" dirty="0"/>
              <a:t>Podíl na čistém zisku společnosti odpovídající podílu na akciovém kapitálu </a:t>
            </a:r>
          </a:p>
          <a:p>
            <a:r>
              <a:rPr lang="cs-CZ" sz="2400" dirty="0"/>
              <a:t>Právo realizováno výplatou dividend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Právo podílet se na likvidačním zůstatku</a:t>
            </a:r>
          </a:p>
          <a:p>
            <a:r>
              <a:rPr lang="cs-CZ" sz="2400" dirty="0"/>
              <a:t>Při zániku společnosti bez právního nástupce</a:t>
            </a:r>
          </a:p>
          <a:p>
            <a:r>
              <a:rPr lang="cs-CZ" sz="2400" dirty="0"/>
              <a:t>Podíl pouze na reziduálním zůstatku po uspokojení věřitelů </a:t>
            </a:r>
          </a:p>
        </p:txBody>
      </p:sp>
    </p:spTree>
    <p:extLst>
      <p:ext uri="{BB962C8B-B14F-4D97-AF65-F5344CB8AC3E}">
        <p14:creationId xmlns:p14="http://schemas.microsoft.com/office/powerpoint/2010/main" val="36752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y měn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4_TF02895262.potx" id="{75288FF5-6297-4183-8D43-3F2F05AE2F9F}" vid="{35DF52C8-9A9C-45C5-8D0A-B0D28C0F875C}"/>
    </a:ext>
  </a:extLst>
</a:theme>
</file>

<file path=ppt/theme/theme2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se symboly měn (širokoúhlý formát)</Template>
  <TotalTime>10189</TotalTime>
  <Words>1533</Words>
  <Application>Microsoft Office PowerPoint</Application>
  <PresentationFormat>Vlastní</PresentationFormat>
  <Paragraphs>176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Cambria</vt:lpstr>
      <vt:lpstr>Wingdings</vt:lpstr>
      <vt:lpstr>Symboly měn 16:9</vt:lpstr>
      <vt:lpstr>VLASTNICKÉ CENNÉ PAPÍRY</vt:lpstr>
      <vt:lpstr>ČLENĚNÍ CENNÝCH PAPÍRŮ</vt:lpstr>
      <vt:lpstr>VLASTNICKÉ CENNÉ PAPÍRY</vt:lpstr>
      <vt:lpstr>AKCIE </vt:lpstr>
      <vt:lpstr>ČÁSTI AKCIE </vt:lpstr>
      <vt:lpstr>NÁLEŽITOSTI AKCIE </vt:lpstr>
      <vt:lpstr>PODOBA CENNÝCH PAPÍRŮ </vt:lpstr>
      <vt:lpstr>Prezentace aplikace PowerPoint</vt:lpstr>
      <vt:lpstr>ZÁKONNÁ PRÁVA AKCIONÁŘE </vt:lpstr>
      <vt:lpstr>DALŠÍ PRÁVA AKCIONÁŘE </vt:lpstr>
      <vt:lpstr>DRUHY AKCIÍ</vt:lpstr>
      <vt:lpstr>DRUHY AKCIÍ</vt:lpstr>
      <vt:lpstr>DRUHY AKCIÍ</vt:lpstr>
      <vt:lpstr>DALŠÍ KRITÉRIA DĚLENÍ CENNÝCH PAPÍRŮ </vt:lpstr>
      <vt:lpstr>SEZNAM AKCIONÁŘŮ  Akcie na jméno</vt:lpstr>
      <vt:lpstr>PŘEVOD AKCIE NA JMÉNO </vt:lpstr>
      <vt:lpstr>DIVIDENDA</vt:lpstr>
      <vt:lpstr>DIVIDENDA </vt:lpstr>
      <vt:lpstr>HODNOTA A CENA AKCIÍ </vt:lpstr>
      <vt:lpstr>ŠTĚPENÍ (SPLIT) AKCIE</vt:lpstr>
      <vt:lpstr>Prezentace aplikace PowerPoint</vt:lpstr>
      <vt:lpstr>REVERZNÍ SPLIT AKCIÍ </vt:lpstr>
      <vt:lpstr>Obchodování  na trhu akcií </vt:lpstr>
      <vt:lpstr>ZATIMNÍ LISTY </vt:lpstr>
      <vt:lpstr>NÁLEŽITOSTI ZATÍMNÍHO LISTU </vt:lpstr>
      <vt:lpstr>Prezentace aplikace PowerPoint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DLUŽNICKÉ CENNÉ PAPÍRY</dc:title>
  <dc:creator>Milka</dc:creator>
  <cp:lastModifiedBy>Milena Botlíková</cp:lastModifiedBy>
  <cp:revision>164</cp:revision>
  <dcterms:created xsi:type="dcterms:W3CDTF">2018-10-12T07:09:40Z</dcterms:created>
  <dcterms:modified xsi:type="dcterms:W3CDTF">2021-10-27T06:03:19Z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