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7" r:id="rId1"/>
  </p:sldMasterIdLst>
  <p:notesMasterIdLst>
    <p:notesMasterId r:id="rId26"/>
  </p:notesMasterIdLst>
  <p:sldIdLst>
    <p:sldId id="402" r:id="rId2"/>
    <p:sldId id="400" r:id="rId3"/>
    <p:sldId id="416" r:id="rId4"/>
    <p:sldId id="426" r:id="rId5"/>
    <p:sldId id="417" r:id="rId6"/>
    <p:sldId id="427" r:id="rId7"/>
    <p:sldId id="418" r:id="rId8"/>
    <p:sldId id="419" r:id="rId9"/>
    <p:sldId id="420" r:id="rId10"/>
    <p:sldId id="421" r:id="rId11"/>
    <p:sldId id="422" r:id="rId12"/>
    <p:sldId id="403" r:id="rId13"/>
    <p:sldId id="405" r:id="rId14"/>
    <p:sldId id="406" r:id="rId15"/>
    <p:sldId id="407" r:id="rId16"/>
    <p:sldId id="428" r:id="rId17"/>
    <p:sldId id="409" r:id="rId18"/>
    <p:sldId id="410" r:id="rId19"/>
    <p:sldId id="411" r:id="rId20"/>
    <p:sldId id="412" r:id="rId21"/>
    <p:sldId id="413" r:id="rId22"/>
    <p:sldId id="414" r:id="rId23"/>
    <p:sldId id="423" r:id="rId24"/>
    <p:sldId id="404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FFB3D9"/>
    <a:srgbClr val="FFB9DC"/>
    <a:srgbClr val="FFA3D1"/>
    <a:srgbClr val="FF99CC"/>
    <a:srgbClr val="FFCCCC"/>
    <a:srgbClr val="FF9999"/>
    <a:srgbClr val="007434"/>
    <a:srgbClr val="00BC55"/>
    <a:srgbClr val="D2E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30" autoAdjust="0"/>
    <p:restoredTop sz="96433" autoAdjust="0"/>
  </p:normalViewPr>
  <p:slideViewPr>
    <p:cSldViewPr>
      <p:cViewPr varScale="1">
        <p:scale>
          <a:sx n="119" d="100"/>
          <a:sy n="119" d="100"/>
        </p:scale>
        <p:origin x="90" y="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7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2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0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92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33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03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44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0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6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3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59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0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9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7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9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2ECB6"/>
          </a:fgClr>
          <a:bgClr>
            <a:srgbClr val="009A46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724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i rohy na opačné straně 6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4428000"/>
            <a:ext cx="9144000" cy="2421328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Landlocked country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France to the west, Italy to the south, Austria &amp; Liechtenstein to the east, Germany to the north 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Birthplace of the Red Cross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(1863)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History of armed neutrality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(1815)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41,300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8.2 million people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Bern, called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Bundesstadt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(federal city)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 million foreign tourists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72000"/>
            <a:ext cx="9144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0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Switzerland</a:t>
            </a:r>
          </a:p>
          <a:p>
            <a:pPr eaLnBrk="1" hangingPunct="1"/>
            <a:r>
              <a:rPr lang="en-GB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Schweiz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12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(German)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, Suisse </a:t>
            </a:r>
            <a:r>
              <a:rPr lang="en-GB" sz="12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(French)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,  </a:t>
            </a:r>
            <a:r>
              <a:rPr lang="en-GB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Svizzera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12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12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italian</a:t>
            </a:r>
            <a:r>
              <a:rPr lang="en-GB" sz="12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, </a:t>
            </a:r>
            <a:r>
              <a:rPr lang="en-GB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Svizra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12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(Romansh)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, </a:t>
            </a:r>
            <a:r>
              <a:rPr lang="en-GB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Confoederatio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Helvetica </a:t>
            </a:r>
            <a:r>
              <a:rPr lang="en-GB" sz="12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12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latin</a:t>
            </a:r>
            <a:r>
              <a:rPr lang="en-GB" sz="12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3074" name="Picture 2" descr="File:Switzerland in its region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63"/>
          <a:stretch/>
        </p:blipFill>
        <p:spPr bwMode="auto">
          <a:xfrm>
            <a:off x="180000" y="2178000"/>
            <a:ext cx="2644905" cy="1944000"/>
          </a:xfrm>
          <a:prstGeom prst="roundRect">
            <a:avLst>
              <a:gd name="adj" fmla="val 16667"/>
            </a:avLst>
          </a:prstGeom>
          <a:ln>
            <a:solidFill>
              <a:srgbClr val="00743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pload.wikimedia.org/wikipedia/commons/thumb/0/08/Flag_of_Switzerland_%28Pantone%29.svg/320px-Flag_of_Switzerland_%28Pantone%29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453" y="2316901"/>
            <a:ext cx="1655999" cy="1656000"/>
          </a:xfrm>
          <a:prstGeom prst="roundRect">
            <a:avLst>
              <a:gd name="adj" fmla="val 16667"/>
            </a:avLst>
          </a:prstGeom>
          <a:ln>
            <a:solidFill>
              <a:srgbClr val="00743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www.solarnavigator.net/geography/geography_images/Switzerland_CH_map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r="11524"/>
          <a:stretch/>
        </p:blipFill>
        <p:spPr bwMode="auto">
          <a:xfrm>
            <a:off x="4752000" y="1800000"/>
            <a:ext cx="4230057" cy="2700000"/>
          </a:xfrm>
          <a:prstGeom prst="roundRect">
            <a:avLst>
              <a:gd name="adj" fmla="val 16667"/>
            </a:avLst>
          </a:prstGeom>
          <a:ln>
            <a:solidFill>
              <a:srgbClr val="00743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www.solarnavigator.net/geography/geography_images/Switzerland_CH_map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246" r="84539" b="63293"/>
          <a:stretch/>
        </p:blipFill>
        <p:spPr bwMode="auto">
          <a:xfrm>
            <a:off x="4752000" y="2628000"/>
            <a:ext cx="713014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www.solarnavigator.net/geography/geography_images/Switzerland_CH_map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7" t="32314" r="6471" b="60225"/>
          <a:stretch/>
        </p:blipFill>
        <p:spPr bwMode="auto">
          <a:xfrm>
            <a:off x="8280000" y="2664000"/>
            <a:ext cx="660003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://www.solarnavigator.net/geography/geography_images/Switzerland_CH_map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2" t="79563" r="3867" b="12976"/>
          <a:stretch/>
        </p:blipFill>
        <p:spPr bwMode="auto">
          <a:xfrm>
            <a:off x="7955964" y="4013988"/>
            <a:ext cx="648072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://www.solarnavigator.net/geography/geography_images/Switzerland_CH_map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60" r="94949" b="86624"/>
          <a:stretch/>
        </p:blipFill>
        <p:spPr bwMode="auto">
          <a:xfrm>
            <a:off x="8684905" y="3905358"/>
            <a:ext cx="279583" cy="24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2" descr="https://upload.wikimedia.org/wikipedia/commons/thumb/e/e1/Karte_Schweizer_Sprachgebiete_2015.png/220px-Karte_Schweizer_Sprachgebiete_2015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03" y="5040000"/>
            <a:ext cx="2501049" cy="1728000"/>
          </a:xfrm>
          <a:prstGeom prst="roundRect">
            <a:avLst>
              <a:gd name="adj" fmla="val 16667"/>
            </a:avLst>
          </a:prstGeom>
          <a:ln>
            <a:solidFill>
              <a:srgbClr val="00743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ástupný symbol pro text 2"/>
          <p:cNvSpPr txBox="1">
            <a:spLocks/>
          </p:cNvSpPr>
          <p:nvPr/>
        </p:nvSpPr>
        <p:spPr bwMode="auto">
          <a:xfrm>
            <a:off x="6660232" y="5321022"/>
            <a:ext cx="6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000" b="1" kern="0" dirty="0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German</a:t>
            </a:r>
            <a:endParaRPr lang="en-GB" sz="1000" kern="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0" name="Zástupný symbol pro text 2"/>
          <p:cNvSpPr txBox="1">
            <a:spLocks/>
          </p:cNvSpPr>
          <p:nvPr/>
        </p:nvSpPr>
        <p:spPr bwMode="auto">
          <a:xfrm>
            <a:off x="5810088" y="5884431"/>
            <a:ext cx="6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000" b="1" kern="0" dirty="0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French</a:t>
            </a:r>
            <a:endParaRPr lang="en-GB" sz="1000" kern="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1" name="Zástupný symbol pro text 2"/>
          <p:cNvSpPr txBox="1">
            <a:spLocks/>
          </p:cNvSpPr>
          <p:nvPr/>
        </p:nvSpPr>
        <p:spPr bwMode="auto">
          <a:xfrm>
            <a:off x="6875557" y="6172512"/>
            <a:ext cx="6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000" b="1" kern="0" dirty="0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Italian</a:t>
            </a:r>
            <a:endParaRPr lang="en-GB" sz="1000" kern="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2" name="Zástupný symbol pro text 2"/>
          <p:cNvSpPr txBox="1">
            <a:spLocks/>
          </p:cNvSpPr>
          <p:nvPr/>
        </p:nvSpPr>
        <p:spPr bwMode="auto">
          <a:xfrm>
            <a:off x="7632000" y="6516000"/>
            <a:ext cx="756000" cy="252000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000" b="1" kern="0" dirty="0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Romansh</a:t>
            </a:r>
            <a:endParaRPr lang="en-GB" sz="1000" kern="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3" name="Picture 22" descr="https://upload.wikimedia.org/wikipedia/commons/thumb/e/e1/Karte_Schweizer_Sprachgebiete_2015.png/220px-Karte_Schweizer_Sprachgebiete_2015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6" t="76282"/>
          <a:stretch/>
        </p:blipFill>
        <p:spPr bwMode="auto">
          <a:xfrm>
            <a:off x="5706000" y="5112000"/>
            <a:ext cx="396000" cy="32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rot="16800000">
            <a:off x="7610520" y="6186483"/>
            <a:ext cx="648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 flipV="1">
            <a:off x="7630250" y="6084001"/>
            <a:ext cx="233578" cy="421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 rot="13500000">
            <a:off x="7156719" y="6223181"/>
            <a:ext cx="828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16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Augusta </a:t>
            </a:r>
            <a:r>
              <a:rPr lang="cs-CZ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raurica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8644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settlement on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Rhine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44 BC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about 20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km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Basel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Among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important archaeological sites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Switzerland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open-air museum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146" name="Picture 2" descr="https://upload.wikimedia.org/wikipedia/commons/thumb/a/a8/Theater_Kaiseraugst.jpg/1920px-Theater_Kaiseraug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00808"/>
            <a:ext cx="8858250" cy="475297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657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Chateau de </a:t>
            </a:r>
            <a:r>
              <a:rPr lang="en-GB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chillon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8644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narrow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shore of Lake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Geneva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access to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Alpine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valley of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Rhone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control the road from Burgundy to the Great Saint Bernard Pass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1005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</a:p>
        </p:txBody>
      </p:sp>
      <p:pic>
        <p:nvPicPr>
          <p:cNvPr id="18434" name="Picture 2" descr="Castle of Chillon 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" b="2086"/>
          <a:stretch/>
        </p:blipFill>
        <p:spPr bwMode="auto">
          <a:xfrm>
            <a:off x="972000" y="1548000"/>
            <a:ext cx="3672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upload.wikimedia.org/wikipedia/commons/thumb/9/92/Ch%C3%A2teau_de_Chillon_-_Montreux.jpg/1280px-Ch%C3%A2teau_de_Chillon_-_Montreu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00" y="1548000"/>
            <a:ext cx="3240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upload.wikimedia.org/wikipedia/commons/b/bb/Basement-of-chillon-cast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 b="3915"/>
          <a:stretch/>
        </p:blipFill>
        <p:spPr bwMode="auto">
          <a:xfrm>
            <a:off x="5184000" y="4248000"/>
            <a:ext cx="324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ttps://upload.wikimedia.org/wikipedia/commons/thumb/8/8f/Grand_Hall_of_the_Count.jpg/1920px-Grand_Hall_of_the_Cou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4248000"/>
            <a:ext cx="432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127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Unesco</a:t>
            </a:r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world heritage sites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20552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Nine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cultural sites, </a:t>
            </a:r>
            <a:r>
              <a:rPr lang="cs-CZ" sz="16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natural sites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 transboundary with Italy, one with Austria, Germany, Italy, Switzerland &amp; Slovenia 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FRANCE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en-GB" sz="1600" b="1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en-GB" sz="1600" b="1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7650" name="Picture 2" descr="https://d1k976m6pd0u9m.cloudfront.net/public/media/55350468e1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512000"/>
            <a:ext cx="4320000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eatours.com/wp-content/uploads/Switzerla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3"/>
          <a:stretch/>
        </p:blipFill>
        <p:spPr bwMode="auto">
          <a:xfrm>
            <a:off x="4644000" y="1502995"/>
            <a:ext cx="4320000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www.roomsevilla.com/images/00switzerla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45434" y="4104000"/>
            <a:ext cx="4320000" cy="266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https://upload.wikimedia.org/wikipedia/commons/8/8a/Roman_era_stone_arch_bridge,_Ticino,_Switzerlan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" b="10017"/>
          <a:stretch/>
        </p:blipFill>
        <p:spPr bwMode="auto">
          <a:xfrm>
            <a:off x="4644000" y="4104000"/>
            <a:ext cx="4320000" cy="266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54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La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Chaux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-de-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Fonds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and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Locle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, Watchmaking Town Planning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suit the needs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watchmaking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dedicated to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single industry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Along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parallel strips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housing 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workshops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intermingled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watchmaking culture dating to 17 c)</a:t>
            </a: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Document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transition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cottage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industry to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factory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production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late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20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centuries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4340" name="Picture 4" descr="Le Locle Kath Kir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0" y="4320000"/>
            <a:ext cx="166249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upload.wikimedia.org/wikipedia/commons/thumb/e/ee/Le_Locle%2C_usine_Tissot.JPG/1280px-Le_Locle%2C_usine_Tiss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9" b="9736"/>
          <a:stretch/>
        </p:blipFill>
        <p:spPr bwMode="auto">
          <a:xfrm>
            <a:off x="4644000" y="1764000"/>
            <a:ext cx="419610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img.myswitzerland.com/mys/n10691/images/buehne/cs_1537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/>
          <a:stretch/>
        </p:blipFill>
        <p:spPr bwMode="auto">
          <a:xfrm>
            <a:off x="252000" y="1764000"/>
            <a:ext cx="4196572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img.myswitzerland.com/mys/n26177/images/buehne/34_ancienmaneg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1"/>
          <a:stretch/>
        </p:blipFill>
        <p:spPr bwMode="auto">
          <a:xfrm>
            <a:off x="252004" y="4320000"/>
            <a:ext cx="419656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www.ehf-horlogere.ch/uploads/6/0/0/3/6003177/9248950_ori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r="26905"/>
          <a:stretch/>
        </p:blipFill>
        <p:spPr bwMode="auto">
          <a:xfrm>
            <a:off x="6463644" y="4320000"/>
            <a:ext cx="237646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012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Lavaux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Vineyard Terraces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30 km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along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shores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Lake Geneva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Chateau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 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Chillon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to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outskirts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Lausanne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Cover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lower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slopes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mountainside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between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villages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continuous use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well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maintained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 century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Benedictine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Cistercian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monasteries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098" name="Picture 2" descr="Vineyards near Lausan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0" y="3060000"/>
            <a:ext cx="4320000" cy="2885799"/>
          </a:xfrm>
          <a:prstGeom prst="roundRect">
            <a:avLst>
              <a:gd name="adj" fmla="val 16667"/>
            </a:avLst>
          </a:prstGeom>
          <a:ln>
            <a:solidFill>
              <a:srgbClr val="00743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http://ovationdmc.com/wp-content/uploads/2014/08/Lavau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2088000"/>
            <a:ext cx="4320000" cy="2877523"/>
          </a:xfrm>
          <a:prstGeom prst="roundRect">
            <a:avLst>
              <a:gd name="adj" fmla="val 16667"/>
            </a:avLst>
          </a:prstGeom>
          <a:ln>
            <a:solidFill>
              <a:srgbClr val="00743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83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Old City of Berne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hill surrounded by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Aare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River,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 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fountains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sandstone facades, narrow streets &amp; historic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towers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Lauben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6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arcades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15c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one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longest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covered shopping promenades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100 public fountains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16c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topped with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statues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Justice, Messenger, Piper, Samson, Moses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Time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Bell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Zytglogg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1220s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Gothic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Münster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15c,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tallest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Switzerland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Town Hall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(15c)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Federal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Bundeshause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19c),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Bear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Bärengraben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heraldic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animals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Bern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12290" name="Picture 2" descr="https://upload.wikimedia.org/wikipedia/commons/thumb/f/f0/Bern_104.jpg/800px-Bern_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276" y="4608000"/>
            <a:ext cx="2099396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text 2"/>
          <p:cNvSpPr txBox="1">
            <a:spLocks/>
          </p:cNvSpPr>
          <p:nvPr/>
        </p:nvSpPr>
        <p:spPr bwMode="auto">
          <a:xfrm>
            <a:off x="6965970" y="4667833"/>
            <a:ext cx="111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Federal</a:t>
            </a:r>
            <a:r>
              <a:rPr lang="cs-CZ" sz="1000" b="1" kern="0" dirty="0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 err="1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Palace</a:t>
            </a:r>
            <a:endParaRPr lang="en-GB" sz="1000" kern="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2292" name="Picture 4" descr="Aerial view of the Old Ci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/>
          <a:stretch/>
        </p:blipFill>
        <p:spPr bwMode="auto">
          <a:xfrm>
            <a:off x="180000" y="2340000"/>
            <a:ext cx="3369587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://pher.ch/photos/cities.ch/bern/Bern,%20the%20Cathedral%20%28Muenster%29%2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8"/>
          <a:stretch/>
        </p:blipFill>
        <p:spPr bwMode="auto">
          <a:xfrm>
            <a:off x="180000" y="4608000"/>
            <a:ext cx="3576206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ttps://upload.wikimedia.org/wikipedia/commons/3/37/Rathaus_%28Bern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462" y="4608000"/>
            <a:ext cx="2808557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2" name="Picture 44" descr="http://marbau.li/media/Bern-bei-Nach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7"/>
          <a:stretch/>
        </p:blipFill>
        <p:spPr bwMode="auto">
          <a:xfrm>
            <a:off x="5407753" y="2339867"/>
            <a:ext cx="3578919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34" name="Picture 46" descr="https://upload.wikimedia.org/wikipedia/commons/0/0e/Berner_Iustiti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2"/>
          <a:stretch/>
        </p:blipFill>
        <p:spPr bwMode="auto">
          <a:xfrm>
            <a:off x="3717313" y="2339867"/>
            <a:ext cx="1520010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ástupný symbol pro text 2"/>
          <p:cNvSpPr txBox="1">
            <a:spLocks/>
          </p:cNvSpPr>
          <p:nvPr/>
        </p:nvSpPr>
        <p:spPr bwMode="auto">
          <a:xfrm>
            <a:off x="4104000" y="4645472"/>
            <a:ext cx="8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Town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Hall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23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Abbey of St Gall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Carolingian monastery – important cultural centre of Europe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(from 8c to 1805 – secularization)</a:t>
            </a: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Abbatial church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(present cathedral)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cloister housing Library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(one of richest &amp; oldest in the world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Almost all important architectural periods from High Middle Ages to historicism</a:t>
            </a:r>
          </a:p>
        </p:txBody>
      </p:sp>
      <p:pic>
        <p:nvPicPr>
          <p:cNvPr id="19474" name="Picture 18" descr="http://seer.ufrgs.br/public/journals/100/homepageImage_pt_B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r="5582"/>
          <a:stretch/>
        </p:blipFill>
        <p:spPr bwMode="auto">
          <a:xfrm>
            <a:off x="216000" y="4320000"/>
            <a:ext cx="3096344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2" name="Picture 26" descr="http://2.bp.blogspot.com/-DEDpS6lA2ak/UcTd2HCDGWI/AAAAAAAAMq8/-iuM-WV4GKs/s1600/zeppelin-flight-picture-st-gallen-switzerland-europe-city-center-monastery-complex-layout-cathedral-abbe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0330" r="5263" b="20418"/>
          <a:stretch/>
        </p:blipFill>
        <p:spPr bwMode="auto">
          <a:xfrm>
            <a:off x="4572000" y="1764000"/>
            <a:ext cx="3672001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6" name="Picture 30" descr="http://raredelights.com/wp-content/uploads/2014/03/Abbey-Library-of-St.-G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" r="6323" b="6679"/>
          <a:stretch/>
        </p:blipFill>
        <p:spPr bwMode="auto">
          <a:xfrm>
            <a:off x="5868000" y="4320000"/>
            <a:ext cx="3096344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upload.wikimedia.org/wikipedia/commons/thumb/4/41/St.Gallen_Abbey.JPG/800px-St.Gallen_Abbe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3" b="9685"/>
          <a:stretch/>
        </p:blipFill>
        <p:spPr bwMode="auto">
          <a:xfrm>
            <a:off x="3456172" y="4392000"/>
            <a:ext cx="2268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destinosa1.com/wp-content/uploads/2015/06/Abbey_of_Saint_Gall-hd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 b="5502"/>
          <a:stretch/>
        </p:blipFill>
        <p:spPr bwMode="auto">
          <a:xfrm>
            <a:off x="828000" y="1764000"/>
            <a:ext cx="351473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67413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900" indent="0">
              <a:spcBef>
                <a:spcPts val="800"/>
              </a:spcBef>
              <a:buClr>
                <a:srgbClr val="00602B"/>
              </a:buClr>
              <a:buSzPct val="100000"/>
              <a:buNone/>
            </a:pPr>
            <a:r>
              <a:rPr lang="en-GB" sz="1000" dirty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</a:rPr>
              <a:t>*Frankish Empire, 780-900, reign of </a:t>
            </a:r>
            <a:r>
              <a:rPr lang="en-GB" sz="1000" dirty="0" err="1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</a:rPr>
              <a:t>Charlemange</a:t>
            </a:r>
            <a:r>
              <a:rPr lang="en-GB" sz="1000" dirty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</a:rPr>
              <a:t> &amp; his heirs</a:t>
            </a:r>
            <a:endParaRPr lang="en-GB" sz="1000" dirty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65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Swiss Tectonic Arena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Sardona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Glarus Alps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glaciated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mountains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peaks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above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3,000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eastern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 of the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country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Example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mountain building through continental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collision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Tectonic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thrust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older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deeper rocks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carried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onto younger, shallower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482" name="Picture 2" descr="Martinsloc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3" b="12641"/>
          <a:stretch/>
        </p:blipFill>
        <p:spPr bwMode="auto">
          <a:xfrm>
            <a:off x="4644000" y="1800000"/>
            <a:ext cx="4320000" cy="249309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img.myswitzerland.com/mys/88226/images/buehne/diashow_format1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5" b="8107"/>
          <a:stretch/>
        </p:blipFill>
        <p:spPr bwMode="auto">
          <a:xfrm>
            <a:off x="180000" y="4392000"/>
            <a:ext cx="519359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8" descr="https://i.guim.co.uk/img/static/Guardian/environment/gallery/2008/jul/08/1/swiss_tectonic_arena_sardona5_IUCN_pedro_rosabal-5005.jpg?w=1200&amp;q=85&amp;auto=format&amp;sharp=10&amp;s=407b46a9c42c126641db8f7412baf71b"/>
          <p:cNvSpPr>
            <a:spLocks noChangeAspect="1" noChangeArrowheads="1"/>
          </p:cNvSpPr>
          <p:nvPr/>
        </p:nvSpPr>
        <p:spPr bwMode="auto">
          <a:xfrm>
            <a:off x="307975" y="-1614488"/>
            <a:ext cx="5534025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0" name="Picture 20" descr="http://en.graubuenden.ch/typo3temp/pics/Sardona_Panorama_35966852d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9" b="3537"/>
          <a:stretch/>
        </p:blipFill>
        <p:spPr bwMode="auto">
          <a:xfrm>
            <a:off x="180000" y="1800000"/>
            <a:ext cx="4320000" cy="249309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http://www.see.leeds.ac.uk/structure/tectonics/thrust_tectonics/thrustsbann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r="32375"/>
          <a:stretch/>
        </p:blipFill>
        <p:spPr bwMode="auto">
          <a:xfrm>
            <a:off x="5508000" y="4835938"/>
            <a:ext cx="3456000" cy="1452123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207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Swiss Alps Jungfrau-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Aletsch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872816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Example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High Alps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formation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Eiger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Mönch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Jungfrau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peaks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Spectacular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peaks, U-shaped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glacial valleys, cirques, horn peaks, valley glaciers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moraines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glaciated part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Alps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Aletsch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glacier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&amp; longest 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1520" name="Picture 16" descr="http://world_heritage.jaxa.jp/images/heritage/description/ph0468_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5" b="4383"/>
          <a:stretch/>
        </p:blipFill>
        <p:spPr bwMode="auto">
          <a:xfrm>
            <a:off x="468000" y="4323074"/>
            <a:ext cx="3854929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https://upload.wikimedia.org/wikipedia/commons/b/bc/M%C3%A4nnlich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 b="7765"/>
          <a:stretch/>
        </p:blipFill>
        <p:spPr bwMode="auto">
          <a:xfrm>
            <a:off x="288000" y="1772816"/>
            <a:ext cx="8568000" cy="2448273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ástupný symbol pro text 2"/>
          <p:cNvSpPr txBox="1">
            <a:spLocks/>
          </p:cNvSpPr>
          <p:nvPr/>
        </p:nvSpPr>
        <p:spPr bwMode="auto">
          <a:xfrm>
            <a:off x="6012000" y="1908000"/>
            <a:ext cx="86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Jungfrau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2383367" y="1908000"/>
            <a:ext cx="54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Eiger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2" name="Zástupný symbol pro text 2"/>
          <p:cNvSpPr txBox="1">
            <a:spLocks/>
          </p:cNvSpPr>
          <p:nvPr/>
        </p:nvSpPr>
        <p:spPr bwMode="auto">
          <a:xfrm>
            <a:off x="4104000" y="1908000"/>
            <a:ext cx="57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en-GB" sz="1000" dirty="0" err="1">
                <a:effectLst/>
                <a:latin typeface="Constantia" panose="02030602050306030303" pitchFamily="18" charset="0"/>
              </a:rPr>
              <a:t>Mönch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3" name="Picture 8" descr="https://upload.wikimedia.org/wikipedia/commons/4/4c/Villa_Casse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1"/>
          <a:stretch/>
        </p:blipFill>
        <p:spPr bwMode="auto">
          <a:xfrm>
            <a:off x="4500000" y="4356000"/>
            <a:ext cx="4120766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-90472" y="6660000"/>
            <a:ext cx="4572000" cy="180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900" indent="0">
              <a:spcBef>
                <a:spcPts val="800"/>
              </a:spcBef>
              <a:buClr>
                <a:srgbClr val="00602B"/>
              </a:buClr>
              <a:buSzPct val="100000"/>
              <a:buNone/>
            </a:pPr>
            <a:r>
              <a:rPr lang="cs-CZ" sz="900" dirty="0" err="1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</a:rPr>
              <a:t>Cirque</a:t>
            </a:r>
            <a:r>
              <a:rPr lang="cs-CZ" sz="9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</a:rPr>
              <a:t> – kar, </a:t>
            </a:r>
            <a:r>
              <a:rPr lang="cs-CZ" sz="900" dirty="0" err="1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</a:rPr>
              <a:t>moraine</a:t>
            </a:r>
            <a:r>
              <a:rPr lang="cs-CZ" sz="900" dirty="0" smtClean="0">
                <a:solidFill>
                  <a:schemeClr val="accent4">
                    <a:lumMod val="10000"/>
                  </a:schemeClr>
                </a:solidFill>
                <a:latin typeface="Constantia" panose="02030602050306030303" pitchFamily="18" charset="0"/>
              </a:rPr>
              <a:t> – moréna (kamenný val)</a:t>
            </a:r>
            <a:endParaRPr lang="en-GB" sz="900" dirty="0">
              <a:solidFill>
                <a:schemeClr val="accent4">
                  <a:lumMod val="1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443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2000" y="108000"/>
            <a:ext cx="9000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Three Castles, Defensive Wall and Ramparts of the Market-Town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Bellinzona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Fortified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walls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castles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Castelgrande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Montebello &amp;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Sasso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Corbano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around 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Bellinzona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Castelgrande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rocky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peak overlooking the entire Ticino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valley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Fortified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walls run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Montebello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rocky hilltop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integral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fortifications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Sasso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Corbaro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isolated rocky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promontory, highest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three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2530" name="Picture 2" descr="Montebello and Sasso Corbaro castles above Bellinzon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9"/>
          <a:stretch/>
        </p:blipFill>
        <p:spPr bwMode="auto">
          <a:xfrm>
            <a:off x="4752000" y="2052000"/>
            <a:ext cx="3816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upload.wikimedia.org/wikipedia/commons/thumb/1/19/Castelgrande_Bellinzona.JPG/1920px-Castelgrande_Bellinzo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t="3403" r="5348" b="1"/>
          <a:stretch/>
        </p:blipFill>
        <p:spPr bwMode="auto">
          <a:xfrm>
            <a:off x="612000" y="2052000"/>
            <a:ext cx="3960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text 2"/>
          <p:cNvSpPr txBox="1">
            <a:spLocks/>
          </p:cNvSpPr>
          <p:nvPr/>
        </p:nvSpPr>
        <p:spPr bwMode="auto">
          <a:xfrm>
            <a:off x="792000" y="2088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Castelgrande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9" name="Zástupný symbol pro text 2"/>
          <p:cNvSpPr txBox="1">
            <a:spLocks/>
          </p:cNvSpPr>
          <p:nvPr/>
        </p:nvSpPr>
        <p:spPr bwMode="auto">
          <a:xfrm>
            <a:off x="7272000" y="2340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Sasso</a:t>
            </a:r>
            <a:r>
              <a:rPr lang="cs-CZ" sz="1000" b="1" kern="0" dirty="0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 err="1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Corbaro</a:t>
            </a:r>
            <a:endParaRPr lang="en-GB" sz="1000" kern="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2540" name="Picture 12" descr="https://upload.wikimedia.org/wikipedia/commons/thumb/0/08/ChateauMontebelloBellinzona.jpg/1280px-ChateauMontebelloBellinzon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6" b="1760"/>
          <a:stretch/>
        </p:blipFill>
        <p:spPr bwMode="auto">
          <a:xfrm>
            <a:off x="4751999" y="4442985"/>
            <a:ext cx="381600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text 2"/>
          <p:cNvSpPr txBox="1">
            <a:spLocks/>
          </p:cNvSpPr>
          <p:nvPr/>
        </p:nvSpPr>
        <p:spPr bwMode="auto">
          <a:xfrm>
            <a:off x="4932000" y="4464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Montebello</a:t>
            </a:r>
            <a:r>
              <a:rPr lang="cs-CZ" sz="1000" b="1" kern="0" dirty="0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 </a:t>
            </a:r>
            <a:endParaRPr lang="en-GB" sz="1000" kern="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19" name="Zástupný symbol pro text 2"/>
          <p:cNvSpPr txBox="1">
            <a:spLocks/>
          </p:cNvSpPr>
          <p:nvPr/>
        </p:nvSpPr>
        <p:spPr bwMode="auto">
          <a:xfrm>
            <a:off x="6444000" y="3564000"/>
            <a:ext cx="90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Montebello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2546" name="Picture 18" descr="http://static.panoramio.com/photos/large/1905083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5" t="2823" r="5364"/>
          <a:stretch/>
        </p:blipFill>
        <p:spPr bwMode="auto">
          <a:xfrm>
            <a:off x="612000" y="4442985"/>
            <a:ext cx="3960440" cy="23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792000" y="4464000"/>
            <a:ext cx="104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Sasso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Corbaro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5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Tourist attractions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691999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Key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feature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distinct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cultural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diversity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Northeast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clean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and correct, 8-to-5-working, firmer Swiss-German-speaking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Switzerland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Southwest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drinking and laissez-faire style known from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French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Southeast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south of the Alps)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warms cappuccino-sippers strolling in Italian-style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piazzas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classic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Swiss mountain landscape and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alphorns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obvious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result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this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variety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four official languages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German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French, Italian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Romansh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30" name="Picture 6" descr="http://www.jungfrau.ch/fileadmin/images/medienmitteilungen/2010/Interfolk_Jungfrau_2010/Interfolk_First_Okt_2010_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 b="6133"/>
          <a:stretch/>
        </p:blipFill>
        <p:spPr bwMode="auto">
          <a:xfrm>
            <a:off x="1432678" y="2592000"/>
            <a:ext cx="6278644" cy="4104000"/>
          </a:xfrm>
          <a:prstGeom prst="roundRect">
            <a:avLst>
              <a:gd name="adj" fmla="val 16667"/>
            </a:avLst>
          </a:prstGeom>
          <a:ln>
            <a:solidFill>
              <a:srgbClr val="00743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807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Monte San Giorgio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Pyramid-shaped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wooded mountain beside Lake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Lugano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(shared with Italy)</a:t>
            </a: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fossil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record of marine life 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land-based fossils from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Triassic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Period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(245-230 million years ago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Records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life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tropical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lagoon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reptiles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fish, bivalves,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ammonites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crustaceans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reptiles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insects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plants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3556" name="Picture 4" descr="http://home.arcor.de/annette.roehl/img/ms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5" y="1800000"/>
            <a:ext cx="4695944" cy="320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media.ticinotopten.ch/Monte-San-Giorgio-Fossili-3534-T10-H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10329" r="5746" b="7243"/>
          <a:stretch/>
        </p:blipFill>
        <p:spPr bwMode="auto">
          <a:xfrm>
            <a:off x="252000" y="5148000"/>
            <a:ext cx="3060000" cy="15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http://www.montesangiorgio.org/.imaging/stk/site-monte-san-giorgio/textImageAbove/dms/site-monte-san-giorgio/Immagini-Capitoli/MSG/fossili/Saurichthys-con-embrioni_low/document/Saurichthys-con-embrioni_lo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9" t="1068" r="438" b="9142"/>
          <a:stretch/>
        </p:blipFill>
        <p:spPr bwMode="auto">
          <a:xfrm>
            <a:off x="5616222" y="1800000"/>
            <a:ext cx="2505646" cy="152980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http://www.italia.it/fileadmin/src/img/cluster_gallery/siti_unesco/Monte_San_Giorgio/Esemplare_completo_di_attinotterigio_della_specie_Eoeugnathus_megalepis_Fd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0" b="5622"/>
          <a:stretch/>
        </p:blipFill>
        <p:spPr bwMode="auto">
          <a:xfrm>
            <a:off x="3463504" y="5148000"/>
            <a:ext cx="2828992" cy="15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https://upload.wikimedia.org/wikipedia/commons/4/41/Pachypleurosauru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4"/>
          <a:stretch/>
        </p:blipFill>
        <p:spPr bwMode="auto">
          <a:xfrm>
            <a:off x="5171566" y="3458484"/>
            <a:ext cx="3394958" cy="15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6" name="Picture 24" descr="https://s-media-cache-ak0.pinimg.com/736x/9b/44/79/9b4479c7ca8415a39a4eb8df7348cf2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9634" r="12109" b="21115"/>
          <a:stretch/>
        </p:blipFill>
        <p:spPr bwMode="auto">
          <a:xfrm>
            <a:off x="6444000" y="5148000"/>
            <a:ext cx="2407998" cy="15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703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Rhaetian Railway</a:t>
            </a: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872816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Brings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together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 historic railway lines that cross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Swiss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Alps through two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passes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Albula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line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opened 1904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-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western part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67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km long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(Switzerland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Features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42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tunnels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covered galleries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144 viaducts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bridges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Bernina line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opened 1910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61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km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features 13 tunnels &amp; galleries &amp; 52 viaducts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bridges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(Italy)</a:t>
            </a:r>
          </a:p>
        </p:txBody>
      </p:sp>
      <p:pic>
        <p:nvPicPr>
          <p:cNvPr id="25606" name="Picture 6" descr="http://streamlinermemories.info/CAN/BrusioSpir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" b="4119"/>
          <a:stretch/>
        </p:blipFill>
        <p:spPr bwMode="auto">
          <a:xfrm>
            <a:off x="4680000" y="4337319"/>
            <a:ext cx="4032000" cy="224135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://cache4.asset-cache.net/gc/508488855-train-of-the-rhaetian-railway-on-the-gettyimages.jpg?v=1&amp;c=IWSAsset&amp;k=2&amp;d=AyU%2BrtZP7HyAkvts%2FqODTHntOFQ2KI%2FBlRaphG08fFuig5vD%2BLkT220WhB4QMFSE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79"/>
          <a:stretch/>
        </p:blipFill>
        <p:spPr bwMode="auto">
          <a:xfrm>
            <a:off x="468000" y="4922671"/>
            <a:ext cx="4032000" cy="165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http://sonurai.com/wallpaper/LangwieserBridge_EN-US8248360022_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0"/>
          <a:stretch/>
        </p:blipFill>
        <p:spPr bwMode="auto">
          <a:xfrm>
            <a:off x="4680000" y="2124000"/>
            <a:ext cx="4032000" cy="208189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http://www.ualmedia.pt/resources/images_2013/new4media/fotogaleria/rhaetian_alps/albula_Jan_Geer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2124000"/>
            <a:ext cx="4032000" cy="266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83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Benedictine Convent of St John at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Müstair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053272"/>
          </a:xfrm>
        </p:spPr>
        <p:txBody>
          <a:bodyPr/>
          <a:lstStyle/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Carolingian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*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convent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 around 775, probably on the orders of Charlemagne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 algn="just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Saint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Cross Church,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residential tower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residence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bishop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 courtyards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surrounded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cloisters, two entrance towers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agricultural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Greatest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series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figurative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murals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painted 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pp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800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Romanesque frescoes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stuccoes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900" indent="0">
              <a:spcBef>
                <a:spcPts val="200"/>
              </a:spcBef>
              <a:buClr>
                <a:srgbClr val="00602B"/>
              </a:buClr>
              <a:buSzPct val="100000"/>
              <a:buNone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900" indent="0">
              <a:spcBef>
                <a:spcPts val="200"/>
              </a:spcBef>
              <a:buClr>
                <a:srgbClr val="00602B"/>
              </a:buClr>
              <a:buSzPct val="100000"/>
              <a:buNone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900" indent="0">
              <a:spcBef>
                <a:spcPts val="200"/>
              </a:spcBef>
              <a:buClr>
                <a:srgbClr val="00602B"/>
              </a:buClr>
              <a:buSzPct val="100000"/>
              <a:buNone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900" indent="0">
              <a:spcBef>
                <a:spcPts val="200"/>
              </a:spcBef>
              <a:buClr>
                <a:srgbClr val="00602B"/>
              </a:buClr>
              <a:buSzPct val="100000"/>
              <a:buNone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900" indent="0">
              <a:spcBef>
                <a:spcPts val="200"/>
              </a:spcBef>
              <a:buClr>
                <a:srgbClr val="00602B"/>
              </a:buClr>
              <a:buSzPct val="100000"/>
              <a:buNone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900" indent="0">
              <a:spcBef>
                <a:spcPts val="200"/>
              </a:spcBef>
              <a:buClr>
                <a:srgbClr val="00602B"/>
              </a:buClr>
              <a:buSzPct val="100000"/>
              <a:buNone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900" indent="0">
              <a:spcBef>
                <a:spcPts val="200"/>
              </a:spcBef>
              <a:buClr>
                <a:srgbClr val="00602B"/>
              </a:buClr>
              <a:buSzPct val="100000"/>
              <a:buNone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900" indent="0">
              <a:spcBef>
                <a:spcPts val="600"/>
              </a:spcBef>
              <a:buClr>
                <a:srgbClr val="00602B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900" indent="0">
              <a:spcBef>
                <a:spcPts val="800"/>
              </a:spcBef>
              <a:buClr>
                <a:srgbClr val="00602B"/>
              </a:buClr>
              <a:buSzPct val="100000"/>
              <a:buNone/>
            </a:pPr>
            <a:r>
              <a:rPr lang="en-GB" sz="12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*Frankish Empire, 780-900, reign of </a:t>
            </a:r>
            <a:r>
              <a:rPr lang="en-GB" sz="12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Charlemange</a:t>
            </a:r>
            <a:r>
              <a:rPr lang="en-GB" sz="12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his heirs</a:t>
            </a:r>
            <a:endParaRPr lang="en-GB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6626" name="Picture 2" descr="A clock tower standing beside two small houses and a museum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5"/>
          <a:stretch/>
        </p:blipFill>
        <p:spPr bwMode="auto">
          <a:xfrm>
            <a:off x="180000" y="2016000"/>
            <a:ext cx="3512348" cy="21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upload.wikimedia.org/wikipedia/commons/thumb/5/58/Benediktinerkloster_St._Johann_Skulptur.JPG/800px-Benediktinerkloster_St._Johann_Skulptu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796581" y="2772000"/>
            <a:ext cx="2024435" cy="302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text 2"/>
          <p:cNvSpPr txBox="1">
            <a:spLocks/>
          </p:cNvSpPr>
          <p:nvPr/>
        </p:nvSpPr>
        <p:spPr bwMode="auto">
          <a:xfrm>
            <a:off x="4305245" y="5544000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Charlemagne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 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26630" name="Picture 6" descr="https://upload.wikimedia.org/wikipedia/commons/c/cb/St_Johann_-_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" r="3243"/>
          <a:stretch/>
        </p:blipFill>
        <p:spPr bwMode="auto">
          <a:xfrm>
            <a:off x="5940000" y="4320000"/>
            <a:ext cx="3024335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s://upload.wikimedia.org/wikipedia/commons/thumb/a/a5/MonasterosanGiovanniInterno.JPG/1280px-MonasterosanGiovanniInterno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r="5524"/>
          <a:stretch/>
        </p:blipFill>
        <p:spPr bwMode="auto">
          <a:xfrm>
            <a:off x="5941283" y="2016000"/>
            <a:ext cx="3024336" cy="21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http://www.swissinfo.ch/blob/150326/fca19e8920e9c0ecdaec63b8f195b8c4/keyimg20080715-9333481-0-dat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"/>
          <a:stretch/>
        </p:blipFill>
        <p:spPr bwMode="auto">
          <a:xfrm>
            <a:off x="180000" y="4320000"/>
            <a:ext cx="3497597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069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592896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Serial property of 111 small individual sites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Switzerland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56 sites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Austria (5),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France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Germany (18), Italy (19)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Slovenia (2)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Remains of prehistoric pile-dwelling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(stilt house)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settlements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around 5000 to 500 BC on the edges of lakes, rivers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wetlands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Well-preserved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culturally rich archaeological sites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study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early agrarian societies in the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region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cs-CZ" alt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Original piles 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in many 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Swiss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;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reconstruction of a Neolithic dwelling in Neuchâtel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Prehistoric Pile dwellings around the Alps</a:t>
            </a:r>
          </a:p>
        </p:txBody>
      </p:sp>
      <p:pic>
        <p:nvPicPr>
          <p:cNvPr id="28676" name="Picture 4" descr="https://i.vimeocdn.com/video/514383703_6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0" r="7704"/>
          <a:stretch/>
        </p:blipFill>
        <p:spPr bwMode="auto">
          <a:xfrm>
            <a:off x="5292000" y="3575100"/>
            <a:ext cx="3599272" cy="24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 descr="https://c1.staticflickr.com/5/4022/4592015590_17fd5c13c8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5856" b="8669"/>
          <a:stretch/>
        </p:blipFill>
        <p:spPr bwMode="auto">
          <a:xfrm>
            <a:off x="288000" y="2628000"/>
            <a:ext cx="4834362" cy="364956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87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  <a:endParaRPr lang="en-GB" sz="66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324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Natural beauties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88644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 of the country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Alps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app 100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peaks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close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or higher than 4,000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meters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000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 km² of glaciers and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firn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Aletschgletscher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(largest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118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km</a:t>
            </a:r>
            <a:r>
              <a:rPr lang="en-GB" sz="1400" baseline="300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numerous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Cave-like buildings 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mountains to serve military purposes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hold arms &amp; even fighter planes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50" name="Picture 2" descr="File:Matterhornnor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r="13729"/>
          <a:stretch/>
        </p:blipFill>
        <p:spPr bwMode="auto">
          <a:xfrm>
            <a:off x="216000" y="4284000"/>
            <a:ext cx="2584287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www.stepstomarrow.com/map-switzerland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764000"/>
            <a:ext cx="361579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5/56/Engadine.jpg/1280px-Engadin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" t="5051" r="9539" b="3046"/>
          <a:stretch/>
        </p:blipFill>
        <p:spPr bwMode="auto">
          <a:xfrm>
            <a:off x="5796000" y="1764000"/>
            <a:ext cx="3174588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8/88/Aletschgletscher-Eggishor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/>
          <a:stretch/>
        </p:blipFill>
        <p:spPr bwMode="auto">
          <a:xfrm>
            <a:off x="2916605" y="4284000"/>
            <a:ext cx="3275697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lh3.googleusercontent.com/-fbMcgPdKcn0/VaNXohVGS7I/AAAAAAABEEc/Al241wkHBz0/hidden-swiss-bunkers-17%25255B6%25255D.jpg?imgmax=8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9" t="12538" r="6927" b="8593"/>
          <a:stretch/>
        </p:blipFill>
        <p:spPr bwMode="auto">
          <a:xfrm>
            <a:off x="6306588" y="4320000"/>
            <a:ext cx="2664000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idden-swiss-bunkers-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268" y="2268000"/>
            <a:ext cx="1776000" cy="13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4932040" y="4284000"/>
            <a:ext cx="111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Aletsch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000" b="1" kern="0" dirty="0" err="1" smtClean="0">
                <a:effectLst/>
                <a:latin typeface="Constantia" panose="02030602050306030303" pitchFamily="18" charset="0"/>
              </a:rPr>
              <a:t>Glacier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27" name="Zástupný symbol pro text 2"/>
          <p:cNvSpPr txBox="1">
            <a:spLocks/>
          </p:cNvSpPr>
          <p:nvPr/>
        </p:nvSpPr>
        <p:spPr bwMode="auto">
          <a:xfrm>
            <a:off x="1728000" y="4284000"/>
            <a:ext cx="90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Matterhorn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02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Natural </a:t>
            </a:r>
            <a:r>
              <a:rPr lang="cs-CZ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beauties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88644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Zermatt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starting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point for Monte Rosa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Matterhorn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Moritz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1928 &amp;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1948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Winter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Olympics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Interlaken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along Aare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River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between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Lakes Thun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Brienz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7" name="Picture 18" descr="http://www.boleslavskacestovka.cz/upload/produkty/_142868977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3848" r="1154" b="13436"/>
          <a:stretch/>
        </p:blipFill>
        <p:spPr bwMode="auto">
          <a:xfrm>
            <a:off x="360000" y="1512000"/>
            <a:ext cx="3708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autocaravanas.autocity.com/wp-content/uploads/2012/11/foto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6"/>
          <a:stretch/>
        </p:blipFill>
        <p:spPr bwMode="auto">
          <a:xfrm>
            <a:off x="360000" y="4176000"/>
            <a:ext cx="3708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img.myswitzerland.com/mys/n49464/images/buehne/stmoritz_w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4176000"/>
            <a:ext cx="4500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www.zermatt.ch/extension/portal-zermatt/var/storage/images/media/bibliothek/neuigkeiten-fotos/guide-michelin-2015/709085-1-ger-DE/Guide-Michelin-2015_front_magnifi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12039" b="5559"/>
          <a:stretch/>
        </p:blipFill>
        <p:spPr bwMode="auto">
          <a:xfrm>
            <a:off x="4284000" y="1512000"/>
            <a:ext cx="4500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>
            <a:spLocks noChangeAspect="1"/>
          </p:cNvSpPr>
          <p:nvPr/>
        </p:nvSpPr>
        <p:spPr>
          <a:xfrm>
            <a:off x="1548000" y="3420000"/>
            <a:ext cx="462857" cy="216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ál 33"/>
          <p:cNvSpPr>
            <a:spLocks noChangeAspect="1"/>
          </p:cNvSpPr>
          <p:nvPr/>
        </p:nvSpPr>
        <p:spPr>
          <a:xfrm>
            <a:off x="3203847" y="3060000"/>
            <a:ext cx="540000" cy="25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ál 34"/>
          <p:cNvSpPr>
            <a:spLocks/>
          </p:cNvSpPr>
          <p:nvPr/>
        </p:nvSpPr>
        <p:spPr>
          <a:xfrm>
            <a:off x="1944000" y="2952000"/>
            <a:ext cx="462857" cy="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651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basel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8644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Situated on  Swiss, French &amp; German border (suburbs in France &amp; Germany)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Red sandstone Romanesque Cathedral (Erasmus of Rotterdam buried)</a:t>
            </a:r>
          </a:p>
        </p:txBody>
      </p:sp>
      <p:pic>
        <p:nvPicPr>
          <p:cNvPr id="8194" name="Picture 2" descr="Basel, as seen from the Elisabethenkirch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3"/>
          <a:stretch/>
        </p:blipFill>
        <p:spPr bwMode="auto">
          <a:xfrm>
            <a:off x="636659" y="1512000"/>
            <a:ext cx="4381943" cy="234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thumb/9/9b/Basel_-_Stadtpanorama_vom_M%C3%BCnsterturm.jpg/1920px-Basel_-_Stadtpanorama_vom_M%C3%BCnstertur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18"/>
          <a:stretch/>
        </p:blipFill>
        <p:spPr bwMode="auto">
          <a:xfrm>
            <a:off x="179512" y="3947892"/>
            <a:ext cx="5303602" cy="270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thumb/c/cb/Rhine_Rhein_Basel_2006_871.JPG/1280px-Rhine_Rhein_Basel_2006_8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t="26567" r="71482" b="38185"/>
          <a:stretch/>
        </p:blipFill>
        <p:spPr bwMode="auto">
          <a:xfrm>
            <a:off x="7668000" y="72000"/>
            <a:ext cx="1308409" cy="122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upload.wikimedia.org/wikipedia/commons/thumb/4/44/Basler_-_Basler_M%C3%BCnster_Westfassade.jpg/800px-Basler_-_Basler_M%C3%BCnster_Westfassa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124" y="1556792"/>
            <a:ext cx="3312000" cy="490492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193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Geneva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5679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Geneva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French-speaking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Switzerland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(headquarters of United Nations &amp; Red Cross)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Notre-dame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Temple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 la Madeleine archaeological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site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1268" name="Picture 4" descr="https://upload.wikimedia.org/wikipedia/commons/thumb/2/26/Geneva-aerial-view.JPG/1280px-Geneva-aerial-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21287" b="20194"/>
          <a:stretch/>
        </p:blipFill>
        <p:spPr bwMode="auto">
          <a:xfrm>
            <a:off x="252000" y="1548000"/>
            <a:ext cx="5597663" cy="259228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layoverguide.com/wp-content/uploads/2010/03/Geneva-Switzerland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4"/>
          <a:stretch/>
        </p:blipFill>
        <p:spPr bwMode="auto">
          <a:xfrm>
            <a:off x="5976000" y="4248000"/>
            <a:ext cx="2916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newurbanarchitect.com/wp-content/uploads/2010/11/Geneva-Old-Stree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" r="25777" b="7261"/>
          <a:stretch/>
        </p:blipFill>
        <p:spPr bwMode="auto">
          <a:xfrm>
            <a:off x="3732022" y="4590000"/>
            <a:ext cx="2127409" cy="176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ile:Basilique Notre-Dame, Genèv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11" r="4337" b="5496"/>
          <a:stretch/>
        </p:blipFill>
        <p:spPr bwMode="auto">
          <a:xfrm>
            <a:off x="252003" y="4248000"/>
            <a:ext cx="3363451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s://upload.wikimedia.org/wikipedia/commons/d/d4/Geneve_temple_Madeleine_2011-08-17_13_05_59_PICT38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1398" r="17432"/>
          <a:stretch/>
        </p:blipFill>
        <p:spPr bwMode="auto">
          <a:xfrm>
            <a:off x="5975999" y="1548000"/>
            <a:ext cx="2916000" cy="259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text 2"/>
          <p:cNvSpPr txBox="1">
            <a:spLocks/>
          </p:cNvSpPr>
          <p:nvPr/>
        </p:nvSpPr>
        <p:spPr bwMode="auto">
          <a:xfrm>
            <a:off x="7812360" y="1648067"/>
            <a:ext cx="90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Madeleine </a:t>
            </a:r>
            <a:endParaRPr lang="en-GB" sz="1000" kern="0" dirty="0">
              <a:effectLst/>
              <a:latin typeface="Constantia" panose="02030602050306030303" pitchFamily="18" charset="0"/>
            </a:endParaRPr>
          </a:p>
        </p:txBody>
      </p:sp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467544" y="4338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00602B"/>
              </a:buClr>
              <a:buSzPct val="100000"/>
              <a:buNone/>
            </a:pPr>
            <a:r>
              <a:rPr lang="cs-CZ" sz="1000" b="1" kern="0" dirty="0" smtClean="0">
                <a:solidFill>
                  <a:srgbClr val="C00000"/>
                </a:solidFill>
                <a:effectLst/>
                <a:latin typeface="Constantia" panose="02030602050306030303" pitchFamily="18" charset="0"/>
              </a:rPr>
              <a:t>Notre Dame</a:t>
            </a:r>
            <a:endParaRPr lang="en-GB" sz="1000" kern="0" dirty="0">
              <a:solidFill>
                <a:srgbClr val="C00000"/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12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locarno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886446"/>
          </a:xfrm>
        </p:spPr>
        <p:txBody>
          <a:bodyPr/>
          <a:lstStyle/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Italian-speaking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 of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country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northern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tip of Lake Maggiore at the foot of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Alps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Sanctuary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Madonna del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Sasso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pilgrimage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site from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15 century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spcBef>
                <a:spcPts val="200"/>
              </a:spcBef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Castello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Visconteo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century, part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have been designed by Leonardo da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Vinci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6392" name="Picture 8" descr="https://upload.wikimedia.org/wikipedia/commons/thumb/4/4d/Locarno_Castello_Visconteo.JPG/1280px-Locarno_Castello_Visconte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" r="642" b="9847"/>
          <a:stretch/>
        </p:blipFill>
        <p:spPr bwMode="auto">
          <a:xfrm>
            <a:off x="792000" y="4320000"/>
            <a:ext cx="381236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8" name="Picture 34" descr="http://www.feratel.com/fileadmin/content_images/Schweiz/Locarno/Brissago_Somm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b="1864"/>
          <a:stretch/>
        </p:blipFill>
        <p:spPr bwMode="auto">
          <a:xfrm>
            <a:off x="792000" y="1764000"/>
            <a:ext cx="324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2" name="Picture 38" descr="http://luftbilder-der-schweiz.ch/images/e/e5/Locarno_1_201054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" b="6772"/>
          <a:stretch/>
        </p:blipFill>
        <p:spPr bwMode="auto">
          <a:xfrm>
            <a:off x="4202950" y="1764000"/>
            <a:ext cx="4089906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www.ck-karavan.cz/fotky/velky/svycarsko-alpska-zeleznice-bernina-express-italie-program-3-den-foto-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5"/>
          <a:stretch/>
        </p:blipFill>
        <p:spPr bwMode="auto">
          <a:xfrm>
            <a:off x="4772752" y="4320000"/>
            <a:ext cx="352010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150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lugano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8644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Italian-speaking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 of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country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nicknamed Monte Carlo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Switzerland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 Lugano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surrounded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Lugano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Pre-Alps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54" name="Picture 14" descr="http://media.ticinotopten.ch/Lugano-veduta-aerea-27737-T10-H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26" y="1656000"/>
            <a:ext cx="7312547" cy="489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621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Lucerne</a:t>
            </a:r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cs-CZ" sz="20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luzern</a:t>
            </a:r>
            <a:r>
              <a:rPr lang="cs-CZ" sz="20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0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88644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German-speaking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 in central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Switzerland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Chapel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Bridge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Kapellbrücke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wooden bridge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 1333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oldest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covered bridge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9220" name="Picture 4" descr="http://www.swissholidayco.com/Public/Assets/User/images/Region/Central%20Switzerland/Chapel-Brid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 b="7554"/>
          <a:stretch/>
        </p:blipFill>
        <p:spPr bwMode="auto">
          <a:xfrm>
            <a:off x="4968000" y="1584000"/>
            <a:ext cx="3740713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upload.wikimedia.org/wikipedia/commons/thumb/7/71/Luzern_old_part_of_town.JPG/1280px-Luzern_old_part_of_tow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t="4862" b="6413"/>
          <a:stretch/>
        </p:blipFill>
        <p:spPr bwMode="auto">
          <a:xfrm>
            <a:off x="5688000" y="4176000"/>
            <a:ext cx="3311784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upload.wikimedia.org/wikipedia/commons/thumb/7/70/Lucerne%27s_Jesuit_Church_at_Sunset.jpg/1280px-Lucerne%27s_Jesuit_Church_at_Sunse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4" r="29134"/>
          <a:stretch/>
        </p:blipFill>
        <p:spPr bwMode="auto">
          <a:xfrm>
            <a:off x="3563940" y="4434200"/>
            <a:ext cx="2016000" cy="19316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chantae.files.wordpress.com/2013/10/my-great-adventure-2013-18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13385" r="5778"/>
          <a:stretch/>
        </p:blipFill>
        <p:spPr bwMode="auto">
          <a:xfrm>
            <a:off x="144000" y="4176000"/>
            <a:ext cx="331188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https://www.bhmpics.com/download/chapel_bridge_lucerne_switzerland-1920x10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584000"/>
            <a:ext cx="4349509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547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16024</TotalTime>
  <Words>1231</Words>
  <Application>Microsoft Office PowerPoint</Application>
  <PresentationFormat>Předvádění na obrazovce (4:3)</PresentationFormat>
  <Paragraphs>155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Algerian</vt:lpstr>
      <vt:lpstr>Arial</vt:lpstr>
      <vt:lpstr>Calibri</vt:lpstr>
      <vt:lpstr>Constantia</vt:lpstr>
      <vt:lpstr>Tahoma</vt:lpstr>
      <vt:lpstr>Wingdings</vt:lpstr>
      <vt:lpstr>1_Štěrbina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</dc:title>
  <dc:creator>PC</dc:creator>
  <cp:lastModifiedBy>dlu0001</cp:lastModifiedBy>
  <cp:revision>515</cp:revision>
  <dcterms:created xsi:type="dcterms:W3CDTF">2014-10-19T12:29:13Z</dcterms:created>
  <dcterms:modified xsi:type="dcterms:W3CDTF">2022-04-11T10:14:49Z</dcterms:modified>
</cp:coreProperties>
</file>