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7" r:id="rId1"/>
  </p:sldMasterIdLst>
  <p:notesMasterIdLst>
    <p:notesMasterId r:id="rId23"/>
  </p:notesMasterIdLst>
  <p:sldIdLst>
    <p:sldId id="443" r:id="rId2"/>
    <p:sldId id="447" r:id="rId3"/>
    <p:sldId id="463" r:id="rId4"/>
    <p:sldId id="480" r:id="rId5"/>
    <p:sldId id="448" r:id="rId6"/>
    <p:sldId id="473" r:id="rId7"/>
    <p:sldId id="449" r:id="rId8"/>
    <p:sldId id="450" r:id="rId9"/>
    <p:sldId id="474" r:id="rId10"/>
    <p:sldId id="476" r:id="rId11"/>
    <p:sldId id="475" r:id="rId12"/>
    <p:sldId id="481" r:id="rId13"/>
    <p:sldId id="477" r:id="rId14"/>
    <p:sldId id="478" r:id="rId15"/>
    <p:sldId id="470" r:id="rId16"/>
    <p:sldId id="472" r:id="rId17"/>
    <p:sldId id="479" r:id="rId18"/>
    <p:sldId id="466" r:id="rId19"/>
    <p:sldId id="467" r:id="rId20"/>
    <p:sldId id="468" r:id="rId21"/>
    <p:sldId id="445"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602B"/>
    <a:srgbClr val="B8E18B"/>
    <a:srgbClr val="009A46"/>
    <a:srgbClr val="920000"/>
    <a:srgbClr val="004D86"/>
    <a:srgbClr val="D2ECB6"/>
    <a:srgbClr val="007434"/>
    <a:srgbClr val="57B7FF"/>
    <a:srgbClr val="FFD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0" autoAdjust="0"/>
    <p:restoredTop sz="95512" autoAdjust="0"/>
  </p:normalViewPr>
  <p:slideViewPr>
    <p:cSldViewPr>
      <p:cViewPr varScale="1">
        <p:scale>
          <a:sx n="111" d="100"/>
          <a:sy n="111" d="100"/>
        </p:scale>
        <p:origin x="84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ED097-D199-4905-AA77-3F50B3078DB9}" type="datetimeFigureOut">
              <a:rPr lang="en-GB" smtClean="0"/>
              <a:t>01/09/2016</a:t>
            </a:fld>
            <a:endParaRPr lang="en-GB"/>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29981-DEC9-48B0-95EC-F6FD80443270}" type="slidenum">
              <a:rPr lang="en-GB" smtClean="0"/>
              <a:t>‹#›</a:t>
            </a:fld>
            <a:endParaRPr lang="en-GB"/>
          </a:p>
        </p:txBody>
      </p:sp>
    </p:spTree>
    <p:extLst>
      <p:ext uri="{BB962C8B-B14F-4D97-AF65-F5344CB8AC3E}">
        <p14:creationId xmlns:p14="http://schemas.microsoft.com/office/powerpoint/2010/main" val="283015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62546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003507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477368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14200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622995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669268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888741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084299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517410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568871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48845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19251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41928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7987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48729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38094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85370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61647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0D29981-DEC9-48B0-95EC-F6FD80443270}"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565368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cs-CZ">
                <a:solidFill>
                  <a:srgbClr val="FFFFFF"/>
                </a:solidFill>
              </a:endParaRPr>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cs-CZ">
                <a:solidFill>
                  <a:srgbClr val="FFFFFF"/>
                </a:solidFill>
              </a:endParaRPr>
            </a:p>
          </p:txBody>
        </p:sp>
      </p:grpSp>
      <p:sp>
        <p:nvSpPr>
          <p:cNvPr id="7680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cs-CZ"/>
              <a:t>Klepnutím lze upravit styl předlohy podnadpisů.</a:t>
            </a:r>
          </a:p>
        </p:txBody>
      </p:sp>
      <p:sp>
        <p:nvSpPr>
          <p:cNvPr id="7680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cs-CZ"/>
              <a:t>Klepnutím lze upravit styl předlohy nadpisů.</a:t>
            </a:r>
          </a:p>
        </p:txBody>
      </p:sp>
      <p:sp>
        <p:nvSpPr>
          <p:cNvPr id="7" name="Rectangle 6"/>
          <p:cNvSpPr>
            <a:spLocks noGrp="1" noChangeArrowheads="1"/>
          </p:cNvSpPr>
          <p:nvPr>
            <p:ph type="dt" sz="quarter" idx="10"/>
          </p:nvPr>
        </p:nvSpPr>
        <p:spPr/>
        <p:txBody>
          <a:bodyPr/>
          <a:lstStyle>
            <a:lvl1pPr>
              <a:defRPr smtClean="0"/>
            </a:lvl1pPr>
          </a:lstStyle>
          <a:p>
            <a:pPr>
              <a:defRPr/>
            </a:pPr>
            <a:endParaRPr lang="cs-CZ">
              <a:solidFill>
                <a:srgbClr val="FFFFFF"/>
              </a:solidFill>
            </a:endParaRPr>
          </a:p>
        </p:txBody>
      </p:sp>
      <p:sp>
        <p:nvSpPr>
          <p:cNvPr id="8" name="Rectangle 7"/>
          <p:cNvSpPr>
            <a:spLocks noGrp="1" noChangeArrowheads="1"/>
          </p:cNvSpPr>
          <p:nvPr>
            <p:ph type="ftr" sz="quarter" idx="11"/>
          </p:nvPr>
        </p:nvSpPr>
        <p:spPr/>
        <p:txBody>
          <a:bodyPr/>
          <a:lstStyle>
            <a:lvl1pPr>
              <a:defRPr smtClean="0"/>
            </a:lvl1pPr>
          </a:lstStyle>
          <a:p>
            <a:pPr>
              <a:defRPr/>
            </a:pPr>
            <a:endParaRPr lang="cs-CZ">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1BD5B3D9-0F7E-4C4E-85A9-B4B249845C4C}"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249823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BA01EA73-D6BC-4A71-9988-752268BA9B06}"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304150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21362"/>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21362"/>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9C595EC-728F-4C20-A936-8575E55F3227}"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468179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verTx" preserve="1">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8229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3924300"/>
            <a:ext cx="8229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E4C13AD7-09D2-43CF-A0C0-C181DF00B021}"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70381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495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495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0B7F9D03-F339-4888-BFC9-0C6745BEE4DB}"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77000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495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243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7"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8" name="Rectangle 9"/>
          <p:cNvSpPr>
            <a:spLocks noGrp="1" noChangeArrowheads="1"/>
          </p:cNvSpPr>
          <p:nvPr>
            <p:ph type="sldNum" sz="quarter" idx="12"/>
          </p:nvPr>
        </p:nvSpPr>
        <p:spPr>
          <a:ln/>
        </p:spPr>
        <p:txBody>
          <a:bodyPr/>
          <a:lstStyle>
            <a:lvl1pPr>
              <a:defRPr/>
            </a:lvl1pPr>
          </a:lstStyle>
          <a:p>
            <a:fld id="{90FF1B3D-4233-44A2-BD25-6851A8E9AB16}"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1691218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obsah 2"/>
          <p:cNvSpPr>
            <a:spLocks noGrp="1"/>
          </p:cNvSpPr>
          <p:nvPr>
            <p:ph sz="quarter" idx="1"/>
          </p:nvPr>
        </p:nvSpPr>
        <p:spPr>
          <a:xfrm>
            <a:off x="457200" y="16002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57200" y="39243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obsah 5"/>
          <p:cNvSpPr>
            <a:spLocks noGrp="1"/>
          </p:cNvSpPr>
          <p:nvPr>
            <p:ph sz="quarter" idx="4"/>
          </p:nvPr>
        </p:nvSpPr>
        <p:spPr>
          <a:xfrm>
            <a:off x="4648200" y="39243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FA610794-F01F-4315-A480-2471063C34E1}"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409635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495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24300"/>
            <a:ext cx="4038600" cy="21717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7"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8" name="Rectangle 9"/>
          <p:cNvSpPr>
            <a:spLocks noGrp="1" noChangeArrowheads="1"/>
          </p:cNvSpPr>
          <p:nvPr>
            <p:ph type="sldNum" sz="quarter" idx="12"/>
          </p:nvPr>
        </p:nvSpPr>
        <p:spPr>
          <a:ln/>
        </p:spPr>
        <p:txBody>
          <a:bodyPr/>
          <a:lstStyle>
            <a:lvl1pPr>
              <a:defRPr/>
            </a:lvl1pPr>
          </a:lstStyle>
          <a:p>
            <a:fld id="{8113B3A3-9320-40CF-953A-3C483507A43A}"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162312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90BAE7B3-8116-40C0-B884-E9A36ACB5C0F}"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363884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3731F1AA-AA7E-4522-A0A6-8E9D113BD81B}"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248182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70F40E5C-07CC-40C8-9F46-56E74D5AE2EC}"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199222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171DA9E4-EBCE-44D4-B7A2-0A187A66E324}"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46158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ECCF32B9-BABD-477A-9BC6-01481AA0A696}"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130778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41C4108B-D7AE-4459-B91A-39DF7C97026F}"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392540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A781D0-77E9-48F5-86DD-D0CBDC29CEC5}"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1947495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AB3B15-DABD-4A34-8391-01783FDCA25F}" type="slidenum">
              <a:rPr lang="cs-CZ" altLang="en-US">
                <a:solidFill>
                  <a:srgbClr val="FFFFFF"/>
                </a:solidFill>
              </a:rPr>
              <a:pPr/>
              <a:t>‹#›</a:t>
            </a:fld>
            <a:endParaRPr lang="cs-CZ" altLang="en-US">
              <a:solidFill>
                <a:srgbClr val="FFFFFF"/>
              </a:solidFill>
            </a:endParaRPr>
          </a:p>
        </p:txBody>
      </p:sp>
    </p:spTree>
    <p:extLst>
      <p:ext uri="{BB962C8B-B14F-4D97-AF65-F5344CB8AC3E}">
        <p14:creationId xmlns:p14="http://schemas.microsoft.com/office/powerpoint/2010/main" val="238262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80">
          <a:fgClr>
            <a:srgbClr val="DDB8AB"/>
          </a:fgClr>
          <a:bgClr>
            <a:schemeClr val="accent6">
              <a:lumMod val="75000"/>
            </a:schemeClr>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7577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cs-CZ">
                <a:solidFill>
                  <a:srgbClr val="FFFFFF"/>
                </a:solidFill>
              </a:endParaRPr>
            </a:p>
          </p:txBody>
        </p:sp>
        <p:sp>
          <p:nvSpPr>
            <p:cNvPr id="7578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cs-CZ">
                <a:solidFill>
                  <a:srgbClr val="FFFFFF"/>
                </a:solidFill>
              </a:endParaRPr>
            </a:p>
          </p:txBody>
        </p:sp>
      </p:grpSp>
      <p:sp>
        <p:nvSpPr>
          <p:cNvPr id="7578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7578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7578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cs typeface="Arial" charset="0"/>
              </a:defRPr>
            </a:lvl1pPr>
          </a:lstStyle>
          <a:p>
            <a:pPr fontAlgn="base">
              <a:spcBef>
                <a:spcPct val="0"/>
              </a:spcBef>
              <a:spcAft>
                <a:spcPct val="0"/>
              </a:spcAft>
              <a:defRPr/>
            </a:pPr>
            <a:endParaRPr lang="cs-CZ">
              <a:solidFill>
                <a:srgbClr val="FFFFFF"/>
              </a:solidFill>
            </a:endParaRPr>
          </a:p>
        </p:txBody>
      </p:sp>
      <p:sp>
        <p:nvSpPr>
          <p:cNvPr id="7578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cs typeface="Arial" charset="0"/>
              </a:defRPr>
            </a:lvl1pPr>
          </a:lstStyle>
          <a:p>
            <a:pPr fontAlgn="base">
              <a:spcBef>
                <a:spcPct val="0"/>
              </a:spcBef>
              <a:spcAft>
                <a:spcPct val="0"/>
              </a:spcAft>
              <a:defRPr/>
            </a:pPr>
            <a:endParaRPr lang="cs-CZ">
              <a:solidFill>
                <a:srgbClr val="FFFFFF"/>
              </a:solidFill>
            </a:endParaRPr>
          </a:p>
        </p:txBody>
      </p:sp>
      <p:sp>
        <p:nvSpPr>
          <p:cNvPr id="7578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790E68CF-B954-415F-96C3-41A7268915F2}" type="slidenum">
              <a:rPr lang="cs-CZ" altLang="en-US" smtClean="0">
                <a:solidFill>
                  <a:srgbClr val="FFFFFF"/>
                </a:solidFill>
              </a:rPr>
              <a:pPr fontAlgn="base">
                <a:spcBef>
                  <a:spcPct val="0"/>
                </a:spcBef>
                <a:spcAft>
                  <a:spcPct val="0"/>
                </a:spcAft>
              </a:pPr>
              <a:t>‹#›</a:t>
            </a:fld>
            <a:endParaRPr lang="cs-CZ" altLang="en-US" smtClean="0">
              <a:solidFill>
                <a:srgbClr val="FFFFFF"/>
              </a:solidFill>
            </a:endParaRPr>
          </a:p>
        </p:txBody>
      </p:sp>
    </p:spTree>
    <p:extLst>
      <p:ext uri="{BB962C8B-B14F-4D97-AF65-F5344CB8AC3E}">
        <p14:creationId xmlns:p14="http://schemas.microsoft.com/office/powerpoint/2010/main" val="2085382015"/>
      </p:ext>
    </p:extLst>
  </p:cSld>
  <p:clrMap bg1="dk2" tx1="lt1" bg2="dk1"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DDB8AB"/>
          </a:fgClr>
          <a:bgClr>
            <a:schemeClr val="accent6">
              <a:lumMod val="75000"/>
            </a:schemeClr>
          </a:bgClr>
        </a:pattFill>
        <a:effectLst/>
      </p:bgPr>
    </p:bg>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1521012"/>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8" name="Rectangle 2"/>
          <p:cNvSpPr txBox="1">
            <a:spLocks noChangeArrowheads="1"/>
          </p:cNvSpPr>
          <p:nvPr/>
        </p:nvSpPr>
        <p:spPr bwMode="auto">
          <a:xfrm>
            <a:off x="0" y="0"/>
            <a:ext cx="9144000" cy="136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b="1" dirty="0" smtClean="0">
                <a:solidFill>
                  <a:srgbClr val="FFFFFF"/>
                </a:solidFill>
                <a:effectLst/>
                <a:latin typeface="Algerian" panose="04020705040A02060702" pitchFamily="82" charset="0"/>
              </a:rPr>
              <a:t>Culture &amp; cultural </a:t>
            </a:r>
            <a:r>
              <a:rPr lang="en-GB" b="1" dirty="0" smtClean="0">
                <a:solidFill>
                  <a:srgbClr val="FFFFFF"/>
                </a:solidFill>
                <a:effectLst/>
                <a:latin typeface="Algerian" panose="04020705040A02060702" pitchFamily="82" charset="0"/>
              </a:rPr>
              <a:t>heritage</a:t>
            </a:r>
            <a:endParaRPr lang="en-GB" b="1" dirty="0">
              <a:solidFill>
                <a:schemeClr val="tx1"/>
              </a:solidFill>
              <a:effectLst/>
              <a:latin typeface="Algerian" panose="04020705040A02060702" pitchFamily="82" charset="0"/>
            </a:endParaRPr>
          </a:p>
        </p:txBody>
      </p:sp>
      <p:sp>
        <p:nvSpPr>
          <p:cNvPr id="6" name="Obdélník se zakulacenými rohy na opačné straně 5"/>
          <p:cNvSpPr/>
          <p:nvPr/>
        </p:nvSpPr>
        <p:spPr>
          <a:xfrm>
            <a:off x="0" y="594000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7" name="Rectangle 2"/>
          <p:cNvSpPr txBox="1">
            <a:spLocks noChangeArrowheads="1"/>
          </p:cNvSpPr>
          <p:nvPr/>
        </p:nvSpPr>
        <p:spPr bwMode="auto">
          <a:xfrm>
            <a:off x="0" y="6084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cs-CZ" sz="2800" b="1" dirty="0" smtClean="0">
                <a:solidFill>
                  <a:srgbClr val="FFFFFF"/>
                </a:solidFill>
                <a:effectLst/>
                <a:latin typeface="Algerian" panose="04020705040A02060702" pitchFamily="82" charset="0"/>
              </a:rPr>
              <a:t>BASIC TERMS</a:t>
            </a:r>
            <a:endParaRPr lang="en-GB" sz="2800" b="1" dirty="0">
              <a:solidFill>
                <a:srgbClr val="FFFFFF"/>
              </a:solidFill>
              <a:effectLst/>
              <a:latin typeface="Algerian" panose="04020705040A02060702" pitchFamily="82" charset="0"/>
            </a:endParaRPr>
          </a:p>
        </p:txBody>
      </p:sp>
      <p:pic>
        <p:nvPicPr>
          <p:cNvPr id="1028" name="Picture 4" descr="Výsledek obrázku pro culture and cultural heri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916" y="1935566"/>
            <a:ext cx="7644168" cy="356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45020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6444000" cy="5193296"/>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Created by our ancestors</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Giving evidence of history, culture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everyday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life</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Preserved in original environment</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Maintained to be passed on to future generations</a:t>
            </a:r>
          </a:p>
          <a:p>
            <a:pPr marL="342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Ensemble of tangible &amp; intangible relics</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Tangible evidence of the past</a:t>
            </a:r>
          </a:p>
          <a:p>
            <a:pPr marL="576000" lvl="1"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monuments (buildings, archaeological findings, sculptures)</a:t>
            </a:r>
          </a:p>
          <a:p>
            <a:pPr marL="576000" lvl="1"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places (with monuments of important events)</a:t>
            </a:r>
          </a:p>
          <a:p>
            <a:pPr marL="576000" lvl="1"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artefacts (works of arts, collections), etc.</a:t>
            </a:r>
          </a:p>
          <a:p>
            <a:pPr marL="342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Intangible evidence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the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past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language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folklore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indent="-252000">
              <a:buClr>
                <a:schemeClr val="accent6">
                  <a:lumMod val="50000"/>
                </a:schemeClr>
              </a:buClr>
              <a:buSzPct val="100000"/>
              <a:buFont typeface="Wingdings" panose="05000000000000000000" pitchFamily="2" charset="2"/>
              <a:buChar char="§"/>
            </a:pP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customs &amp; rituals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traditional crafts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culinarian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art &amp; gastronomy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Cultural heritage - summary</a:t>
            </a:r>
            <a:endParaRPr lang="en-GB" sz="2800" b="1" dirty="0">
              <a:solidFill>
                <a:srgbClr val="FFFFFF"/>
              </a:solidFill>
              <a:effectLst/>
              <a:latin typeface="Algerian" panose="04020705040A02060702" pitchFamily="82" charset="0"/>
            </a:endParaRPr>
          </a:p>
        </p:txBody>
      </p:sp>
      <p:pic>
        <p:nvPicPr>
          <p:cNvPr id="6" name="Obrázek 5" descr="Výsledek obrázku pro unesco and cultural herit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4000" y="3284983"/>
            <a:ext cx="3420000" cy="34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894090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5841368"/>
          </a:xfrm>
        </p:spPr>
        <p:txBody>
          <a:bodyPr/>
          <a:lstStyle/>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TOURISM</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is travelling from a person’s usual place of residence for period longer than 24 hours, primarily for leisure and pleasure</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indent="-252000">
              <a:buClr>
                <a:schemeClr val="accent6">
                  <a:lumMod val="50000"/>
                </a:schemeClr>
              </a:buClr>
              <a:buSzPct val="100000"/>
              <a:buFont typeface="Wingdings" panose="05000000000000000000" pitchFamily="2" charset="2"/>
              <a:buChar char="§"/>
            </a:pP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CULTURAL T</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OURIST</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well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educated, well-off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broadly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travelled</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spend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substantially more than standard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expect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different experiences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interact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ion</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with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3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kinds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cultural attributes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physical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(built heritage),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general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(daily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life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specific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rituals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festivals)</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heritage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tourism,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and heritage tourism,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heritage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CULTURAL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HERITAGE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TOURISM</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travelling to experience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places &amp; activities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that authentically represent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stories &amp;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people of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past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present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includes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historic, cultural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natural resources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aim</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discovery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monuments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sites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offers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tourists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attraction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cultural traditions, places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values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religious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practice, folklore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traditions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social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customs of certain communities or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ethnic</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possibility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learn what makes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destination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distinctive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lifestyle</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people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urban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areas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offering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cultural facilities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museums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theatres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rural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areas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showcasing traditions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local communities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festivals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rituals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lifestyles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tries to achieve understanding </a:t>
            </a:r>
            <a:r>
              <a:rPr lang="cs-CZ"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appreciation of the nature of visited places</a:t>
            </a:r>
          </a:p>
          <a:p>
            <a:pPr marL="576000" lvl="0" indent="0">
              <a:buClr>
                <a:schemeClr val="accent6">
                  <a:lumMod val="50000"/>
                </a:schemeClr>
              </a:buClr>
              <a:buSzPct val="100000"/>
              <a:buNone/>
            </a:pPr>
            <a:r>
              <a:rPr lang="en-GB" sz="1800" dirty="0" smtClean="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results in deeper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understanding of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people</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tourism</a:t>
            </a:r>
            <a:endParaRPr lang="en-GB" sz="2800" b="1" dirty="0">
              <a:solidFill>
                <a:srgbClr val="FFFFFF"/>
              </a:solidFill>
              <a:effectLst/>
              <a:latin typeface="Algerian" panose="04020705040A02060702" pitchFamily="82" charset="0"/>
            </a:endParaRPr>
          </a:p>
        </p:txBody>
      </p:sp>
    </p:spTree>
    <p:extLst>
      <p:ext uri="{BB962C8B-B14F-4D97-AF65-F5344CB8AC3E}">
        <p14:creationId xmlns:p14="http://schemas.microsoft.com/office/powerpoint/2010/main" val="21741888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4833255"/>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heritage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monuments (castles, chateaux, folk architecture, historic buildings,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monuments)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institutions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(museums, art galleries,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libraries)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events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(theatres,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festivals)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landscapes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(parks,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gardens)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Locations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connected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 historical people and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events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Religious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pilgrimage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(Vatican, Lourdes,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Mecca)</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visiting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religious sites, locations and monuments with religious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motivation</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visiting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religious sites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locations without religious motivation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architectural &amp; cultural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importance of the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sight)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pilgrimage routes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(traditions,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lifestyle)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Culinary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wine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Festival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festivals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fairs)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Types of cultural tourism/products/activities</a:t>
            </a:r>
            <a:endParaRPr lang="en-GB" sz="2800" b="1" dirty="0">
              <a:solidFill>
                <a:srgbClr val="FFFFFF"/>
              </a:solidFill>
              <a:effectLst/>
              <a:latin typeface="Algerian" panose="04020705040A02060702" pitchFamily="82" charset="0"/>
            </a:endParaRPr>
          </a:p>
        </p:txBody>
      </p:sp>
      <p:pic>
        <p:nvPicPr>
          <p:cNvPr id="7170" name="Picture 2" descr="Výsledek obrázku pro kaab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499" r="7927" b="8403"/>
          <a:stretch/>
        </p:blipFill>
        <p:spPr bwMode="auto">
          <a:xfrm>
            <a:off x="5760000" y="1268760"/>
            <a:ext cx="3204356" cy="190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74" name="Picture 6" descr="https://upload.wikimedia.org/wikipedia/commons/thumb/6/67/Terrace_cafe%2C_Rue_de_Buci%2C_Paris_July_2010.jpg/1280px-Terrace_cafe%2C_Rue_de_Buci%2C_Paris_July_201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025" r="10151" b="13294"/>
          <a:stretch/>
        </p:blipFill>
        <p:spPr bwMode="auto">
          <a:xfrm>
            <a:off x="3654000" y="3888000"/>
            <a:ext cx="3159536" cy="24034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rotWithShape="1">
          <a:blip r:embed="rId5" cstate="print">
            <a:extLst>
              <a:ext uri="{28A0092B-C50C-407E-A947-70E740481C1C}">
                <a14:useLocalDpi xmlns:a14="http://schemas.microsoft.com/office/drawing/2010/main" val="0"/>
              </a:ext>
            </a:extLst>
          </a:blip>
          <a:srcRect l="8976" t="27568" r="23092" b="37973"/>
          <a:stretch/>
        </p:blipFill>
        <p:spPr>
          <a:xfrm>
            <a:off x="180000" y="5423122"/>
            <a:ext cx="331188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Obrázek 5"/>
          <p:cNvPicPr>
            <a:picLocks noChangeAspect="1"/>
          </p:cNvPicPr>
          <p:nvPr/>
        </p:nvPicPr>
        <p:blipFill rotWithShape="1">
          <a:blip r:embed="rId6" cstate="print">
            <a:extLst>
              <a:ext uri="{28A0092B-C50C-407E-A947-70E740481C1C}">
                <a14:useLocalDpi xmlns:a14="http://schemas.microsoft.com/office/drawing/2010/main" val="0"/>
              </a:ext>
            </a:extLst>
          </a:blip>
          <a:srcRect r="26821"/>
          <a:stretch/>
        </p:blipFill>
        <p:spPr>
          <a:xfrm>
            <a:off x="6948000" y="4619975"/>
            <a:ext cx="2016000" cy="20661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9170762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3167999"/>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Literary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places &amp;</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events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from fictional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texts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lives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their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authors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following route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taken by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fictional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character, visiting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place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associated with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novel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novelist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home, grave)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Music</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music festivals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performances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annual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carnivals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Movie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locations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where famous films were shot (New Zealand – the Lord of the Rings, Sherwood Forest, Rosslyn Chapel in Scotland, Wallace Monument in Stirling, Tunisia – Star Wars, Petra in Jordan – Indiana Jones, Graceland – Elvis Presley, Liverpool – The Beatles; </a:t>
            </a:r>
            <a:r>
              <a:rPr lang="en-GB" sz="1800" dirty="0" err="1">
                <a:solidFill>
                  <a:schemeClr val="accent4">
                    <a:lumMod val="10000"/>
                  </a:schemeClr>
                </a:solidFill>
                <a:effectLst/>
                <a:latin typeface="Times New Roman" panose="02020603050405020304" pitchFamily="18" charset="0"/>
                <a:cs typeface="Times New Roman" panose="02020603050405020304" pitchFamily="18" charset="0"/>
              </a:rPr>
              <a:t>Jičín</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err="1">
                <a:solidFill>
                  <a:schemeClr val="accent4">
                    <a:lumMod val="10000"/>
                  </a:schemeClr>
                </a:solidFill>
                <a:effectLst/>
                <a:latin typeface="Times New Roman" panose="02020603050405020304" pitchFamily="18" charset="0"/>
                <a:cs typeface="Times New Roman" panose="02020603050405020304" pitchFamily="18" charset="0"/>
              </a:rPr>
              <a:t>Hoštice</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err="1" smtClean="0">
                <a:solidFill>
                  <a:schemeClr val="accent4">
                    <a:lumMod val="10000"/>
                  </a:schemeClr>
                </a:solidFill>
                <a:effectLst/>
                <a:latin typeface="Times New Roman" panose="02020603050405020304" pitchFamily="18" charset="0"/>
                <a:cs typeface="Times New Roman" panose="02020603050405020304" pitchFamily="18" charset="0"/>
              </a:rPr>
              <a:t>Modrava</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Dark</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tourism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(Bran Castle in Romania, Hiroshima Peace memorial Park in Japan, Chernobyl in Ukraine, Ground Zero in New York, the Auschwitz concentration camp in Poland, Anne Frank Museum in Amsterdam, Pearl Harbour in Hawaii</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Types of cultural tourism/products/activities</a:t>
            </a:r>
            <a:endParaRPr lang="en-GB" sz="2800" b="1" dirty="0">
              <a:solidFill>
                <a:srgbClr val="FFFFFF"/>
              </a:solidFill>
              <a:effectLst/>
              <a:latin typeface="Algerian" panose="04020705040A02060702" pitchFamily="82" charset="0"/>
            </a:endParaRPr>
          </a:p>
        </p:txBody>
      </p:sp>
      <p:pic>
        <p:nvPicPr>
          <p:cNvPr id="20482" name="Picture 2" descr="Výsledek obrázku pro New Zealand – the Lord of the Ring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795" b="5737"/>
          <a:stretch/>
        </p:blipFill>
        <p:spPr bwMode="auto">
          <a:xfrm>
            <a:off x="432000" y="4068000"/>
            <a:ext cx="4298476" cy="230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488" name="Picture 8" descr="Výsledek obrázku pro Petra in Jordan – Indiana Jones"/>
          <p:cNvPicPr>
            <a:picLocks noChangeAspect="1" noChangeArrowheads="1"/>
          </p:cNvPicPr>
          <p:nvPr/>
        </p:nvPicPr>
        <p:blipFill rotWithShape="1">
          <a:blip r:embed="rId4">
            <a:extLst>
              <a:ext uri="{28A0092B-C50C-407E-A947-70E740481C1C}">
                <a14:useLocalDpi xmlns:a14="http://schemas.microsoft.com/office/drawing/2010/main" val="0"/>
              </a:ext>
            </a:extLst>
          </a:blip>
          <a:srcRect b="8176"/>
          <a:stretch/>
        </p:blipFill>
        <p:spPr bwMode="auto">
          <a:xfrm>
            <a:off x="4932000" y="4068000"/>
            <a:ext cx="3780000" cy="230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5761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1"/>
            <a:ext cx="9144000" cy="5976000"/>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Vary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themes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types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include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architectural, industrial, spiritual, artistic, gastronomic, </a:t>
            </a:r>
            <a:r>
              <a:rPr lang="cs-CZ" sz="1800" dirty="0" err="1" smtClean="0">
                <a:solidFill>
                  <a:schemeClr val="accent4">
                    <a:lumMod val="10000"/>
                  </a:schemeClr>
                </a:solidFill>
                <a:effectLst/>
                <a:latin typeface="Times New Roman" panose="02020603050405020304" pitchFamily="18" charset="0"/>
                <a:cs typeface="Times New Roman" panose="02020603050405020304" pitchFamily="18" charset="0"/>
              </a:rPr>
              <a:t>etc</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Natural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man-made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attractions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around chosen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topic or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theme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Council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Europe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1987</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2015</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33 Cultural Routes illustrating European memory</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history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Santiago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de </a:t>
            </a:r>
            <a:r>
              <a:rPr lang="en-GB" sz="1600" dirty="0" err="1">
                <a:solidFill>
                  <a:schemeClr val="accent4">
                    <a:lumMod val="10000"/>
                  </a:schemeClr>
                </a:solidFill>
                <a:effectLst/>
                <a:latin typeface="Times New Roman" panose="02020603050405020304" pitchFamily="18" charset="0"/>
                <a:cs typeface="Times New Roman" panose="02020603050405020304" pitchFamily="18" charset="0"/>
              </a:rPr>
              <a:t>Compostela</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 Pilgrim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Routes</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600" dirty="0" err="1">
                <a:solidFill>
                  <a:schemeClr val="accent4">
                    <a:lumMod val="10000"/>
                  </a:schemeClr>
                </a:solidFill>
                <a:effectLst/>
                <a:latin typeface="Times New Roman" panose="02020603050405020304" pitchFamily="18" charset="0"/>
                <a:cs typeface="Times New Roman" panose="02020603050405020304" pitchFamily="18" charset="0"/>
              </a:rPr>
              <a:t>Hansa</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 (178 member cities in 16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countries)</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Viking Routes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(50 sites</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 10 countries</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forts, farms, ships, museums, archaeological remains)</a:t>
            </a: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Via </a:t>
            </a:r>
            <a:r>
              <a:rPr lang="en-GB" sz="1600" dirty="0" err="1" smtClean="0">
                <a:solidFill>
                  <a:schemeClr val="accent4">
                    <a:lumMod val="10000"/>
                  </a:schemeClr>
                </a:solidFill>
                <a:effectLst/>
                <a:latin typeface="Times New Roman" panose="02020603050405020304" pitchFamily="18" charset="0"/>
                <a:cs typeface="Times New Roman" panose="02020603050405020304" pitchFamily="18" charset="0"/>
              </a:rPr>
              <a:t>Francigena</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 (ancient road, pilgrim route running from Canterbury to Rome)</a:t>
            </a: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European Mozart Ways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(10 countries, cities</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 palaces, concert halls, opera houses, inns; Olomouc),</a:t>
            </a:r>
            <a:endParaRPr lang="cs-CZ" sz="1600" dirty="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European Route of Jewish Heritage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(synagogues</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 cemeteries</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memorials</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 archives,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libraries)</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Via </a:t>
            </a:r>
            <a:r>
              <a:rPr lang="en-GB" sz="1600" dirty="0" err="1">
                <a:solidFill>
                  <a:schemeClr val="accent4">
                    <a:lumMod val="10000"/>
                  </a:schemeClr>
                </a:solidFill>
                <a:effectLst/>
                <a:latin typeface="Times New Roman" panose="02020603050405020304" pitchFamily="18" charset="0"/>
                <a:cs typeface="Times New Roman" panose="02020603050405020304" pitchFamily="18" charset="0"/>
              </a:rPr>
              <a:t>Regia</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 (oldest and longest road link between the East and the West of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Europe)</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Romanesque Routes of European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European Route of Cistercian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abbeys</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Prehistoric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Rock Art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Trails</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European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Route of Historical Thermal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Towns</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European Route of Megalithic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Culture</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Roman Emperors and Danube Wine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Route</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European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Route of Industrial Heritage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developed around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former industries such as textile, mining or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steel</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 60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“Anchor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Points</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cs-CZ" sz="1600" dirty="0">
                <a:solidFill>
                  <a:schemeClr val="accent4">
                    <a:lumMod val="10000"/>
                  </a:schemeClr>
                </a:solidFill>
                <a:effectLst/>
                <a:latin typeface="Times New Roman" panose="02020603050405020304" pitchFamily="18" charset="0"/>
                <a:cs typeface="Times New Roman" panose="02020603050405020304" pitchFamily="18" charset="0"/>
              </a:rPr>
              <a:t> </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 Mine Michal,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Pilsner </a:t>
            </a:r>
            <a:r>
              <a:rPr lang="en-GB" sz="1600" dirty="0" err="1">
                <a:solidFill>
                  <a:schemeClr val="accent4">
                    <a:lumMod val="10000"/>
                  </a:schemeClr>
                </a:solidFill>
                <a:effectLst/>
                <a:latin typeface="Times New Roman" panose="02020603050405020304" pitchFamily="18" charset="0"/>
                <a:cs typeface="Times New Roman" panose="02020603050405020304" pitchFamily="18" charset="0"/>
              </a:rPr>
              <a:t>Urquell</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 Brewery and Museum</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 </a:t>
            </a:r>
            <a:endParaRPr lang="cs-CZ" sz="16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cultural thematic routes</a:t>
            </a:r>
            <a:endParaRPr lang="en-GB" sz="2800" b="1" dirty="0">
              <a:solidFill>
                <a:srgbClr val="FFFFFF"/>
              </a:solidFill>
              <a:effectLst/>
              <a:latin typeface="Algerian" panose="04020705040A02060702" pitchFamily="82" charset="0"/>
            </a:endParaRPr>
          </a:p>
        </p:txBody>
      </p:sp>
    </p:spTree>
    <p:extLst>
      <p:ext uri="{BB962C8B-B14F-4D97-AF65-F5344CB8AC3E}">
        <p14:creationId xmlns:p14="http://schemas.microsoft.com/office/powerpoint/2010/main" val="297642215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5957999"/>
          </a:xfrm>
        </p:spPr>
        <p:txBody>
          <a:bodyPr/>
          <a:lstStyle/>
          <a:p>
            <a:pPr marL="342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Three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aspects of human creativity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intuitive sensing, vision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expression</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Crafts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sophisticated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technique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Science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knowledge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ART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range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human activities </a:t>
            </a:r>
            <a:r>
              <a:rPr lang="en-GB" sz="1800" dirty="0" smtClean="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artworks appreciated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for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beauty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or emotional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power</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Visual</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art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current usage of the term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includes:</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fine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developed primarily for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aesthetics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painting</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sculpture)</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applied arts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has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 serve also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some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practical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function</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decorative arts – pottery, glassware, furniture, hardstone carving, metal work (goldsmiths), jewellery, ivory carving, woodwork, textile arts, mosaics, etc.</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industrial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design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applied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 products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manufactured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through techniques of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mass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production</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car</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iPod, mixer) </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graphic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design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words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symbols, images,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types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colours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 create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visual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representation of ideas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logos,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posters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billboards, website graphics, signs and product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packaging)</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fashion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design – art of application of design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aesthetics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 clothing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accessories</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interior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design – art or process of designing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interior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room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building</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architecture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art &amp; science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designing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buildings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objects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practical use </a:t>
            </a:r>
            <a:r>
              <a:rPr lang="cs-CZ" sz="1800" dirty="0" err="1" smtClean="0">
                <a:solidFill>
                  <a:schemeClr val="accent4">
                    <a:lumMod val="10000"/>
                  </a:schemeClr>
                </a:solidFill>
                <a:effectLst/>
                <a:latin typeface="Times New Roman" panose="02020603050405020304" pitchFamily="18" charset="0"/>
                <a:cs typeface="Times New Roman" panose="02020603050405020304" pitchFamily="18" charset="0"/>
              </a:rPr>
              <a:t>is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essential</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(handi)crafts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Auditory</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art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i.e. music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(may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be classified as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performing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fine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art or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auditory art)</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Performing</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art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includes theatre and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dance</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cs-CZ" sz="2800" b="1" dirty="0" smtClean="0">
                <a:solidFill>
                  <a:srgbClr val="FFFFFF"/>
                </a:solidFill>
                <a:effectLst/>
                <a:latin typeface="Algerian" panose="04020705040A02060702" pitchFamily="82" charset="0"/>
              </a:rPr>
              <a:t>art</a:t>
            </a:r>
            <a:endParaRPr lang="en-GB" sz="2800" b="1" dirty="0">
              <a:solidFill>
                <a:srgbClr val="FFFFFF"/>
              </a:solidFill>
              <a:effectLst/>
              <a:latin typeface="Algerian" panose="04020705040A02060702" pitchFamily="82" charset="0"/>
            </a:endParaRPr>
          </a:p>
        </p:txBody>
      </p:sp>
    </p:spTree>
    <p:extLst>
      <p:ext uri="{BB962C8B-B14F-4D97-AF65-F5344CB8AC3E}">
        <p14:creationId xmlns:p14="http://schemas.microsoft.com/office/powerpoint/2010/main" val="24152615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2817031"/>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Historically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five</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main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fine arts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painting</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sculpture, architecture, music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poetry</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Created</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primarily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for aesthetic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intellectual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purposes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Judged</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for beauty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meaningfulness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60000" lvl="0" indent="0">
              <a:buClr>
                <a:schemeClr val="accent6">
                  <a:lumMod val="50000"/>
                </a:schemeClr>
              </a:buClr>
              <a:buSzPct val="100000"/>
              <a:buNone/>
            </a:pPr>
            <a:r>
              <a:rPr lang="en-GB" sz="1800" dirty="0" smtClean="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a:t>
            </a:r>
            <a:r>
              <a:rPr lang="cs-CZ" sz="1800" dirty="0" smtClean="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conceptual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differences between fine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applied arts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 practice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y</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often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overlap</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Originally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 ANY skill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or mastery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not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differentiated from crafts or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sciences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Modern</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usage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after 17 century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fine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arts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separated &amp; distinguished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from acquired skills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decorative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or applied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342000" indent="-252000">
              <a:buClr>
                <a:schemeClr val="accent6">
                  <a:lumMod val="50000"/>
                </a:schemeClr>
              </a:buClr>
              <a:buSzPct val="100000"/>
              <a:buFont typeface="Wingdings" panose="05000000000000000000" pitchFamily="2" charset="2"/>
              <a:buChar char="§"/>
            </a:pP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Today</a:t>
            </a:r>
            <a:r>
              <a:rPr lang="cs-CZ" sz="1800" dirty="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fine arts include additional forms</a:t>
            </a:r>
            <a:r>
              <a:rPr lang="cs-CZ" sz="1800" dirty="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film, photography or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printmaking</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cs-CZ" sz="2800" b="1" dirty="0" smtClean="0">
                <a:solidFill>
                  <a:srgbClr val="FFFFFF"/>
                </a:solidFill>
                <a:effectLst/>
                <a:latin typeface="Algerian" panose="04020705040A02060702" pitchFamily="82" charset="0"/>
              </a:rPr>
              <a:t>FINE ARTS</a:t>
            </a:r>
            <a:endParaRPr lang="en-GB" sz="2800" b="1" dirty="0">
              <a:solidFill>
                <a:srgbClr val="FFFFFF"/>
              </a:solidFill>
              <a:effectLst/>
              <a:latin typeface="Algerian" panose="04020705040A02060702" pitchFamily="82" charset="0"/>
            </a:endParaRPr>
          </a:p>
        </p:txBody>
      </p:sp>
      <p:pic>
        <p:nvPicPr>
          <p:cNvPr id="6146" name="Picture 2" descr="https://upload.wikimedia.org/wikipedia/commons/thumb/e/ec/Mona_Lisa%2C_by_Leonardo_da_Vinci%2C_from_C2RMF_retouched.jpg/800px-Mona_Lisa%2C_by_Leonardo_da_Vinci%2C_from_C2RMF_retouch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7408" y="3600000"/>
            <a:ext cx="2075407" cy="30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48" name="Picture 4" descr="https://upload.wikimedia.org/wikipedia/commons/thumb/c/c1/Moses_San_Pietro_in_Vincoli.jpg/800px-Moses_San_Pietro_in_Vincoli.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978"/>
          <a:stretch/>
        </p:blipFill>
        <p:spPr bwMode="auto">
          <a:xfrm>
            <a:off x="324000" y="3600000"/>
            <a:ext cx="2290223" cy="30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50" name="Picture 6" descr="View of Florence showing the dome, which dominates everything around it. It is octagonal in plan and ovoid in section. It has wide ribs rising to the apex with red tiles in between and a marble lantern on to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535" r="11192"/>
          <a:stretch/>
        </p:blipFill>
        <p:spPr bwMode="auto">
          <a:xfrm>
            <a:off x="5076000" y="3600000"/>
            <a:ext cx="3744417" cy="30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87512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3465104"/>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concerned with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design</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decoration </a:t>
            </a:r>
            <a:r>
              <a:rPr lang="en-GB" sz="1800" dirty="0" smtClean="0">
                <a:solidFill>
                  <a:schemeClr val="accent4">
                    <a:lumMod val="10000"/>
                  </a:schemeClr>
                </a:solidFill>
                <a:effectLst/>
                <a:latin typeface="Times New Roman" panose="02020603050405020304" pitchFamily="18" charset="0"/>
                <a:ea typeface="Segoe UI Symbol" panose="020B0502040204020203" pitchFamily="34" charset="0"/>
                <a:cs typeface="Times New Roman" panose="02020603050405020304" pitchFamily="18" charset="0"/>
              </a:rPr>
              <a:t>&amp;</a:t>
            </a:r>
            <a:r>
              <a:rPr lang="cs-CZ" sz="1800" dirty="0" smtClean="0">
                <a:solidFill>
                  <a:schemeClr val="accent4">
                    <a:lumMod val="10000"/>
                  </a:schemeClr>
                </a:solidFill>
                <a:effectLst/>
                <a:latin typeface="Times New Roman" panose="02020603050405020304" pitchFamily="18" charset="0"/>
                <a:ea typeface="Segoe UI Symbol" panose="020B0502040204020203" pitchFamily="34"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manufacture of everyday objects </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Aesthetically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pleasing &amp;</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functional</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Distinction between decorative &amp; fine arts meaningful in post-Renaissance art of the West</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Other cultures &amp; periods – not very useful</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Medieval art in Europe (example)</a:t>
            </a: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Manuscript illumination, monumental sculpture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large-scale wall-paintings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less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regarded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rarely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mentioned in contemporary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sources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Most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prestigious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works </a:t>
            </a:r>
            <a:r>
              <a:rPr lang="en-GB" sz="1800" dirty="0" smtClean="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a:t>
            </a:r>
            <a:r>
              <a:rPr lang="cs-CZ" sz="1800" dirty="0" smtClean="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fine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goldsmith work, metal casting</a:t>
            </a:r>
            <a:r>
              <a:rPr lang="cs-CZ"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ivory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carving</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mosaic</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Contemporary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practice </a:t>
            </a:r>
            <a:r>
              <a:rPr lang="cs-CZ"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distinction between fine &amp; applied art essentially meaningless </a:t>
            </a:r>
          </a:p>
          <a:p>
            <a:pPr marL="360000" lvl="0" indent="0">
              <a:buClr>
                <a:schemeClr val="accent6">
                  <a:lumMod val="50000"/>
                </a:schemeClr>
              </a:buClr>
              <a:buSzPct val="100000"/>
              <a:buNone/>
            </a:pPr>
            <a:r>
              <a:rPr lang="en-GB" sz="1800" dirty="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intention of artist is given primacy regardless of the means through which it is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expressed </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60000" lvl="0" indent="0">
              <a:buClr>
                <a:schemeClr val="accent6">
                  <a:lumMod val="50000"/>
                </a:schemeClr>
              </a:buClr>
              <a:buSzPct val="100000"/>
              <a:buNone/>
            </a:pP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cs-CZ" sz="2800" b="1" dirty="0" smtClean="0">
                <a:solidFill>
                  <a:srgbClr val="FFFFFF"/>
                </a:solidFill>
                <a:effectLst/>
                <a:latin typeface="Algerian" panose="04020705040A02060702" pitchFamily="82" charset="0"/>
              </a:rPr>
              <a:t>APPLIED ARTS – </a:t>
            </a:r>
            <a:r>
              <a:rPr lang="en-GB" sz="2800" b="1" dirty="0">
                <a:solidFill>
                  <a:srgbClr val="FFFFFF"/>
                </a:solidFill>
                <a:effectLst/>
                <a:latin typeface="Algerian" panose="04020705040A02060702" pitchFamily="82" charset="0"/>
              </a:rPr>
              <a:t>Decorative </a:t>
            </a:r>
            <a:r>
              <a:rPr lang="en-GB" sz="2800" b="1" dirty="0" smtClean="0">
                <a:solidFill>
                  <a:srgbClr val="FFFFFF"/>
                </a:solidFill>
                <a:effectLst/>
                <a:latin typeface="Algerian" panose="04020705040A02060702" pitchFamily="82" charset="0"/>
              </a:rPr>
              <a:t>arts</a:t>
            </a:r>
            <a:endParaRPr lang="en-GB" sz="2800" b="1" dirty="0">
              <a:solidFill>
                <a:srgbClr val="FFFFFF"/>
              </a:solidFill>
              <a:effectLst/>
              <a:latin typeface="Algerian" panose="04020705040A02060702" pitchFamily="82" charset="0"/>
            </a:endParaRPr>
          </a:p>
        </p:txBody>
      </p:sp>
      <p:pic>
        <p:nvPicPr>
          <p:cNvPr id="5122" name="Picture 2" descr="Výsledek obrázku pro decorative arts"/>
          <p:cNvPicPr>
            <a:picLocks noChangeAspect="1" noChangeArrowheads="1"/>
          </p:cNvPicPr>
          <p:nvPr/>
        </p:nvPicPr>
        <p:blipFill rotWithShape="1">
          <a:blip r:embed="rId3">
            <a:extLst>
              <a:ext uri="{28A0092B-C50C-407E-A947-70E740481C1C}">
                <a14:useLocalDpi xmlns:a14="http://schemas.microsoft.com/office/drawing/2010/main" val="0"/>
              </a:ext>
            </a:extLst>
          </a:blip>
          <a:srcRect l="5433" t="9246" r="5941" b="8037"/>
          <a:stretch/>
        </p:blipFill>
        <p:spPr bwMode="auto">
          <a:xfrm>
            <a:off x="179513" y="4176000"/>
            <a:ext cx="1916833" cy="25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40" name="Picture 20" descr="Výsledek obrázku pro blanka matragi plesové šaty"/>
          <p:cNvPicPr>
            <a:picLocks noChangeAspect="1" noChangeArrowheads="1"/>
          </p:cNvPicPr>
          <p:nvPr/>
        </p:nvPicPr>
        <p:blipFill rotWithShape="1">
          <a:blip r:embed="rId4">
            <a:extLst>
              <a:ext uri="{28A0092B-C50C-407E-A947-70E740481C1C}">
                <a14:useLocalDpi xmlns:a14="http://schemas.microsoft.com/office/drawing/2010/main" val="0"/>
              </a:ext>
            </a:extLst>
          </a:blip>
          <a:srcRect l="50709"/>
          <a:stretch/>
        </p:blipFill>
        <p:spPr bwMode="auto">
          <a:xfrm>
            <a:off x="7596000" y="4176000"/>
            <a:ext cx="1365386" cy="25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42" name="Picture 22" descr="https://upload.wikimedia.org/wikipedia/commons/thumb/3/31/Surahi_national_Museum_India.JPG/800px-Surahi_national_Museum_Indi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41" t="13885" r="3038"/>
          <a:stretch/>
        </p:blipFill>
        <p:spPr bwMode="auto">
          <a:xfrm>
            <a:off x="2203480" y="4176000"/>
            <a:ext cx="1845839" cy="25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46" name="Picture 26" descr="https://upload.wikimedia.org/wikipedia/commons/c/cb/Greek_-_Bracelets_from_the_Olbia_Treasure_-_Walters_57375%2C_57376_-_Group.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7512" r="6207"/>
          <a:stretch/>
        </p:blipFill>
        <p:spPr bwMode="auto">
          <a:xfrm>
            <a:off x="4156199" y="4428000"/>
            <a:ext cx="1449892" cy="201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54" name="Picture 34" descr="Výsledek obrázku pro decorative art chair"/>
          <p:cNvPicPr>
            <a:picLocks noChangeAspect="1" noChangeArrowheads="1"/>
          </p:cNvPicPr>
          <p:nvPr/>
        </p:nvPicPr>
        <p:blipFill rotWithShape="1">
          <a:blip r:embed="rId7">
            <a:extLst>
              <a:ext uri="{28A0092B-C50C-407E-A947-70E740481C1C}">
                <a14:useLocalDpi xmlns:a14="http://schemas.microsoft.com/office/drawing/2010/main" val="0"/>
              </a:ext>
            </a:extLst>
          </a:blip>
          <a:srcRect l="3082" t="8245" r="4935" b="4688"/>
          <a:stretch/>
        </p:blipFill>
        <p:spPr bwMode="auto">
          <a:xfrm>
            <a:off x="5714275" y="4176000"/>
            <a:ext cx="1774845" cy="25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6573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2889039"/>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Useful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decorative objects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made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completely by hand or by using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simple tools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only </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Requires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particular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skills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knowledge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skilled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work</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Traditional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techniques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creating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items (for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personal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use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products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Both</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practical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aesthetic</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often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have cultural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religious significance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Use</a:t>
            </a:r>
            <a:r>
              <a:rPr lang="cs-CZ"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natural</a:t>
            </a:r>
            <a:r>
              <a:rPr lang="cs-CZ"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indigenous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materials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Roots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 rural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crafts (material-goods necessities) of ancient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civilisations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Rural</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crafts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traditional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crafts production for everyday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use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in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agricultural countryside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Survival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of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some rural crafts is now in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danger </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handicraft</a:t>
            </a:r>
            <a:endParaRPr lang="en-GB" sz="2800" b="1" dirty="0">
              <a:solidFill>
                <a:srgbClr val="FFFFFF"/>
              </a:solidFill>
              <a:effectLst/>
              <a:latin typeface="Algerian" panose="04020705040A02060702" pitchFamily="82" charset="0"/>
            </a:endParaRPr>
          </a:p>
        </p:txBody>
      </p:sp>
      <p:pic>
        <p:nvPicPr>
          <p:cNvPr id="4098" name="Picture 2" descr="https://upload.wikimedia.org/wikipedia/commons/thumb/5/55/Iranian_Handicraft.JPG/1280px-Iranian_Handicraf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00" y="3636000"/>
            <a:ext cx="3015650" cy="226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1/1c/Banaue_Philippines_Handmade-brooms-01.jpg/1024px-Banaue_Philippines_Handmade-brooms-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1"/>
          <a:stretch/>
        </p:blipFill>
        <p:spPr bwMode="auto">
          <a:xfrm>
            <a:off x="7035083" y="1260000"/>
            <a:ext cx="1893269" cy="162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4" name="Picture 8" descr="Výsledek obrázku pro hrn&amp;ccaron;í&amp;rcaron;stv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5825" y="4314524"/>
            <a:ext cx="2160000"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14" name="Picture 18" descr="Výsledek obrázku pro bedná&amp;rcaron;ství"/>
          <p:cNvPicPr>
            <a:picLocks noChangeAspect="1" noChangeArrowheads="1"/>
          </p:cNvPicPr>
          <p:nvPr/>
        </p:nvPicPr>
        <p:blipFill rotWithShape="1">
          <a:blip r:embed="rId6">
            <a:extLst>
              <a:ext uri="{28A0092B-C50C-407E-A947-70E740481C1C}">
                <a14:useLocalDpi xmlns:a14="http://schemas.microsoft.com/office/drawing/2010/main" val="0"/>
              </a:ext>
            </a:extLst>
          </a:blip>
          <a:srcRect l="16887" r="15123"/>
          <a:stretch/>
        </p:blipFill>
        <p:spPr bwMode="auto">
          <a:xfrm>
            <a:off x="5760000" y="3636000"/>
            <a:ext cx="3168352" cy="226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9243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3465103"/>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form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activity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medium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is sound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silence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Vast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range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instruments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vocal techniques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Popular</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music</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number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musical forms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styles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wide appeal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large audiences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music industry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requires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little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or no musical training</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Traditional</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music</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folk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music spread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orally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unknown composers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Art</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music</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(serious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classical music</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advanced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structural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theoretical considerations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written musical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tradition</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Liturgical</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music</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for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religious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ceremonies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Work</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songs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sea shanty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hunting</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pastoral, African American,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cowboy songs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Key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role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in religious rituals, rite of passage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ceremonies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social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 activities</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cs-CZ" sz="2800" b="1" dirty="0" smtClean="0">
                <a:solidFill>
                  <a:srgbClr val="FFFFFF"/>
                </a:solidFill>
                <a:effectLst/>
                <a:latin typeface="Algerian" panose="04020705040A02060702" pitchFamily="82" charset="0"/>
              </a:rPr>
              <a:t>Auditory art</a:t>
            </a:r>
            <a:endParaRPr lang="en-GB" sz="2800" b="1" dirty="0">
              <a:solidFill>
                <a:srgbClr val="FFFFFF"/>
              </a:solidFill>
              <a:effectLst/>
              <a:latin typeface="Algerian" panose="04020705040A02060702" pitchFamily="82" charset="0"/>
            </a:endParaRPr>
          </a:p>
        </p:txBody>
      </p:sp>
      <p:pic>
        <p:nvPicPr>
          <p:cNvPr id="3082" name="Picture 10" descr="Výsledek obrázku pro classical mus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00" y="4212000"/>
            <a:ext cx="3802821" cy="237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84" name="Picture 12" descr="Výsledek obrázku pro the beat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00" y="4212000"/>
            <a:ext cx="2664000" cy="237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88" name="Picture 16" descr="Music lesson Staatliche Antikensammlungen 24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162000"/>
            <a:ext cx="2239556" cy="140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1291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1"/>
            <a:ext cx="9144000" cy="5940000"/>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modern term culture is based on a term used by the Ancient Roman rhetorician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Marcus </a:t>
            </a:r>
            <a:r>
              <a:rPr lang="en-GB" sz="1800" b="1" dirty="0" err="1">
                <a:solidFill>
                  <a:schemeClr val="accent4">
                    <a:lumMod val="10000"/>
                  </a:schemeClr>
                </a:solidFill>
                <a:effectLst/>
                <a:latin typeface="Times New Roman" panose="02020603050405020304" pitchFamily="18" charset="0"/>
                <a:cs typeface="Times New Roman" panose="02020603050405020304" pitchFamily="18" charset="0"/>
              </a:rPr>
              <a:t>Tullius</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 Cicero</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in his </a:t>
            </a:r>
            <a:r>
              <a:rPr lang="en-GB" sz="1800" i="1" dirty="0" err="1">
                <a:solidFill>
                  <a:schemeClr val="accent4">
                    <a:lumMod val="10000"/>
                  </a:schemeClr>
                </a:solidFill>
                <a:effectLst/>
                <a:latin typeface="Times New Roman" panose="02020603050405020304" pitchFamily="18" charset="0"/>
                <a:cs typeface="Times New Roman" panose="02020603050405020304" pitchFamily="18" charset="0"/>
              </a:rPr>
              <a:t>Tusculanae</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dirty="0" err="1">
                <a:solidFill>
                  <a:schemeClr val="accent4">
                    <a:lumMod val="10000"/>
                  </a:schemeClr>
                </a:solidFill>
                <a:effectLst/>
                <a:latin typeface="Times New Roman" panose="02020603050405020304" pitchFamily="18" charset="0"/>
                <a:cs typeface="Times New Roman" panose="02020603050405020304" pitchFamily="18" charset="0"/>
              </a:rPr>
              <a:t>Disputationes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where he used it as an agricultural metaphor for cultivation/development of the soul – “</a:t>
            </a:r>
            <a:r>
              <a:rPr lang="en-GB" sz="1800" dirty="0" err="1">
                <a:solidFill>
                  <a:schemeClr val="accent4">
                    <a:lumMod val="10000"/>
                  </a:schemeClr>
                </a:solidFill>
                <a:effectLst/>
                <a:latin typeface="Times New Roman" panose="02020603050405020304" pitchFamily="18" charset="0"/>
                <a:cs typeface="Times New Roman" panose="02020603050405020304" pitchFamily="18" charset="0"/>
              </a:rPr>
              <a:t>cultura</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animi</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CULTURE</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complex concept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approached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from different perspectives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aspects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Edward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Burnett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Tylor</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(1832-1917; 1871</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i="1" dirty="0" smtClean="0">
                <a:solidFill>
                  <a:schemeClr val="accent4">
                    <a:lumMod val="10000"/>
                  </a:schemeClr>
                </a:solidFill>
                <a:effectLst/>
                <a:latin typeface="Times New Roman" panose="02020603050405020304" pitchFamily="18" charset="0"/>
                <a:cs typeface="Times New Roman" panose="02020603050405020304" pitchFamily="18" charset="0"/>
              </a:rPr>
              <a:t>complex </a:t>
            </a:r>
            <a:r>
              <a:rPr lang="en-GB" sz="1800" i="1" dirty="0" smtClean="0">
                <a:solidFill>
                  <a:schemeClr val="accent4">
                    <a:lumMod val="10000"/>
                  </a:schemeClr>
                </a:solidFill>
                <a:effectLst/>
                <a:latin typeface="Times New Roman" panose="02020603050405020304" pitchFamily="18" charset="0"/>
                <a:cs typeface="Times New Roman" panose="02020603050405020304" pitchFamily="18" charset="0"/>
              </a:rPr>
              <a:t>whole including knowledge, </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belief, art, morals, law, </a:t>
            </a:r>
            <a:r>
              <a:rPr lang="en-GB" sz="1800" i="1" dirty="0" smtClean="0">
                <a:solidFill>
                  <a:schemeClr val="accent4">
                    <a:lumMod val="10000"/>
                  </a:schemeClr>
                </a:solidFill>
                <a:effectLst/>
                <a:latin typeface="Times New Roman" panose="02020603050405020304" pitchFamily="18" charset="0"/>
                <a:cs typeface="Times New Roman" panose="02020603050405020304" pitchFamily="18" charset="0"/>
              </a:rPr>
              <a:t>custom</a:t>
            </a:r>
            <a:r>
              <a:rPr lang="cs-CZ" sz="1800" i="1" dirty="0" smtClean="0">
                <a:solidFill>
                  <a:schemeClr val="accent4">
                    <a:lumMod val="10000"/>
                  </a:schemeClr>
                </a:solidFill>
                <a:effectLst/>
                <a:latin typeface="Times New Roman" panose="02020603050405020304" pitchFamily="18" charset="0"/>
                <a:cs typeface="Times New Roman" panose="02020603050405020304" pitchFamily="18" charset="0"/>
              </a:rPr>
              <a:t>s </a:t>
            </a:r>
            <a:r>
              <a:rPr lang="cs-CZ" sz="1800" i="1"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i="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other capabilities </a:t>
            </a:r>
            <a:r>
              <a:rPr lang="cs-CZ"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i="1" dirty="0" smtClean="0">
                <a:solidFill>
                  <a:schemeClr val="accent4">
                    <a:lumMod val="10000"/>
                  </a:schemeClr>
                </a:solidFill>
                <a:effectLst/>
                <a:latin typeface="Times New Roman" panose="02020603050405020304" pitchFamily="18" charset="0"/>
                <a:cs typeface="Times New Roman" panose="02020603050405020304" pitchFamily="18" charset="0"/>
              </a:rPr>
              <a:t>habits </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acquired by man as a member of </a:t>
            </a:r>
            <a:r>
              <a:rPr lang="en-GB" sz="1800" i="1" dirty="0" smtClean="0">
                <a:solidFill>
                  <a:schemeClr val="accent4">
                    <a:lumMod val="10000"/>
                  </a:schemeClr>
                </a:solidFill>
                <a:effectLst/>
                <a:latin typeface="Times New Roman" panose="02020603050405020304" pitchFamily="18" charset="0"/>
                <a:cs typeface="Times New Roman" panose="02020603050405020304" pitchFamily="18" charset="0"/>
              </a:rPr>
              <a:t>society</a:t>
            </a:r>
            <a:endParaRPr lang="cs-CZ" sz="1800" i="1"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Geert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Hofstede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born 1928</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 </a:t>
            </a:r>
            <a:r>
              <a:rPr lang="en-GB" sz="1800" i="1" dirty="0" smtClean="0">
                <a:solidFill>
                  <a:schemeClr val="accent4">
                    <a:lumMod val="10000"/>
                  </a:schemeClr>
                </a:solidFill>
                <a:effectLst/>
                <a:latin typeface="Times New Roman" panose="02020603050405020304" pitchFamily="18" charset="0"/>
                <a:cs typeface="Times New Roman" panose="02020603050405020304" pitchFamily="18" charset="0"/>
              </a:rPr>
              <a:t>deposit </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of knowledge,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experience</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beliefs,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values</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attitudes</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meanings</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hierarchies</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religion</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notions of time</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roles</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spatial relations</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concepts of the </a:t>
            </a:r>
            <a:r>
              <a:rPr lang="en-GB" sz="1800" i="1" u="sng" dirty="0" smtClean="0">
                <a:solidFill>
                  <a:schemeClr val="accent4">
                    <a:lumMod val="10000"/>
                  </a:schemeClr>
                </a:solidFill>
                <a:effectLst/>
                <a:latin typeface="Times New Roman" panose="02020603050405020304" pitchFamily="18" charset="0"/>
                <a:cs typeface="Times New Roman" panose="02020603050405020304" pitchFamily="18" charset="0"/>
              </a:rPr>
              <a:t>universe</a:t>
            </a:r>
            <a:r>
              <a:rPr lang="en-GB" sz="1800" i="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i="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i="1" u="sng" dirty="0" smtClean="0">
                <a:solidFill>
                  <a:schemeClr val="accent4">
                    <a:lumMod val="10000"/>
                  </a:schemeClr>
                </a:solidFill>
                <a:effectLst/>
                <a:latin typeface="Times New Roman" panose="02020603050405020304" pitchFamily="18" charset="0"/>
                <a:cs typeface="Times New Roman" panose="02020603050405020304" pitchFamily="18" charset="0"/>
              </a:rPr>
              <a:t>material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objects &amp; </a:t>
            </a:r>
            <a:r>
              <a:rPr lang="en-GB" sz="1800" i="1" u="sng" dirty="0" smtClean="0">
                <a:solidFill>
                  <a:schemeClr val="accent4">
                    <a:lumMod val="10000"/>
                  </a:schemeClr>
                </a:solidFill>
                <a:effectLst/>
                <a:latin typeface="Times New Roman" panose="02020603050405020304" pitchFamily="18" charset="0"/>
                <a:cs typeface="Times New Roman" panose="02020603050405020304" pitchFamily="18" charset="0"/>
              </a:rPr>
              <a:t>possessions </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acquired by a group of people in the </a:t>
            </a:r>
            <a:r>
              <a:rPr lang="en-GB" sz="1800" i="1" u="sng" dirty="0">
                <a:solidFill>
                  <a:schemeClr val="accent4">
                    <a:lumMod val="10000"/>
                  </a:schemeClr>
                </a:solidFill>
                <a:effectLst/>
                <a:latin typeface="Times New Roman" panose="02020603050405020304" pitchFamily="18" charset="0"/>
                <a:cs typeface="Times New Roman" panose="02020603050405020304" pitchFamily="18" charset="0"/>
              </a:rPr>
              <a:t>course of generations</a:t>
            </a:r>
            <a:r>
              <a:rPr lang="en-GB" sz="1800" i="1" dirty="0">
                <a:solidFill>
                  <a:schemeClr val="accent4">
                    <a:lumMod val="10000"/>
                  </a:schemeClr>
                </a:solidFill>
                <a:effectLst/>
                <a:latin typeface="Times New Roman" panose="02020603050405020304" pitchFamily="18" charset="0"/>
                <a:cs typeface="Times New Roman" panose="02020603050405020304" pitchFamily="18" charset="0"/>
              </a:rPr>
              <a:t> through individual and group </a:t>
            </a:r>
            <a:r>
              <a:rPr lang="en-GB" sz="1800" i="1" dirty="0" smtClean="0">
                <a:solidFill>
                  <a:schemeClr val="accent4">
                    <a:lumMod val="10000"/>
                  </a:schemeClr>
                </a:solidFill>
                <a:effectLst/>
                <a:latin typeface="Times New Roman" panose="02020603050405020304" pitchFamily="18" charset="0"/>
                <a:cs typeface="Times New Roman" panose="02020603050405020304" pitchFamily="18" charset="0"/>
              </a:rPr>
              <a:t>striving</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Webster’s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New Encyclopaedic Dictionary</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characteristic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features of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civilisation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including its beliefs,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artistic &amp;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material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products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its social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institutions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Merriam-Webster Dictionary</a:t>
            </a:r>
            <a:endPar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beliefs</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 customs, arts, etc. of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particular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society, group,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place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or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time</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particular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society that has its own beliefs, ways of life, art, etc. </a:t>
            </a:r>
            <a:endPar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characteristics &amp;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knowledge of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group </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of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people</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language</a:t>
            </a:r>
            <a:r>
              <a:rPr lang="en-GB" sz="1600" dirty="0">
                <a:solidFill>
                  <a:schemeClr val="accent4">
                    <a:lumMod val="10000"/>
                  </a:schemeClr>
                </a:solidFill>
                <a:effectLst/>
                <a:latin typeface="Times New Roman" panose="02020603050405020304" pitchFamily="18" charset="0"/>
                <a:cs typeface="Times New Roman" panose="02020603050405020304" pitchFamily="18" charset="0"/>
              </a:rPr>
              <a:t>, religion, cuisine, social habits,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music</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 arts</a:t>
            </a:r>
            <a:r>
              <a:rPr lang="cs-CZ" sz="16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New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World </a:t>
            </a:r>
            <a:r>
              <a:rPr lang="en-GB" sz="1800" b="1" dirty="0" err="1">
                <a:solidFill>
                  <a:schemeClr val="accent4">
                    <a:lumMod val="10000"/>
                  </a:schemeClr>
                </a:solidFill>
                <a:effectLst/>
                <a:latin typeface="Times New Roman" panose="02020603050405020304" pitchFamily="18" charset="0"/>
                <a:cs typeface="Times New Roman" panose="02020603050405020304" pitchFamily="18" charset="0"/>
              </a:rPr>
              <a:t>Encyclopedia</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social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standards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norms of behaviour,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traditions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values,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religious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beliefs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practices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held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in common by members of the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society </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Culture</a:t>
            </a:r>
            <a:endParaRPr lang="en-GB" sz="2800" b="1" dirty="0">
              <a:solidFill>
                <a:srgbClr val="FFFFFF"/>
              </a:solidFill>
              <a:effectLst/>
              <a:latin typeface="Algerian" panose="04020705040A02060702" pitchFamily="82" charset="0"/>
            </a:endParaRPr>
          </a:p>
        </p:txBody>
      </p:sp>
    </p:spTree>
    <p:extLst>
      <p:ext uri="{BB962C8B-B14F-4D97-AF65-F5344CB8AC3E}">
        <p14:creationId xmlns:p14="http://schemas.microsoft.com/office/powerpoint/2010/main" val="63345083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2096951"/>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Artists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use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their voices and/or the movements of their bodies to convey artistic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expression</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Variety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of disciplines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all intended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 be performed in front of a live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audience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Mainly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dance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theatre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Music,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opera, musical theatre, mime, puppetry, circus arts, magic, illusion, recitation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public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speaking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also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often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included</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Sometimes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considered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 specialised form of fine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Performing arts</a:t>
            </a:r>
            <a:endParaRPr lang="en-GB" sz="2800" b="1" dirty="0">
              <a:solidFill>
                <a:srgbClr val="FFFFFF"/>
              </a:solidFill>
              <a:effectLst/>
              <a:latin typeface="Algerian" panose="04020705040A02060702" pitchFamily="82" charset="0"/>
            </a:endParaRPr>
          </a:p>
        </p:txBody>
      </p:sp>
      <p:pic>
        <p:nvPicPr>
          <p:cNvPr id="2050" name="Picture 2" descr="Výsledek obrázku pro performing 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996951"/>
            <a:ext cx="3375000" cy="259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Výsledek obrázku pro lords of the da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2000" y="3501008"/>
            <a:ext cx="4320000" cy="28824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72072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1656000"/>
            <a:ext cx="9144000" cy="2556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7" name="Rectangle 2"/>
          <p:cNvSpPr txBox="1">
            <a:spLocks noChangeArrowheads="1"/>
          </p:cNvSpPr>
          <p:nvPr/>
        </p:nvSpPr>
        <p:spPr bwMode="auto">
          <a:xfrm>
            <a:off x="0" y="1908000"/>
            <a:ext cx="9144000" cy="208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6600" b="1" dirty="0" smtClean="0">
                <a:solidFill>
                  <a:srgbClr val="FFFFFF"/>
                </a:solidFill>
                <a:latin typeface="Algerian" panose="04020705040A02060702" pitchFamily="82" charset="0"/>
              </a:rPr>
              <a:t>Thank you for attention</a:t>
            </a:r>
            <a:endParaRPr lang="en-GB" sz="6600" b="1" dirty="0">
              <a:solidFill>
                <a:srgbClr val="FFFFFF"/>
              </a:solidFill>
              <a:latin typeface="Algerian" panose="04020705040A02060702" pitchFamily="82" charset="0"/>
            </a:endParaRPr>
          </a:p>
        </p:txBody>
      </p:sp>
    </p:spTree>
    <p:extLst>
      <p:ext uri="{BB962C8B-B14F-4D97-AF65-F5344CB8AC3E}">
        <p14:creationId xmlns:p14="http://schemas.microsoft.com/office/powerpoint/2010/main" val="41147713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1"/>
            <a:ext cx="9144000" cy="3564000"/>
          </a:xfrm>
        </p:spPr>
        <p:txBody>
          <a:bodyPr/>
          <a:lstStyle/>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Definition</a:t>
            </a:r>
            <a:endPar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distinctive spiritual, material, intellectual &amp; emotional features of society or social group</a:t>
            </a: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encompasses art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literature + lifestyles, ways of living together, value systems, traditions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beliefs</a:t>
            </a: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part of lifestyle shared by particular community</a:t>
            </a: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important factor of life of community</a:t>
            </a: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language, behaviour, lifestyle, customs, heritage and ideology </a:t>
            </a:r>
            <a:r>
              <a:rPr lang="en-GB" sz="1600" dirty="0" smtClean="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 </a:t>
            </a:r>
            <a:r>
              <a:rPr lang="en-GB" sz="1600" b="1" dirty="0" smtClean="0">
                <a:solidFill>
                  <a:schemeClr val="accent4">
                    <a:lumMod val="10000"/>
                  </a:schemeClr>
                </a:solidFill>
                <a:effectLst/>
                <a:latin typeface="Times New Roman" panose="02020603050405020304" pitchFamily="18" charset="0"/>
                <a:cs typeface="Times New Roman" panose="02020603050405020304" pitchFamily="18" charset="0"/>
              </a:rPr>
              <a:t>connect individuals to groups of people in certain culture</a:t>
            </a: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it is not static, fixed or unchanging BUT dynamic process (people respond to changing conditions)</a:t>
            </a:r>
          </a:p>
          <a:p>
            <a:pPr marL="576000" lvl="1" indent="-252000">
              <a:buClr>
                <a:schemeClr val="accent6">
                  <a:lumMod val="50000"/>
                </a:schemeClr>
              </a:buClr>
              <a:buSzPct val="100000"/>
              <a:buFont typeface="Wingdings" panose="05000000000000000000" pitchFamily="2" charset="2"/>
              <a:buChar char="§"/>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consists of three elements – </a:t>
            </a:r>
            <a:r>
              <a:rPr lang="en-GB" sz="1600" b="1" dirty="0" smtClean="0">
                <a:solidFill>
                  <a:schemeClr val="accent4">
                    <a:lumMod val="10000"/>
                  </a:schemeClr>
                </a:solidFill>
                <a:effectLst/>
                <a:latin typeface="Times New Roman" panose="02020603050405020304" pitchFamily="18" charset="0"/>
                <a:cs typeface="Times New Roman" panose="02020603050405020304" pitchFamily="18" charset="0"/>
              </a:rPr>
              <a:t>values</a:t>
            </a: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600" b="1" dirty="0" smtClean="0">
                <a:solidFill>
                  <a:schemeClr val="accent4">
                    <a:lumMod val="10000"/>
                  </a:schemeClr>
                </a:solidFill>
                <a:effectLst/>
                <a:latin typeface="Times New Roman" panose="02020603050405020304" pitchFamily="18" charset="0"/>
                <a:cs typeface="Times New Roman" panose="02020603050405020304" pitchFamily="18" charset="0"/>
              </a:rPr>
              <a:t>norms </a:t>
            </a:r>
            <a:r>
              <a:rPr lang="en-GB" sz="1600" b="1"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600" b="1" dirty="0" smtClean="0">
                <a:solidFill>
                  <a:schemeClr val="accent4">
                    <a:lumMod val="10000"/>
                  </a:schemeClr>
                </a:solidFill>
                <a:effectLst/>
                <a:latin typeface="Times New Roman" panose="02020603050405020304" pitchFamily="18" charset="0"/>
                <a:cs typeface="Times New Roman" panose="02020603050405020304" pitchFamily="18" charset="0"/>
              </a:rPr>
              <a:t>artefacts</a:t>
            </a:r>
          </a:p>
          <a:p>
            <a:pPr marL="828000" lvl="2" indent="-252000">
              <a:buClr>
                <a:schemeClr val="accent6">
                  <a:lumMod val="50000"/>
                </a:schemeClr>
              </a:buClr>
              <a:buSzPct val="100000"/>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values – ideas about what in life is important</a:t>
            </a:r>
          </a:p>
          <a:p>
            <a:pPr marL="828000" lvl="2" indent="-252000">
              <a:buClr>
                <a:schemeClr val="accent6">
                  <a:lumMod val="50000"/>
                </a:schemeClr>
              </a:buClr>
              <a:buSzPct val="100000"/>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norms – expectations of how people will behave</a:t>
            </a:r>
          </a:p>
          <a:p>
            <a:pPr marL="828000" lvl="2" indent="-252000">
              <a:buClr>
                <a:schemeClr val="accent6">
                  <a:lumMod val="50000"/>
                </a:schemeClr>
              </a:buClr>
              <a:buSzPct val="100000"/>
            </a:pPr>
            <a:r>
              <a:rPr lang="en-GB" sz="1600" dirty="0" smtClean="0">
                <a:solidFill>
                  <a:schemeClr val="accent4">
                    <a:lumMod val="10000"/>
                  </a:schemeClr>
                </a:solidFill>
                <a:effectLst/>
                <a:latin typeface="Times New Roman" panose="02020603050405020304" pitchFamily="18" charset="0"/>
                <a:cs typeface="Times New Roman" panose="02020603050405020304" pitchFamily="18" charset="0"/>
              </a:rPr>
              <a:t>artefacts – derive from the values and norms of a culture</a:t>
            </a:r>
            <a:endParaRPr lang="cs-CZ" sz="16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cs-CZ" sz="2800" b="1" dirty="0" smtClean="0">
                <a:solidFill>
                  <a:srgbClr val="FFFFFF"/>
                </a:solidFill>
                <a:effectLst/>
                <a:latin typeface="Algerian" panose="04020705040A02060702" pitchFamily="82" charset="0"/>
              </a:rPr>
              <a:t>UNESCO </a:t>
            </a:r>
            <a:r>
              <a:rPr lang="cs-CZ" sz="2000" b="1" dirty="0">
                <a:solidFill>
                  <a:srgbClr val="FFFFFF"/>
                </a:solidFill>
                <a:effectLst/>
                <a:latin typeface="Algerian" panose="04020705040A02060702" pitchFamily="82" charset="0"/>
              </a:rPr>
              <a:t>AND</a:t>
            </a:r>
            <a:r>
              <a:rPr lang="cs-CZ" sz="2800" b="1" dirty="0" smtClean="0">
                <a:solidFill>
                  <a:srgbClr val="FFFFFF"/>
                </a:solidFill>
                <a:effectLst/>
                <a:latin typeface="Algerian" panose="04020705040A02060702" pitchFamily="82" charset="0"/>
              </a:rPr>
              <a:t> </a:t>
            </a:r>
            <a:r>
              <a:rPr lang="en-GB" sz="2800" b="1" dirty="0" smtClean="0">
                <a:solidFill>
                  <a:srgbClr val="FFFFFF"/>
                </a:solidFill>
                <a:effectLst/>
                <a:latin typeface="Algerian" panose="04020705040A02060702" pitchFamily="82" charset="0"/>
              </a:rPr>
              <a:t>Culture</a:t>
            </a:r>
            <a:endParaRPr lang="en-GB" sz="2800" b="1" dirty="0">
              <a:solidFill>
                <a:srgbClr val="FFFFFF"/>
              </a:solidFill>
              <a:effectLst/>
              <a:latin typeface="Algerian" panose="04020705040A02060702" pitchFamily="82" charset="0"/>
            </a:endParaRPr>
          </a:p>
        </p:txBody>
      </p:sp>
      <p:pic>
        <p:nvPicPr>
          <p:cNvPr id="8194" name="Picture 2" descr="Výsledek obrázku pro unesco and 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00" y="3645024"/>
            <a:ext cx="3773765" cy="284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Výsledek obrázku pro culture and cultural herit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572000"/>
            <a:ext cx="2157061" cy="208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3583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5121288"/>
          </a:xfrm>
        </p:spPr>
        <p:txBody>
          <a:bodyPr/>
          <a:lstStyle/>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Originally referred exclusively to the monumental remains of cultures</a:t>
            </a: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Gradually included new categories – intangible, ethnographic, industrial heritage</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etc.</a:t>
            </a:r>
            <a:endPar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Includes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environment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Natural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environment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Includes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1"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tangible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culture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(buildings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monuments, landscapes, books, works of art,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artefacts)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1"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intangible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culture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(folklore</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traditions, language, knowledge, songs, music, dance, cuisine, crafts or festivals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Consists of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products &amp; processes</a:t>
            </a:r>
          </a:p>
          <a:p>
            <a:pPr marL="576000" lvl="1"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inherited from past generations</a:t>
            </a:r>
          </a:p>
          <a:p>
            <a:pPr marL="576000" lvl="1"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maintained in the present</a:t>
            </a:r>
          </a:p>
          <a:p>
            <a:pPr marL="576000" lvl="1"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passed on to the future generations</a:t>
            </a:r>
          </a:p>
          <a:p>
            <a:pPr marL="342000" indent="-252000">
              <a:buClr>
                <a:schemeClr val="accent6">
                  <a:lumMod val="50000"/>
                </a:schemeClr>
              </a:buClr>
              <a:buSzPct val="100000"/>
              <a:buFont typeface="Wingdings" panose="05000000000000000000" pitchFamily="2" charset="2"/>
              <a:buChar char="§"/>
            </a:pPr>
            <a:r>
              <a:rPr lang="en-GB" sz="2000" dirty="0" smtClean="0">
                <a:solidFill>
                  <a:schemeClr val="accent4">
                    <a:lumMod val="10000"/>
                  </a:schemeClr>
                </a:solidFill>
                <a:effectLst/>
                <a:latin typeface="Times New Roman" panose="02020603050405020304" pitchFamily="18" charset="0"/>
                <a:cs typeface="Times New Roman" panose="02020603050405020304" pitchFamily="18" charset="0"/>
              </a:rPr>
              <a:t>Not</a:t>
            </a:r>
            <a:r>
              <a:rPr lang="cs-CZ" sz="20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2000" dirty="0" smtClean="0">
                <a:solidFill>
                  <a:schemeClr val="accent4">
                    <a:lumMod val="10000"/>
                  </a:schemeClr>
                </a:solidFill>
                <a:effectLst/>
                <a:latin typeface="Times New Roman" panose="02020603050405020304" pitchFamily="18" charset="0"/>
                <a:cs typeface="Times New Roman" panose="02020603050405020304" pitchFamily="18" charset="0"/>
              </a:rPr>
              <a:t>renewable resource</a:t>
            </a:r>
            <a:endParaRPr lang="cs-CZ" sz="20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60000" indent="0">
              <a:buClr>
                <a:schemeClr val="accent6">
                  <a:lumMod val="50000"/>
                </a:schemeClr>
              </a:buClr>
              <a:buSzPct val="100000"/>
              <a:buNone/>
            </a:pPr>
            <a:r>
              <a:rPr lang="cs-CZ" sz="2000" dirty="0" smtClean="0">
                <a:solidFill>
                  <a:schemeClr val="accent4">
                    <a:lumMod val="10000"/>
                  </a:schemeClr>
                </a:solidFill>
                <a:effectLst/>
                <a:latin typeface="Segoe UI Symbol" panose="020B0502040204020203" pitchFamily="34" charset="0"/>
                <a:ea typeface="Segoe UI Symbol" panose="020B0502040204020203" pitchFamily="34" charset="0"/>
                <a:cs typeface="Times New Roman" panose="02020603050405020304" pitchFamily="18" charset="0"/>
              </a:rPr>
              <a:t>→</a:t>
            </a:r>
            <a:r>
              <a:rPr lang="en-GB" sz="20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2000" b="1" dirty="0">
                <a:solidFill>
                  <a:schemeClr val="accent4">
                    <a:lumMod val="10000"/>
                  </a:schemeClr>
                </a:solidFill>
                <a:effectLst/>
                <a:latin typeface="Times New Roman" panose="02020603050405020304" pitchFamily="18" charset="0"/>
                <a:cs typeface="Times New Roman" panose="02020603050405020304" pitchFamily="18" charset="0"/>
              </a:rPr>
              <a:t>should be conserved in the most efficient </a:t>
            </a:r>
            <a:r>
              <a:rPr lang="en-GB" sz="2000" b="1" dirty="0" smtClean="0">
                <a:solidFill>
                  <a:schemeClr val="accent4">
                    <a:lumMod val="10000"/>
                  </a:schemeClr>
                </a:solidFill>
                <a:effectLst/>
                <a:latin typeface="Times New Roman" panose="02020603050405020304" pitchFamily="18" charset="0"/>
                <a:cs typeface="Times New Roman" panose="02020603050405020304" pitchFamily="18" charset="0"/>
              </a:rPr>
              <a:t>way</a:t>
            </a:r>
            <a:endParaRPr lang="cs-CZ" sz="2000" dirty="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1" indent="-252000">
              <a:buClr>
                <a:schemeClr val="accent6">
                  <a:lumMod val="50000"/>
                </a:schemeClr>
              </a:buClr>
              <a:buSzPct val="100000"/>
              <a:buFont typeface="Wingdings" panose="05000000000000000000" pitchFamily="2" charset="2"/>
              <a:buChar char="§"/>
            </a:pPr>
            <a:endParaRPr lang="cs-CZ" sz="16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Cultural heritage</a:t>
            </a:r>
            <a:endParaRPr lang="en-GB" sz="2800" b="1" dirty="0">
              <a:solidFill>
                <a:srgbClr val="FFFFFF"/>
              </a:solidFill>
              <a:effectLst/>
              <a:latin typeface="Algerian" panose="04020705040A02060702" pitchFamily="82" charset="0"/>
            </a:endParaRPr>
          </a:p>
        </p:txBody>
      </p:sp>
      <p:pic>
        <p:nvPicPr>
          <p:cNvPr id="6" name="Picture 4" descr="Výsledek obrázku pro unesco and cultural heritage"/>
          <p:cNvPicPr>
            <a:picLocks noChangeAspect="1"/>
          </p:cNvPicPr>
          <p:nvPr/>
        </p:nvPicPr>
        <p:blipFill rotWithShape="1">
          <a:blip r:embed="rId3" cstate="print">
            <a:extLst>
              <a:ext uri="{28A0092B-C50C-407E-A947-70E740481C1C}">
                <a14:useLocalDpi xmlns:a14="http://schemas.microsoft.com/office/drawing/2010/main" val="0"/>
              </a:ext>
            </a:extLst>
          </a:blip>
          <a:srcRect b="7189"/>
          <a:stretch/>
        </p:blipFill>
        <p:spPr bwMode="auto">
          <a:xfrm>
            <a:off x="7124880" y="3861048"/>
            <a:ext cx="1837613" cy="273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292" name="Picture 4" descr="Výsledek obrázku pro unesco and cultural heritage"/>
          <p:cNvPicPr>
            <a:picLocks noChangeAspect="1" noChangeArrowheads="1"/>
          </p:cNvPicPr>
          <p:nvPr/>
        </p:nvPicPr>
        <p:blipFill rotWithShape="1">
          <a:blip r:embed="rId4">
            <a:extLst>
              <a:ext uri="{28A0092B-C50C-407E-A947-70E740481C1C}">
                <a14:useLocalDpi xmlns:a14="http://schemas.microsoft.com/office/drawing/2010/main" val="0"/>
              </a:ext>
            </a:extLst>
          </a:blip>
          <a:srcRect b="6727"/>
          <a:stretch/>
        </p:blipFill>
        <p:spPr bwMode="auto">
          <a:xfrm>
            <a:off x="3924000" y="3600000"/>
            <a:ext cx="3023294" cy="18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87733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1"/>
            <a:ext cx="9144000" cy="5940000"/>
          </a:xfrm>
        </p:spPr>
        <p:txBody>
          <a:bodyPr/>
          <a:lstStyle/>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Convention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Concerning the Protection of the World Cultural and Natural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endPar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endPar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our legacy from the past that we pass on to future generations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irreplaceable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sources of life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inspiration</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two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categories – cultural heritage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natural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1,031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World Heritage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Sites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802 cultural, 197 natural and 32 mixed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properties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163 states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each important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to the international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community</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July 2015</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CULTURAL HERITAGE</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monuments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architectural works, works of monumental sculpture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painting</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elements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of archaeological nature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inscriptions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cave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dwellings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etc.</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p>
          <a:p>
            <a:pPr marL="576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groups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of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buildings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p>
          <a:p>
            <a:pPr marL="576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sites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works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man</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combined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works of nature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man</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areas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p>
        </p:txBody>
      </p:sp>
      <p:sp>
        <p:nvSpPr>
          <p:cNvPr id="5"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UNESCO </a:t>
            </a:r>
            <a:r>
              <a:rPr lang="en-GB" sz="2000" b="1" dirty="0" smtClean="0">
                <a:solidFill>
                  <a:srgbClr val="FFFFFF"/>
                </a:solidFill>
                <a:effectLst/>
                <a:latin typeface="Algerian" panose="04020705040A02060702" pitchFamily="82" charset="0"/>
              </a:rPr>
              <a:t>AND</a:t>
            </a:r>
            <a:r>
              <a:rPr lang="en-GB" sz="2800" b="1" dirty="0" smtClean="0">
                <a:solidFill>
                  <a:srgbClr val="FFFFFF"/>
                </a:solidFill>
                <a:effectLst/>
                <a:latin typeface="Algerian" panose="04020705040A02060702" pitchFamily="82" charset="0"/>
              </a:rPr>
              <a:t> Cultural heritage</a:t>
            </a:r>
            <a:endParaRPr lang="en-GB" sz="2800" b="1" dirty="0">
              <a:solidFill>
                <a:srgbClr val="FFFFFF"/>
              </a:solidFill>
              <a:effectLst/>
              <a:latin typeface="Algerian" panose="04020705040A02060702" pitchFamily="82" charset="0"/>
            </a:endParaRPr>
          </a:p>
        </p:txBody>
      </p:sp>
      <p:pic>
        <p:nvPicPr>
          <p:cNvPr id="13314" name="Picture 2" descr="Výsledek obrázku pro unesco and cultural herit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18" t="9833" r="6279" b="7450"/>
          <a:stretch/>
        </p:blipFill>
        <p:spPr bwMode="auto">
          <a:xfrm>
            <a:off x="2843755" y="4860000"/>
            <a:ext cx="2520281" cy="18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316" name="Picture 4" descr="Výsledek obrázku pro unesco and cultural herit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188"/>
          <a:stretch/>
        </p:blipFill>
        <p:spPr bwMode="auto">
          <a:xfrm>
            <a:off x="180000" y="4860000"/>
            <a:ext cx="2519792" cy="18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318" name="Picture 6" descr="Výsledek obrázku pro unesco and cultural herit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646" t="35501" r="8028" b="-2"/>
          <a:stretch/>
        </p:blipFill>
        <p:spPr bwMode="auto">
          <a:xfrm>
            <a:off x="5508000" y="4860000"/>
            <a:ext cx="3456384" cy="18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2843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1"/>
            <a:ext cx="9144000" cy="5940000"/>
          </a:xfrm>
        </p:spPr>
        <p:txBody>
          <a:bodyPr/>
          <a:lstStyle/>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Two</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basic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groups of cultural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endPar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tangible</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cultural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movable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cultural heritage (paintings, sculptures, coins,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manuscripts)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immovable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cultural heritage (monuments, archaeological sites, national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historical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memorials, churches, bridges, etc</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underwater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cultural heritage (shipwrecks, underwater ruins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cities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intangible</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cultural heritage (language, music, songs, oral traditions, dance, rituals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indent="0">
              <a:buNone/>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Non-physical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aspects of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particular culture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cannot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be touched or stored in physical form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ONLY experienced</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social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values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traditions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customs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practices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aesthetic &amp;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spiritual beliefs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artistic expressions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828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languages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UNESCO </a:t>
            </a:r>
            <a:r>
              <a:rPr lang="en-GB" sz="2000" b="1" dirty="0" smtClean="0">
                <a:solidFill>
                  <a:srgbClr val="FFFFFF"/>
                </a:solidFill>
                <a:effectLst/>
                <a:latin typeface="Algerian" panose="04020705040A02060702" pitchFamily="82" charset="0"/>
              </a:rPr>
              <a:t>AND</a:t>
            </a:r>
            <a:r>
              <a:rPr lang="en-GB" sz="2800" b="1" dirty="0" smtClean="0">
                <a:solidFill>
                  <a:srgbClr val="FFFFFF"/>
                </a:solidFill>
                <a:effectLst/>
                <a:latin typeface="Algerian" panose="04020705040A02060702" pitchFamily="82" charset="0"/>
              </a:rPr>
              <a:t> Cultural heritage</a:t>
            </a:r>
            <a:endParaRPr lang="en-GB" sz="2800" b="1" dirty="0">
              <a:solidFill>
                <a:srgbClr val="FFFFFF"/>
              </a:solidFill>
              <a:effectLst/>
              <a:latin typeface="Algerian" panose="04020705040A02060702" pitchFamily="82" charset="0"/>
            </a:endParaRPr>
          </a:p>
        </p:txBody>
      </p:sp>
      <p:pic>
        <p:nvPicPr>
          <p:cNvPr id="15372" name="Picture 12" descr="Výsledek obrázku pro jízda král&amp;uring; kyjov 20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84" t="8383" r="6995"/>
          <a:stretch/>
        </p:blipFill>
        <p:spPr bwMode="auto">
          <a:xfrm>
            <a:off x="6048002" y="4233887"/>
            <a:ext cx="2809580" cy="226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374" name="Picture 14" descr="Výsledek obrázku pro intangible cultural heritage ita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482" y="3573052"/>
            <a:ext cx="2448000" cy="183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0679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2817031"/>
          </a:xfrm>
        </p:spPr>
        <p:txBody>
          <a:bodyPr/>
          <a:lstStyle/>
          <a:p>
            <a:pPr marL="342000" lvl="0" indent="-252000">
              <a:buClr>
                <a:schemeClr val="accent6">
                  <a:lumMod val="50000"/>
                </a:schemeClr>
              </a:buClr>
              <a:buSzPct val="100000"/>
              <a:buFont typeface="Wingdings" panose="05000000000000000000" pitchFamily="2" charset="2"/>
              <a:buChar char="§"/>
            </a:pP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Convention for the Safeguarding of the Intangible Cultural Heritage </a:t>
            </a:r>
            <a:endPar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342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Practices,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representations, expressions, knowledge, skills that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communities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recognize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part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their cultural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heritage</a:t>
            </a:r>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Oral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traditions and expressions, including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language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Music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and the performing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arts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Social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practices, rituals and festive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events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Knowledge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and practices concerning nature and the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universe</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Handicrafts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and visual arts that demonstrate traditional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craftsmanship</a:t>
            </a:r>
          </a:p>
        </p:txBody>
      </p:sp>
      <p:sp>
        <p:nvSpPr>
          <p:cNvPr id="8"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a:solidFill>
                  <a:srgbClr val="FFFFFF"/>
                </a:solidFill>
                <a:effectLst/>
                <a:latin typeface="Algerian" panose="04020705040A02060702" pitchFamily="82" charset="0"/>
              </a:rPr>
              <a:t>UNESCO </a:t>
            </a:r>
            <a:r>
              <a:rPr lang="en-GB" sz="2000" b="1" dirty="0">
                <a:solidFill>
                  <a:srgbClr val="FFFFFF"/>
                </a:solidFill>
                <a:effectLst/>
                <a:latin typeface="Algerian" panose="04020705040A02060702" pitchFamily="82" charset="0"/>
              </a:rPr>
              <a:t>AND </a:t>
            </a:r>
            <a:r>
              <a:rPr lang="en-GB" sz="2800" b="1" dirty="0" smtClean="0">
                <a:solidFill>
                  <a:srgbClr val="FFFFFF"/>
                </a:solidFill>
                <a:effectLst/>
                <a:latin typeface="Algerian" panose="04020705040A02060702" pitchFamily="82" charset="0"/>
              </a:rPr>
              <a:t>Intangible heritage</a:t>
            </a:r>
            <a:endParaRPr lang="en-GB" sz="2800" b="1" dirty="0">
              <a:solidFill>
                <a:srgbClr val="FFFFFF"/>
              </a:solidFill>
              <a:effectLst/>
              <a:latin typeface="Algerian" panose="04020705040A02060702" pitchFamily="82" charset="0"/>
            </a:endParaRPr>
          </a:p>
        </p:txBody>
      </p:sp>
      <p:pic>
        <p:nvPicPr>
          <p:cNvPr id="5" name="Picture 2" descr="Výsledek obrázku pro jízda král&amp;uring; kyjov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000" y="3564000"/>
            <a:ext cx="5508000" cy="30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8" descr="Výsledek obrázku pro jízda král&amp;uring; kyjov 20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456" b="3827"/>
          <a:stretch/>
        </p:blipFill>
        <p:spPr bwMode="auto">
          <a:xfrm>
            <a:off x="468000" y="3564000"/>
            <a:ext cx="2486025" cy="3096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8213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4617231"/>
          </a:xfrm>
        </p:spPr>
        <p:txBody>
          <a:bodyPr/>
          <a:lstStyle/>
          <a:p>
            <a:pPr marL="342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Natural heritage – important part of the heritage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understood as a part of cultural heritage</a:t>
            </a:r>
            <a:endPar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countryside &amp; natural environment including flora and fauna</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(forests, mountains, lakes, rivers, caves, etc.) </a:t>
            </a:r>
            <a:endPar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geological elements (including mineralogical, geomorphological, paleontological, etc.)</a:t>
            </a:r>
          </a:p>
          <a:p>
            <a:pPr marL="57600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cultural landscapes, natural features that have cultural attributes</a:t>
            </a:r>
          </a:p>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Convention Concerning the Protection of the World Cultural and Natural Heritage</a:t>
            </a:r>
          </a:p>
          <a:p>
            <a:pPr marL="576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natural features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physical &amp; biological formations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or groups of such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formations that are of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outstanding universal value from the aesthetic or scientific point of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view</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geological &amp;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physiographical formations </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precisely defined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areas</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that constitute the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habitat of threatened species of animals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plants of outstanding universal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value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from the point of view of science or conservation</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natural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sites </a:t>
            </a:r>
            <a:r>
              <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precisely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defined natural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areas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of outstanding universal value from the point of view of science, conservation or natural beauty</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lvl="0"/>
            <a:endParaRPr lang="cs-CZ" sz="180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UNESCO </a:t>
            </a:r>
            <a:r>
              <a:rPr lang="en-GB" sz="2000" b="1" dirty="0" smtClean="0">
                <a:solidFill>
                  <a:srgbClr val="FFFFFF"/>
                </a:solidFill>
                <a:effectLst/>
                <a:latin typeface="Algerian" panose="04020705040A02060702" pitchFamily="82" charset="0"/>
              </a:rPr>
              <a:t>AND</a:t>
            </a:r>
            <a:r>
              <a:rPr lang="en-GB" sz="2800" b="1" dirty="0" smtClean="0">
                <a:solidFill>
                  <a:srgbClr val="FFFFFF"/>
                </a:solidFill>
                <a:effectLst/>
                <a:latin typeface="Algerian" panose="04020705040A02060702" pitchFamily="82" charset="0"/>
              </a:rPr>
              <a:t> </a:t>
            </a:r>
            <a:r>
              <a:rPr lang="cs-CZ" sz="2800" b="1" dirty="0" smtClean="0">
                <a:solidFill>
                  <a:srgbClr val="FFFFFF"/>
                </a:solidFill>
                <a:effectLst/>
                <a:latin typeface="Algerian" panose="04020705040A02060702" pitchFamily="82" charset="0"/>
              </a:rPr>
              <a:t>natural </a:t>
            </a:r>
            <a:r>
              <a:rPr lang="en-GB" sz="2800" b="1" dirty="0" smtClean="0">
                <a:solidFill>
                  <a:srgbClr val="FFFFFF"/>
                </a:solidFill>
                <a:effectLst/>
                <a:latin typeface="Algerian" panose="04020705040A02060702" pitchFamily="82" charset="0"/>
              </a:rPr>
              <a:t>heritage</a:t>
            </a:r>
            <a:endParaRPr lang="en-GB" sz="2800" b="1" dirty="0">
              <a:solidFill>
                <a:srgbClr val="FFFFFF"/>
              </a:solidFill>
              <a:effectLst/>
              <a:latin typeface="Algerian" panose="04020705040A02060702" pitchFamily="82" charset="0"/>
            </a:endParaRPr>
          </a:p>
        </p:txBody>
      </p:sp>
      <p:pic>
        <p:nvPicPr>
          <p:cNvPr id="18438" name="Picture 6" descr="Výsledek obrázku pro natural heritage"/>
          <p:cNvPicPr>
            <a:picLocks noChangeAspect="1" noChangeArrowheads="1"/>
          </p:cNvPicPr>
          <p:nvPr/>
        </p:nvPicPr>
        <p:blipFill rotWithShape="1">
          <a:blip r:embed="rId3">
            <a:extLst>
              <a:ext uri="{28A0092B-C50C-407E-A947-70E740481C1C}">
                <a14:useLocalDpi xmlns:a14="http://schemas.microsoft.com/office/drawing/2010/main" val="0"/>
              </a:ext>
            </a:extLst>
          </a:blip>
          <a:srcRect l="13351" r="4877"/>
          <a:stretch/>
        </p:blipFill>
        <p:spPr bwMode="auto">
          <a:xfrm>
            <a:off x="5436000" y="4932000"/>
            <a:ext cx="3528392"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440" name="Picture 8" descr="Výsledek obrázku pro natural herit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15" t="12735" r="26957" b="2624"/>
          <a:stretch/>
        </p:blipFill>
        <p:spPr bwMode="auto">
          <a:xfrm>
            <a:off x="3303975" y="4932000"/>
            <a:ext cx="2016224"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442" name="Picture 10" descr="Výsledek obrázku pro natural herit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569" t="5102" b="10259"/>
          <a:stretch/>
        </p:blipFill>
        <p:spPr bwMode="auto">
          <a:xfrm>
            <a:off x="180000" y="4932000"/>
            <a:ext cx="3008175"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11249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se zakulacenými rohy na opačné straně 1"/>
          <p:cNvSpPr/>
          <p:nvPr/>
        </p:nvSpPr>
        <p:spPr>
          <a:xfrm>
            <a:off x="0" y="0"/>
            <a:ext cx="9144000" cy="900000"/>
          </a:xfrm>
          <a:prstGeom prst="round2DiagRect">
            <a:avLst>
              <a:gd name="adj1" fmla="val 16667"/>
              <a:gd name="adj2" fmla="val 49524"/>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endParaRPr lang="en-GB" smtClean="0">
              <a:solidFill>
                <a:srgbClr val="FFFFFF"/>
              </a:solidFill>
            </a:endParaRPr>
          </a:p>
        </p:txBody>
      </p:sp>
      <p:sp>
        <p:nvSpPr>
          <p:cNvPr id="3" name="Zástupný symbol pro text 2"/>
          <p:cNvSpPr>
            <a:spLocks noGrp="1"/>
          </p:cNvSpPr>
          <p:nvPr>
            <p:ph type="body" sz="half" idx="2"/>
          </p:nvPr>
        </p:nvSpPr>
        <p:spPr>
          <a:xfrm>
            <a:off x="0" y="900000"/>
            <a:ext cx="9144000" cy="3249079"/>
          </a:xfrm>
        </p:spPr>
        <p:txBody>
          <a:bodyPr/>
          <a:lstStyle/>
          <a:p>
            <a:pPr marL="342000" lvl="0" indent="-252000">
              <a:buClr>
                <a:schemeClr val="accent6">
                  <a:lumMod val="50000"/>
                </a:schemeClr>
              </a:buClr>
              <a:buSzPct val="100000"/>
              <a:buFont typeface="Wingdings" panose="05000000000000000000" pitchFamily="2" charset="2"/>
              <a:buChar char="§"/>
            </a:pP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Convention </a:t>
            </a:r>
            <a:r>
              <a:rPr lang="en-GB" sz="1800" b="1" dirty="0">
                <a:solidFill>
                  <a:schemeClr val="accent4">
                    <a:lumMod val="10000"/>
                  </a:schemeClr>
                </a:solidFill>
                <a:effectLst/>
                <a:latin typeface="Times New Roman" panose="02020603050405020304" pitchFamily="18" charset="0"/>
                <a:cs typeface="Times New Roman" panose="02020603050405020304" pitchFamily="18" charset="0"/>
              </a:rPr>
              <a:t>for the Protection of the Archaeological Heritage of </a:t>
            </a:r>
            <a:r>
              <a:rPr lang="en-GB" sz="1800" b="1" dirty="0" smtClean="0">
                <a:solidFill>
                  <a:schemeClr val="accent4">
                    <a:lumMod val="10000"/>
                  </a:schemeClr>
                </a:solidFill>
                <a:effectLst/>
                <a:latin typeface="Times New Roman" panose="02020603050405020304" pitchFamily="18" charset="0"/>
                <a:cs typeface="Times New Roman" panose="02020603050405020304" pitchFamily="18" charset="0"/>
              </a:rPr>
              <a:t>Europe</a:t>
            </a:r>
            <a:endParaRPr lang="cs-CZ" sz="1800" b="1"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All</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remains &amp;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objects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&amp; any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other traces of mankind from past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epochs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Source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of the European collective memory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instrument for historical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&amp;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scientific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study</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Its preservation &amp; study help to retrace history of mankind  </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Include</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s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structures</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 constructions, groups of buildings, developed sites, moveable objects, monuments of other kinds </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their context</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marL="576000" lvl="0" indent="-252000">
              <a:buClr>
                <a:schemeClr val="accent6">
                  <a:lumMod val="50000"/>
                </a:schemeClr>
              </a:buClr>
              <a:buSzPct val="100000"/>
              <a:buFont typeface="Wingdings" panose="05000000000000000000" pitchFamily="2" charset="2"/>
              <a:buChar char="§"/>
            </a:pP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Constitutes</a:t>
            </a:r>
            <a:r>
              <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basic </a:t>
            </a:r>
            <a:r>
              <a:rPr lang="en-GB" sz="1800" dirty="0">
                <a:solidFill>
                  <a:schemeClr val="accent4">
                    <a:lumMod val="10000"/>
                  </a:schemeClr>
                </a:solidFill>
                <a:effectLst/>
                <a:latin typeface="Times New Roman" panose="02020603050405020304" pitchFamily="18" charset="0"/>
                <a:cs typeface="Times New Roman" panose="02020603050405020304" pitchFamily="18" charset="0"/>
              </a:rPr>
              <a:t>record of past human </a:t>
            </a:r>
            <a:r>
              <a:rPr lang="en-GB" sz="1800" dirty="0" smtClean="0">
                <a:solidFill>
                  <a:schemeClr val="accent4">
                    <a:lumMod val="10000"/>
                  </a:schemeClr>
                </a:solidFill>
                <a:effectLst/>
                <a:latin typeface="Times New Roman" panose="02020603050405020304" pitchFamily="18" charset="0"/>
                <a:cs typeface="Times New Roman" panose="02020603050405020304" pitchFamily="18" charset="0"/>
              </a:rPr>
              <a:t>activities</a:t>
            </a:r>
            <a:endParaRPr lang="cs-CZ" sz="1800" dirty="0" smtClean="0">
              <a:solidFill>
                <a:schemeClr val="accent4">
                  <a:lumMod val="10000"/>
                </a:schemeClr>
              </a:solidFill>
              <a:effectLst/>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bwMode="auto">
          <a:xfrm>
            <a:off x="0" y="108000"/>
            <a:ext cx="9144000" cy="64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r>
              <a:rPr lang="en-GB" sz="2800" b="1" dirty="0" smtClean="0">
                <a:solidFill>
                  <a:srgbClr val="FFFFFF"/>
                </a:solidFill>
                <a:effectLst/>
                <a:latin typeface="Algerian" panose="04020705040A02060702" pitchFamily="82" charset="0"/>
              </a:rPr>
              <a:t>UNESCO </a:t>
            </a:r>
            <a:r>
              <a:rPr lang="en-GB" sz="2000" b="1" dirty="0" smtClean="0">
                <a:solidFill>
                  <a:srgbClr val="FFFFFF"/>
                </a:solidFill>
                <a:effectLst/>
                <a:latin typeface="Algerian" panose="04020705040A02060702" pitchFamily="82" charset="0"/>
              </a:rPr>
              <a:t>AND</a:t>
            </a:r>
            <a:r>
              <a:rPr lang="en-GB" sz="2800" b="1" dirty="0" smtClean="0">
                <a:solidFill>
                  <a:srgbClr val="FFFFFF"/>
                </a:solidFill>
                <a:effectLst/>
                <a:latin typeface="Algerian" panose="04020705040A02060702" pitchFamily="82" charset="0"/>
              </a:rPr>
              <a:t> </a:t>
            </a:r>
            <a:r>
              <a:rPr lang="en-GB" sz="2800" b="1" dirty="0">
                <a:solidFill>
                  <a:schemeClr val="tx1"/>
                </a:solidFill>
                <a:effectLst/>
                <a:latin typeface="Algerian" panose="04020705040A02060702" pitchFamily="82" charset="0"/>
                <a:cs typeface="Times New Roman" panose="02020603050405020304" pitchFamily="18" charset="0"/>
              </a:rPr>
              <a:t>ARCHAEOLOGICAL </a:t>
            </a:r>
            <a:r>
              <a:rPr lang="en-GB" sz="2800" b="1" dirty="0" smtClean="0">
                <a:solidFill>
                  <a:srgbClr val="FFFFFF"/>
                </a:solidFill>
                <a:effectLst/>
                <a:latin typeface="Algerian" panose="04020705040A02060702" pitchFamily="82" charset="0"/>
              </a:rPr>
              <a:t>heritage</a:t>
            </a:r>
            <a:endParaRPr lang="en-GB" sz="2800" b="1" dirty="0">
              <a:solidFill>
                <a:srgbClr val="FFFFFF"/>
              </a:solidFill>
              <a:effectLst/>
              <a:latin typeface="Algerian" panose="04020705040A02060702" pitchFamily="82" charset="0"/>
            </a:endParaRPr>
          </a:p>
        </p:txBody>
      </p:sp>
      <p:pic>
        <p:nvPicPr>
          <p:cNvPr id="19460" name="Picture 4" descr="Výsledek obrázku pro archeologická nalezišt&amp;ecaron; velké moravy"/>
          <p:cNvPicPr>
            <a:picLocks noChangeAspect="1" noChangeArrowheads="1"/>
          </p:cNvPicPr>
          <p:nvPr/>
        </p:nvPicPr>
        <p:blipFill rotWithShape="1">
          <a:blip r:embed="rId3">
            <a:extLst>
              <a:ext uri="{28A0092B-C50C-407E-A947-70E740481C1C}">
                <a14:useLocalDpi xmlns:a14="http://schemas.microsoft.com/office/drawing/2010/main" val="0"/>
              </a:ext>
            </a:extLst>
          </a:blip>
          <a:srcRect t="20055" b="14767"/>
          <a:stretch/>
        </p:blipFill>
        <p:spPr bwMode="auto">
          <a:xfrm>
            <a:off x="4195870" y="4797152"/>
            <a:ext cx="4305042"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462" name="Picture 6" descr="Výsledek obrázku pro archeologická nalezišt&amp;ecaron; velké morav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2780928"/>
            <a:ext cx="3274767" cy="183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466" name="Picture 10" descr="Výsledek obrázku pro archeologická nalezišt&amp;ecaron; v &amp;rcaron;eck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666" t="15034"/>
          <a:stretch/>
        </p:blipFill>
        <p:spPr bwMode="auto">
          <a:xfrm>
            <a:off x="363904" y="3321120"/>
            <a:ext cx="3666306" cy="237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10577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Štěrbina">
  <a:themeElements>
    <a:clrScheme name="Štěrbin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Štěrbina">
      <a:majorFont>
        <a:latin typeface="Tahoma"/>
        <a:ea typeface=""/>
        <a:cs typeface="Arial"/>
      </a:majorFont>
      <a:minorFont>
        <a:latin typeface="Tahoma"/>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Štěrbin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Štěrbina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Štěrbina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Štěrbina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Štěrbina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Štěrbina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Štěrbin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Štěrbina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Štěrbina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34541</TotalTime>
  <Words>2496</Words>
  <Application>Microsoft Office PowerPoint</Application>
  <PresentationFormat>Předvádění na obrazovce (4:3)</PresentationFormat>
  <Paragraphs>233</Paragraphs>
  <Slides>21</Slides>
  <Notes>19</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21</vt:i4>
      </vt:variant>
    </vt:vector>
  </HeadingPairs>
  <TitlesOfParts>
    <vt:vector size="29" baseType="lpstr">
      <vt:lpstr>Algerian</vt:lpstr>
      <vt:lpstr>Arial</vt:lpstr>
      <vt:lpstr>Calibri</vt:lpstr>
      <vt:lpstr>Segoe UI Symbol</vt:lpstr>
      <vt:lpstr>Tahoma</vt:lpstr>
      <vt:lpstr>Times New Roman</vt:lpstr>
      <vt:lpstr>Wingdings</vt:lpstr>
      <vt:lpstr>1_Štěrbina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France</dc:title>
  <dc:creator>PC</dc:creator>
  <cp:lastModifiedBy>Dluhošová Radmila</cp:lastModifiedBy>
  <cp:revision>542</cp:revision>
  <dcterms:created xsi:type="dcterms:W3CDTF">2014-10-19T12:29:13Z</dcterms:created>
  <dcterms:modified xsi:type="dcterms:W3CDTF">2016-09-02T23:41:29Z</dcterms:modified>
</cp:coreProperties>
</file>