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45" r:id="rId3"/>
    <p:sldId id="350" r:id="rId4"/>
    <p:sldId id="351" r:id="rId5"/>
    <p:sldId id="323" r:id="rId6"/>
    <p:sldId id="273" r:id="rId7"/>
    <p:sldId id="347" r:id="rId8"/>
    <p:sldId id="348" r:id="rId9"/>
    <p:sldId id="349" r:id="rId10"/>
    <p:sldId id="346" r:id="rId11"/>
    <p:sldId id="274" r:id="rId12"/>
    <p:sldId id="32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 snapToGrid="0">
      <p:cViewPr varScale="1">
        <p:scale>
          <a:sx n="48" d="100"/>
          <a:sy n="48" d="100"/>
        </p:scale>
        <p:origin x="72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37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15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646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1C0AB-64FF-47BB-99A1-A77E2D836C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DFFAC0-CB1B-49D9-97EA-B91CC4B3C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ABDBDF-6B68-4A8A-B808-D91C240C2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6C726C-8DB8-417C-8F46-56F00B7F8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CF4C51-C517-4C46-87F5-10C915681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69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F20BC-5454-4B69-A79F-8B5B718EA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237560-5D2F-406B-A05F-A02F4167C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EEDEDD-3B7B-4010-B6D0-2A240137B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30B18C-31FC-4763-8C1D-6D1F4054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24749D-5DCF-4FE6-814B-0E9D7E89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42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EDA43-114B-4603-8020-C37FD4C75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A70D2F-4A20-41EA-83BA-E914B9972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C91576-953E-4C9A-A31B-0A67B9B6C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0509DB-81D4-4496-B761-EF2D1DFAC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8D76DC-B8F1-4778-BB31-416EE6CC6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441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7B1D7-9C0A-42EA-A0F8-A850EAFDB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E36334-8109-4649-833A-B18B49E96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80A9A2F-24FC-416A-B406-2682AFCDE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730E7A-3079-4810-876A-BB392237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6863B1-AF78-4F1D-8753-96CC4AC0A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FB11C3-E111-4068-98D2-1780907B3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281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4837B-DE95-460D-AE5F-C6341E58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BF4D96-9A83-4CEC-85DB-471A2F20E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9CF0D4A-A6E8-4D46-B77D-699452E0D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FC5849-2955-444F-8ADA-4C4617835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E6D9F42-61FB-445B-B773-1D53853F8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44000D2-0F9D-44DE-909E-D65C6BC4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9CEDC07-C4A7-4EDF-BB1B-641F2411F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86CE84-A805-4C01-86E2-3DE3183C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7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FA3C6-32DF-48FD-B470-1A4000063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1E130EB-496E-4420-BC73-986CE4A48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0A54F23-68D2-4C58-9DBB-B8329F8DB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4129C78-DE00-4CC1-B2F1-C80D2757A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255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935D46-56D9-4443-A517-A0444F2E2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C2745ED-60E0-4CF6-B428-3FBF8CAFB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7F9A74-C823-44A1-8288-C89AB727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385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99C6C-317C-49D6-BC8F-5B202590C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638F63-D691-45B6-8D11-36422BDE0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D42D21-B042-4CC1-A1EC-DD576A34A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B61F88-CB9C-49DF-9C18-F040093CD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F92A0A-97C4-40FA-9ED1-3DD06092D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000CDD-0704-45ED-A865-01F9CA02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83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2154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5B23C-F6F2-4B56-B9D2-F537CC25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857964B-0225-4318-8EEC-38AC94027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A4856C-950F-4CB1-980C-C80471EC1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27B21A-DAD4-4ACB-B30D-3A634426B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4B6F65-0957-4CF3-98CE-FE2EA13A3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B2318A-F4F9-4C50-80D3-38F15C96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930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EE819F-58FC-4CDE-8568-6B769B8A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CD151D-C239-4075-A216-F082104D5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D5F9B3-B900-426C-B875-47AC9743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3BD897-E0F1-497C-BBDE-6EC13698D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1045B2-AC32-4749-AABC-1365E65F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1339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8641ED-5D42-4ED4-BF9C-CE610C0BE6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8F877A3-4F23-43CF-AB9C-6BB1D0419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DD565D-3C86-40AF-8965-096DDFC26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82DB70-8EA0-4954-9F05-83DF62839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67F489-50D8-440C-9761-C7C556C45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29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86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01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50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5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89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24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3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1D9CC-2E49-4C53-BCE4-01FD840EE0BF}" type="datetimeFigureOut">
              <a:rPr lang="de-DE" smtClean="0"/>
              <a:pPr/>
              <a:t>13.12.2022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0770C-F91C-435C-B712-0E6454B53DB1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94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818032-7114-465C-9511-9F4FF84D3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739D35-4B28-4399-8BCA-E73C9AA7C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871314-CF8A-445D-936B-D5EB8AC084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1605E-F58C-4D55-AC87-EE2CD1B9DF4E}" type="datetimeFigureOut">
              <a:rPr lang="cs-CZ" smtClean="0"/>
              <a:t>13.12.2022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1A5B3F-4FC3-4DD3-B7CF-EEB92FD686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415079-7384-409F-8518-A13B10AD5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6D5CA-4729-407B-ACBA-307D29331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62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4DE76-B707-2848-53A1-DCF5BF066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Polovětné útvary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A8DB3B-E37F-D93A-B9E4-75A28FB123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430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6523B-4A8F-4909-8349-06789AA0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5E933B-9C53-4EBC-B512-9EF92BF3E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repertoár stč. spojovacích prostředků se neshoduje s dnešním stavem, např.:</a:t>
            </a:r>
          </a:p>
          <a:p>
            <a:pPr lvl="1"/>
            <a:r>
              <a:rPr lang="cs-CZ" sz="2400" i="1" dirty="0"/>
              <a:t>a</a:t>
            </a:r>
            <a:r>
              <a:rPr lang="cs-CZ" sz="2400" dirty="0"/>
              <a:t> jako odporovací spojka (častěji než v </a:t>
            </a:r>
            <a:r>
              <a:rPr lang="cs-CZ" sz="2400" dirty="0" err="1"/>
              <a:t>nč</a:t>
            </a:r>
            <a:r>
              <a:rPr lang="cs-CZ" sz="2400" dirty="0"/>
              <a:t>.)</a:t>
            </a:r>
          </a:p>
          <a:p>
            <a:pPr lvl="1"/>
            <a:r>
              <a:rPr lang="cs-CZ" sz="2400" dirty="0" err="1"/>
              <a:t>an</a:t>
            </a:r>
            <a:r>
              <a:rPr lang="cs-CZ" sz="2400" dirty="0"/>
              <a:t>, </a:t>
            </a:r>
            <a:r>
              <a:rPr lang="cs-CZ" sz="2400" dirty="0" err="1"/>
              <a:t>ana</a:t>
            </a:r>
            <a:r>
              <a:rPr lang="cs-CZ" sz="2400" dirty="0"/>
              <a:t>, ano jako obsahové oznamovací spojky, nebo časové:</a:t>
            </a:r>
          </a:p>
          <a:p>
            <a:pPr marL="457200" lvl="1" indent="0">
              <a:buNone/>
            </a:pPr>
            <a:r>
              <a:rPr lang="cs-CZ" sz="2000" i="1" dirty="0" err="1"/>
              <a:t>viděch</a:t>
            </a:r>
            <a:r>
              <a:rPr lang="cs-CZ" sz="2000" i="1" dirty="0"/>
              <a:t> jednu </a:t>
            </a:r>
            <a:r>
              <a:rPr lang="cs-CZ" sz="2000" i="1" dirty="0" err="1"/>
              <a:t>zmilelíčku</a:t>
            </a:r>
            <a:r>
              <a:rPr lang="cs-CZ" sz="2000" i="1" dirty="0"/>
              <a:t>, / </a:t>
            </a:r>
            <a:r>
              <a:rPr lang="cs-CZ" sz="2000" i="1" dirty="0" err="1"/>
              <a:t>ana</a:t>
            </a:r>
            <a:r>
              <a:rPr lang="cs-CZ" sz="2000" i="1" dirty="0"/>
              <a:t> </a:t>
            </a:r>
            <a:r>
              <a:rPr lang="cs-CZ" sz="2000" i="1" dirty="0" err="1"/>
              <a:t>blije</a:t>
            </a:r>
            <a:r>
              <a:rPr lang="cs-CZ" sz="2000" i="1" dirty="0"/>
              <a:t> </a:t>
            </a:r>
            <a:r>
              <a:rPr lang="cs-CZ" sz="2000" i="1" dirty="0" err="1"/>
              <a:t>přěs</a:t>
            </a:r>
            <a:r>
              <a:rPr lang="cs-CZ" sz="2000" i="1" dirty="0"/>
              <a:t> plot = …jak </a:t>
            </a:r>
            <a:r>
              <a:rPr lang="cs-CZ" sz="2000" i="1" dirty="0" err="1"/>
              <a:t>blije</a:t>
            </a:r>
            <a:r>
              <a:rPr lang="cs-CZ" sz="2000" i="1" dirty="0"/>
              <a:t>…</a:t>
            </a:r>
          </a:p>
          <a:p>
            <a:pPr marL="457200" lvl="1" indent="0">
              <a:buNone/>
            </a:pPr>
            <a:r>
              <a:rPr lang="cs-CZ" sz="2000" i="1" dirty="0"/>
              <a:t>přišel sem do hospody, ano se již </a:t>
            </a:r>
            <a:r>
              <a:rPr lang="cs-CZ" sz="2000" i="1" dirty="0" err="1"/>
              <a:t>setmievá</a:t>
            </a:r>
            <a:r>
              <a:rPr lang="cs-CZ" sz="2000" dirty="0"/>
              <a:t> (</a:t>
            </a:r>
            <a:r>
              <a:rPr lang="cs-CZ" sz="2000" dirty="0" err="1"/>
              <a:t>CestKab</a:t>
            </a:r>
            <a:r>
              <a:rPr lang="cs-CZ" sz="2000" dirty="0"/>
              <a:t>)</a:t>
            </a:r>
            <a:endParaRPr lang="cs-CZ" dirty="0"/>
          </a:p>
          <a:p>
            <a:pPr lvl="1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53304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7D6E7D-E8F1-4207-AD8A-15939AA4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Juxtapozice vět, bezespoječné souvětí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D4B39B-D9EC-48FC-9929-0EA2006DB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Sta </a:t>
            </a:r>
            <a:r>
              <a:rPr lang="cs-CZ" dirty="0" err="1"/>
              <a:t>sě</a:t>
            </a:r>
            <a:r>
              <a:rPr lang="cs-CZ" dirty="0"/>
              <a:t> </a:t>
            </a:r>
            <a:r>
              <a:rPr lang="cs-CZ" dirty="0" err="1"/>
              <a:t>druhú</a:t>
            </a:r>
            <a:r>
              <a:rPr lang="cs-CZ" dirty="0"/>
              <a:t> noc na </a:t>
            </a:r>
            <a:r>
              <a:rPr lang="cs-CZ" dirty="0" err="1"/>
              <a:t>zajitřie</a:t>
            </a:r>
            <a:r>
              <a:rPr lang="cs-CZ" dirty="0"/>
              <a:t>, </a:t>
            </a:r>
            <a:r>
              <a:rPr lang="cs-CZ" dirty="0" err="1"/>
              <a:t>jdiechu</a:t>
            </a:r>
            <a:r>
              <a:rPr lang="cs-CZ" dirty="0"/>
              <a:t> na </a:t>
            </a:r>
            <a:r>
              <a:rPr lang="cs-CZ" dirty="0" err="1"/>
              <a:t>jitřni</a:t>
            </a:r>
            <a:r>
              <a:rPr lang="cs-CZ" dirty="0"/>
              <a:t> </a:t>
            </a:r>
            <a:r>
              <a:rPr lang="cs-CZ" dirty="0" err="1"/>
              <a:t>všě</a:t>
            </a:r>
            <a:r>
              <a:rPr lang="cs-CZ" dirty="0"/>
              <a:t> </a:t>
            </a:r>
            <a:r>
              <a:rPr lang="cs-CZ" dirty="0" err="1"/>
              <a:t>bratřie</a:t>
            </a:r>
            <a:r>
              <a:rPr lang="cs-CZ" dirty="0"/>
              <a:t>, </a:t>
            </a:r>
            <a:r>
              <a:rPr lang="cs-CZ" dirty="0" err="1"/>
              <a:t>zjěvi</a:t>
            </a:r>
            <a:r>
              <a:rPr lang="cs-CZ" dirty="0"/>
              <a:t> </a:t>
            </a:r>
            <a:r>
              <a:rPr lang="cs-CZ" dirty="0" err="1"/>
              <a:t>sě</a:t>
            </a:r>
            <a:r>
              <a:rPr lang="cs-CZ" dirty="0"/>
              <a:t> svatý Prokop.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= stalo se druhou noc k ránu, </a:t>
            </a:r>
            <a:r>
              <a:rPr lang="cs-CZ" b="1" dirty="0"/>
              <a:t>když</a:t>
            </a:r>
            <a:r>
              <a:rPr lang="cs-CZ" dirty="0"/>
              <a:t> šli všichni bratři na ranní (mši), </a:t>
            </a:r>
            <a:r>
              <a:rPr lang="cs-CZ" b="1" dirty="0"/>
              <a:t>že</a:t>
            </a:r>
            <a:r>
              <a:rPr lang="cs-CZ" dirty="0"/>
              <a:t> se zjevil svatý Prokop</a:t>
            </a:r>
          </a:p>
        </p:txBody>
      </p:sp>
    </p:spTree>
    <p:extLst>
      <p:ext uri="{BB962C8B-B14F-4D97-AF65-F5344CB8AC3E}">
        <p14:creationId xmlns:p14="http://schemas.microsoft.com/office/powerpoint/2010/main" val="334001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72CF4-D9E8-3587-D0B2-E91B4154A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Polovětné útvary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A91435-0F39-2C62-F3CC-62C3A3A68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Vedle útvarů s jasnou predikační platností (nejčastěji VF ve funkci predikátu, tj. přísudkového výrazu: sloveso / spona + jméno) existovaly ve staré češtině i </a:t>
            </a:r>
            <a:r>
              <a:rPr lang="cs-CZ" b="1" dirty="0"/>
              <a:t>polosamostatné</a:t>
            </a:r>
            <a:r>
              <a:rPr lang="cs-CZ" dirty="0"/>
              <a:t> nominální útvary, které se volněji nebo těsněji přimykaly k sousedním slovesným větám, do jejichž syntaktické stavby se: </a:t>
            </a:r>
          </a:p>
          <a:p>
            <a:r>
              <a:rPr lang="cs-CZ" dirty="0"/>
              <a:t>buď </a:t>
            </a:r>
            <a:r>
              <a:rPr lang="cs-CZ" b="1" dirty="0"/>
              <a:t>plně</a:t>
            </a:r>
            <a:r>
              <a:rPr lang="cs-CZ" dirty="0"/>
              <a:t> </a:t>
            </a:r>
            <a:r>
              <a:rPr lang="cs-CZ" b="1" dirty="0"/>
              <a:t>začlenily</a:t>
            </a:r>
            <a:r>
              <a:rPr lang="cs-CZ" dirty="0"/>
              <a:t> jako normální větné členy,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svatá Mandalena uzřela dva anděly, jeden v hlavách… </a:t>
            </a:r>
            <a:r>
              <a:rPr lang="cs-CZ" dirty="0"/>
              <a:t>(Krist)</a:t>
            </a:r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i="1" dirty="0"/>
              <a:t>…viděla dva </a:t>
            </a:r>
            <a:r>
              <a:rPr lang="cs-CZ" i="1" dirty="0" err="1"/>
              <a:t>anjely</a:t>
            </a:r>
            <a:r>
              <a:rPr lang="cs-CZ" i="1" dirty="0"/>
              <a:t>, jednoho v hlavách… </a:t>
            </a:r>
            <a:r>
              <a:rPr lang="cs-CZ" dirty="0"/>
              <a:t>(</a:t>
            </a:r>
            <a:r>
              <a:rPr lang="cs-CZ" dirty="0" err="1"/>
              <a:t>EvVíd</a:t>
            </a:r>
            <a:r>
              <a:rPr lang="cs-CZ" dirty="0"/>
              <a:t>)</a:t>
            </a:r>
          </a:p>
          <a:p>
            <a:r>
              <a:rPr lang="cs-CZ" dirty="0"/>
              <a:t>nebo si zachovaly jistou samostatnost a </a:t>
            </a:r>
            <a:r>
              <a:rPr lang="cs-CZ" b="1" dirty="0" err="1"/>
              <a:t>polopredikační</a:t>
            </a:r>
            <a:r>
              <a:rPr lang="cs-CZ" dirty="0"/>
              <a:t> platnost – byly volně připojené. 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V takové, skutečné </a:t>
            </a:r>
            <a:r>
              <a:rPr lang="cs-CZ" b="1" dirty="0"/>
              <a:t>polovětné útvary</a:t>
            </a:r>
            <a:r>
              <a:rPr lang="cs-CZ" dirty="0"/>
              <a:t> se rozvily obraty s </a:t>
            </a:r>
            <a:r>
              <a:rPr lang="cs-CZ" b="1" dirty="0"/>
              <a:t>participiem</a:t>
            </a:r>
            <a:r>
              <a:rPr lang="cs-CZ" dirty="0"/>
              <a:t> a s </a:t>
            </a:r>
            <a:r>
              <a:rPr lang="cs-CZ" b="1" dirty="0"/>
              <a:t>infinitivem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dirty="0"/>
              <a:t>Umožňovaly vyjádřit v jedné větě složitou myšlenku, platností se blížily VV.</a:t>
            </a:r>
          </a:p>
        </p:txBody>
      </p:sp>
    </p:spTree>
    <p:extLst>
      <p:ext uri="{BB962C8B-B14F-4D97-AF65-F5344CB8AC3E}">
        <p14:creationId xmlns:p14="http://schemas.microsoft.com/office/powerpoint/2010/main" val="191862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815B9-3838-191F-23EC-2DF0E843C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Polovětné útvary s participii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70E156-F7E5-7491-3E5F-10804E24B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participium (</a:t>
            </a:r>
            <a:r>
              <a:rPr lang="cs-CZ" dirty="0" err="1"/>
              <a:t>pt</a:t>
            </a:r>
            <a:r>
              <a:rPr lang="cs-CZ" dirty="0"/>
              <a:t>) = příčestí, přechodník</a:t>
            </a:r>
          </a:p>
        </p:txBody>
      </p:sp>
    </p:spTree>
    <p:extLst>
      <p:ext uri="{BB962C8B-B14F-4D97-AF65-F5344CB8AC3E}">
        <p14:creationId xmlns:p14="http://schemas.microsoft.com/office/powerpoint/2010/main" val="36421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2BD51-1593-4FC0-B962-748962D6A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Neurčité slovesné tvary (VF)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95FEB4-582E-4853-B2E2-C33F7A496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Infinitiv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-ti (v nové spis. č.: -t, (c)t, tvary na -ti, -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kniž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./arch.)</a:t>
            </a:r>
            <a:endParaRPr lang="cs-CZ" sz="3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Supinum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(po slovesech pohybu: </a:t>
            </a:r>
            <a:r>
              <a:rPr lang="cs-CZ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jdu lovit ryb</a:t>
            </a:r>
            <a:r>
              <a:rPr lang="cs-CZ" sz="28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cs-CZ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přijde </a:t>
            </a:r>
            <a:r>
              <a:rPr lang="cs-CZ" sz="2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súdit</a:t>
            </a:r>
            <a:r>
              <a:rPr lang="cs-CZ" sz="2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živých i mrtvých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): -t, genitiv supinový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jednoslabič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 tvary supina vždy krátkou 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samohl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.; v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15.–16. st. splývá s </a:t>
            </a:r>
            <a:r>
              <a:rPr lang="cs-CZ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inf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., v </a:t>
            </a:r>
            <a:r>
              <a:rPr lang="cs-CZ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nč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jen: jít </a:t>
            </a:r>
            <a:r>
              <a:rPr lang="cs-CZ" sz="2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spat</a:t>
            </a:r>
            <a:endParaRPr lang="cs-CZ" sz="2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dat (sup.)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×  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dáti (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inf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.)</a:t>
            </a:r>
            <a:endParaRPr lang="cs-CZ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sz="2800" b="1" i="0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Pt</a:t>
            </a:r>
            <a:r>
              <a:rPr lang="cs-CZ" sz="2800" b="1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cs-CZ" sz="2800" b="1" i="0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nt-ové</a:t>
            </a:r>
            <a:r>
              <a:rPr lang="cs-CZ" sz="2800" b="1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(</a:t>
            </a:r>
            <a:r>
              <a:rPr lang="cs-CZ" sz="2800" b="0" i="0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přech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. přítomný): </a:t>
            </a:r>
            <a:r>
              <a:rPr lang="cs-CZ" sz="2800" b="0" i="1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nesa 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(m., n.) - </a:t>
            </a:r>
            <a:r>
              <a:rPr lang="cs-CZ" sz="2800" b="0" i="1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nesúci</a:t>
            </a:r>
            <a:r>
              <a:rPr lang="cs-CZ" sz="2800" b="0" i="1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(f.) - </a:t>
            </a:r>
            <a:r>
              <a:rPr lang="cs-CZ" sz="2800" b="0" i="1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nesúce</a:t>
            </a:r>
            <a:r>
              <a:rPr lang="cs-CZ" sz="2800" b="0" i="1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(</a:t>
            </a:r>
            <a:r>
              <a:rPr lang="cs-CZ" sz="2800" b="0" i="0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pl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.) </a:t>
            </a:r>
          </a:p>
          <a:p>
            <a:r>
              <a:rPr lang="cs-CZ" sz="2800" b="1" i="0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Pt</a:t>
            </a:r>
            <a:r>
              <a:rPr lang="cs-CZ" sz="2800" b="1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s-</a:t>
            </a:r>
            <a:r>
              <a:rPr lang="cs-CZ" sz="2800" b="1" i="0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ové</a:t>
            </a:r>
            <a:r>
              <a:rPr lang="cs-CZ" sz="2800" b="1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(</a:t>
            </a:r>
            <a:r>
              <a:rPr lang="cs-CZ" sz="2800" b="0" i="0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přech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. minulý): </a:t>
            </a:r>
            <a:r>
              <a:rPr lang="cs-CZ" sz="2800" b="0" i="1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přines 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(m., n.) - </a:t>
            </a:r>
            <a:r>
              <a:rPr lang="cs-CZ" sz="2800" b="0" i="1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přinesši 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(f.) - </a:t>
            </a:r>
            <a:r>
              <a:rPr lang="cs-CZ" sz="2800" b="0" i="1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přinesše 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(</a:t>
            </a:r>
            <a:r>
              <a:rPr lang="cs-CZ" sz="2800" b="0" i="0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pl</a:t>
            </a:r>
            <a:r>
              <a:rPr lang="cs-CZ" sz="2800" b="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.) </a:t>
            </a:r>
          </a:p>
          <a:p>
            <a:r>
              <a:rPr lang="fr-FR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Pt </a:t>
            </a:r>
            <a:r>
              <a:rPr lang="fr-FR" sz="2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l-ové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(préteritum, kondicionál)</a:t>
            </a:r>
            <a:r>
              <a:rPr lang="fr-FR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sz="28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Pt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n/t-ové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(pasivní </a:t>
            </a:r>
            <a:r>
              <a:rPr lang="cs-CZ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ptc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., </a:t>
            </a:r>
            <a:r>
              <a:rPr lang="cs-CZ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podst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cs-CZ" sz="28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jm</a:t>
            </a:r>
            <a:r>
              <a:rPr lang="cs-CZ" sz="2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slovesná)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8025FC9-8FA4-9326-0DF1-82FC6558E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310" y="605007"/>
            <a:ext cx="1097279" cy="107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16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6523B-4A8F-4909-8349-06789AA0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Polovětné útvary s participii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5E933B-9C53-4EBC-B512-9EF92BF3E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/>
              <a:t>pt</a:t>
            </a:r>
            <a:r>
              <a:rPr lang="cs-CZ" dirty="0"/>
              <a:t>. bylo vazbou jistých sloves:</a:t>
            </a:r>
          </a:p>
          <a:p>
            <a:pPr lvl="1"/>
            <a:r>
              <a:rPr lang="cs-CZ" sz="2400" b="1" dirty="0" err="1"/>
              <a:t>pt</a:t>
            </a:r>
            <a:r>
              <a:rPr lang="cs-CZ" sz="2400" b="1" dirty="0"/>
              <a:t> </a:t>
            </a:r>
            <a:r>
              <a:rPr lang="cs-CZ" sz="2400" b="1" dirty="0" err="1"/>
              <a:t>nt-ové</a:t>
            </a:r>
            <a:r>
              <a:rPr lang="cs-CZ" sz="2400" b="1" dirty="0"/>
              <a:t> </a:t>
            </a:r>
            <a:r>
              <a:rPr lang="cs-CZ" sz="2400" dirty="0"/>
              <a:t>po sloves. s významem </a:t>
            </a:r>
            <a:r>
              <a:rPr lang="cs-CZ" sz="2400" i="1" dirty="0"/>
              <a:t>domnívat se o sobě</a:t>
            </a:r>
            <a:r>
              <a:rPr lang="cs-CZ" sz="2400" dirty="0"/>
              <a:t>, </a:t>
            </a:r>
            <a:r>
              <a:rPr lang="cs-CZ" sz="2400" i="1" dirty="0"/>
              <a:t>dělati se </a:t>
            </a:r>
            <a:r>
              <a:rPr lang="cs-CZ" sz="2400" dirty="0"/>
              <a:t>(</a:t>
            </a:r>
            <a:r>
              <a:rPr lang="cs-CZ" sz="2400" i="1" u="sng" dirty="0" err="1"/>
              <a:t>mnieti</a:t>
            </a:r>
            <a:r>
              <a:rPr lang="cs-CZ" sz="2400" i="1" dirty="0"/>
              <a:t>, </a:t>
            </a:r>
            <a:r>
              <a:rPr lang="cs-CZ" sz="2400" i="1" u="sng" dirty="0" err="1"/>
              <a:t>mnieti</a:t>
            </a:r>
            <a:r>
              <a:rPr lang="cs-CZ" sz="2400" i="1" u="sng" dirty="0"/>
              <a:t> </a:t>
            </a:r>
            <a:r>
              <a:rPr lang="cs-CZ" sz="2400" i="1" u="sng" dirty="0" err="1"/>
              <a:t>sě</a:t>
            </a:r>
            <a:r>
              <a:rPr lang="cs-CZ" sz="2400" dirty="0"/>
              <a:t>, </a:t>
            </a:r>
            <a:r>
              <a:rPr lang="cs-CZ" sz="2400" i="1" u="sng" dirty="0"/>
              <a:t>činiti </a:t>
            </a:r>
            <a:r>
              <a:rPr lang="cs-CZ" sz="2400" i="1" u="sng" dirty="0" err="1"/>
              <a:t>sě</a:t>
            </a:r>
            <a:r>
              <a:rPr lang="cs-CZ" sz="2400" dirty="0"/>
              <a:t>), vztahovalo se k podmětu, proto v nominativu:</a:t>
            </a:r>
          </a:p>
          <a:p>
            <a:pPr marL="457200" lvl="1" indent="0">
              <a:buNone/>
            </a:pPr>
            <a:r>
              <a:rPr lang="cs-CZ" sz="2000" i="1" dirty="0"/>
              <a:t>liška </a:t>
            </a:r>
            <a:r>
              <a:rPr lang="cs-CZ" sz="2000" i="1" u="sng" dirty="0" err="1"/>
              <a:t>mnieše</a:t>
            </a:r>
            <a:r>
              <a:rPr lang="cs-CZ" sz="2000" i="1" dirty="0"/>
              <a:t> </a:t>
            </a:r>
            <a:r>
              <a:rPr lang="cs-CZ" sz="2000" b="1" i="1" dirty="0" err="1"/>
              <a:t>oklamajíc</a:t>
            </a:r>
            <a:r>
              <a:rPr lang="cs-CZ" sz="2000" i="1" dirty="0"/>
              <a:t> </a:t>
            </a:r>
            <a:r>
              <a:rPr lang="cs-CZ" sz="2000" i="1" dirty="0" err="1"/>
              <a:t>džbána</a:t>
            </a:r>
            <a:r>
              <a:rPr lang="cs-CZ" sz="2000" i="1" dirty="0"/>
              <a:t> </a:t>
            </a:r>
            <a:r>
              <a:rPr lang="cs-CZ" sz="2000" dirty="0"/>
              <a:t>(</a:t>
            </a:r>
            <a:r>
              <a:rPr lang="cs-CZ" sz="2000" dirty="0" err="1"/>
              <a:t>RHr</a:t>
            </a:r>
            <a:r>
              <a:rPr lang="cs-CZ" sz="2000" dirty="0"/>
              <a:t>) [do </a:t>
            </a:r>
            <a:r>
              <a:rPr lang="cs-CZ" sz="2000" dirty="0" err="1"/>
              <a:t>kce</a:t>
            </a:r>
            <a:r>
              <a:rPr lang="cs-CZ" sz="2000" dirty="0"/>
              <a:t> 16. stol.]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vedl. věty </a:t>
            </a:r>
            <a:r>
              <a:rPr lang="cs-CZ" sz="20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obsahové s </a:t>
            </a:r>
            <a:r>
              <a:rPr lang="cs-CZ" sz="2000" i="1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že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/>
              <a:t>(= liška si myslela, že oklamala…) </a:t>
            </a:r>
            <a:endParaRPr lang="cs-CZ" sz="2000" i="1" dirty="0">
              <a:highlight>
                <a:srgbClr val="00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činil se neslyše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(Blah)</a:t>
            </a:r>
            <a:endParaRPr lang="cs-CZ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2400" b="1" dirty="0" err="1"/>
              <a:t>pt</a:t>
            </a:r>
            <a:r>
              <a:rPr lang="cs-CZ" sz="2400" b="1" dirty="0"/>
              <a:t> </a:t>
            </a:r>
            <a:r>
              <a:rPr lang="cs-CZ" sz="2400" b="1" dirty="0" err="1"/>
              <a:t>nt-ové</a:t>
            </a:r>
            <a:r>
              <a:rPr lang="cs-CZ" sz="2400" b="1" dirty="0"/>
              <a:t> </a:t>
            </a:r>
            <a:r>
              <a:rPr lang="cs-CZ" sz="2400" dirty="0"/>
              <a:t>po slovesech </a:t>
            </a:r>
            <a:r>
              <a:rPr lang="cs-CZ" sz="2400" u="sng" dirty="0"/>
              <a:t>smyslových vjemů</a:t>
            </a:r>
            <a:r>
              <a:rPr lang="cs-CZ" sz="2400" dirty="0"/>
              <a:t>, vztahovalo se k předmětu v akuzativu (platnost doplňku):</a:t>
            </a:r>
          </a:p>
          <a:p>
            <a:pPr marL="457200" lvl="1" indent="0">
              <a:buNone/>
            </a:pPr>
            <a:r>
              <a:rPr lang="cs-CZ" sz="2000" i="1" dirty="0"/>
              <a:t>když kokota </a:t>
            </a:r>
            <a:r>
              <a:rPr lang="cs-CZ" sz="2000" i="1" u="sng" dirty="0"/>
              <a:t>slyšel</a:t>
            </a:r>
            <a:r>
              <a:rPr lang="cs-CZ" sz="2000" i="1" dirty="0"/>
              <a:t> </a:t>
            </a:r>
            <a:r>
              <a:rPr lang="cs-CZ" sz="2000" b="1" i="1" dirty="0"/>
              <a:t>pějíce</a:t>
            </a:r>
            <a:r>
              <a:rPr lang="cs-CZ" sz="2000" i="1" dirty="0"/>
              <a:t> </a:t>
            </a:r>
            <a:r>
              <a:rPr lang="cs-CZ" sz="2000" dirty="0"/>
              <a:t>(</a:t>
            </a:r>
            <a:r>
              <a:rPr lang="cs-CZ" sz="2000" dirty="0" err="1"/>
              <a:t>HodMuz</a:t>
            </a:r>
            <a:r>
              <a:rPr lang="cs-CZ" sz="2000" dirty="0"/>
              <a:t>)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sz="2000" dirty="0">
                <a:highlight>
                  <a:srgbClr val="00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infinitiv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(= když kohouta slyšel zpívat)</a:t>
            </a:r>
            <a:endParaRPr lang="cs-CZ" dirty="0"/>
          </a:p>
          <a:p>
            <a:pPr lvl="1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3092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4DE76-B707-2848-53A1-DCF5BF066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útvary s infinitivem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A8DB3B-E37F-D93A-B9E4-75A28FB123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9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F39E2-7994-32F0-2C0D-BCF73A03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útvary s infinitivem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A9497C-8DF4-D8D3-B478-7C00CEC16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domácího původu</a:t>
            </a:r>
          </a:p>
          <a:p>
            <a:r>
              <a:rPr lang="cs-CZ" dirty="0"/>
              <a:t>vlivem latiny</a:t>
            </a:r>
          </a:p>
        </p:txBody>
      </p:sp>
    </p:spTree>
    <p:extLst>
      <p:ext uri="{BB962C8B-B14F-4D97-AF65-F5344CB8AC3E}">
        <p14:creationId xmlns:p14="http://schemas.microsoft.com/office/powerpoint/2010/main" val="1772747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F39E2-7994-32F0-2C0D-BCF73A03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útvary s infinitivem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A9497C-8DF4-D8D3-B478-7C00CEC16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domácí: infinitiv po slovesech smyslových vjemů (kde místo dřívějšího participia)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slovanský akuzativ s infinitivem</a:t>
            </a:r>
          </a:p>
          <a:p>
            <a:pPr marL="457200" lvl="1" indent="0">
              <a:buNone/>
            </a:pPr>
            <a:r>
              <a:rPr lang="cs-CZ" i="1" dirty="0">
                <a:latin typeface="Calibri" panose="020F0502020204030204" pitchFamily="34" charset="0"/>
                <a:cs typeface="Calibri" panose="020F0502020204030204" pitchFamily="34" charset="0"/>
              </a:rPr>
              <a:t>viděl ho odcházet</a:t>
            </a:r>
            <a:endParaRPr lang="cs-CZ" i="1" dirty="0"/>
          </a:p>
          <a:p>
            <a:r>
              <a:rPr lang="cs-CZ" dirty="0"/>
              <a:t>vlivem latiny</a:t>
            </a:r>
          </a:p>
        </p:txBody>
      </p:sp>
    </p:spTree>
    <p:extLst>
      <p:ext uri="{BB962C8B-B14F-4D97-AF65-F5344CB8AC3E}">
        <p14:creationId xmlns:p14="http://schemas.microsoft.com/office/powerpoint/2010/main" val="2900417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737B3-DAAB-40E8-916F-000F290AA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akuzativ s infinitivem (vliv latiny)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C7FE8F-66C0-47C8-A6F9-4410230CF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v lat. následuje po slovesech smyslového </a:t>
            </a:r>
            <a:r>
              <a:rPr lang="cs-CZ" b="1" dirty="0"/>
              <a:t>vnímání</a:t>
            </a:r>
            <a:r>
              <a:rPr lang="cs-CZ" dirty="0"/>
              <a:t>, </a:t>
            </a:r>
            <a:r>
              <a:rPr lang="cs-CZ" b="1" dirty="0"/>
              <a:t>myšlení</a:t>
            </a:r>
            <a:r>
              <a:rPr lang="cs-CZ" dirty="0"/>
              <a:t> a </a:t>
            </a:r>
            <a:r>
              <a:rPr lang="cs-CZ" b="1" dirty="0"/>
              <a:t>říkání</a:t>
            </a:r>
            <a:r>
              <a:rPr lang="cs-CZ" dirty="0"/>
              <a:t> předmětový akuzativ a k němu se vztahuje </a:t>
            </a:r>
            <a:r>
              <a:rPr lang="cs-CZ" b="1" dirty="0"/>
              <a:t>infinitiv</a:t>
            </a:r>
            <a:r>
              <a:rPr lang="cs-CZ" dirty="0"/>
              <a:t> spony </a:t>
            </a:r>
            <a:r>
              <a:rPr lang="cs-CZ" i="1" dirty="0"/>
              <a:t>býti</a:t>
            </a:r>
            <a:r>
              <a:rPr lang="cs-CZ" dirty="0"/>
              <a:t> s </a:t>
            </a:r>
            <a:r>
              <a:rPr lang="cs-CZ" b="1" dirty="0"/>
              <a:t>akuzativem</a:t>
            </a:r>
            <a:r>
              <a:rPr lang="cs-CZ" dirty="0"/>
              <a:t> </a:t>
            </a:r>
            <a:r>
              <a:rPr lang="cs-CZ" b="1" dirty="0" err="1"/>
              <a:t>podst</a:t>
            </a:r>
            <a:r>
              <a:rPr lang="cs-CZ" b="1" dirty="0"/>
              <a:t>.</a:t>
            </a:r>
            <a:r>
              <a:rPr lang="cs-CZ" dirty="0"/>
              <a:t>/</a:t>
            </a:r>
            <a:r>
              <a:rPr lang="cs-CZ" b="1" dirty="0" err="1"/>
              <a:t>přídav</a:t>
            </a:r>
            <a:r>
              <a:rPr lang="cs-CZ" b="1" dirty="0"/>
              <a:t>. </a:t>
            </a:r>
            <a:r>
              <a:rPr lang="cs-CZ" b="1" dirty="0" err="1"/>
              <a:t>jm</a:t>
            </a:r>
            <a:r>
              <a:rPr lang="cs-CZ" b="1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i="1" u="sng" dirty="0"/>
              <a:t>mním</a:t>
            </a:r>
            <a:r>
              <a:rPr lang="cs-CZ" i="1" dirty="0"/>
              <a:t> to dobré býti </a:t>
            </a:r>
            <a:r>
              <a:rPr lang="cs-CZ" dirty="0"/>
              <a:t>(</a:t>
            </a:r>
            <a:r>
              <a:rPr lang="cs-CZ" dirty="0" err="1"/>
              <a:t>EvOl</a:t>
            </a:r>
            <a:r>
              <a:rPr lang="cs-CZ" dirty="0"/>
              <a:t>)</a:t>
            </a:r>
          </a:p>
          <a:p>
            <a:r>
              <a:rPr lang="cs-CZ" i="1" dirty="0"/>
              <a:t>když Krista </a:t>
            </a:r>
            <a:r>
              <a:rPr lang="cs-CZ" i="1" dirty="0" err="1"/>
              <a:t>lačna</a:t>
            </a:r>
            <a:r>
              <a:rPr lang="cs-CZ" i="1" dirty="0"/>
              <a:t> býti </a:t>
            </a:r>
            <a:r>
              <a:rPr lang="cs-CZ" i="1" u="sng" dirty="0" err="1"/>
              <a:t>vidieše</a:t>
            </a:r>
            <a:r>
              <a:rPr lang="cs-CZ" i="1" dirty="0"/>
              <a:t> </a:t>
            </a:r>
            <a:r>
              <a:rPr lang="cs-CZ" dirty="0"/>
              <a:t>(Kruml)</a:t>
            </a:r>
          </a:p>
          <a:p>
            <a:r>
              <a:rPr lang="cs-CZ" i="1" u="sng" dirty="0"/>
              <a:t>rozuměl jsem </a:t>
            </a:r>
            <a:r>
              <a:rPr lang="cs-CZ" i="1" dirty="0"/>
              <a:t>býti marné tohoto světa kochání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	= pochopil jsem, </a:t>
            </a:r>
            <a:r>
              <a:rPr lang="cs-CZ" sz="2400" b="1" dirty="0"/>
              <a:t>že</a:t>
            </a:r>
            <a:r>
              <a:rPr lang="cs-CZ" sz="2400" dirty="0"/>
              <a:t> </a:t>
            </a:r>
            <a:r>
              <a:rPr lang="cs-CZ" sz="2400" b="1" dirty="0"/>
              <a:t>je</a:t>
            </a:r>
            <a:r>
              <a:rPr lang="cs-CZ" sz="2400" dirty="0"/>
              <a:t> marné milování světa (= milovat svět)</a:t>
            </a:r>
          </a:p>
          <a:p>
            <a:pPr>
              <a:spcBef>
                <a:spcPts val="1200"/>
              </a:spcBef>
            </a:pPr>
            <a:r>
              <a:rPr lang="cs-CZ" i="1" dirty="0"/>
              <a:t>pod stínem smrkovým sen chutný býti </a:t>
            </a:r>
            <a:r>
              <a:rPr lang="cs-CZ" i="1" u="sng" dirty="0"/>
              <a:t>pravil</a:t>
            </a:r>
            <a:r>
              <a:rPr lang="cs-CZ" i="1" dirty="0"/>
              <a:t> </a:t>
            </a:r>
            <a:r>
              <a:rPr lang="cs-CZ" dirty="0"/>
              <a:t>(Háj)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dirty="0"/>
              <a:t>vazba </a:t>
            </a:r>
            <a:r>
              <a:rPr lang="cs-CZ" b="1" dirty="0" err="1"/>
              <a:t>instr</a:t>
            </a:r>
            <a:r>
              <a:rPr lang="cs-CZ" dirty="0"/>
              <a:t>. s </a:t>
            </a:r>
            <a:r>
              <a:rPr lang="cs-CZ" b="1" dirty="0" err="1"/>
              <a:t>inf</a:t>
            </a:r>
            <a:r>
              <a:rPr lang="cs-CZ" dirty="0"/>
              <a:t>.</a:t>
            </a:r>
          </a:p>
          <a:p>
            <a:pPr>
              <a:spcBef>
                <a:spcPts val="1200"/>
              </a:spcBef>
            </a:pPr>
            <a:r>
              <a:rPr lang="cs-CZ" i="1" dirty="0"/>
              <a:t>abych hostem se v cizím domě býti </a:t>
            </a:r>
            <a:r>
              <a:rPr lang="cs-CZ" i="1" u="sng" dirty="0"/>
              <a:t>pamatoval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KomLab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DA3C310-1E82-1023-0E77-32F6A2C147E0}"/>
              </a:ext>
            </a:extLst>
          </p:cNvPr>
          <p:cNvSpPr txBox="1"/>
          <p:nvPr/>
        </p:nvSpPr>
        <p:spPr>
          <a:xfrm>
            <a:off x="8746837" y="3780471"/>
            <a:ext cx="3306618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zvl. v 16. a 17. stol. ve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spisov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jaz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 mluv.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jaz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nepronikly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nová spisovná čeština - zbavila</a:t>
            </a:r>
          </a:p>
        </p:txBody>
      </p:sp>
    </p:spTree>
    <p:extLst>
      <p:ext uri="{BB962C8B-B14F-4D97-AF65-F5344CB8AC3E}">
        <p14:creationId xmlns:p14="http://schemas.microsoft.com/office/powerpoint/2010/main" val="262747127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685</Words>
  <Application>Microsoft Office PowerPoint</Application>
  <PresentationFormat>Širokoúhlá obrazovka</PresentationFormat>
  <Paragraphs>60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Larissa-Design</vt:lpstr>
      <vt:lpstr>Motiv Office</vt:lpstr>
      <vt:lpstr>Polovětné útvary</vt:lpstr>
      <vt:lpstr>Polovětné útvary</vt:lpstr>
      <vt:lpstr>Polovětné útvary s participii</vt:lpstr>
      <vt:lpstr>Neurčité slovesné tvary (VF)</vt:lpstr>
      <vt:lpstr>Polovětné útvary s participii</vt:lpstr>
      <vt:lpstr>útvary s infinitivem</vt:lpstr>
      <vt:lpstr>útvary s infinitivem</vt:lpstr>
      <vt:lpstr>útvary s infinitivem</vt:lpstr>
      <vt:lpstr>akuzativ s infinitivem (vliv latiny)</vt:lpstr>
      <vt:lpstr>Souvětí</vt:lpstr>
      <vt:lpstr>Juxtapozice vět, bezespoječné souvětí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Polovětné útvary</dc:title>
  <dc:creator>Jakub Sichálek</dc:creator>
  <cp:lastModifiedBy>Jakub Sichálek</cp:lastModifiedBy>
  <cp:revision>1</cp:revision>
  <dcterms:created xsi:type="dcterms:W3CDTF">2022-12-13T16:18:13Z</dcterms:created>
  <dcterms:modified xsi:type="dcterms:W3CDTF">2022-12-13T16:21:26Z</dcterms:modified>
</cp:coreProperties>
</file>