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71" r:id="rId6"/>
    <p:sldId id="274" r:id="rId7"/>
    <p:sldId id="275" r:id="rId8"/>
    <p:sldId id="272" r:id="rId9"/>
    <p:sldId id="273" r:id="rId10"/>
    <p:sldId id="276" r:id="rId11"/>
    <p:sldId id="266" r:id="rId12"/>
    <p:sldId id="267" r:id="rId13"/>
    <p:sldId id="256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77" r:id="rId22"/>
    <p:sldId id="26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9" r:id="rId48"/>
    <p:sldId id="31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293" r:id="rId61"/>
    <p:sldId id="294" r:id="rId62"/>
    <p:sldId id="295" r:id="rId63"/>
    <p:sldId id="315" r:id="rId64"/>
    <p:sldId id="316" r:id="rId65"/>
    <p:sldId id="318" r:id="rId66"/>
    <p:sldId id="319" r:id="rId67"/>
    <p:sldId id="342" r:id="rId68"/>
    <p:sldId id="306" r:id="rId69"/>
    <p:sldId id="307" r:id="rId70"/>
    <p:sldId id="308" r:id="rId71"/>
    <p:sldId id="343" r:id="rId72"/>
    <p:sldId id="311" r:id="rId73"/>
    <p:sldId id="312" r:id="rId74"/>
    <p:sldId id="313" r:id="rId75"/>
    <p:sldId id="344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22F83-1F84-1C93-D821-7B92E2ED1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60A867-4780-7145-5853-75311567B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522F5D-BE01-7D56-5717-A1C764911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2421-D1BD-43AC-81B6-6285D088466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3B4F68-D3D5-3ABB-3096-C4149180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568BB3-FFFD-8131-B983-C3DF4699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E3A9-2BF4-462C-B903-B7C694F5F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62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4950C8-5D71-FBA6-77EB-4468067A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A1B1EBB-A599-DCCA-038F-78345740D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B14D22-1E0A-B286-BB4F-484F2233E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2421-D1BD-43AC-81B6-6285D088466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FB777B-97CF-6421-7B93-60E278A7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94A445-3E41-8A12-0856-4A4FCD4F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E3A9-2BF4-462C-B903-B7C694F5F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1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2CEB926-1963-8F68-BA83-3F196E2088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B2B60DF-898B-DF45-6AB2-E59161166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992BE7-53F0-7DF8-2301-740A1888A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2421-D1BD-43AC-81B6-6285D088466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218196-B488-8DFA-1FB9-F6D327EC3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E8D576-82BA-43AC-2A92-8BFFB075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E3A9-2BF4-462C-B903-B7C694F5F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1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6774B-C313-3D64-2943-2DE1698F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17CBE3-B2D0-B16B-C5B1-6E36F779F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0CB5B1-AB24-F960-AD79-4F6C3A1D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2421-D1BD-43AC-81B6-6285D088466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810C89-C5A7-1924-48D5-C5AF2BB06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872B7B-0636-FA7B-FF6C-7AD2267C9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E3A9-2BF4-462C-B903-B7C694F5F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13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C3070-32DB-16EE-0993-F411907F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319848-CA66-CA30-ECFB-C2C91C344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A77B44-F3F9-B91C-601B-3E52DEB43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2421-D1BD-43AC-81B6-6285D088466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8EBCA0-0CBD-F912-6C5A-9399F57E3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B63551-9958-3C28-F38F-E2314210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E3A9-2BF4-462C-B903-B7C694F5F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43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36439-9521-1B1B-2941-AFB609BF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F88859-0864-C3FC-BDD9-64BB1E744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650CE2-5621-420A-AB19-ADB13C2CF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900162-5973-E950-4431-4B1E322A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2421-D1BD-43AC-81B6-6285D088466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74D06C-9899-5647-F38A-9C1617D9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2290AF-C830-DB91-9B73-09BE5BA2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E3A9-2BF4-462C-B903-B7C694F5F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99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6AC67B-6A47-D2CA-97DF-DEB1F5E6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FE8E3C-FBE4-7B42-1A14-3628950A1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0740DC-47A4-07DC-675A-F780CF937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5D8C824-E73F-5266-F7B1-009D2696F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F6E8C1B-47AA-0C0D-23B7-9B00E0AEB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1299107-9EAB-CD8B-4D7A-8DBD83CA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2421-D1BD-43AC-81B6-6285D088466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E0BC5D0-3962-7F73-8859-7B75EE31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0027B43-42D0-290E-A8C9-B2284694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E3A9-2BF4-462C-B903-B7C694F5F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18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ADFAA6-7458-3E6C-30C8-EE2ECDFE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8976EB0-336D-7208-BC62-F8DD8938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2421-D1BD-43AC-81B6-6285D088466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0329919-E1BB-C4EF-94BF-3C9D23ADC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55422D-4791-81BB-B050-0DEE808E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E3A9-2BF4-462C-B903-B7C694F5F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19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AB68596-0DBF-845F-DEE5-546547FB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2421-D1BD-43AC-81B6-6285D088466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B58FE2-47AC-D8A1-01A8-BA63B735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28EEA0-5865-BB04-EFBE-0DBCE8AD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E3A9-2BF4-462C-B903-B7C694F5F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6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01030-303E-928D-12E9-89FC31D5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15626D-C7F3-E7A0-28F6-039BF641C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025505-1590-8F9B-001B-FBE5553B6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1AB63F-D73A-3A6D-663D-8D514EAC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2421-D1BD-43AC-81B6-6285D088466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93B91D-17C2-45C6-3EF9-B914FE81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9BBFFD-C8B5-230C-774F-6088439D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E3A9-2BF4-462C-B903-B7C694F5F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5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85FAE5-EA82-5B12-0278-36E639E5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6C60819-E94A-E0DE-7CCC-142453446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A61EF4-8AF3-5A7E-DCF2-D212078EC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F0A41E-A0D7-7D42-C6A0-069EA005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2421-D1BD-43AC-81B6-6285D088466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51848C-CE9F-27A9-A044-8FCFA064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870FDF-BF87-9DE6-6EC9-0156BCEF8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E3A9-2BF4-462C-B903-B7C694F5F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9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2004F6A-2429-5FD7-B71B-5FB27F76E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D1FD1E-83CB-858A-0F37-C214D94E2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A209BE-E921-A973-F7C4-913C80700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02421-D1BD-43AC-81B6-6285D088466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424642-EB08-9669-C839-2C4327A0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F8DC00-862D-D6C0-B4AC-AFA3104BB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1E3A9-2BF4-462C-B903-B7C694F5F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1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vokabular.ujc.cas.cz/informace.aspx?t=ovokabulari&amp;o=ovokabular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41C1D-40B7-A0F2-32C1-01AF659DE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5021"/>
            <a:ext cx="9144000" cy="2387600"/>
          </a:xfrm>
        </p:spPr>
        <p:txBody>
          <a:bodyPr/>
          <a:lstStyle/>
          <a:p>
            <a:r>
              <a:rPr lang="cs-CZ" b="1" dirty="0"/>
              <a:t>Historická mluvnice 2</a:t>
            </a:r>
            <a:endParaRPr lang="en-GB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18BD5F-BA0B-9F0E-DD24-D1E7677F0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013222"/>
            <a:ext cx="4528456" cy="533400"/>
          </a:xfrm>
        </p:spPr>
        <p:txBody>
          <a:bodyPr/>
          <a:lstStyle/>
          <a:p>
            <a:r>
              <a:rPr lang="cs-CZ"/>
              <a:t>Kateřina Pelegrinová</a:t>
            </a:r>
            <a:endParaRPr lang="en-GB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69EC3A26-FEE9-E967-CECE-A9212DF61DD1}"/>
              </a:ext>
            </a:extLst>
          </p:cNvPr>
          <p:cNvSpPr txBox="1">
            <a:spLocks/>
          </p:cNvSpPr>
          <p:nvPr/>
        </p:nvSpPr>
        <p:spPr>
          <a:xfrm>
            <a:off x="9165773" y="6013222"/>
            <a:ext cx="3004454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2022/2023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96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C4462E-F7BF-47CA-B826-75848C7A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svatojiřské přípisky</a:t>
            </a:r>
            <a:endParaRPr lang="en-GB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0A3DD1F-7407-94BC-D013-F4E1F2E99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3" y="1796556"/>
            <a:ext cx="3584983" cy="491142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283F170-8D7A-AF1A-4B41-98A41F1843AC}"/>
              </a:ext>
            </a:extLst>
          </p:cNvPr>
          <p:cNvSpPr txBox="1"/>
          <p:nvPr/>
        </p:nvSpPr>
        <p:spPr>
          <a:xfrm>
            <a:off x="6019800" y="3429000"/>
            <a:ext cx="554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/>
              <a:t>Lector</a:t>
            </a:r>
            <a:r>
              <a:rPr lang="cs-CZ" sz="2400" i="1" dirty="0"/>
              <a:t> </a:t>
            </a:r>
            <a:r>
              <a:rPr lang="cs-CZ" sz="2400" i="1" dirty="0" err="1"/>
              <a:t>Vitus</a:t>
            </a:r>
            <a:r>
              <a:rPr lang="cs-CZ" sz="2400" i="1" dirty="0"/>
              <a:t> nekrásný kurvy syn.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86293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B8351-4385-83EF-900E-23C0F418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/>
              <a:t>sekundární prameny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D0E475-3232-DBF4-59AA-377404138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Stará čeština pro nefilology </a:t>
            </a:r>
            <a:r>
              <a:rPr lang="cs-CZ" dirty="0"/>
              <a:t>Pleskalová, 2001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i="1" dirty="0"/>
              <a:t>Vývoj českého souvětí </a:t>
            </a:r>
            <a:r>
              <a:rPr lang="cs-CZ" dirty="0"/>
              <a:t>Bauer, 1960</a:t>
            </a:r>
          </a:p>
          <a:p>
            <a:r>
              <a:rPr lang="cs-CZ" b="1" i="1" dirty="0"/>
              <a:t>Historická mluvnice česká III: </a:t>
            </a:r>
            <a:r>
              <a:rPr lang="cs-CZ" b="1" i="1"/>
              <a:t>Skladba</a:t>
            </a:r>
            <a:r>
              <a:rPr lang="cs-CZ" b="1"/>
              <a:t> </a:t>
            </a:r>
            <a:r>
              <a:rPr lang="cs-CZ"/>
              <a:t>Trávníček, 1956</a:t>
            </a:r>
            <a:endParaRPr lang="cs-CZ" b="1" i="1" dirty="0"/>
          </a:p>
          <a:p>
            <a:endParaRPr lang="cs-CZ" b="1" i="1" dirty="0"/>
          </a:p>
          <a:p>
            <a:r>
              <a:rPr lang="cs-CZ" b="1" i="1" dirty="0"/>
              <a:t>Historická mluvnice češtiny</a:t>
            </a:r>
            <a:r>
              <a:rPr lang="cs-CZ" b="1" dirty="0"/>
              <a:t> </a:t>
            </a:r>
            <a:r>
              <a:rPr lang="cs-CZ" dirty="0"/>
              <a:t>Lamprecht–Šlosar–Bauer, 1986 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700886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9F9EF6-6150-7CAC-0584-974C2C6C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Vokabulář webový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ADD1C6-A1A8-943D-6497-37E6DA705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3404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https://vokabular.ujc.cas.cz/informace.aspx?t=ovokabulari&amp;o=ovokabulari</a:t>
            </a:r>
            <a:endParaRPr lang="cs-CZ" dirty="0"/>
          </a:p>
          <a:p>
            <a:r>
              <a:rPr lang="en-GB" dirty="0" err="1"/>
              <a:t>oddělení</a:t>
            </a:r>
            <a:r>
              <a:rPr lang="en-GB" dirty="0"/>
              <a:t> </a:t>
            </a:r>
            <a:r>
              <a:rPr lang="en-GB" dirty="0" err="1"/>
              <a:t>vývoje</a:t>
            </a:r>
            <a:r>
              <a:rPr lang="en-GB" dirty="0"/>
              <a:t> </a:t>
            </a:r>
            <a:r>
              <a:rPr lang="en-GB" dirty="0" err="1"/>
              <a:t>jazyka</a:t>
            </a:r>
            <a:r>
              <a:rPr lang="en-GB" dirty="0"/>
              <a:t> </a:t>
            </a:r>
            <a:r>
              <a:rPr lang="en-GB" dirty="0" err="1"/>
              <a:t>Ústavu</a:t>
            </a:r>
            <a:r>
              <a:rPr lang="en-GB" dirty="0"/>
              <a:t> pro </a:t>
            </a:r>
            <a:r>
              <a:rPr lang="en-GB" dirty="0" err="1"/>
              <a:t>jazyk</a:t>
            </a:r>
            <a:r>
              <a:rPr lang="en-GB" dirty="0"/>
              <a:t> </a:t>
            </a:r>
            <a:r>
              <a:rPr lang="en-GB" dirty="0" err="1"/>
              <a:t>český</a:t>
            </a:r>
            <a:r>
              <a:rPr lang="en-GB" dirty="0"/>
              <a:t> AV ČR</a:t>
            </a:r>
            <a:endParaRPr lang="cs-CZ" dirty="0"/>
          </a:p>
          <a:p>
            <a:endParaRPr lang="cs-CZ" dirty="0"/>
          </a:p>
          <a:p>
            <a:r>
              <a:rPr lang="en-GB" dirty="0" err="1"/>
              <a:t>textové</a:t>
            </a:r>
            <a:r>
              <a:rPr lang="en-GB" dirty="0"/>
              <a:t>, </a:t>
            </a:r>
            <a:r>
              <a:rPr lang="en-GB" dirty="0" err="1"/>
              <a:t>obrazové</a:t>
            </a:r>
            <a:r>
              <a:rPr lang="en-GB" dirty="0"/>
              <a:t> a </a:t>
            </a:r>
            <a:r>
              <a:rPr lang="en-GB" dirty="0" err="1"/>
              <a:t>zvukové</a:t>
            </a:r>
            <a:r>
              <a:rPr lang="en-GB" dirty="0"/>
              <a:t> </a:t>
            </a:r>
            <a:r>
              <a:rPr lang="en-GB" dirty="0" err="1"/>
              <a:t>zdroje</a:t>
            </a:r>
            <a:r>
              <a:rPr lang="en-GB" dirty="0"/>
              <a:t> k </a:t>
            </a:r>
            <a:r>
              <a:rPr lang="en-GB" dirty="0" err="1"/>
              <a:t>poznání</a:t>
            </a:r>
            <a:r>
              <a:rPr lang="en-GB" dirty="0"/>
              <a:t> </a:t>
            </a:r>
            <a:r>
              <a:rPr lang="en-GB" dirty="0" err="1"/>
              <a:t>historické</a:t>
            </a:r>
            <a:r>
              <a:rPr lang="en-GB" dirty="0"/>
              <a:t> češtiny</a:t>
            </a:r>
            <a:endParaRPr lang="cs-CZ" dirty="0"/>
          </a:p>
          <a:p>
            <a:endParaRPr lang="cs-CZ" dirty="0"/>
          </a:p>
          <a:p>
            <a:r>
              <a:rPr lang="cs-CZ" dirty="0"/>
              <a:t>slovníky, mluvnice, textové banky, audioknihy</a:t>
            </a:r>
          </a:p>
          <a:p>
            <a:endParaRPr lang="cs-CZ" dirty="0"/>
          </a:p>
          <a:p>
            <a:r>
              <a:rPr lang="cs-CZ" dirty="0"/>
              <a:t>heslo </a:t>
            </a:r>
            <a:r>
              <a:rPr lang="cs-CZ" i="1" dirty="0"/>
              <a:t>holka</a:t>
            </a:r>
            <a:r>
              <a:rPr lang="cs-CZ"/>
              <a:t>, </a:t>
            </a:r>
            <a:r>
              <a:rPr lang="cs-CZ" i="1"/>
              <a:t>kokot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810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1D2476B-792B-9765-AA19-9F04C7EAF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syntax ve vývoji češtiny</a:t>
            </a:r>
            <a:endParaRPr lang="en-GB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49E61D-34E7-14BF-637E-421781AF5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důležitý milník pro vývoj syntaxe – vznik psané podoby jazyka</a:t>
            </a:r>
          </a:p>
          <a:p>
            <a:pPr lvl="1"/>
            <a:r>
              <a:rPr lang="cs-CZ" dirty="0"/>
              <a:t>potřeba nahradit specifické prostředky mluveného jazyka (gesta, intonace, mimika, přítomnost adresáta, …)</a:t>
            </a:r>
          </a:p>
          <a:p>
            <a:r>
              <a:rPr lang="cs-CZ" dirty="0"/>
              <a:t>rozvíjející se společnost </a:t>
            </a:r>
            <a:r>
              <a:rPr lang="cs-CZ" dirty="0">
                <a:sym typeface="Wingdings" panose="05000000000000000000" pitchFamily="2" charset="2"/>
              </a:rPr>
              <a:t> vyjádření složitých myšlenkových vztahů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vliv jazyků s velkou kulturní prestiží – latina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přímo (pronikání latinských konstrukcí při překladech)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nepřímo (podněty k tvoření domácích konstrukcí)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928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21E06-15DD-902B-B36E-B4B3A416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etapy syntaktického vývoje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7E6D6-E9AF-7D4F-2949-431BEA2B6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/>
              <a:t>předhistorické období </a:t>
            </a:r>
            <a:r>
              <a:rPr lang="cs-CZ" dirty="0"/>
              <a:t>(do konce 13. stol.)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ym typeface="Wingdings" panose="05000000000000000000" pitchFamily="2" charset="2"/>
              </a:rPr>
              <a:t>konec 13. stol. – začátek 15. stol.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15. stol.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humanistické období </a:t>
            </a:r>
            <a:r>
              <a:rPr lang="cs-CZ" dirty="0"/>
              <a:t>(16. stol. – polovina 17. stol.)</a:t>
            </a:r>
          </a:p>
          <a:p>
            <a:pPr lvl="1"/>
            <a:r>
              <a:rPr lang="cs-CZ" dirty="0"/>
              <a:t>detailněji viz jiná prezentace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barokní (pobělohorské) období</a:t>
            </a:r>
            <a:r>
              <a:rPr lang="cs-CZ" dirty="0"/>
              <a:t> (2. pol. 17. stol. – 18. stol.)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období nové češtiny</a:t>
            </a:r>
            <a:r>
              <a:rPr lang="cs-CZ" dirty="0"/>
              <a:t> (od NO – </a:t>
            </a:r>
            <a:r>
              <a:rPr lang="cs-CZ" dirty="0" err="1"/>
              <a:t>dovčil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r>
              <a:rPr lang="cs-CZ" dirty="0"/>
              <a:t>)</a:t>
            </a:r>
            <a:endParaRPr lang="cs-CZ" b="1" dirty="0"/>
          </a:p>
          <a:p>
            <a:pPr marL="514350" indent="-514350">
              <a:buFont typeface="+mj-lt"/>
              <a:buAutoNum type="arabicPeriod"/>
            </a:pPr>
            <a:endParaRPr lang="cs-CZ" b="1" dirty="0"/>
          </a:p>
          <a:p>
            <a:pPr marL="971550" lvl="1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609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B891B-3201-6D4A-9533-DE811B25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1. období: předhistorické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52A806-9738-2A37-B621-2DD6B6754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konce 13. stol.</a:t>
            </a:r>
          </a:p>
          <a:p>
            <a:endParaRPr lang="cs-CZ" dirty="0"/>
          </a:p>
          <a:p>
            <a:r>
              <a:rPr lang="cs-CZ" dirty="0"/>
              <a:t>předhistorické (pra-) = bez písemných památek</a:t>
            </a:r>
          </a:p>
          <a:p>
            <a:endParaRPr lang="cs-CZ" dirty="0"/>
          </a:p>
          <a:p>
            <a:r>
              <a:rPr lang="cs-CZ" dirty="0"/>
              <a:t>jednoduchá syntaktická stavba 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 praslovanština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653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B546C-543D-D5E9-7427-1F9120B6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ym typeface="Wingdings" panose="05000000000000000000" pitchFamily="2" charset="2"/>
              </a:rPr>
              <a:t>2. období: konec 13. stol. – začátek 15. stol.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DFB77C-AF6C-1ADB-DDB7-3129F1C39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428"/>
            <a:ext cx="10515600" cy="5192485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ym typeface="Wingdings" panose="05000000000000000000" pitchFamily="2" charset="2"/>
              </a:rPr>
              <a:t>první rozmach spisovného jazyka  formování s. systému</a:t>
            </a:r>
          </a:p>
          <a:p>
            <a:endParaRPr lang="cs-CZ" dirty="0"/>
          </a:p>
          <a:p>
            <a:pPr marL="514350" indent="-514350">
              <a:buAutoNum type="alphaLcParenR"/>
            </a:pPr>
            <a:r>
              <a:rPr lang="cs-CZ" dirty="0"/>
              <a:t>starobylé konstrukce</a:t>
            </a:r>
          </a:p>
          <a:p>
            <a:pPr marL="514350" indent="-514350">
              <a:buAutoNum type="alphaLcParenR"/>
            </a:pPr>
            <a:r>
              <a:rPr lang="cs-CZ" dirty="0"/>
              <a:t>krystalizace spojek a dalších s. prostředků</a:t>
            </a:r>
          </a:p>
          <a:p>
            <a:pPr marL="514350" indent="-514350">
              <a:buAutoNum type="alphaLcParenR"/>
            </a:pPr>
            <a:r>
              <a:rPr lang="cs-CZ" dirty="0"/>
              <a:t>překonávání nevyhraněnosti spojovacích výrazů </a:t>
            </a:r>
          </a:p>
          <a:p>
            <a:pPr lvl="1"/>
            <a:r>
              <a:rPr lang="cs-CZ" i="1" dirty="0"/>
              <a:t>ač </a:t>
            </a:r>
            <a:r>
              <a:rPr lang="cs-CZ" dirty="0"/>
              <a:t>uvozuje věty podmínkové i přípustkové</a:t>
            </a:r>
            <a:endParaRPr lang="cs-CZ" i="1" dirty="0"/>
          </a:p>
          <a:p>
            <a:pPr marL="514350" indent="-514350">
              <a:buAutoNum type="alphaLcParenR"/>
            </a:pPr>
            <a:r>
              <a:rPr lang="cs-CZ" dirty="0"/>
              <a:t>neustálená podoba spojovacích výrazů</a:t>
            </a:r>
          </a:p>
          <a:p>
            <a:pPr lvl="1"/>
            <a:r>
              <a:rPr lang="cs-CZ" i="1" dirty="0"/>
              <a:t>neb</a:t>
            </a:r>
            <a:r>
              <a:rPr lang="cs-CZ" dirty="0"/>
              <a:t>, </a:t>
            </a:r>
            <a:r>
              <a:rPr lang="cs-CZ" i="1" dirty="0"/>
              <a:t>nebo</a:t>
            </a:r>
            <a:r>
              <a:rPr lang="cs-CZ" dirty="0"/>
              <a:t>, </a:t>
            </a:r>
            <a:r>
              <a:rPr lang="cs-CZ" i="1" dirty="0"/>
              <a:t>neboť</a:t>
            </a:r>
            <a:r>
              <a:rPr lang="cs-CZ" dirty="0"/>
              <a:t>, </a:t>
            </a:r>
            <a:r>
              <a:rPr lang="cs-CZ" i="1" dirty="0" err="1"/>
              <a:t>nebť</a:t>
            </a:r>
            <a:r>
              <a:rPr lang="cs-CZ" i="1" dirty="0"/>
              <a:t> </a:t>
            </a:r>
            <a:r>
              <a:rPr lang="cs-CZ" dirty="0"/>
              <a:t>= </a:t>
            </a:r>
            <a:r>
              <a:rPr lang="cs-CZ" dirty="0" err="1"/>
              <a:t>nč</a:t>
            </a:r>
            <a:r>
              <a:rPr lang="cs-CZ" dirty="0"/>
              <a:t>. vylučovací </a:t>
            </a:r>
            <a:r>
              <a:rPr lang="cs-CZ" i="1" dirty="0"/>
              <a:t>nebo</a:t>
            </a:r>
          </a:p>
          <a:p>
            <a:pPr marL="514350" indent="-514350">
              <a:buAutoNum type="alphaLcParenR"/>
            </a:pPr>
            <a:r>
              <a:rPr lang="cs-CZ" dirty="0"/>
              <a:t>archaické nedochované spojovací výrazy</a:t>
            </a:r>
          </a:p>
          <a:p>
            <a:pPr lvl="1"/>
            <a:r>
              <a:rPr lang="cs-CZ" i="1" dirty="0" err="1"/>
              <a:t>jeliže</a:t>
            </a:r>
            <a:endParaRPr lang="cs-CZ" i="1" dirty="0"/>
          </a:p>
          <a:p>
            <a:pPr marL="514350" indent="-514350">
              <a:buAutoNum type="alphaLcParenR"/>
            </a:pPr>
            <a:r>
              <a:rPr lang="cs-CZ" dirty="0"/>
              <a:t>postupně zřetelnější hranice mezi větami/souvětími</a:t>
            </a:r>
          </a:p>
          <a:p>
            <a:pPr lvl="1"/>
            <a:r>
              <a:rPr lang="cs-CZ" dirty="0"/>
              <a:t>+ postupné rozlišování souřadného a podřadného souvětí</a:t>
            </a:r>
          </a:p>
          <a:p>
            <a:pPr marL="514350" indent="-514350">
              <a:buAutoNum type="alphaLcParenR"/>
            </a:pPr>
            <a:r>
              <a:rPr lang="cs-CZ" dirty="0"/>
              <a:t>překonávání volného vztahu mezi větami/VČ</a:t>
            </a:r>
          </a:p>
          <a:p>
            <a:pPr marL="514350" indent="-514350">
              <a:buAutoNum type="alphaL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747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35ED97-78E4-AFAD-A2F9-0BF06B69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3. období: 15. stol.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66D375-B9FD-3EE8-E0F8-F97C9A6F4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sbližování mluveného jazyka s psaným (spisovným)</a:t>
            </a:r>
          </a:p>
          <a:p>
            <a:pPr lvl="1"/>
            <a:r>
              <a:rPr lang="cs-CZ" dirty="0"/>
              <a:t>vliv na syntaktické prostředky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dirty="0"/>
              <a:t>specifikace spojovacích výrazů</a:t>
            </a:r>
          </a:p>
          <a:p>
            <a:pPr lvl="1"/>
            <a:r>
              <a:rPr lang="cs-CZ" i="1" dirty="0"/>
              <a:t>ač</a:t>
            </a:r>
            <a:r>
              <a:rPr lang="cs-CZ" dirty="0"/>
              <a:t> přestává uvozovat podmínkové věty, zůstává pouze pro přípustkové</a:t>
            </a:r>
          </a:p>
          <a:p>
            <a:pPr marL="514350" indent="-514350">
              <a:buAutoNum type="alphaLcParenR" startAt="2"/>
            </a:pPr>
            <a:r>
              <a:rPr lang="cs-CZ" dirty="0"/>
              <a:t>zánik některých starobylých spojek a konstrukcí</a:t>
            </a:r>
          </a:p>
          <a:p>
            <a:pPr marL="514350" indent="-514350">
              <a:buAutoNum type="alphaLcParenR" startAt="2"/>
            </a:pPr>
            <a:r>
              <a:rPr lang="cs-CZ" dirty="0"/>
              <a:t>ustalování podob spojovacích prostředků</a:t>
            </a:r>
          </a:p>
          <a:p>
            <a:pPr marL="514350" indent="-514350">
              <a:buAutoNum type="alphaLcParenR" startAt="2"/>
            </a:pPr>
            <a:r>
              <a:rPr lang="cs-CZ" dirty="0"/>
              <a:t>vznik nových spojovacích prostředků</a:t>
            </a:r>
          </a:p>
          <a:p>
            <a:pPr lvl="1"/>
            <a:r>
              <a:rPr lang="cs-CZ" i="1" dirty="0"/>
              <a:t>ba</a:t>
            </a:r>
            <a:r>
              <a:rPr lang="cs-CZ" dirty="0"/>
              <a:t> vyjádření stupňovacího vztahu</a:t>
            </a:r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563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7703C-FDB4-46B5-4030-30D572CD5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4. období: humanistické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B2C40C-CFC2-B8B2-FAD2-3690F17E5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16. stol. – pol. 17. stol.</a:t>
            </a:r>
          </a:p>
          <a:p>
            <a:endParaRPr lang="cs-CZ" dirty="0"/>
          </a:p>
          <a:p>
            <a:r>
              <a:rPr lang="cs-CZ" dirty="0"/>
              <a:t>vytvořeny všechny souvětné typy</a:t>
            </a:r>
          </a:p>
          <a:p>
            <a:r>
              <a:rPr lang="cs-CZ" dirty="0"/>
              <a:t>stabilizovány základní spojovací prostředky</a:t>
            </a:r>
          </a:p>
          <a:p>
            <a:r>
              <a:rPr lang="cs-CZ" dirty="0"/>
              <a:t>uvědomělé pěstování spisovného jazyka (č. se vyrovná klasickým vzorům!)</a:t>
            </a:r>
          </a:p>
          <a:p>
            <a:r>
              <a:rPr lang="cs-CZ" dirty="0"/>
              <a:t>vzdálení spisovného jazyka od mluveného</a:t>
            </a:r>
          </a:p>
          <a:p>
            <a:r>
              <a:rPr lang="cs-CZ" dirty="0"/>
              <a:t>podrobněji zvlášť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620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0ADD3-55C1-6087-2E1B-33CE94FE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5. období: barokní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374F51-8848-A0E9-F4CD-6970AF83B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pol. 17. stol. – 18. stol.</a:t>
            </a:r>
          </a:p>
          <a:p>
            <a:endParaRPr lang="cs-CZ" dirty="0"/>
          </a:p>
          <a:p>
            <a:r>
              <a:rPr lang="cs-CZ" dirty="0"/>
              <a:t>omezení funkcí češtiny</a:t>
            </a:r>
          </a:p>
          <a:p>
            <a:pPr lvl="1"/>
            <a:r>
              <a:rPr lang="cs-CZ" dirty="0"/>
              <a:t>ztráta vzdělaného publika i autorů (emigrace)</a:t>
            </a:r>
          </a:p>
          <a:p>
            <a:r>
              <a:rPr lang="cs-CZ" dirty="0"/>
              <a:t>nižší/střední styl</a:t>
            </a:r>
          </a:p>
          <a:p>
            <a:endParaRPr lang="cs-CZ" dirty="0"/>
          </a:p>
          <a:p>
            <a:r>
              <a:rPr lang="cs-CZ" dirty="0"/>
              <a:t>méně propracovaná syntaktická stavba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95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57BAC7-CE45-6113-EE35-7E2AFE517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prameny poznání vývoje jazyka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F36591-FFC5-3C96-2505-719992FC3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(rekonstrukce </a:t>
            </a:r>
            <a:r>
              <a:rPr lang="cs-CZ" dirty="0"/>
              <a:t>– předhistorické období</a:t>
            </a:r>
            <a:r>
              <a:rPr lang="cs-CZ" b="1" dirty="0"/>
              <a:t>)</a:t>
            </a:r>
          </a:p>
          <a:p>
            <a:r>
              <a:rPr lang="cs-CZ" b="1" dirty="0"/>
              <a:t>primární prameny</a:t>
            </a:r>
          </a:p>
          <a:p>
            <a:pPr lvl="1"/>
            <a:r>
              <a:rPr lang="cs-CZ" dirty="0"/>
              <a:t>souvislé</a:t>
            </a:r>
          </a:p>
          <a:p>
            <a:pPr lvl="1"/>
            <a:r>
              <a:rPr lang="cs-CZ" dirty="0"/>
              <a:t>nesouvislé</a:t>
            </a:r>
          </a:p>
          <a:p>
            <a:pPr lvl="2"/>
            <a:r>
              <a:rPr lang="cs-CZ" dirty="0"/>
              <a:t>bohemismy, bohemika, glosy, přípisky, zlomky</a:t>
            </a:r>
          </a:p>
          <a:p>
            <a:endParaRPr lang="cs-CZ" dirty="0"/>
          </a:p>
          <a:p>
            <a:r>
              <a:rPr lang="cs-CZ" b="1" dirty="0"/>
              <a:t>sekundární prameny</a:t>
            </a:r>
          </a:p>
          <a:p>
            <a:pPr lvl="1"/>
            <a:r>
              <a:rPr lang="cs-CZ" dirty="0"/>
              <a:t>slovníky, gramatiky, Vokabulář webový, korpusy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309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4A838-7284-F335-67EE-E81E0D38E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6. období: nová čeština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F1730A-73F3-A735-9A1E-C4053F504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NO – doteď </a:t>
            </a:r>
          </a:p>
          <a:p>
            <a:endParaRPr lang="cs-CZ" dirty="0"/>
          </a:p>
          <a:p>
            <a:r>
              <a:rPr lang="cs-CZ" dirty="0"/>
              <a:t>viz předmět Syntax :D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713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EFA81-8BD6-6AA9-C425-F7C43218B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jednoduchá věta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077CD2-E265-AB2E-53D6-936EF54D3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podle postoje mluvčího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oznamovací věta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tázací věta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žádací věta </a:t>
            </a:r>
          </a:p>
          <a:p>
            <a:pPr marL="0" indent="0">
              <a:buNone/>
            </a:pPr>
            <a:r>
              <a:rPr lang="cs-CZ" dirty="0"/>
              <a:t>	= rozkazovací + přací</a:t>
            </a:r>
          </a:p>
        </p:txBody>
      </p:sp>
    </p:spTree>
    <p:extLst>
      <p:ext uri="{BB962C8B-B14F-4D97-AF65-F5344CB8AC3E}">
        <p14:creationId xmlns:p14="http://schemas.microsoft.com/office/powerpoint/2010/main" val="2942638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153CA8-EDDD-2036-4CA4-FC801E11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oznamovací věta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DC312D-DB38-0207-B5AA-6A22F6446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zhruba stejná podoba jako v nové češtině (NČ)</a:t>
            </a:r>
          </a:p>
          <a:p>
            <a:r>
              <a:rPr lang="cs-CZ" dirty="0"/>
              <a:t>důsledně kondicionál při vyjadřování dějů nereálných, podmíněných, žádoucích, u nesmělého tvrzení</a:t>
            </a:r>
          </a:p>
          <a:p>
            <a:pPr lvl="1"/>
            <a:r>
              <a:rPr lang="cs-CZ" b="1" i="1" dirty="0"/>
              <a:t>lépe by bylo orati než v neděli </a:t>
            </a:r>
            <a:r>
              <a:rPr lang="cs-CZ" b="1" i="1" dirty="0" err="1"/>
              <a:t>tancěvati</a:t>
            </a:r>
            <a:r>
              <a:rPr lang="cs-CZ" b="1" dirty="0"/>
              <a:t> </a:t>
            </a:r>
          </a:p>
          <a:p>
            <a:pPr lvl="1"/>
            <a:endParaRPr lang="cs-CZ" i="1" dirty="0"/>
          </a:p>
          <a:p>
            <a:r>
              <a:rPr lang="cs-CZ" dirty="0"/>
              <a:t>citově zabarvené věty – zvolací intonace</a:t>
            </a:r>
          </a:p>
          <a:p>
            <a:pPr lvl="1"/>
            <a:r>
              <a:rPr lang="cs-CZ" dirty="0"/>
              <a:t>nejčastěji uvozující příslovce </a:t>
            </a:r>
            <a:r>
              <a:rPr lang="cs-CZ" b="1" i="1" dirty="0" err="1"/>
              <a:t>kak</a:t>
            </a:r>
            <a:r>
              <a:rPr lang="cs-CZ" b="1" i="1" dirty="0"/>
              <a:t>(o)</a:t>
            </a:r>
          </a:p>
          <a:p>
            <a:pPr lvl="1"/>
            <a:r>
              <a:rPr lang="cs-CZ" dirty="0"/>
              <a:t>během 15. a 16. stol. nahrazeno za </a:t>
            </a:r>
            <a:r>
              <a:rPr lang="cs-CZ" b="1" i="1" dirty="0"/>
              <a:t>jak</a:t>
            </a:r>
            <a:r>
              <a:rPr lang="cs-CZ" i="1" dirty="0"/>
              <a:t>,</a:t>
            </a:r>
            <a:r>
              <a:rPr lang="cs-CZ" b="1" i="1" dirty="0"/>
              <a:t> jako</a:t>
            </a:r>
            <a:endParaRPr lang="cs-CZ" b="1" dirty="0"/>
          </a:p>
          <a:p>
            <a:pPr lvl="1"/>
            <a:r>
              <a:rPr lang="cs-CZ" b="1" i="1" dirty="0" err="1"/>
              <a:t>kako</a:t>
            </a:r>
            <a:r>
              <a:rPr lang="cs-CZ" b="1" i="1" dirty="0"/>
              <a:t> divné jest </a:t>
            </a:r>
            <a:r>
              <a:rPr lang="cs-CZ" b="1" i="1" dirty="0" err="1"/>
              <a:t>jmě</a:t>
            </a:r>
            <a:r>
              <a:rPr lang="cs-CZ" b="1" i="1" dirty="0"/>
              <a:t> tvé!</a:t>
            </a:r>
            <a:r>
              <a:rPr lang="cs-CZ" b="1" dirty="0"/>
              <a:t>    </a:t>
            </a:r>
            <a:r>
              <a:rPr lang="cs-CZ" dirty="0"/>
              <a:t>X   </a:t>
            </a:r>
            <a:r>
              <a:rPr lang="cs-CZ" i="1" dirty="0"/>
              <a:t>jak důstojné jest jméno tvé!</a:t>
            </a:r>
          </a:p>
        </p:txBody>
      </p:sp>
    </p:spTree>
    <p:extLst>
      <p:ext uri="{BB962C8B-B14F-4D97-AF65-F5344CB8AC3E}">
        <p14:creationId xmlns:p14="http://schemas.microsoft.com/office/powerpoint/2010/main" val="4006901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C3848-3AA8-12D0-9FC1-2FDBD13D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tázací věta: a) doplňovací otázky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651541-BBCA-3530-1C2D-264D05CB3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výrazná změna pouze v repertoáru tázacích zájmen</a:t>
            </a:r>
          </a:p>
          <a:p>
            <a:endParaRPr lang="cs-CZ" i="1" dirty="0"/>
          </a:p>
          <a:p>
            <a:r>
              <a:rPr lang="cs-CZ" b="1" i="1" dirty="0" err="1"/>
              <a:t>kak</a:t>
            </a:r>
            <a:r>
              <a:rPr lang="cs-CZ" b="1" i="1" dirty="0"/>
              <a:t>(o)</a:t>
            </a:r>
            <a:r>
              <a:rPr lang="cs-CZ" b="1" dirty="0"/>
              <a:t>, </a:t>
            </a:r>
            <a:r>
              <a:rPr lang="cs-CZ" b="1" i="1" dirty="0" err="1"/>
              <a:t>kaký</a:t>
            </a:r>
            <a:r>
              <a:rPr lang="cs-CZ" b="1" dirty="0"/>
              <a:t>, </a:t>
            </a:r>
            <a:r>
              <a:rPr lang="cs-CZ" b="1" i="1" dirty="0" err="1"/>
              <a:t>ký</a:t>
            </a:r>
            <a:r>
              <a:rPr lang="cs-CZ" b="1" dirty="0"/>
              <a:t>, </a:t>
            </a:r>
            <a:r>
              <a:rPr lang="cs-CZ" b="1" i="1" dirty="0" err="1"/>
              <a:t>kakový</a:t>
            </a:r>
            <a:r>
              <a:rPr lang="cs-CZ" b="1" dirty="0"/>
              <a:t>, </a:t>
            </a:r>
            <a:r>
              <a:rPr lang="cs-CZ" b="1" i="1" dirty="0"/>
              <a:t>čemu</a:t>
            </a:r>
            <a:r>
              <a:rPr lang="cs-CZ" b="1" dirty="0"/>
              <a:t>, </a:t>
            </a:r>
            <a:r>
              <a:rPr lang="cs-CZ" b="1" i="1" dirty="0" err="1"/>
              <a:t>poč</a:t>
            </a:r>
            <a:r>
              <a:rPr lang="cs-CZ" b="1" dirty="0"/>
              <a:t>, </a:t>
            </a:r>
            <a:r>
              <a:rPr lang="cs-CZ" b="1" i="1" dirty="0"/>
              <a:t>nač</a:t>
            </a:r>
          </a:p>
          <a:p>
            <a:pPr lvl="1"/>
            <a:r>
              <a:rPr lang="cs-CZ" b="1" i="1" dirty="0" err="1"/>
              <a:t>kak</a:t>
            </a:r>
            <a:r>
              <a:rPr lang="cs-CZ" b="1" i="1" dirty="0"/>
              <a:t> </a:t>
            </a:r>
            <a:r>
              <a:rPr lang="cs-CZ" b="1" i="1" dirty="0" err="1"/>
              <a:t>sě</a:t>
            </a:r>
            <a:r>
              <a:rPr lang="cs-CZ" b="1" i="1" dirty="0"/>
              <a:t> máš? 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během 15. a 16. stol.:</a:t>
            </a:r>
          </a:p>
          <a:p>
            <a:pPr lvl="1"/>
            <a:r>
              <a:rPr lang="cs-CZ" b="1" i="1" dirty="0" err="1"/>
              <a:t>kak</a:t>
            </a:r>
            <a:r>
              <a:rPr lang="cs-CZ" b="1" i="1" dirty="0"/>
              <a:t>(o)</a:t>
            </a:r>
            <a:r>
              <a:rPr lang="cs-CZ" i="1" dirty="0"/>
              <a:t>,</a:t>
            </a:r>
            <a:r>
              <a:rPr lang="cs-CZ" b="1" i="1" dirty="0"/>
              <a:t> </a:t>
            </a:r>
            <a:r>
              <a:rPr lang="cs-CZ" b="1" i="1" dirty="0" err="1"/>
              <a:t>kaký</a:t>
            </a:r>
            <a:r>
              <a:rPr lang="cs-CZ" b="1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b="1" i="1" dirty="0">
                <a:sym typeface="Wingdings" panose="05000000000000000000" pitchFamily="2" charset="2"/>
              </a:rPr>
              <a:t>jak</a:t>
            </a:r>
            <a:r>
              <a:rPr lang="cs-CZ" dirty="0">
                <a:sym typeface="Wingdings" panose="05000000000000000000" pitchFamily="2" charset="2"/>
              </a:rPr>
              <a:t>,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i="1" dirty="0">
                <a:sym typeface="Wingdings" panose="05000000000000000000" pitchFamily="2" charset="2"/>
              </a:rPr>
              <a:t>jaký</a:t>
            </a:r>
          </a:p>
          <a:p>
            <a:pPr lvl="1"/>
            <a:r>
              <a:rPr lang="cs-CZ" b="1" i="1" dirty="0" err="1">
                <a:sym typeface="Wingdings" panose="05000000000000000000" pitchFamily="2" charset="2"/>
              </a:rPr>
              <a:t>ký</a:t>
            </a:r>
            <a:r>
              <a:rPr lang="cs-CZ" dirty="0">
                <a:sym typeface="Wingdings" panose="05000000000000000000" pitchFamily="2" charset="2"/>
              </a:rPr>
              <a:t>,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i="1" dirty="0" err="1">
                <a:sym typeface="Wingdings" panose="05000000000000000000" pitchFamily="2" charset="2"/>
              </a:rPr>
              <a:t>kakový</a:t>
            </a:r>
            <a:r>
              <a:rPr lang="cs-CZ" b="1" i="1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b="1" dirty="0">
                <a:sym typeface="Wingdings" panose="05000000000000000000" pitchFamily="2" charset="2"/>
              </a:rPr>
              <a:t>zánik</a:t>
            </a:r>
          </a:p>
          <a:p>
            <a:pPr lvl="1"/>
            <a:r>
              <a:rPr lang="cs-CZ" b="1" i="1" dirty="0">
                <a:sym typeface="Wingdings" panose="05000000000000000000" pitchFamily="2" charset="2"/>
              </a:rPr>
              <a:t>čemu</a:t>
            </a:r>
            <a:r>
              <a:rPr lang="cs-CZ" dirty="0">
                <a:sym typeface="Wingdings" panose="05000000000000000000" pitchFamily="2" charset="2"/>
              </a:rPr>
              <a:t>,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i="1" dirty="0" err="1">
                <a:sym typeface="Wingdings" panose="05000000000000000000" pitchFamily="2" charset="2"/>
              </a:rPr>
              <a:t>poč</a:t>
            </a:r>
            <a:r>
              <a:rPr lang="cs-CZ" dirty="0">
                <a:sym typeface="Wingdings" panose="05000000000000000000" pitchFamily="2" charset="2"/>
              </a:rPr>
              <a:t>,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i="1" dirty="0">
                <a:sym typeface="Wingdings" panose="05000000000000000000" pitchFamily="2" charset="2"/>
              </a:rPr>
              <a:t>nač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b="1" i="1" dirty="0">
                <a:sym typeface="Wingdings" panose="05000000000000000000" pitchFamily="2" charset="2"/>
              </a:rPr>
              <a:t>proč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93117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83F97-7646-01E1-4D8F-4BC005E5D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tázací věta: b) zjišťovací otázky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AF2285-C4B6-BA03-1CDA-1FABB634F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téměř závazné užití částice</a:t>
            </a:r>
          </a:p>
          <a:p>
            <a:r>
              <a:rPr lang="cs-CZ" dirty="0"/>
              <a:t> </a:t>
            </a:r>
            <a:r>
              <a:rPr lang="cs-CZ" b="1" i="1" dirty="0" err="1"/>
              <a:t>-li</a:t>
            </a:r>
            <a:r>
              <a:rPr lang="cs-CZ" b="1" i="1" dirty="0"/>
              <a:t> </a:t>
            </a:r>
            <a:r>
              <a:rPr lang="cs-CZ" b="1" dirty="0"/>
              <a:t>(</a:t>
            </a:r>
            <a:r>
              <a:rPr lang="cs-CZ" b="1" i="1" dirty="0"/>
              <a:t>l´</a:t>
            </a:r>
            <a:r>
              <a:rPr lang="cs-CZ" b="1" dirty="0"/>
              <a:t>)</a:t>
            </a:r>
            <a:r>
              <a:rPr lang="cs-CZ" dirty="0"/>
              <a:t>	</a:t>
            </a:r>
          </a:p>
          <a:p>
            <a:pPr lvl="1"/>
            <a:r>
              <a:rPr lang="cs-CZ" b="1" i="1" dirty="0"/>
              <a:t>Rubíne, skoro-</a:t>
            </a:r>
            <a:r>
              <a:rPr lang="cs-CZ" b="1" i="1" dirty="0" err="1"/>
              <a:t>li</a:t>
            </a:r>
            <a:r>
              <a:rPr lang="cs-CZ" b="1" i="1" dirty="0"/>
              <a:t> mé masti </a:t>
            </a:r>
            <a:r>
              <a:rPr lang="cs-CZ" b="1" i="1" dirty="0" err="1"/>
              <a:t>budú</a:t>
            </a:r>
            <a:r>
              <a:rPr lang="cs-CZ" b="1" i="1" dirty="0"/>
              <a:t>?</a:t>
            </a:r>
            <a:endParaRPr lang="cs-CZ" b="1" dirty="0"/>
          </a:p>
          <a:p>
            <a:pPr lvl="1"/>
            <a:r>
              <a:rPr lang="cs-CZ" dirty="0"/>
              <a:t>do NČ dochováno jen jako archaismu</a:t>
            </a:r>
          </a:p>
          <a:p>
            <a:r>
              <a:rPr lang="cs-CZ" dirty="0"/>
              <a:t>ostatní částice (</a:t>
            </a:r>
            <a:r>
              <a:rPr lang="cs-CZ" b="1" i="1" dirty="0"/>
              <a:t>zda</a:t>
            </a:r>
            <a:r>
              <a:rPr lang="cs-CZ" b="1" dirty="0"/>
              <a:t>, </a:t>
            </a:r>
            <a:r>
              <a:rPr lang="cs-CZ" b="1" i="1" dirty="0"/>
              <a:t>čili</a:t>
            </a:r>
            <a:r>
              <a:rPr lang="cs-CZ" b="1" dirty="0"/>
              <a:t>, </a:t>
            </a:r>
            <a:r>
              <a:rPr lang="cs-CZ" b="1" i="1" dirty="0"/>
              <a:t>či</a:t>
            </a:r>
            <a:r>
              <a:rPr lang="cs-CZ" b="1" dirty="0"/>
              <a:t>, …</a:t>
            </a:r>
            <a:r>
              <a:rPr lang="cs-CZ" dirty="0"/>
              <a:t>) – většinou otázky citově zabarvené</a:t>
            </a:r>
            <a:endParaRPr lang="cs-CZ" i="1" dirty="0"/>
          </a:p>
          <a:p>
            <a:pPr lvl="1"/>
            <a:r>
              <a:rPr lang="cs-CZ" b="1" i="1" dirty="0"/>
              <a:t>čili hněvati </a:t>
            </a:r>
            <a:r>
              <a:rPr lang="cs-CZ" b="1" i="1" dirty="0" err="1"/>
              <a:t>sě</a:t>
            </a:r>
            <a:r>
              <a:rPr lang="cs-CZ" b="1" i="1" dirty="0"/>
              <a:t> bude?</a:t>
            </a:r>
          </a:p>
          <a:p>
            <a:pPr marL="0" indent="0">
              <a:buNone/>
            </a:pPr>
            <a:r>
              <a:rPr lang="cs-CZ" dirty="0"/>
              <a:t>+ </a:t>
            </a:r>
            <a:r>
              <a:rPr lang="cs-CZ" b="1" i="1" dirty="0"/>
              <a:t>čili</a:t>
            </a:r>
            <a:r>
              <a:rPr lang="cs-CZ" i="1" dirty="0"/>
              <a:t> </a:t>
            </a:r>
            <a:r>
              <a:rPr lang="cs-CZ" dirty="0"/>
              <a:t>– uvozování vylučovacích otázek</a:t>
            </a:r>
          </a:p>
          <a:p>
            <a:pPr lvl="1"/>
            <a:r>
              <a:rPr lang="cs-CZ" b="1" i="1" dirty="0" err="1"/>
              <a:t>budú</a:t>
            </a:r>
            <a:r>
              <a:rPr lang="cs-CZ" b="1" i="1" dirty="0"/>
              <a:t> </a:t>
            </a:r>
            <a:r>
              <a:rPr lang="cs-CZ" b="1" i="1" dirty="0" err="1"/>
              <a:t>jiesti</a:t>
            </a:r>
            <a:r>
              <a:rPr lang="cs-CZ" b="1" i="1" dirty="0"/>
              <a:t> maso býkové, čili krev </a:t>
            </a:r>
            <a:r>
              <a:rPr lang="cs-CZ" b="1" i="1" dirty="0" err="1"/>
              <a:t>kozlovú</a:t>
            </a:r>
            <a:r>
              <a:rPr lang="cs-CZ" b="1" i="1" dirty="0"/>
              <a:t> </a:t>
            </a:r>
            <a:r>
              <a:rPr lang="cs-CZ" b="1" i="1" dirty="0" err="1"/>
              <a:t>budú</a:t>
            </a:r>
            <a:r>
              <a:rPr lang="cs-CZ" b="1" i="1" dirty="0"/>
              <a:t> píti?</a:t>
            </a:r>
            <a:r>
              <a:rPr lang="cs-CZ" b="1" dirty="0"/>
              <a:t> </a:t>
            </a:r>
          </a:p>
          <a:p>
            <a:pPr lvl="1"/>
            <a:endParaRPr lang="cs-CZ" i="1" dirty="0"/>
          </a:p>
          <a:p>
            <a:r>
              <a:rPr lang="cs-CZ" dirty="0"/>
              <a:t>NČ – částice u citově zabarvených otázek</a:t>
            </a:r>
          </a:p>
        </p:txBody>
      </p:sp>
    </p:spTree>
    <p:extLst>
      <p:ext uri="{BB962C8B-B14F-4D97-AF65-F5344CB8AC3E}">
        <p14:creationId xmlns:p14="http://schemas.microsoft.com/office/powerpoint/2010/main" val="198643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F3DB6-8679-811B-8882-9380FF7D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rozkazovací věta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520858-3458-D323-D5E3-A3BBFE4FF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širší uplatnění imperativu (neexistoval opisný rozkazovací způsob)</a:t>
            </a:r>
          </a:p>
          <a:p>
            <a:endParaRPr lang="cs-CZ" dirty="0"/>
          </a:p>
          <a:p>
            <a:r>
              <a:rPr lang="cs-CZ" dirty="0"/>
              <a:t>prostý imperativ i při výzvě určené 3. os. </a:t>
            </a:r>
          </a:p>
          <a:p>
            <a:pPr lvl="1"/>
            <a:r>
              <a:rPr lang="cs-CZ" b="1" i="1" dirty="0" err="1"/>
              <a:t>znamenaj</a:t>
            </a:r>
            <a:r>
              <a:rPr lang="cs-CZ" b="1" i="1" dirty="0"/>
              <a:t> to člověk </a:t>
            </a:r>
            <a:r>
              <a:rPr lang="cs-CZ" b="1" i="1" dirty="0" err="1"/>
              <a:t>všaký</a:t>
            </a:r>
            <a:r>
              <a:rPr lang="cs-CZ" b="1" dirty="0"/>
              <a:t>, </a:t>
            </a:r>
            <a:r>
              <a:rPr lang="cs-CZ" b="1" i="1" dirty="0" err="1"/>
              <a:t>zpoviedajte</a:t>
            </a:r>
            <a:r>
              <a:rPr lang="cs-CZ" b="1" i="1" dirty="0"/>
              <a:t> </a:t>
            </a:r>
            <a:r>
              <a:rPr lang="cs-CZ" b="1" i="1" dirty="0" err="1"/>
              <a:t>sě</a:t>
            </a:r>
            <a:r>
              <a:rPr lang="cs-CZ" b="1" i="1" dirty="0"/>
              <a:t> tobě </a:t>
            </a:r>
            <a:r>
              <a:rPr lang="cs-CZ" b="1" i="1" dirty="0" err="1"/>
              <a:t>všickni</a:t>
            </a:r>
            <a:r>
              <a:rPr lang="cs-CZ" b="1" i="1" dirty="0"/>
              <a:t> králové zemští</a:t>
            </a:r>
          </a:p>
          <a:p>
            <a:r>
              <a:rPr lang="cs-CZ" dirty="0"/>
              <a:t>od 15. stol. také imperativ opsaný</a:t>
            </a:r>
          </a:p>
          <a:p>
            <a:pPr lvl="1"/>
            <a:r>
              <a:rPr lang="cs-CZ" dirty="0"/>
              <a:t>částice </a:t>
            </a:r>
            <a:r>
              <a:rPr lang="cs-CZ" b="1" i="1" dirty="0"/>
              <a:t>ať</a:t>
            </a:r>
            <a:r>
              <a:rPr lang="cs-CZ" b="1" dirty="0"/>
              <a:t>/</a:t>
            </a:r>
            <a:r>
              <a:rPr lang="cs-CZ" b="1" i="1" dirty="0"/>
              <a:t>nechť </a:t>
            </a:r>
            <a:r>
              <a:rPr lang="cs-CZ" dirty="0"/>
              <a:t>+ oznamovací způsob (</a:t>
            </a:r>
            <a:r>
              <a:rPr lang="cs-CZ" b="1" dirty="0"/>
              <a:t>indikativ</a:t>
            </a:r>
            <a:r>
              <a:rPr lang="cs-CZ" dirty="0"/>
              <a:t>)</a:t>
            </a:r>
          </a:p>
          <a:p>
            <a:pPr lvl="1"/>
            <a:r>
              <a:rPr lang="cs-CZ" b="1" i="1" dirty="0"/>
              <a:t>nechať jiní, kdo chce, </a:t>
            </a:r>
            <a:r>
              <a:rPr lang="cs-CZ" b="1" i="1" dirty="0" err="1"/>
              <a:t>brebcí</a:t>
            </a:r>
            <a:r>
              <a:rPr lang="cs-CZ" b="1" i="1" dirty="0"/>
              <a:t>, ty mlč</a:t>
            </a:r>
          </a:p>
          <a:p>
            <a:pPr lvl="1"/>
            <a:r>
              <a:rPr lang="cs-CZ" dirty="0"/>
              <a:t>částice v různé míře i v NČ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29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77B02-C1CC-8423-B793-8F242F2C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přací věta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C0435C-BCE8-239B-07C4-CEF682023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částice </a:t>
            </a:r>
            <a:r>
              <a:rPr lang="cs-CZ" b="1" i="1" dirty="0" err="1"/>
              <a:t>ké</a:t>
            </a:r>
            <a:r>
              <a:rPr lang="cs-CZ" b="1" dirty="0"/>
              <a:t>, </a:t>
            </a:r>
            <a:r>
              <a:rPr lang="cs-CZ" b="1" i="1" dirty="0"/>
              <a:t>kéž</a:t>
            </a:r>
            <a:r>
              <a:rPr lang="cs-CZ" b="1" dirty="0"/>
              <a:t>, </a:t>
            </a:r>
            <a:r>
              <a:rPr lang="cs-CZ" b="1" i="1" dirty="0"/>
              <a:t>bodejť</a:t>
            </a:r>
          </a:p>
          <a:p>
            <a:pPr lvl="1"/>
            <a:r>
              <a:rPr lang="cs-CZ" dirty="0"/>
              <a:t>i v NČ – trochu jiné užití</a:t>
            </a:r>
          </a:p>
          <a:p>
            <a:endParaRPr lang="cs-CZ" dirty="0"/>
          </a:p>
          <a:p>
            <a:r>
              <a:rPr lang="cs-CZ" dirty="0"/>
              <a:t>ojediněle místo částic kondicionál</a:t>
            </a:r>
          </a:p>
          <a:p>
            <a:pPr lvl="1"/>
            <a:r>
              <a:rPr lang="cs-CZ" b="1" i="1" dirty="0"/>
              <a:t>protož by ty </a:t>
            </a:r>
            <a:r>
              <a:rPr lang="cs-CZ" b="1" i="1" dirty="0" err="1"/>
              <a:t>sě</a:t>
            </a:r>
            <a:r>
              <a:rPr lang="cs-CZ" b="1" i="1" dirty="0"/>
              <a:t> pokořil a pustil od svého </a:t>
            </a:r>
            <a:r>
              <a:rPr lang="cs-CZ" b="1" i="1" dirty="0" err="1"/>
              <a:t>bluda</a:t>
            </a:r>
            <a:endParaRPr lang="cs-CZ" b="1" i="1" dirty="0"/>
          </a:p>
          <a:p>
            <a:pPr lvl="1"/>
            <a:endParaRPr lang="cs-CZ" i="1" dirty="0"/>
          </a:p>
          <a:p>
            <a:r>
              <a:rPr lang="cs-CZ" dirty="0"/>
              <a:t>časem pouhý kondicionál nahrazen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b="1" i="1" dirty="0">
                <a:sym typeface="Wingdings" panose="05000000000000000000" pitchFamily="2" charset="2"/>
              </a:rPr>
              <a:t>aby</a:t>
            </a:r>
            <a:r>
              <a:rPr lang="cs-CZ" b="1" dirty="0">
                <a:sym typeface="Wingdings" panose="05000000000000000000" pitchFamily="2" charset="2"/>
              </a:rPr>
              <a:t>, </a:t>
            </a:r>
            <a:r>
              <a:rPr lang="cs-CZ" b="1" i="1" dirty="0">
                <a:sym typeface="Wingdings" panose="05000000000000000000" pitchFamily="2" charset="2"/>
              </a:rPr>
              <a:t>kdyby</a:t>
            </a:r>
          </a:p>
          <a:p>
            <a:pPr lvl="1"/>
            <a:r>
              <a:rPr lang="cs-CZ" b="1" i="1" dirty="0">
                <a:sym typeface="Wingdings" panose="05000000000000000000" pitchFamily="2" charset="2"/>
              </a:rPr>
              <a:t>ó kdybychom raději zůstali za Jordánem</a:t>
            </a:r>
            <a:endParaRPr lang="cs-CZ" b="1" dirty="0">
              <a:sym typeface="Wingdings" panose="05000000000000000000" pitchFamily="2" charset="2"/>
            </a:endParaRPr>
          </a:p>
          <a:p>
            <a:pPr lvl="1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77711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909EB5-11C4-E4EF-55BE-06B5D36E0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vyjadřování záporu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64F408-314A-9F28-94EA-D979A7656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/>
          <a:lstStyle/>
          <a:p>
            <a:r>
              <a:rPr lang="cs-CZ" dirty="0"/>
              <a:t>záporky </a:t>
            </a:r>
            <a:r>
              <a:rPr lang="cs-CZ" b="1" i="1" dirty="0"/>
              <a:t>ne</a:t>
            </a:r>
            <a:r>
              <a:rPr lang="cs-CZ" b="1" dirty="0"/>
              <a:t> </a:t>
            </a:r>
            <a:r>
              <a:rPr lang="cs-CZ" dirty="0"/>
              <a:t>a </a:t>
            </a:r>
            <a:r>
              <a:rPr lang="cs-CZ" b="1" i="1" dirty="0"/>
              <a:t>ni</a:t>
            </a:r>
          </a:p>
          <a:p>
            <a:r>
              <a:rPr lang="cs-CZ" i="1" dirty="0"/>
              <a:t>ne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ke slovesu; </a:t>
            </a:r>
            <a:r>
              <a:rPr lang="cs-CZ" i="1" dirty="0">
                <a:sym typeface="Wingdings" panose="05000000000000000000" pitchFamily="2" charset="2"/>
              </a:rPr>
              <a:t>ni </a:t>
            </a:r>
            <a:r>
              <a:rPr lang="cs-CZ" dirty="0">
                <a:sym typeface="Wingdings" panose="05000000000000000000" pitchFamily="2" charset="2"/>
              </a:rPr>
              <a:t>samostatně, později splývá se zájmenem/příslovcem</a:t>
            </a:r>
            <a:endParaRPr lang="cs-CZ" i="1" dirty="0">
              <a:sym typeface="Wingdings" panose="05000000000000000000" pitchFamily="2" charset="2"/>
            </a:endParaRPr>
          </a:p>
          <a:p>
            <a:pPr lvl="1"/>
            <a:r>
              <a:rPr lang="cs-CZ" b="1" i="1" dirty="0">
                <a:sym typeface="Wingdings" panose="05000000000000000000" pitchFamily="2" charset="2"/>
              </a:rPr>
              <a:t>ni </a:t>
            </a:r>
            <a:r>
              <a:rPr lang="cs-CZ" b="1" i="1" dirty="0" err="1">
                <a:sym typeface="Wingdings" panose="05000000000000000000" pitchFamily="2" charset="2"/>
              </a:rPr>
              <a:t>sě</a:t>
            </a:r>
            <a:r>
              <a:rPr lang="cs-CZ" b="1" i="1" dirty="0">
                <a:sym typeface="Wingdings" panose="05000000000000000000" pitchFamily="2" charset="2"/>
              </a:rPr>
              <a:t> s kým o to </a:t>
            </a:r>
            <a:r>
              <a:rPr lang="cs-CZ" b="1" i="1" dirty="0" err="1">
                <a:sym typeface="Wingdings" panose="05000000000000000000" pitchFamily="2" charset="2"/>
              </a:rPr>
              <a:t>potáza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X </a:t>
            </a:r>
            <a:r>
              <a:rPr lang="cs-CZ" i="1" dirty="0">
                <a:sym typeface="Wingdings" panose="05000000000000000000" pitchFamily="2" charset="2"/>
              </a:rPr>
              <a:t>s nikým se o tom neporadil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někdy opakování předložky před </a:t>
            </a:r>
            <a:r>
              <a:rPr lang="cs-CZ" i="1" dirty="0">
                <a:sym typeface="Wingdings" panose="05000000000000000000" pitchFamily="2" charset="2"/>
              </a:rPr>
              <a:t>ni</a:t>
            </a:r>
            <a:r>
              <a:rPr lang="cs-CZ" dirty="0">
                <a:sym typeface="Wingdings" panose="05000000000000000000" pitchFamily="2" charset="2"/>
              </a:rPr>
              <a:t> i zájmenem </a:t>
            </a:r>
            <a:r>
              <a:rPr lang="cs-CZ" b="1" i="1" dirty="0">
                <a:sym typeface="Wingdings" panose="05000000000000000000" pitchFamily="2" charset="2"/>
              </a:rPr>
              <a:t>v ni v čem takovém</a:t>
            </a:r>
          </a:p>
          <a:p>
            <a:r>
              <a:rPr lang="cs-CZ" dirty="0">
                <a:sym typeface="Wingdings" panose="05000000000000000000" pitchFamily="2" charset="2"/>
              </a:rPr>
              <a:t>odlišnost od NČ – věta s jedním/více zápory</a:t>
            </a:r>
          </a:p>
          <a:p>
            <a:pPr lvl="1"/>
            <a:r>
              <a:rPr lang="cs-CZ" b="1" i="1" dirty="0">
                <a:sym typeface="Wingdings" panose="05000000000000000000" pitchFamily="2" charset="2"/>
              </a:rPr>
              <a:t>i jedna žena mužem jista </a:t>
            </a:r>
            <a:r>
              <a:rPr lang="cs-CZ" b="1" i="1" dirty="0" err="1">
                <a:sym typeface="Wingdings" panose="05000000000000000000" pitchFamily="2" charset="2"/>
              </a:rPr>
              <a:t>nebieše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b="1" i="1" dirty="0">
                <a:sym typeface="Wingdings" panose="05000000000000000000" pitchFamily="2" charset="2"/>
              </a:rPr>
              <a:t>ni </a:t>
            </a:r>
            <a:r>
              <a:rPr lang="cs-CZ" b="1" i="1" dirty="0" err="1">
                <a:sym typeface="Wingdings" panose="05000000000000000000" pitchFamily="2" charset="2"/>
              </a:rPr>
              <a:t>čso</a:t>
            </a:r>
            <a:r>
              <a:rPr lang="cs-CZ" b="1" i="1" dirty="0">
                <a:sym typeface="Wingdings" panose="05000000000000000000" pitchFamily="2" charset="2"/>
              </a:rPr>
              <a:t> je mi známo	</a:t>
            </a:r>
            <a:r>
              <a:rPr lang="cs-CZ" dirty="0">
                <a:sym typeface="Wingdings" panose="05000000000000000000" pitchFamily="2" charset="2"/>
              </a:rPr>
              <a:t>X </a:t>
            </a:r>
            <a:r>
              <a:rPr lang="cs-CZ" b="1" i="1" dirty="0">
                <a:sym typeface="Wingdings" panose="05000000000000000000" pitchFamily="2" charset="2"/>
              </a:rPr>
              <a:t>nic</a:t>
            </a:r>
            <a:r>
              <a:rPr lang="cs-CZ" i="1" dirty="0">
                <a:sym typeface="Wingdings" panose="05000000000000000000" pitchFamily="2" charset="2"/>
              </a:rPr>
              <a:t> mi </a:t>
            </a:r>
            <a:r>
              <a:rPr lang="cs-CZ" b="1" i="1" dirty="0">
                <a:sym typeface="Wingdings" panose="05000000000000000000" pitchFamily="2" charset="2"/>
              </a:rPr>
              <a:t>ne</a:t>
            </a:r>
            <a:r>
              <a:rPr lang="cs-CZ" i="1" dirty="0">
                <a:sym typeface="Wingdings" panose="05000000000000000000" pitchFamily="2" charset="2"/>
              </a:rPr>
              <a:t>ní známo NČ</a:t>
            </a:r>
            <a:endParaRPr lang="cs-CZ" b="1" i="1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postupné prosazování dnešního způsobu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několik záporů</a:t>
            </a:r>
          </a:p>
          <a:p>
            <a:pPr lvl="1"/>
            <a:r>
              <a:rPr lang="cs-CZ" i="1" dirty="0">
                <a:sym typeface="Wingdings" panose="05000000000000000000" pitchFamily="2" charset="2"/>
              </a:rPr>
              <a:t>ni </a:t>
            </a:r>
            <a:r>
              <a:rPr lang="cs-CZ" dirty="0">
                <a:sym typeface="Wingdings" panose="05000000000000000000" pitchFamily="2" charset="2"/>
              </a:rPr>
              <a:t>jeden celek s příslovci a zájmeny</a:t>
            </a:r>
            <a:endParaRPr lang="cs-CZ" i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20170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9DE9F-C1C8-CFC2-3003-E79A6471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vyjadřování záporu: genitiv záporový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6DA3FE-25D0-31E4-D087-43F04DE4F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přechodná slovesa </a:t>
            </a:r>
            <a:r>
              <a:rPr lang="cs-CZ" dirty="0"/>
              <a:t>(= tranzitivní) </a:t>
            </a:r>
          </a:p>
          <a:p>
            <a:pPr lvl="1"/>
            <a:r>
              <a:rPr lang="cs-CZ" dirty="0"/>
              <a:t>v NČ se pojí s přímým pádem (akuzativ)</a:t>
            </a:r>
          </a:p>
          <a:p>
            <a:pPr lvl="1"/>
            <a:endParaRPr lang="cs-CZ" dirty="0"/>
          </a:p>
          <a:p>
            <a:r>
              <a:rPr lang="cs-CZ" dirty="0"/>
              <a:t>téměř pravidelně vazba s předmětem v genitivu (2. pád)</a:t>
            </a:r>
          </a:p>
          <a:p>
            <a:pPr lvl="1"/>
            <a:r>
              <a:rPr lang="cs-CZ" b="1" i="1" dirty="0" err="1"/>
              <a:t>otčíka</a:t>
            </a:r>
            <a:r>
              <a:rPr lang="cs-CZ" b="1" i="1" dirty="0"/>
              <a:t> </a:t>
            </a:r>
            <a:r>
              <a:rPr lang="cs-CZ" b="1" i="1" dirty="0" err="1"/>
              <a:t>juž</a:t>
            </a:r>
            <a:r>
              <a:rPr lang="cs-CZ" b="1" i="1" dirty="0"/>
              <a:t> </a:t>
            </a:r>
            <a:r>
              <a:rPr lang="cs-CZ" b="1" i="1" dirty="0" err="1"/>
              <a:t>nejmějéše</a:t>
            </a:r>
            <a:r>
              <a:rPr lang="cs-CZ" b="1" i="1" dirty="0"/>
              <a:t>, matky také </a:t>
            </a:r>
            <a:r>
              <a:rPr lang="cs-CZ" b="1" i="1" dirty="0" err="1"/>
              <a:t>nevidieše</a:t>
            </a:r>
            <a:endParaRPr lang="cs-CZ" b="1" i="1" dirty="0"/>
          </a:p>
          <a:p>
            <a:endParaRPr lang="cs-CZ" dirty="0"/>
          </a:p>
          <a:p>
            <a:r>
              <a:rPr lang="cs-CZ" dirty="0"/>
              <a:t>ustupuje od 16. stol.</a:t>
            </a:r>
          </a:p>
          <a:p>
            <a:r>
              <a:rPr lang="cs-CZ" dirty="0"/>
              <a:t>ale</a:t>
            </a:r>
          </a:p>
          <a:p>
            <a:pPr lvl="1"/>
            <a:r>
              <a:rPr lang="cs-CZ" dirty="0"/>
              <a:t>některá slovesa dodnes alternují (obě možnosti)</a:t>
            </a:r>
          </a:p>
          <a:p>
            <a:pPr lvl="1"/>
            <a:r>
              <a:rPr lang="cs-CZ" b="1" i="1" dirty="0"/>
              <a:t>cenit si</a:t>
            </a:r>
            <a:r>
              <a:rPr lang="cs-CZ" b="1" dirty="0"/>
              <a:t>, </a:t>
            </a:r>
            <a:r>
              <a:rPr lang="cs-CZ" b="1" i="1" dirty="0"/>
              <a:t>dosáhnout</a:t>
            </a:r>
            <a:r>
              <a:rPr lang="cs-CZ" b="1" dirty="0"/>
              <a:t>, </a:t>
            </a:r>
            <a:r>
              <a:rPr lang="cs-CZ" b="1" i="1" dirty="0"/>
              <a:t>nabýt</a:t>
            </a:r>
            <a:r>
              <a:rPr lang="cs-CZ" b="1" dirty="0"/>
              <a:t>, </a:t>
            </a:r>
            <a:r>
              <a:rPr lang="cs-CZ" b="1" i="1" dirty="0"/>
              <a:t>okusit</a:t>
            </a:r>
          </a:p>
        </p:txBody>
      </p:sp>
    </p:spTree>
    <p:extLst>
      <p:ext uri="{BB962C8B-B14F-4D97-AF65-F5344CB8AC3E}">
        <p14:creationId xmlns:p14="http://schemas.microsoft.com/office/powerpoint/2010/main" val="3622064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45378E-5454-8CDA-5072-D5215117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1) věty s významem možnosti, nutnosti, záměru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D829CC-A190-E887-E2FF-74B323226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pomocí konstrukce </a:t>
            </a:r>
            <a:r>
              <a:rPr lang="cs-CZ" b="1" dirty="0"/>
              <a:t>dativ + spona + infinitiv významového slovesa</a:t>
            </a:r>
          </a:p>
          <a:p>
            <a:pPr lvl="1"/>
            <a:r>
              <a:rPr lang="cs-CZ" dirty="0"/>
              <a:t>dativ vyjadřuje konkrétního činitele děje (obecný se nevyjadřoval)</a:t>
            </a:r>
          </a:p>
          <a:p>
            <a:pPr lvl="1"/>
            <a:r>
              <a:rPr lang="cs-CZ" dirty="0"/>
              <a:t>spona – tvar 3. os. </a:t>
            </a:r>
            <a:r>
              <a:rPr lang="cs-CZ" i="1" dirty="0"/>
              <a:t>být</a:t>
            </a:r>
            <a:r>
              <a:rPr lang="cs-CZ" dirty="0"/>
              <a:t> (v různém čase – </a:t>
            </a:r>
            <a:r>
              <a:rPr lang="cs-CZ" i="1" dirty="0"/>
              <a:t>jest, </a:t>
            </a:r>
            <a:r>
              <a:rPr lang="cs-CZ" i="1" dirty="0" err="1"/>
              <a:t>bieše</a:t>
            </a:r>
            <a:r>
              <a:rPr lang="cs-CZ" b="1" i="1" dirty="0" err="1"/>
              <a:t>CHK</a:t>
            </a:r>
            <a:r>
              <a:rPr lang="cs-CZ" b="1" i="1" dirty="0"/>
              <a:t>!!</a:t>
            </a:r>
            <a:r>
              <a:rPr lang="cs-CZ" dirty="0"/>
              <a:t>)</a:t>
            </a:r>
          </a:p>
          <a:p>
            <a:r>
              <a:rPr lang="cs-CZ" b="1" i="1" dirty="0" err="1"/>
              <a:t>mněť</a:t>
            </a:r>
            <a:r>
              <a:rPr lang="cs-CZ" b="1" i="1" dirty="0"/>
              <a:t> jest s tohoto světa sníti</a:t>
            </a:r>
            <a:r>
              <a:rPr lang="cs-CZ" dirty="0"/>
              <a:t>, </a:t>
            </a:r>
            <a:r>
              <a:rPr lang="cs-CZ" b="1" i="1" dirty="0"/>
              <a:t>co mi učiniti s </a:t>
            </a:r>
            <a:r>
              <a:rPr lang="cs-CZ" b="1" i="1" dirty="0" err="1"/>
              <a:t>tobú</a:t>
            </a:r>
            <a:r>
              <a:rPr lang="cs-CZ" b="1" i="1" dirty="0"/>
              <a:t>?</a:t>
            </a:r>
            <a:r>
              <a:rPr lang="cs-CZ" dirty="0"/>
              <a:t>, </a:t>
            </a:r>
            <a:r>
              <a:rPr lang="cs-CZ" b="1" i="1" dirty="0"/>
              <a:t>nejednu </a:t>
            </a:r>
            <a:r>
              <a:rPr lang="cs-CZ" b="1" i="1" dirty="0" err="1"/>
              <a:t>pohanskú</a:t>
            </a:r>
            <a:r>
              <a:rPr lang="cs-CZ" b="1" i="1" dirty="0"/>
              <a:t> paní </a:t>
            </a:r>
            <a:r>
              <a:rPr lang="cs-CZ" b="1" i="1" dirty="0" err="1"/>
              <a:t>bieše</a:t>
            </a:r>
            <a:r>
              <a:rPr lang="cs-CZ" b="1" i="1" dirty="0"/>
              <a:t> viděti </a:t>
            </a:r>
            <a:r>
              <a:rPr lang="cs-CZ" b="1" i="1" dirty="0" err="1"/>
              <a:t>slziece</a:t>
            </a:r>
            <a:endParaRPr lang="cs-CZ" b="1" i="1" dirty="0"/>
          </a:p>
          <a:p>
            <a:endParaRPr lang="cs-CZ" b="1" i="1" dirty="0"/>
          </a:p>
          <a:p>
            <a:r>
              <a:rPr lang="cs-CZ" dirty="0"/>
              <a:t>postupně ustupoval</a:t>
            </a:r>
          </a:p>
          <a:p>
            <a:r>
              <a:rPr lang="cs-CZ" dirty="0"/>
              <a:t>NČ – ojedinělé archaismy</a:t>
            </a:r>
          </a:p>
          <a:p>
            <a:pPr lvl="1"/>
            <a:r>
              <a:rPr lang="cs-CZ" b="1" i="1" dirty="0"/>
              <a:t>Čechům bylo ustupovati</a:t>
            </a:r>
          </a:p>
        </p:txBody>
      </p:sp>
    </p:spTree>
    <p:extLst>
      <p:ext uri="{BB962C8B-B14F-4D97-AF65-F5344CB8AC3E}">
        <p14:creationId xmlns:p14="http://schemas.microsoft.com/office/powerpoint/2010/main" val="128291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D06F75-48A5-EBA4-C979-01BE0765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primární prameny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DAA558EC-4446-6893-39BE-32A8CDFF91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souvislé od poč. 14. stol.</a:t>
                </a:r>
              </a:p>
              <a:p>
                <a:endParaRPr lang="cs-CZ" dirty="0"/>
              </a:p>
              <a:p>
                <a:r>
                  <a:rPr lang="cs-CZ" dirty="0"/>
                  <a:t>zlomkovitost nemusí být charakteristická pouze pro staré texty</a:t>
                </a:r>
              </a:p>
              <a:p>
                <a:pPr lvl="1"/>
                <a:r>
                  <a:rPr lang="cs-CZ" dirty="0"/>
                  <a:t>např. </a:t>
                </a:r>
                <a:r>
                  <a:rPr lang="cs-CZ" i="1" dirty="0"/>
                  <a:t>Alexandreida </a:t>
                </a:r>
                <a:r>
                  <a:rPr lang="cs-CZ" dirty="0"/>
                  <a:t>(13./14. stol.) </a:t>
                </a:r>
                <a:r>
                  <a:rPr lang="cs-CZ" dirty="0">
                    <a:sym typeface="Wingdings" panose="05000000000000000000" pitchFamily="2" charset="2"/>
                  </a:rPr>
                  <a:t> dochovány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cs-CZ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dirty="0"/>
                  <a:t>, </a:t>
                </a:r>
                <a:r>
                  <a:rPr lang="cs-CZ" i="1" dirty="0"/>
                  <a:t>Mastičkář</a:t>
                </a:r>
                <a:r>
                  <a:rPr lang="cs-CZ" dirty="0"/>
                  <a:t> (14. stol.) </a:t>
                </a:r>
                <a:r>
                  <a:rPr lang="cs-CZ" dirty="0">
                    <a:sym typeface="Wingdings" panose="05000000000000000000" pitchFamily="2" charset="2"/>
                  </a:rPr>
                  <a:t>= pouze část větší hry</a:t>
                </a:r>
              </a:p>
              <a:p>
                <a:pPr lvl="1"/>
                <a:r>
                  <a:rPr lang="cs-CZ" dirty="0">
                    <a:sym typeface="Wingdings" panose="05000000000000000000" pitchFamily="2" charset="2"/>
                  </a:rPr>
                  <a:t>ale i Komenského slovník </a:t>
                </a:r>
                <a:r>
                  <a:rPr lang="cs-CZ" i="1" dirty="0">
                    <a:sym typeface="Wingdings" panose="05000000000000000000" pitchFamily="2" charset="2"/>
                  </a:rPr>
                  <a:t>Thesaurus linguae </a:t>
                </a:r>
                <a:r>
                  <a:rPr lang="cs-CZ" i="1" dirty="0" err="1">
                    <a:sym typeface="Wingdings" panose="05000000000000000000" pitchFamily="2" charset="2"/>
                  </a:rPr>
                  <a:t>Bohemicae</a:t>
                </a:r>
                <a:r>
                  <a:rPr lang="cs-CZ" dirty="0">
                    <a:sym typeface="Wingdings" panose="05000000000000000000" pitchFamily="2" charset="2"/>
                  </a:rPr>
                  <a:t> (dochovalo se skrze Rosův slovník)</a:t>
                </a:r>
              </a:p>
              <a:p>
                <a:pPr lvl="1"/>
                <a:endParaRPr lang="cs-CZ" dirty="0">
                  <a:sym typeface="Wingdings" panose="05000000000000000000" pitchFamily="2" charset="2"/>
                </a:endParaRPr>
              </a:p>
              <a:p>
                <a:r>
                  <a:rPr lang="cs-CZ" dirty="0">
                    <a:sym typeface="Wingdings" panose="05000000000000000000" pitchFamily="2" charset="2"/>
                  </a:rPr>
                  <a:t>nesouvislé: </a:t>
                </a:r>
                <a:r>
                  <a:rPr lang="cs-CZ" dirty="0"/>
                  <a:t>bohemika, glosy, přípisky, zlomky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DAA558EC-4446-6893-39BE-32A8CDFF91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154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20767-38EE-0A80-6C61-FB9442E09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2) věty s významem možnosti, nutnosti, záměru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5134FD-9366-305C-8765-067E065BA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modální sloveso + infinitiv plnovýznamového slovesa</a:t>
            </a:r>
          </a:p>
          <a:p>
            <a:pPr marL="0" indent="0">
              <a:buNone/>
            </a:pPr>
            <a:r>
              <a:rPr lang="cs-CZ" dirty="0"/>
              <a:t>	= </a:t>
            </a:r>
            <a:r>
              <a:rPr lang="cs-CZ" b="1" i="1" dirty="0"/>
              <a:t>musiti</a:t>
            </a:r>
            <a:r>
              <a:rPr lang="cs-CZ" dirty="0"/>
              <a:t>, </a:t>
            </a:r>
            <a:r>
              <a:rPr lang="cs-CZ" b="1" i="1" dirty="0" err="1"/>
              <a:t>chtieti</a:t>
            </a:r>
            <a:r>
              <a:rPr lang="cs-CZ" b="1" i="1" dirty="0"/>
              <a:t>, </a:t>
            </a:r>
            <a:r>
              <a:rPr lang="cs-CZ" b="1" i="1" dirty="0" err="1"/>
              <a:t>jmieti</a:t>
            </a:r>
            <a:r>
              <a:rPr lang="cs-CZ" b="1" i="1" dirty="0"/>
              <a:t> </a:t>
            </a:r>
            <a:r>
              <a:rPr lang="cs-CZ" dirty="0"/>
              <a:t>(mít povinnost), </a:t>
            </a:r>
            <a:r>
              <a:rPr lang="cs-CZ" b="1" i="1" dirty="0"/>
              <a:t>moci</a:t>
            </a:r>
            <a:r>
              <a:rPr lang="cs-CZ" dirty="0"/>
              <a:t>, </a:t>
            </a:r>
            <a:r>
              <a:rPr lang="cs-CZ" b="1" i="1" u="sng" dirty="0" err="1"/>
              <a:t>drbiti</a:t>
            </a:r>
            <a:r>
              <a:rPr lang="cs-CZ" b="1" i="1" u="sng" dirty="0"/>
              <a:t> </a:t>
            </a:r>
            <a:r>
              <a:rPr lang="cs-CZ" dirty="0"/>
              <a:t>(= musiti, z 	něm. </a:t>
            </a:r>
            <a:r>
              <a:rPr lang="cs-CZ" i="1" dirty="0" err="1"/>
              <a:t>dürfen</a:t>
            </a:r>
            <a:r>
              <a:rPr lang="cs-CZ" dirty="0"/>
              <a:t>), </a:t>
            </a:r>
            <a:r>
              <a:rPr lang="cs-CZ" b="1" i="1" u="sng" dirty="0"/>
              <a:t>neroditi </a:t>
            </a:r>
            <a:r>
              <a:rPr lang="cs-CZ" dirty="0"/>
              <a:t>(= nechtíti)</a:t>
            </a:r>
          </a:p>
          <a:p>
            <a:r>
              <a:rPr lang="cs-CZ" b="1" i="1" dirty="0" err="1"/>
              <a:t>Přěmysl</a:t>
            </a:r>
            <a:r>
              <a:rPr lang="cs-CZ" b="1" i="1" dirty="0"/>
              <a:t> </a:t>
            </a:r>
            <a:r>
              <a:rPr lang="cs-CZ" b="1" i="1" dirty="0" err="1"/>
              <a:t>nerodi</a:t>
            </a:r>
            <a:r>
              <a:rPr lang="cs-CZ" b="1" i="1" dirty="0"/>
              <a:t> s nimi </a:t>
            </a:r>
            <a:r>
              <a:rPr lang="cs-CZ" b="1" i="1" dirty="0" err="1"/>
              <a:t>jěti</a:t>
            </a:r>
            <a:r>
              <a:rPr lang="cs-CZ" b="1" dirty="0"/>
              <a:t> </a:t>
            </a:r>
            <a:r>
              <a:rPr lang="cs-CZ" dirty="0"/>
              <a:t>(nechtěl jet)</a:t>
            </a:r>
          </a:p>
          <a:p>
            <a:r>
              <a:rPr lang="cs-CZ" i="1" dirty="0"/>
              <a:t>neroditi </a:t>
            </a:r>
            <a:r>
              <a:rPr lang="cs-CZ" dirty="0"/>
              <a:t>– hl. v záporových imperativech (zesílení zákazu)</a:t>
            </a:r>
          </a:p>
          <a:p>
            <a:pPr lvl="1"/>
            <a:r>
              <a:rPr lang="cs-CZ" b="1" i="1" dirty="0"/>
              <a:t>neroďte </a:t>
            </a:r>
            <a:r>
              <a:rPr lang="cs-CZ" b="1" i="1" dirty="0" err="1"/>
              <a:t>sě</a:t>
            </a:r>
            <a:r>
              <a:rPr lang="cs-CZ" b="1" i="1" dirty="0"/>
              <a:t> vínem opíjeti</a:t>
            </a:r>
            <a:endParaRPr lang="cs-CZ" b="1" dirty="0"/>
          </a:p>
          <a:p>
            <a:r>
              <a:rPr lang="cs-CZ" dirty="0"/>
              <a:t>zdvořilý rozkaz – </a:t>
            </a:r>
            <a:r>
              <a:rPr lang="cs-CZ" b="1" i="1" dirty="0"/>
              <a:t>ráčiti</a:t>
            </a:r>
            <a:r>
              <a:rPr lang="cs-CZ" dirty="0"/>
              <a:t> </a:t>
            </a:r>
          </a:p>
          <a:p>
            <a:pPr lvl="1"/>
            <a:r>
              <a:rPr lang="cs-CZ" b="1" i="1" dirty="0"/>
              <a:t>páni, račte slyšeti</a:t>
            </a:r>
          </a:p>
          <a:p>
            <a:r>
              <a:rPr lang="cs-CZ" b="1" i="1" dirty="0" err="1"/>
              <a:t>smieti</a:t>
            </a:r>
            <a:r>
              <a:rPr lang="cs-CZ" dirty="0"/>
              <a:t> = původně </a:t>
            </a:r>
            <a:r>
              <a:rPr lang="cs-CZ" i="1" dirty="0"/>
              <a:t>odvážit se</a:t>
            </a:r>
            <a:r>
              <a:rPr lang="cs-CZ" dirty="0"/>
              <a:t>, postupně modální význam </a:t>
            </a:r>
            <a:r>
              <a:rPr lang="cs-CZ" i="1" dirty="0"/>
              <a:t>smět</a:t>
            </a:r>
            <a:endParaRPr lang="cs-CZ" b="1" i="1" dirty="0"/>
          </a:p>
          <a:p>
            <a:pPr marL="0" indent="0">
              <a:buNone/>
            </a:pP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877683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C19B5-BB41-09D6-23CA-C7ACCDEC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3) věty s významem možnosti, nutnosti, záměru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C820CB-44F4-D2E2-32C5-C3F91B9EC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pomocí </a:t>
            </a:r>
            <a:r>
              <a:rPr lang="cs-CZ" b="1" dirty="0"/>
              <a:t>modálních predikativ</a:t>
            </a:r>
          </a:p>
          <a:p>
            <a:r>
              <a:rPr lang="cs-CZ" b="1" i="1" dirty="0" err="1"/>
              <a:t>lzě</a:t>
            </a:r>
            <a:r>
              <a:rPr lang="cs-CZ" dirty="0"/>
              <a:t>, </a:t>
            </a:r>
            <a:r>
              <a:rPr lang="cs-CZ" b="1" i="1" dirty="0" err="1"/>
              <a:t>nelzě</a:t>
            </a:r>
            <a:r>
              <a:rPr lang="cs-CZ" dirty="0"/>
              <a:t>, </a:t>
            </a:r>
            <a:r>
              <a:rPr lang="cs-CZ" b="1" i="1" dirty="0" err="1"/>
              <a:t>třěba</a:t>
            </a:r>
            <a:r>
              <a:rPr lang="cs-CZ" dirty="0"/>
              <a:t>, </a:t>
            </a:r>
            <a:r>
              <a:rPr lang="cs-CZ" b="1" i="1" dirty="0" err="1"/>
              <a:t>netřěba</a:t>
            </a:r>
            <a:r>
              <a:rPr lang="cs-CZ" dirty="0"/>
              <a:t>, </a:t>
            </a:r>
            <a:r>
              <a:rPr lang="cs-CZ" b="1" i="1" dirty="0"/>
              <a:t>potřeba</a:t>
            </a:r>
            <a:r>
              <a:rPr lang="cs-CZ" dirty="0"/>
              <a:t>, </a:t>
            </a:r>
            <a:r>
              <a:rPr lang="cs-CZ" b="1" i="1" dirty="0" err="1"/>
              <a:t>potřěbie</a:t>
            </a:r>
            <a:endParaRPr lang="cs-CZ" b="1" i="1" dirty="0"/>
          </a:p>
          <a:p>
            <a:endParaRPr lang="cs-CZ" b="1" i="1" dirty="0"/>
          </a:p>
          <a:p>
            <a:r>
              <a:rPr lang="cs-CZ" b="1" i="1" dirty="0"/>
              <a:t>u boha všecko </a:t>
            </a:r>
            <a:r>
              <a:rPr lang="cs-CZ" b="1" i="1" dirty="0" err="1"/>
              <a:t>lzě</a:t>
            </a:r>
            <a:r>
              <a:rPr lang="cs-CZ" b="1" i="1" dirty="0"/>
              <a:t> jest</a:t>
            </a:r>
          </a:p>
          <a:p>
            <a:endParaRPr lang="cs-CZ" b="1" i="1" dirty="0"/>
          </a:p>
          <a:p>
            <a:r>
              <a:rPr lang="cs-CZ" dirty="0"/>
              <a:t>všechna se nedochovala + přibyla </a:t>
            </a:r>
            <a:r>
              <a:rPr lang="cs-CZ" b="1" i="1" dirty="0"/>
              <a:t>nutno</a:t>
            </a:r>
            <a:r>
              <a:rPr lang="cs-CZ" dirty="0"/>
              <a:t>, </a:t>
            </a:r>
            <a:r>
              <a:rPr lang="cs-CZ" b="1" i="1" dirty="0"/>
              <a:t>dlužno </a:t>
            </a:r>
            <a:r>
              <a:rPr lang="cs-CZ" dirty="0"/>
              <a:t>(přejímka z ruštiny)</a:t>
            </a:r>
          </a:p>
        </p:txBody>
      </p:sp>
    </p:spTree>
    <p:extLst>
      <p:ext uri="{BB962C8B-B14F-4D97-AF65-F5344CB8AC3E}">
        <p14:creationId xmlns:p14="http://schemas.microsoft.com/office/powerpoint/2010/main" val="2490696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4A879-3557-42B5-EFE5-92B12BA3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syntaktická specifika humanistického období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FDC58D-CA44-942D-21AA-F32CFE36D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1) neshodné přívlastky </a:t>
            </a:r>
            <a:r>
              <a:rPr lang="cs-CZ" dirty="0">
                <a:sym typeface="Wingdings" panose="05000000000000000000" pitchFamily="2" charset="2"/>
              </a:rPr>
              <a:t> před jméno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</a:t>
            </a:r>
            <a:r>
              <a:rPr lang="cs-CZ" b="1" i="1" dirty="0">
                <a:sym typeface="Wingdings" panose="05000000000000000000" pitchFamily="2" charset="2"/>
              </a:rPr>
              <a:t>předešlých </a:t>
            </a:r>
            <a:r>
              <a:rPr lang="cs-CZ" b="1" i="1" dirty="0" err="1">
                <a:sym typeface="Wingdings" panose="05000000000000000000" pitchFamily="2" charset="2"/>
              </a:rPr>
              <a:t>časuov</a:t>
            </a:r>
            <a:r>
              <a:rPr lang="cs-CZ" b="1" i="1" dirty="0">
                <a:sym typeface="Wingdings" panose="05000000000000000000" pitchFamily="2" charset="2"/>
              </a:rPr>
              <a:t> historie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(NČ </a:t>
            </a:r>
            <a:r>
              <a:rPr lang="cs-CZ" i="1" dirty="0">
                <a:sym typeface="Wingdings" panose="05000000000000000000" pitchFamily="2" charset="2"/>
              </a:rPr>
              <a:t>historie předešlých časů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2) shodné přívlastky  za jméno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</a:t>
            </a:r>
            <a:r>
              <a:rPr lang="cs-CZ" b="1" i="1" dirty="0">
                <a:sym typeface="Wingdings" panose="05000000000000000000" pitchFamily="2" charset="2"/>
              </a:rPr>
              <a:t>přišel čas porodu ženy jmenované, porodila syna pěkného a 	utěšeného </a:t>
            </a:r>
            <a:r>
              <a:rPr lang="cs-CZ" dirty="0">
                <a:sym typeface="Wingdings" panose="05000000000000000000" pitchFamily="2" charset="2"/>
              </a:rPr>
              <a:t>(NČ </a:t>
            </a:r>
            <a:r>
              <a:rPr lang="cs-CZ" i="1" dirty="0">
                <a:sym typeface="Wingdings" panose="05000000000000000000" pitchFamily="2" charset="2"/>
              </a:rPr>
              <a:t>jmenované ženy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3) připojování samostatných vět pomocí relativ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…</a:t>
            </a:r>
            <a:r>
              <a:rPr lang="cs-CZ" b="1" i="1" dirty="0">
                <a:sym typeface="Wingdings" panose="05000000000000000000" pitchFamily="2" charset="2"/>
              </a:rPr>
              <a:t>stala se témuž tělu poslední sláva světa tohoto. Kteréžto tělo 	mrtvé </a:t>
            </a:r>
            <a:r>
              <a:rPr lang="cs-CZ" b="1" i="1" dirty="0" err="1">
                <a:sym typeface="Wingdings" panose="05000000000000000000" pitchFamily="2" charset="2"/>
              </a:rPr>
              <a:t>přenešeno</a:t>
            </a:r>
            <a:r>
              <a:rPr lang="cs-CZ" b="1" i="1" dirty="0">
                <a:sym typeface="Wingdings" panose="05000000000000000000" pitchFamily="2" charset="2"/>
              </a:rPr>
              <a:t> jest na hrad… </a:t>
            </a:r>
            <a:r>
              <a:rPr lang="cs-CZ" dirty="0">
                <a:sym typeface="Wingdings" panose="05000000000000000000" pitchFamily="2" charset="2"/>
              </a:rPr>
              <a:t>(NČ </a:t>
            </a:r>
            <a:r>
              <a:rPr lang="cs-CZ" i="1" dirty="0">
                <a:sym typeface="Wingdings" panose="05000000000000000000" pitchFamily="2" charset="2"/>
              </a:rPr>
              <a:t>a to mrtvé tělo</a:t>
            </a:r>
            <a:r>
              <a:rPr lang="cs-CZ" dirty="0">
                <a:sym typeface="Wingdings" panose="05000000000000000000" pitchFamily="2" charset="2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627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FCF35A-358A-A6B6-6369-C0CA204E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syntaktická specifika humanistického období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042E7-F8FD-093C-880A-628C226A8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4) vkládání (</a:t>
            </a:r>
            <a:r>
              <a:rPr lang="cs-CZ" dirty="0" err="1"/>
              <a:t>interpozice</a:t>
            </a:r>
            <a:r>
              <a:rPr lang="cs-CZ" dirty="0"/>
              <a:t>) rozvíjejících VČ/vět dovnitř rozvíjených částí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i="1" dirty="0"/>
              <a:t>takový života způsob </a:t>
            </a:r>
            <a:r>
              <a:rPr lang="cs-CZ" dirty="0"/>
              <a:t>(NČ </a:t>
            </a:r>
            <a:r>
              <a:rPr lang="cs-CZ" i="1" dirty="0"/>
              <a:t>takový způsob života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i="1" dirty="0"/>
              <a:t>tak nesčíslné létajících smrti střel množství</a:t>
            </a:r>
            <a:r>
              <a:rPr lang="cs-CZ" b="1" dirty="0"/>
              <a:t> </a:t>
            </a:r>
            <a:r>
              <a:rPr lang="cs-CZ" dirty="0"/>
              <a:t>(NČ </a:t>
            </a:r>
            <a:r>
              <a:rPr lang="cs-CZ" i="1" dirty="0"/>
              <a:t>tak nesčíslné 	množství létajících střel smrti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5) důraznější kladení slovesa v určitém tvaru na konec věty než dříve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172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796CF-F9D4-C1C4-8553-1EF967B8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syntaktická specifika humanistického období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AABEE9-AE49-43DB-AC2B-A10AAB7FD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6) napodobování latinských vazeb akuzativu s infinitivem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i="1" dirty="0"/>
              <a:t>rozuměl jsem býti marné tohoto světa kochání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à"/>
            </a:pPr>
            <a:r>
              <a:rPr lang="cs-CZ" dirty="0">
                <a:sym typeface="Wingdings" panose="05000000000000000000" pitchFamily="2" charset="2"/>
              </a:rPr>
              <a:t>převod: slovo v akuzativu  nominativ, stane se podmětem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        infinitiv  příslušný tvar, stane se přísudkem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NČ </a:t>
            </a:r>
            <a:r>
              <a:rPr lang="cs-CZ" i="1" dirty="0">
                <a:sym typeface="Wingdings" panose="05000000000000000000" pitchFamily="2" charset="2"/>
              </a:rPr>
              <a:t>rozuměl jsem, že je marné kochání tohoto světa</a:t>
            </a: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17434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BD935-85C8-C2CA-73F7-98B436283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syntaktická specifika humanistického období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EC0F2E-CA37-5E8D-ACDF-8281EE20C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perioda</a:t>
            </a:r>
            <a:r>
              <a:rPr lang="cs-CZ" b="1" i="1" dirty="0"/>
              <a:t> </a:t>
            </a:r>
            <a:r>
              <a:rPr lang="cs-CZ" dirty="0"/>
              <a:t>= složité souvětí tvořící uzavřený významový celek</a:t>
            </a:r>
          </a:p>
          <a:p>
            <a:pPr lvl="1"/>
            <a:r>
              <a:rPr lang="cs-CZ" dirty="0"/>
              <a:t>rozčleněno hlavně dvojtečkou na souměrně konstruované předvětí a závětí</a:t>
            </a:r>
          </a:p>
          <a:p>
            <a:pPr lvl="1"/>
            <a:r>
              <a:rPr lang="cs-CZ" dirty="0"/>
              <a:t>důsledné uplatňování syntaktických latinismů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i="1" dirty="0"/>
              <a:t>Kterýchžto knih, poněvadž pro užitečné dobré mnohým </a:t>
            </a:r>
            <a:r>
              <a:rPr lang="cs-CZ" i="1" dirty="0" err="1"/>
              <a:t>nespáním</a:t>
            </a:r>
            <a:r>
              <a:rPr lang="cs-CZ" i="1" dirty="0"/>
              <a:t>, rozličným úsilím, častým myšlením, čtením </a:t>
            </a:r>
            <a:r>
              <a:rPr lang="cs-CZ" i="1" dirty="0" err="1"/>
              <a:t>desk</a:t>
            </a:r>
            <a:r>
              <a:rPr lang="cs-CZ" i="1" dirty="0"/>
              <a:t> a </a:t>
            </a:r>
            <a:r>
              <a:rPr lang="cs-CZ" i="1" dirty="0" err="1"/>
              <a:t>nálezóv</a:t>
            </a:r>
            <a:r>
              <a:rPr lang="cs-CZ" i="1" dirty="0"/>
              <a:t> starých ustavičným pracně </a:t>
            </a:r>
            <a:r>
              <a:rPr lang="cs-CZ" i="1" dirty="0" err="1"/>
              <a:t>jsú</a:t>
            </a:r>
            <a:r>
              <a:rPr lang="cs-CZ" i="1" dirty="0"/>
              <a:t> složeny, žádnému jsem nechtěl nadepsati a jich titule dáti než Vaší královské Milosti, pánu země této i svému </a:t>
            </a:r>
            <a:r>
              <a:rPr lang="cs-CZ" i="1" dirty="0" err="1"/>
              <a:t>najmilostivějšímu</a:t>
            </a:r>
            <a:r>
              <a:rPr lang="cs-CZ" i="1" dirty="0"/>
              <a:t>, aby což pro užitek obecný mnohým psáno jest, žádnému nebylo jednomu, zvláštní osobě, připsáno, než k tomu, ktož těmi všemi vládne a všecko v zemi mocně a pokojně spravuje: a tudy úmysl </a:t>
            </a:r>
            <a:r>
              <a:rPr lang="cs-CZ" i="1" dirty="0" err="1"/>
              <a:t>mój</a:t>
            </a:r>
            <a:r>
              <a:rPr lang="cs-CZ" i="1" dirty="0"/>
              <a:t> ode všech aby poznán byl, že jsem toho pro </a:t>
            </a:r>
            <a:r>
              <a:rPr lang="cs-CZ" i="1" dirty="0" err="1"/>
              <a:t>zádné</a:t>
            </a:r>
            <a:r>
              <a:rPr lang="cs-CZ" i="1" dirty="0"/>
              <a:t> </a:t>
            </a:r>
            <a:r>
              <a:rPr lang="cs-CZ" i="1" dirty="0" err="1"/>
              <a:t>daróv</a:t>
            </a:r>
            <a:r>
              <a:rPr lang="cs-CZ" i="1" dirty="0"/>
              <a:t> </a:t>
            </a:r>
            <a:r>
              <a:rPr lang="cs-CZ" i="1" dirty="0" err="1"/>
              <a:t>očekávanie</a:t>
            </a:r>
            <a:r>
              <a:rPr lang="cs-CZ" i="1" dirty="0"/>
              <a:t>, pro žádné odplaty ani pro </a:t>
            </a:r>
            <a:r>
              <a:rPr lang="cs-CZ" i="1" dirty="0" err="1"/>
              <a:t>chlubenie</a:t>
            </a:r>
            <a:r>
              <a:rPr lang="cs-CZ" i="1" dirty="0"/>
              <a:t> mrzké na se nevzal, ani abych se komu jinému chtěl zachovati kromě Vaší Milosti královské, než abych mnohým anebo všem, což na mně jest, </a:t>
            </a:r>
            <a:r>
              <a:rPr lang="cs-CZ" i="1" dirty="0" err="1"/>
              <a:t>vóbec</a:t>
            </a:r>
            <a:r>
              <a:rPr lang="cs-CZ" i="1" dirty="0"/>
              <a:t> užitečně </a:t>
            </a:r>
            <a:r>
              <a:rPr lang="cs-CZ" i="1" dirty="0" err="1"/>
              <a:t>poslúžil</a:t>
            </a:r>
            <a:r>
              <a:rPr lang="cs-CZ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1260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410B1CB-3DAD-7AB9-14C7-58CD1525E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76" y="3138368"/>
            <a:ext cx="7876448" cy="371963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557F4D5-B978-BE29-533D-1714C4CFB1A4}"/>
              </a:ext>
            </a:extLst>
          </p:cNvPr>
          <p:cNvSpPr txBox="1"/>
          <p:nvPr/>
        </p:nvSpPr>
        <p:spPr>
          <a:xfrm>
            <a:off x="328976" y="250371"/>
            <a:ext cx="115340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i="1" dirty="0"/>
              <a:t>Kterýchžto knih, poněvadž pro užitečné dobré mnohým </a:t>
            </a:r>
            <a:r>
              <a:rPr lang="cs-CZ" sz="2200" i="1" dirty="0" err="1"/>
              <a:t>nespáním</a:t>
            </a:r>
            <a:r>
              <a:rPr lang="cs-CZ" sz="2200" i="1" dirty="0"/>
              <a:t>, rozličným úsilím, častým myšlením, čtením </a:t>
            </a:r>
            <a:r>
              <a:rPr lang="cs-CZ" sz="2200" i="1" dirty="0" err="1"/>
              <a:t>desk</a:t>
            </a:r>
            <a:r>
              <a:rPr lang="cs-CZ" sz="2200" i="1" dirty="0"/>
              <a:t> a </a:t>
            </a:r>
            <a:r>
              <a:rPr lang="cs-CZ" sz="2200" i="1" dirty="0" err="1"/>
              <a:t>nálezóv</a:t>
            </a:r>
            <a:r>
              <a:rPr lang="cs-CZ" sz="2200" i="1" dirty="0"/>
              <a:t> starých ustavičným pracně </a:t>
            </a:r>
            <a:r>
              <a:rPr lang="cs-CZ" sz="2200" i="1" dirty="0" err="1"/>
              <a:t>jsú</a:t>
            </a:r>
            <a:r>
              <a:rPr lang="cs-CZ" sz="2200" i="1" dirty="0"/>
              <a:t> složeny, žádnému jsem nechtěl nadepsati a jich titule dáti než Vaší královské Milosti, pánu země této i svému </a:t>
            </a:r>
            <a:r>
              <a:rPr lang="cs-CZ" sz="2200" i="1" dirty="0" err="1"/>
              <a:t>najmilostivějšímu</a:t>
            </a:r>
            <a:r>
              <a:rPr lang="cs-CZ" sz="2200" i="1" dirty="0"/>
              <a:t>, aby což pro užitek obecný mnohým psáno jest, žádnému nebylo jednomu, zvláštní osobě, připsáno, než k tomu, ktož těmi všemi vládne a všecko v zemi mocně a pokojně spravuje: a tudy úmysl </a:t>
            </a:r>
            <a:r>
              <a:rPr lang="cs-CZ" sz="2200" i="1" dirty="0" err="1"/>
              <a:t>mój</a:t>
            </a:r>
            <a:r>
              <a:rPr lang="cs-CZ" sz="2200" i="1" dirty="0"/>
              <a:t> ode všech aby poznán byl, že jsem toho pro </a:t>
            </a:r>
            <a:r>
              <a:rPr lang="cs-CZ" sz="2200" i="1" dirty="0" err="1"/>
              <a:t>zádné</a:t>
            </a:r>
            <a:r>
              <a:rPr lang="cs-CZ" sz="2200" i="1" dirty="0"/>
              <a:t> </a:t>
            </a:r>
            <a:r>
              <a:rPr lang="cs-CZ" sz="2200" i="1" dirty="0" err="1"/>
              <a:t>daróv</a:t>
            </a:r>
            <a:r>
              <a:rPr lang="cs-CZ" sz="2200" i="1" dirty="0"/>
              <a:t> </a:t>
            </a:r>
            <a:r>
              <a:rPr lang="cs-CZ" sz="2200" i="1" dirty="0" err="1"/>
              <a:t>očekávanie</a:t>
            </a:r>
            <a:r>
              <a:rPr lang="cs-CZ" sz="2200" i="1" dirty="0"/>
              <a:t>, pro žádné odplaty ani pro </a:t>
            </a:r>
            <a:r>
              <a:rPr lang="cs-CZ" sz="2200" i="1" dirty="0" err="1"/>
              <a:t>chlubenie</a:t>
            </a:r>
            <a:r>
              <a:rPr lang="cs-CZ" sz="2200" i="1" dirty="0"/>
              <a:t> mrzké na se nevzal, ani abych se komu jinému chtěl zachovati kromě Vaší Milosti královské, než abych mnohým anebo všem, což na mně jest, </a:t>
            </a:r>
            <a:r>
              <a:rPr lang="cs-CZ" sz="2200" i="1" dirty="0" err="1"/>
              <a:t>vóbec</a:t>
            </a:r>
            <a:r>
              <a:rPr lang="cs-CZ" sz="2200" i="1" dirty="0"/>
              <a:t> užitečně </a:t>
            </a:r>
            <a:r>
              <a:rPr lang="cs-CZ" sz="2200" i="1" dirty="0" err="1"/>
              <a:t>poslúžil</a:t>
            </a:r>
            <a:r>
              <a:rPr lang="cs-CZ" sz="2200" i="1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53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C0D4A7-ED20-BA92-3DCF-F7EB8FDF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větné členy: podmět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568AF2-F4A2-444D-4E73-FDD64FC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počátku nejčastěji nominativ podstatného jména, popř. zpodstatnělého přídavného jména, zájmena</a:t>
            </a:r>
          </a:p>
          <a:p>
            <a:endParaRPr lang="cs-CZ" dirty="0"/>
          </a:p>
          <a:p>
            <a:r>
              <a:rPr lang="cs-CZ" b="1" i="1" dirty="0"/>
              <a:t>vinný </a:t>
            </a:r>
            <a:r>
              <a:rPr lang="cs-CZ" b="1" i="1" dirty="0" err="1"/>
              <a:t>jě</a:t>
            </a:r>
            <a:r>
              <a:rPr lang="cs-CZ" b="1" i="1" dirty="0"/>
              <a:t> </a:t>
            </a:r>
            <a:r>
              <a:rPr lang="cs-CZ" b="1" i="1" dirty="0" err="1"/>
              <a:t>sě</a:t>
            </a:r>
            <a:r>
              <a:rPr lang="cs-CZ" b="1" i="1" dirty="0"/>
              <a:t> </a:t>
            </a:r>
            <a:r>
              <a:rPr lang="cs-CZ" b="1" i="1" dirty="0" err="1"/>
              <a:t>Libušě</a:t>
            </a:r>
            <a:r>
              <a:rPr lang="cs-CZ" b="1" i="1" dirty="0"/>
              <a:t> haněti </a:t>
            </a:r>
            <a:r>
              <a:rPr lang="cs-CZ" dirty="0"/>
              <a:t>(</a:t>
            </a:r>
            <a:r>
              <a:rPr lang="cs-CZ" i="1" dirty="0"/>
              <a:t>viník</a:t>
            </a:r>
            <a:r>
              <a:rPr lang="cs-CZ" dirty="0"/>
              <a:t>)</a:t>
            </a:r>
          </a:p>
          <a:p>
            <a:endParaRPr lang="cs-CZ" b="1" i="1" dirty="0"/>
          </a:p>
          <a:p>
            <a:r>
              <a:rPr lang="cs-CZ" b="1" i="1" dirty="0"/>
              <a:t>ten </a:t>
            </a:r>
            <a:r>
              <a:rPr lang="cs-CZ" b="1" i="1" dirty="0" err="1"/>
              <a:t>mužbojstva</a:t>
            </a:r>
            <a:r>
              <a:rPr lang="cs-CZ" b="1" i="1" dirty="0"/>
              <a:t> </a:t>
            </a:r>
            <a:r>
              <a:rPr lang="cs-CZ" b="1" i="1" dirty="0" err="1"/>
              <a:t>sě</a:t>
            </a:r>
            <a:r>
              <a:rPr lang="cs-CZ" b="1" i="1" dirty="0"/>
              <a:t> </a:t>
            </a:r>
            <a:r>
              <a:rPr lang="cs-CZ" b="1" i="1" dirty="0" err="1"/>
              <a:t>dočini</a:t>
            </a:r>
            <a:r>
              <a:rPr lang="cs-CZ" b="1" dirty="0"/>
              <a:t> 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226640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EA6D0E-D6FA-311F-FB3B-703F1A2CA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větné členy: přísudek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1C41C7-97DA-E4D0-D962-AB4D61E83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převládá slovesný</a:t>
            </a:r>
          </a:p>
          <a:p>
            <a:endParaRPr lang="cs-CZ" dirty="0"/>
          </a:p>
          <a:p>
            <a:r>
              <a:rPr lang="cs-CZ" dirty="0"/>
              <a:t>jmenný přísudek se sponou – specifika proti dnešku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203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E612B-19B9-A189-524F-B0E6480E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přísudek jmenný se sponou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DD36F7-7426-F8CD-1B3A-083B17679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9089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spona</a:t>
            </a:r>
            <a:r>
              <a:rPr lang="cs-CZ" dirty="0"/>
              <a:t> (</a:t>
            </a:r>
            <a:r>
              <a:rPr lang="cs-CZ" dirty="0" err="1"/>
              <a:t>urč</a:t>
            </a:r>
            <a:r>
              <a:rPr lang="cs-CZ" dirty="0"/>
              <a:t>. tvar slovesa </a:t>
            </a:r>
            <a:r>
              <a:rPr lang="cs-CZ" i="1" dirty="0"/>
              <a:t>býti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ve 3. os. </a:t>
            </a:r>
            <a:r>
              <a:rPr lang="cs-CZ" dirty="0" err="1"/>
              <a:t>ind</a:t>
            </a:r>
            <a:r>
              <a:rPr lang="cs-CZ" dirty="0"/>
              <a:t>. </a:t>
            </a:r>
            <a:r>
              <a:rPr lang="cs-CZ" dirty="0" err="1"/>
              <a:t>préz</a:t>
            </a:r>
            <a:r>
              <a:rPr lang="cs-CZ" dirty="0"/>
              <a:t>. často </a:t>
            </a:r>
            <a:r>
              <a:rPr lang="cs-CZ" b="1" dirty="0"/>
              <a:t>vynechávána </a:t>
            </a:r>
            <a:r>
              <a:rPr lang="cs-CZ" dirty="0"/>
              <a:t>(do novočeských překladů se doplňuje)</a:t>
            </a:r>
          </a:p>
          <a:p>
            <a:pPr lvl="1"/>
            <a:r>
              <a:rPr lang="cs-CZ" b="1" i="1" dirty="0"/>
              <a:t>Hospodin mi pomocník</a:t>
            </a:r>
          </a:p>
          <a:p>
            <a:r>
              <a:rPr lang="cs-CZ" b="1" dirty="0"/>
              <a:t>jmenná část substantivní </a:t>
            </a:r>
          </a:p>
          <a:p>
            <a:pPr lvl="1"/>
            <a:r>
              <a:rPr lang="cs-CZ" dirty="0"/>
              <a:t>nejčastěji nominativ (i tam, kde dnes instrumentál)</a:t>
            </a:r>
          </a:p>
          <a:p>
            <a:pPr lvl="1"/>
            <a:r>
              <a:rPr lang="cs-CZ" b="1" i="1" dirty="0"/>
              <a:t>syn buď mi</a:t>
            </a:r>
            <a:r>
              <a:rPr lang="cs-CZ" dirty="0"/>
              <a:t>, </a:t>
            </a:r>
            <a:r>
              <a:rPr lang="cs-CZ" b="1" i="1" dirty="0"/>
              <a:t>jenž jest byl starosta mnohých </a:t>
            </a:r>
            <a:r>
              <a:rPr lang="cs-CZ" b="1" i="1" dirty="0" err="1"/>
              <a:t>klášteruov</a:t>
            </a:r>
            <a:endParaRPr lang="cs-CZ" dirty="0"/>
          </a:p>
          <a:p>
            <a:r>
              <a:rPr lang="cs-CZ" b="1" dirty="0"/>
              <a:t>jmenná část adjektivní</a:t>
            </a:r>
          </a:p>
          <a:p>
            <a:pPr lvl="1"/>
            <a:r>
              <a:rPr lang="cs-CZ" dirty="0"/>
              <a:t>většinou nominativ – instrumentál, když spona význam </a:t>
            </a:r>
            <a:r>
              <a:rPr lang="cs-CZ" i="1" dirty="0"/>
              <a:t>stát se</a:t>
            </a:r>
            <a:r>
              <a:rPr lang="cs-CZ" dirty="0"/>
              <a:t> nebo šlo o zpodstatnělé adjektivum</a:t>
            </a:r>
          </a:p>
          <a:p>
            <a:pPr lvl="1"/>
            <a:r>
              <a:rPr lang="cs-CZ" b="1" i="1" dirty="0"/>
              <a:t>aby zlé dobrým bylo</a:t>
            </a:r>
          </a:p>
          <a:p>
            <a:r>
              <a:rPr lang="cs-CZ" b="1" dirty="0"/>
              <a:t>jmenná část po sponě </a:t>
            </a:r>
            <a:r>
              <a:rPr lang="cs-CZ" b="1" i="1" dirty="0"/>
              <a:t>býti </a:t>
            </a:r>
            <a:r>
              <a:rPr lang="cs-CZ" b="1" dirty="0"/>
              <a:t>také aktivní participium</a:t>
            </a:r>
          </a:p>
          <a:p>
            <a:pPr lvl="1"/>
            <a:r>
              <a:rPr lang="cs-CZ" dirty="0"/>
              <a:t>s-</a:t>
            </a:r>
            <a:r>
              <a:rPr lang="cs-CZ" dirty="0" err="1"/>
              <a:t>ové</a:t>
            </a:r>
            <a:r>
              <a:rPr lang="cs-CZ" dirty="0"/>
              <a:t> do konce 14. stol, </a:t>
            </a:r>
            <a:r>
              <a:rPr lang="cs-CZ" dirty="0" err="1"/>
              <a:t>nt-ové</a:t>
            </a:r>
            <a:r>
              <a:rPr lang="cs-CZ" dirty="0"/>
              <a:t> do 16. stol.</a:t>
            </a:r>
          </a:p>
          <a:p>
            <a:pPr lvl="1"/>
            <a:r>
              <a:rPr lang="cs-CZ" b="1" i="1" dirty="0"/>
              <a:t>kdež byl dříve </a:t>
            </a:r>
            <a:r>
              <a:rPr lang="cs-CZ" b="1" i="1" dirty="0" err="1"/>
              <a:t>slúživ</a:t>
            </a:r>
            <a:r>
              <a:rPr lang="cs-CZ" dirty="0"/>
              <a:t>, </a:t>
            </a:r>
            <a:r>
              <a:rPr lang="cs-CZ" b="1" i="1" dirty="0"/>
              <a:t>jenžto mi byl věrně </a:t>
            </a:r>
            <a:r>
              <a:rPr lang="cs-CZ" b="1" i="1" dirty="0" err="1"/>
              <a:t>slúže</a:t>
            </a:r>
            <a:r>
              <a:rPr lang="cs-CZ" b="1" dirty="0"/>
              <a:t> </a:t>
            </a:r>
            <a:r>
              <a:rPr lang="cs-CZ" dirty="0"/>
              <a:t>(který mi věrně sloužil)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52156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EC58D-6F40-9707-C2B0-F26D1F2A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bohemismus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0FDD28-9FF9-DCF9-08FD-A4679F79E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= j</a:t>
            </a:r>
            <a:r>
              <a:rPr lang="en-GB" dirty="0" err="1"/>
              <a:t>azykový</a:t>
            </a:r>
            <a:r>
              <a:rPr lang="en-GB" dirty="0"/>
              <a:t> </a:t>
            </a:r>
            <a:r>
              <a:rPr lang="en-GB" dirty="0" err="1"/>
              <a:t>prostředek</a:t>
            </a:r>
            <a:r>
              <a:rPr lang="en-GB" dirty="0"/>
              <a:t> </a:t>
            </a:r>
            <a:r>
              <a:rPr lang="en-GB" dirty="0" err="1"/>
              <a:t>přejatý</a:t>
            </a:r>
            <a:r>
              <a:rPr lang="en-GB" dirty="0"/>
              <a:t> do </a:t>
            </a:r>
            <a:r>
              <a:rPr lang="en-GB" dirty="0" err="1"/>
              <a:t>jiného</a:t>
            </a:r>
            <a:r>
              <a:rPr lang="en-GB" dirty="0"/>
              <a:t> </a:t>
            </a:r>
            <a:r>
              <a:rPr lang="en-GB" dirty="0" err="1"/>
              <a:t>jazyka</a:t>
            </a:r>
            <a:r>
              <a:rPr lang="en-GB" dirty="0"/>
              <a:t> z češtiny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češtiny v </a:t>
            </a:r>
            <a:r>
              <a:rPr lang="en-GB" dirty="0" err="1"/>
              <a:t>něm</a:t>
            </a:r>
            <a:r>
              <a:rPr lang="en-GB" dirty="0"/>
              <a:t> </a:t>
            </a:r>
            <a:r>
              <a:rPr lang="en-GB" dirty="0" err="1"/>
              <a:t>vytvořený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průnik už do staroslověnských textů </a:t>
            </a:r>
          </a:p>
          <a:p>
            <a:pPr lvl="1"/>
            <a:r>
              <a:rPr lang="cs-CZ" i="1" dirty="0"/>
              <a:t>Kyjevské listy </a:t>
            </a:r>
            <a:r>
              <a:rPr lang="cs-CZ" dirty="0"/>
              <a:t>(10. stol.)</a:t>
            </a:r>
          </a:p>
          <a:p>
            <a:pPr lvl="2"/>
            <a:r>
              <a:rPr lang="cs-CZ" dirty="0"/>
              <a:t>např. </a:t>
            </a:r>
            <a:r>
              <a:rPr lang="cs-CZ" i="1" dirty="0"/>
              <a:t>c</a:t>
            </a:r>
            <a:r>
              <a:rPr lang="cs-CZ" dirty="0"/>
              <a:t> za </a:t>
            </a:r>
            <a:r>
              <a:rPr lang="cs-CZ" i="1" dirty="0" err="1"/>
              <a:t>št</a:t>
            </a:r>
            <a:r>
              <a:rPr lang="cs-CZ" i="1" dirty="0"/>
              <a:t>: </a:t>
            </a:r>
            <a:r>
              <a:rPr lang="cs-CZ" dirty="0"/>
              <a:t>kanonické památky </a:t>
            </a:r>
            <a:r>
              <a:rPr lang="en-GB" i="1" dirty="0" err="1"/>
              <a:t>pomošt</a:t>
            </a:r>
            <a:r>
              <a:rPr lang="az-Cyrl-AZ" i="1" dirty="0"/>
              <a:t>ь</a:t>
            </a:r>
            <a:r>
              <a:rPr lang="cs-CZ" i="1" dirty="0"/>
              <a:t> </a:t>
            </a:r>
            <a:r>
              <a:rPr lang="cs-CZ" dirty="0"/>
              <a:t>X </a:t>
            </a:r>
            <a:r>
              <a:rPr lang="cs-CZ" i="1" dirty="0"/>
              <a:t>Kijevské listy</a:t>
            </a:r>
            <a:r>
              <a:rPr lang="cs-CZ" dirty="0"/>
              <a:t> </a:t>
            </a:r>
            <a:r>
              <a:rPr lang="en-GB" i="1" dirty="0" err="1"/>
              <a:t>pomoc</a:t>
            </a:r>
            <a:r>
              <a:rPr lang="az-Cyrl-AZ" i="1" dirty="0"/>
              <a:t>ь</a:t>
            </a:r>
            <a:endParaRPr lang="cs-CZ" i="1" dirty="0"/>
          </a:p>
          <a:p>
            <a:pPr lvl="2">
              <a:buFont typeface="Wingdings" panose="05000000000000000000" pitchFamily="2" charset="2"/>
              <a:buChar char="ß"/>
            </a:pPr>
            <a:r>
              <a:rPr lang="cs-CZ" i="1" dirty="0">
                <a:sym typeface="Wingdings" panose="05000000000000000000" pitchFamily="2" charset="2"/>
              </a:rPr>
              <a:t>KJ</a:t>
            </a:r>
            <a:r>
              <a:rPr lang="cs-CZ" dirty="0">
                <a:sym typeface="Wingdings" panose="05000000000000000000" pitchFamily="2" charset="2"/>
              </a:rPr>
              <a:t> vznikly až na české/moravské půdě oproti kanonickým spisům dovezeným</a:t>
            </a:r>
          </a:p>
          <a:p>
            <a:pPr lvl="1"/>
            <a:r>
              <a:rPr lang="cs-CZ" i="1" dirty="0">
                <a:sym typeface="Wingdings" panose="05000000000000000000" pitchFamily="2" charset="2"/>
              </a:rPr>
              <a:t>Pražské zlomky hlaholské </a:t>
            </a:r>
            <a:r>
              <a:rPr lang="cs-CZ" dirty="0">
                <a:sym typeface="Wingdings" panose="05000000000000000000" pitchFamily="2" charset="2"/>
              </a:rPr>
              <a:t>(11. stol.)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i morfologie: slovesa s předponou </a:t>
            </a:r>
            <a:r>
              <a:rPr lang="cs-CZ" i="1" dirty="0">
                <a:sym typeface="Wingdings" panose="05000000000000000000" pitchFamily="2" charset="2"/>
              </a:rPr>
              <a:t>vy-</a:t>
            </a:r>
            <a:r>
              <a:rPr lang="cs-CZ" dirty="0">
                <a:sym typeface="Wingdings" panose="05000000000000000000" pitchFamily="2" charset="2"/>
              </a:rPr>
              <a:t> místo původní </a:t>
            </a:r>
            <a:r>
              <a:rPr lang="cs-CZ" i="1" dirty="0" err="1">
                <a:sym typeface="Wingdings" panose="05000000000000000000" pitchFamily="2" charset="2"/>
              </a:rPr>
              <a:t>iz</a:t>
            </a:r>
            <a:r>
              <a:rPr lang="cs-CZ" i="1" dirty="0">
                <a:sym typeface="Wingdings" panose="05000000000000000000" pitchFamily="2" charset="2"/>
              </a:rPr>
              <a:t>-</a:t>
            </a: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615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84608-3C66-4BCA-7550-FFF9F304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větné členy: předmět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AC4CCD-125F-5F0C-C3C0-BA42F4C2F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593286" cy="4945289"/>
          </a:xfrm>
        </p:spPr>
        <p:txBody>
          <a:bodyPr/>
          <a:lstStyle/>
          <a:p>
            <a:r>
              <a:rPr lang="cs-CZ" dirty="0"/>
              <a:t>mnoho sloves předmět v jiném pádě než dnes</a:t>
            </a:r>
          </a:p>
          <a:p>
            <a:r>
              <a:rPr lang="cs-CZ" dirty="0"/>
              <a:t>hojnost genitivních vazeb (2. pád)</a:t>
            </a:r>
          </a:p>
          <a:p>
            <a:r>
              <a:rPr lang="cs-CZ" dirty="0"/>
              <a:t>předmět v genitivu – slovesa vyjadřující smyslové vnímání + </a:t>
            </a:r>
            <a:r>
              <a:rPr lang="cs-CZ" i="1" dirty="0"/>
              <a:t>prositi</a:t>
            </a:r>
            <a:r>
              <a:rPr lang="cs-CZ" dirty="0"/>
              <a:t>, </a:t>
            </a:r>
            <a:r>
              <a:rPr lang="cs-CZ" i="1" dirty="0" err="1"/>
              <a:t>přieti</a:t>
            </a:r>
            <a:r>
              <a:rPr lang="cs-CZ" dirty="0"/>
              <a:t> (</a:t>
            </a:r>
            <a:r>
              <a:rPr lang="cs-CZ" i="1" dirty="0"/>
              <a:t>přát</a:t>
            </a:r>
            <a:r>
              <a:rPr lang="cs-CZ" dirty="0"/>
              <a:t>), slovesa s předponou </a:t>
            </a:r>
            <a:r>
              <a:rPr lang="cs-CZ" i="1" dirty="0"/>
              <a:t>po-</a:t>
            </a:r>
            <a:r>
              <a:rPr lang="cs-CZ" dirty="0"/>
              <a:t>, </a:t>
            </a:r>
            <a:r>
              <a:rPr lang="cs-CZ" i="1" dirty="0"/>
              <a:t>do-</a:t>
            </a:r>
            <a:endParaRPr lang="cs-CZ" dirty="0"/>
          </a:p>
          <a:p>
            <a:pPr lvl="1"/>
            <a:r>
              <a:rPr lang="cs-CZ" b="1" i="1" dirty="0"/>
              <a:t>slyš těchto nových řečí</a:t>
            </a:r>
            <a:r>
              <a:rPr lang="cs-CZ" dirty="0"/>
              <a:t>, </a:t>
            </a:r>
            <a:r>
              <a:rPr lang="cs-CZ" b="1" i="1" dirty="0"/>
              <a:t>pozvavše za mírem slovutnějších do </a:t>
            </a:r>
            <a:r>
              <a:rPr lang="cs-CZ" b="1" i="1" dirty="0" err="1"/>
              <a:t>Vyšehrada</a:t>
            </a:r>
            <a:endParaRPr lang="cs-CZ" b="1" i="1" dirty="0"/>
          </a:p>
          <a:p>
            <a:r>
              <a:rPr lang="cs-CZ" b="1" dirty="0"/>
              <a:t>genitiv partitivní</a:t>
            </a:r>
            <a:r>
              <a:rPr lang="cs-CZ" dirty="0"/>
              <a:t> – předmět je dějem zasažen jen částečně</a:t>
            </a:r>
          </a:p>
          <a:p>
            <a:pPr lvl="1"/>
            <a:r>
              <a:rPr lang="cs-CZ" b="1" i="1" dirty="0" err="1"/>
              <a:t>kazachu</a:t>
            </a:r>
            <a:r>
              <a:rPr lang="cs-CZ" b="1" i="1" dirty="0"/>
              <a:t> jemu octa s žlučí dáti</a:t>
            </a:r>
            <a:endParaRPr lang="cs-CZ" b="1" dirty="0"/>
          </a:p>
          <a:p>
            <a:r>
              <a:rPr lang="cs-CZ" b="1" dirty="0"/>
              <a:t>genitiv odlukový </a:t>
            </a:r>
            <a:r>
              <a:rPr lang="cs-CZ" dirty="0"/>
              <a:t>- po slovesech vyjadřujících separaci, předpony </a:t>
            </a:r>
            <a:r>
              <a:rPr lang="cs-CZ" i="1" dirty="0" err="1"/>
              <a:t>ot</a:t>
            </a:r>
            <a:r>
              <a:rPr lang="cs-CZ" i="1" dirty="0"/>
              <a:t>-</a:t>
            </a:r>
            <a:r>
              <a:rPr lang="cs-CZ" dirty="0"/>
              <a:t>, </a:t>
            </a:r>
            <a:r>
              <a:rPr lang="cs-CZ" i="1" dirty="0"/>
              <a:t>u-</a:t>
            </a:r>
          </a:p>
          <a:p>
            <a:pPr lvl="1"/>
            <a:r>
              <a:rPr lang="cs-CZ" b="1" i="1" dirty="0"/>
              <a:t>však jsem toho ujíti nemohl</a:t>
            </a:r>
            <a:endParaRPr lang="cs-CZ" b="1" dirty="0"/>
          </a:p>
          <a:p>
            <a:endParaRPr lang="cs-CZ" b="1" i="1" dirty="0"/>
          </a:p>
          <a:p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6185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71FF9-1AA1-9F2E-A648-0CFA35FB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větné členy: předmět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EF2E99-36E5-DEA6-FB91-F18A1A7C8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postupně genitivní vazby ustupují akuzativním (4. pád)</a:t>
            </a:r>
          </a:p>
          <a:p>
            <a:pPr lvl="1"/>
            <a:r>
              <a:rPr lang="cs-CZ" dirty="0"/>
              <a:t>hlavně v 17. stol.</a:t>
            </a:r>
          </a:p>
          <a:p>
            <a:pPr lvl="1"/>
            <a:r>
              <a:rPr lang="cs-CZ" dirty="0"/>
              <a:t>pokračuje dodnes (</a:t>
            </a:r>
            <a:r>
              <a:rPr lang="cs-CZ" i="1" dirty="0"/>
              <a:t>užít něco</a:t>
            </a:r>
            <a:r>
              <a:rPr lang="cs-CZ" dirty="0"/>
              <a:t>/</a:t>
            </a:r>
            <a:r>
              <a:rPr lang="cs-CZ" i="1" dirty="0"/>
              <a:t>něčeho</a:t>
            </a:r>
            <a:r>
              <a:rPr lang="cs-CZ" dirty="0"/>
              <a:t>) </a:t>
            </a:r>
          </a:p>
          <a:p>
            <a:r>
              <a:rPr lang="cs-CZ" dirty="0"/>
              <a:t>dativní vazby – méně změn</a:t>
            </a:r>
          </a:p>
          <a:p>
            <a:pPr lvl="1"/>
            <a:r>
              <a:rPr lang="cs-CZ" b="1" i="1" dirty="0"/>
              <a:t>dívati </a:t>
            </a:r>
            <a:r>
              <a:rPr lang="cs-CZ" b="1" i="1" dirty="0" err="1"/>
              <a:t>sě</a:t>
            </a:r>
            <a:r>
              <a:rPr lang="cs-CZ" b="1" i="1" dirty="0"/>
              <a:t> čemu</a:t>
            </a:r>
            <a:r>
              <a:rPr lang="cs-CZ" dirty="0"/>
              <a:t> (</a:t>
            </a:r>
            <a:r>
              <a:rPr lang="cs-CZ" i="1" dirty="0"/>
              <a:t>diviti se </a:t>
            </a:r>
            <a:r>
              <a:rPr lang="cs-CZ" dirty="0"/>
              <a:t>i </a:t>
            </a:r>
            <a:r>
              <a:rPr lang="cs-CZ" i="1" dirty="0"/>
              <a:t>dívati se</a:t>
            </a:r>
            <a:r>
              <a:rPr lang="cs-CZ" dirty="0"/>
              <a:t>), </a:t>
            </a:r>
            <a:r>
              <a:rPr lang="cs-CZ" b="1" i="1" dirty="0"/>
              <a:t>nalezli jej, </a:t>
            </a:r>
            <a:r>
              <a:rPr lang="cs-CZ" b="1" i="1" dirty="0" err="1"/>
              <a:t>an</a:t>
            </a:r>
            <a:r>
              <a:rPr lang="cs-CZ" b="1" i="1" dirty="0"/>
              <a:t> se dívá </a:t>
            </a:r>
            <a:r>
              <a:rPr lang="cs-CZ" b="1" i="1" dirty="0" err="1"/>
              <a:t>dělníkuom</a:t>
            </a:r>
            <a:endParaRPr lang="cs-CZ" dirty="0"/>
          </a:p>
          <a:p>
            <a:endParaRPr lang="cs-CZ" b="1" i="1" dirty="0"/>
          </a:p>
          <a:p>
            <a:r>
              <a:rPr lang="cs-CZ" dirty="0"/>
              <a:t>vazby jednotlivých sloves uvedeny ve staročeských slovnících</a:t>
            </a:r>
          </a:p>
        </p:txBody>
      </p:sp>
    </p:spTree>
    <p:extLst>
      <p:ext uri="{BB962C8B-B14F-4D97-AF65-F5344CB8AC3E}">
        <p14:creationId xmlns:p14="http://schemas.microsoft.com/office/powerpoint/2010/main" val="1455474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E903A-9788-C1AF-78F3-A2A59488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větné členy: příslovečné určení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3CD754-6145-9028-6A0D-40B3B9C94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není řízeno svým nadřazeným členem (= přimykání)</a:t>
            </a:r>
          </a:p>
          <a:p>
            <a:r>
              <a:rPr lang="cs-CZ" dirty="0"/>
              <a:t>některé se nedochovaly</a:t>
            </a:r>
          </a:p>
          <a:p>
            <a:r>
              <a:rPr lang="cs-CZ" b="1" dirty="0"/>
              <a:t>PU místa a času – bezpředložkový lokál!</a:t>
            </a:r>
          </a:p>
          <a:p>
            <a:pPr lvl="1"/>
            <a:r>
              <a:rPr lang="cs-CZ" b="1" i="1" dirty="0"/>
              <a:t>aby zimě i létě ovoce na tobě bylo</a:t>
            </a:r>
          </a:p>
          <a:p>
            <a:r>
              <a:rPr lang="cs-CZ" b="1" dirty="0"/>
              <a:t>PU času – </a:t>
            </a:r>
            <a:r>
              <a:rPr lang="cs-CZ" dirty="0"/>
              <a:t>častěji v genitivu/instrumentálu než dnes</a:t>
            </a:r>
          </a:p>
          <a:p>
            <a:pPr lvl="1"/>
            <a:r>
              <a:rPr lang="cs-CZ" b="1" i="1" dirty="0"/>
              <a:t>jednoho dne, </a:t>
            </a:r>
            <a:r>
              <a:rPr lang="cs-CZ" b="1" i="1" dirty="0" err="1"/>
              <a:t>tú</a:t>
            </a:r>
            <a:r>
              <a:rPr lang="cs-CZ" b="1" i="1" dirty="0"/>
              <a:t> </a:t>
            </a:r>
            <a:r>
              <a:rPr lang="cs-CZ" b="1" i="1" dirty="0" err="1"/>
              <a:t>dobú</a:t>
            </a:r>
            <a:r>
              <a:rPr lang="cs-CZ" b="1" i="1" dirty="0"/>
              <a:t>, když jest oněmi třmi dny v hrobu </a:t>
            </a:r>
            <a:r>
              <a:rPr lang="cs-CZ" b="1" i="1" dirty="0" err="1"/>
              <a:t>ležal</a:t>
            </a:r>
            <a:r>
              <a:rPr lang="cs-CZ" dirty="0"/>
              <a:t> (</a:t>
            </a:r>
            <a:r>
              <a:rPr lang="cs-CZ" i="1" dirty="0"/>
              <a:t>ony tři dny</a:t>
            </a:r>
            <a:r>
              <a:rPr lang="cs-CZ" dirty="0"/>
              <a:t>)</a:t>
            </a:r>
          </a:p>
          <a:p>
            <a:r>
              <a:rPr lang="cs-CZ" b="1" dirty="0"/>
              <a:t>PU příčiny </a:t>
            </a:r>
            <a:r>
              <a:rPr lang="cs-CZ" dirty="0"/>
              <a:t>– instrumentál </a:t>
            </a:r>
          </a:p>
          <a:p>
            <a:pPr lvl="1"/>
            <a:r>
              <a:rPr lang="cs-CZ" b="1" i="1" dirty="0"/>
              <a:t>ty lkáš </a:t>
            </a:r>
            <a:r>
              <a:rPr lang="cs-CZ" b="1" i="1" dirty="0" err="1"/>
              <a:t>chodobu</a:t>
            </a:r>
            <a:endParaRPr lang="cs-CZ" b="1" i="1" dirty="0"/>
          </a:p>
          <a:p>
            <a:pPr lvl="1"/>
            <a:r>
              <a:rPr lang="cs-CZ" dirty="0"/>
              <a:t>dodnes: </a:t>
            </a:r>
            <a:r>
              <a:rPr lang="cs-CZ" b="1" i="1" dirty="0"/>
              <a:t>umřít hladem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6501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B065B1-408A-27DE-5D6B-0BF3CEEB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větné členy: přívlastek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35B0D0-144B-B794-0A52-C0912BFD6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typické – shodné přívlastky se široce vztahovanými adjektivy (proti přesnějším přívlastkům neshodným)</a:t>
            </a:r>
          </a:p>
          <a:p>
            <a:pPr lvl="1"/>
            <a:r>
              <a:rPr lang="cs-CZ" b="1" i="1" dirty="0"/>
              <a:t>milost ženská </a:t>
            </a:r>
            <a:r>
              <a:rPr lang="cs-CZ" dirty="0"/>
              <a:t>(láska k ženě), </a:t>
            </a:r>
            <a:r>
              <a:rPr lang="cs-CZ" b="1" i="1" dirty="0"/>
              <a:t>vinné </a:t>
            </a:r>
            <a:r>
              <a:rPr lang="cs-CZ" b="1" i="1" dirty="0" err="1"/>
              <a:t>sbieranie</a:t>
            </a:r>
            <a:r>
              <a:rPr lang="cs-CZ" b="1" i="1" dirty="0"/>
              <a:t> </a:t>
            </a:r>
            <a:r>
              <a:rPr lang="cs-CZ" dirty="0"/>
              <a:t>(</a:t>
            </a:r>
            <a:r>
              <a:rPr lang="cs-CZ" i="1" dirty="0"/>
              <a:t>sbírání vína</a:t>
            </a:r>
            <a:r>
              <a:rPr lang="cs-CZ" dirty="0"/>
              <a:t>), </a:t>
            </a:r>
            <a:r>
              <a:rPr lang="cs-CZ" b="1" i="1" dirty="0" err="1"/>
              <a:t>přietelská</a:t>
            </a:r>
            <a:r>
              <a:rPr lang="cs-CZ" b="1" i="1" dirty="0"/>
              <a:t> válka </a:t>
            </a:r>
            <a:r>
              <a:rPr lang="cs-CZ" dirty="0"/>
              <a:t>(válka přátel), </a:t>
            </a:r>
            <a:r>
              <a:rPr lang="cs-CZ" b="1" i="1" dirty="0"/>
              <a:t>trud </a:t>
            </a:r>
            <a:r>
              <a:rPr lang="cs-CZ" b="1" i="1" dirty="0" err="1"/>
              <a:t>cěstný</a:t>
            </a:r>
            <a:r>
              <a:rPr lang="cs-CZ" b="1" i="1" dirty="0"/>
              <a:t> </a:t>
            </a:r>
            <a:r>
              <a:rPr lang="cs-CZ" dirty="0"/>
              <a:t>(únava z cesty)</a:t>
            </a:r>
          </a:p>
          <a:p>
            <a:r>
              <a:rPr lang="cs-CZ" b="1" dirty="0"/>
              <a:t>přivlastňování určité osobě – </a:t>
            </a:r>
            <a:r>
              <a:rPr lang="cs-CZ" dirty="0"/>
              <a:t>důsledně přivlastňovacím adjektivem (i v případě rozvitého jména)</a:t>
            </a:r>
          </a:p>
          <a:p>
            <a:pPr lvl="1"/>
            <a:r>
              <a:rPr lang="cs-CZ" b="1" i="1" dirty="0"/>
              <a:t>z králova Herodova města</a:t>
            </a:r>
            <a:r>
              <a:rPr lang="cs-CZ" dirty="0"/>
              <a:t> (</a:t>
            </a:r>
            <a:r>
              <a:rPr lang="cs-CZ" i="1" dirty="0"/>
              <a:t>z města krále Heroda</a:t>
            </a:r>
            <a:r>
              <a:rPr lang="cs-CZ" dirty="0"/>
              <a:t>)</a:t>
            </a:r>
          </a:p>
          <a:p>
            <a:pPr lvl="1"/>
            <a:r>
              <a:rPr lang="cs-CZ" b="1" dirty="0"/>
              <a:t>tvořila se i od neživotných jmen</a:t>
            </a:r>
          </a:p>
          <a:p>
            <a:pPr lvl="2"/>
            <a:r>
              <a:rPr lang="cs-CZ" b="1" i="1" dirty="0"/>
              <a:t>k opravení ohně </a:t>
            </a:r>
            <a:r>
              <a:rPr lang="cs-CZ" b="1" i="1" dirty="0" err="1"/>
              <a:t>oltářova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6123192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57D7DD-1869-702C-F11A-1B787D90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přechodníky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4FDA6D-CB47-B014-4F5D-5743E250E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55830" cy="4782004"/>
          </a:xfrm>
        </p:spPr>
        <p:txBody>
          <a:bodyPr/>
          <a:lstStyle/>
          <a:p>
            <a:r>
              <a:rPr lang="cs-CZ" dirty="0"/>
              <a:t>často vyjadřovaly doprovodný děj k ději hlavnímu</a:t>
            </a:r>
            <a:endParaRPr lang="en-GB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dochovaly se do NČ</a:t>
            </a:r>
          </a:p>
          <a:p>
            <a:r>
              <a:rPr lang="cs-CZ" dirty="0"/>
              <a:t>dnes ve větě = doplněk podmětu, ale sdělení jako vedlejší věta (hl. časová)</a:t>
            </a:r>
          </a:p>
          <a:p>
            <a:endParaRPr lang="cs-CZ" dirty="0"/>
          </a:p>
          <a:p>
            <a:r>
              <a:rPr lang="cs-CZ" b="1" dirty="0"/>
              <a:t>rozdíl</a:t>
            </a:r>
          </a:p>
          <a:p>
            <a:pPr lvl="1"/>
            <a:r>
              <a:rPr lang="cs-CZ" dirty="0"/>
              <a:t>a) od </a:t>
            </a:r>
            <a:r>
              <a:rPr lang="cs-CZ" b="1" dirty="0"/>
              <a:t>nedokonavých</a:t>
            </a:r>
            <a:r>
              <a:rPr lang="cs-CZ" dirty="0"/>
              <a:t> sloves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vyjadřovaly </a:t>
            </a:r>
            <a:r>
              <a:rPr lang="cs-CZ" b="1" dirty="0"/>
              <a:t>současnost</a:t>
            </a:r>
            <a:r>
              <a:rPr lang="cs-CZ" dirty="0"/>
              <a:t> s hlavním dějem</a:t>
            </a:r>
          </a:p>
          <a:p>
            <a:pPr lvl="1"/>
            <a:r>
              <a:rPr lang="cs-CZ" dirty="0"/>
              <a:t>b) od </a:t>
            </a:r>
            <a:r>
              <a:rPr lang="cs-CZ" b="1" dirty="0"/>
              <a:t>dokonavých</a:t>
            </a:r>
            <a:r>
              <a:rPr lang="cs-CZ" dirty="0"/>
              <a:t> sloves </a:t>
            </a:r>
            <a:r>
              <a:rPr lang="cs-CZ" dirty="0">
                <a:sym typeface="Wingdings" panose="05000000000000000000" pitchFamily="2" charset="2"/>
              </a:rPr>
              <a:t> vyjadřovaly </a:t>
            </a:r>
            <a:r>
              <a:rPr lang="cs-CZ" b="1" dirty="0">
                <a:sym typeface="Wingdings" panose="05000000000000000000" pitchFamily="2" charset="2"/>
              </a:rPr>
              <a:t>předčasnost</a:t>
            </a:r>
            <a:r>
              <a:rPr lang="cs-CZ" dirty="0">
                <a:sym typeface="Wingdings" panose="05000000000000000000" pitchFamily="2" charset="2"/>
              </a:rPr>
              <a:t> před hlavním dějem</a:t>
            </a:r>
          </a:p>
          <a:p>
            <a:pPr lvl="1"/>
            <a:r>
              <a:rPr lang="cs-CZ" b="1" i="1" dirty="0">
                <a:sym typeface="Wingdings" panose="05000000000000000000" pitchFamily="2" charset="2"/>
              </a:rPr>
              <a:t>bděli stád svých </a:t>
            </a:r>
            <a:r>
              <a:rPr lang="cs-CZ" b="1" i="1" dirty="0" err="1">
                <a:sym typeface="Wingdings" panose="05000000000000000000" pitchFamily="2" charset="2"/>
              </a:rPr>
              <a:t>střehúce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(</a:t>
            </a:r>
            <a:r>
              <a:rPr lang="cs-CZ" i="1" dirty="0">
                <a:sym typeface="Wingdings" panose="05000000000000000000" pitchFamily="2" charset="2"/>
              </a:rPr>
              <a:t>střežíce</a:t>
            </a:r>
            <a:r>
              <a:rPr lang="cs-CZ" dirty="0">
                <a:sym typeface="Wingdings" panose="05000000000000000000" pitchFamily="2" charset="2"/>
              </a:rPr>
              <a:t>); </a:t>
            </a:r>
            <a:r>
              <a:rPr lang="cs-CZ" b="1" i="1" dirty="0" err="1">
                <a:sym typeface="Wingdings" panose="05000000000000000000" pitchFamily="2" charset="2"/>
              </a:rPr>
              <a:t>přěčta</a:t>
            </a:r>
            <a:r>
              <a:rPr lang="cs-CZ" b="1" i="1" dirty="0">
                <a:sym typeface="Wingdings" panose="05000000000000000000" pitchFamily="2" charset="2"/>
              </a:rPr>
              <a:t> listy král pohanský </a:t>
            </a:r>
            <a:r>
              <a:rPr lang="cs-CZ" b="1" i="1" dirty="0" err="1">
                <a:sym typeface="Wingdings" panose="05000000000000000000" pitchFamily="2" charset="2"/>
              </a:rPr>
              <a:t>poče</a:t>
            </a:r>
            <a:r>
              <a:rPr lang="cs-CZ" b="1" i="1" dirty="0">
                <a:sym typeface="Wingdings" panose="05000000000000000000" pitchFamily="2" charset="2"/>
              </a:rPr>
              <a:t> </a:t>
            </a:r>
            <a:r>
              <a:rPr lang="cs-CZ" b="1" i="1" dirty="0" err="1">
                <a:sym typeface="Wingdings" panose="05000000000000000000" pitchFamily="2" charset="2"/>
              </a:rPr>
              <a:t>sě</a:t>
            </a:r>
            <a:r>
              <a:rPr lang="cs-CZ" b="1" i="1" dirty="0">
                <a:sym typeface="Wingdings" panose="05000000000000000000" pitchFamily="2" charset="2"/>
              </a:rPr>
              <a:t> tomu diviti</a:t>
            </a:r>
            <a:endParaRPr lang="cs-CZ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15308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2BE2B-26CF-0D28-4888-19588690C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souvětí ve staré češtině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076B81-0698-BB74-E094-109B1769D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1914" cy="4351338"/>
          </a:xfrm>
        </p:spPr>
        <p:txBody>
          <a:bodyPr/>
          <a:lstStyle/>
          <a:p>
            <a:r>
              <a:rPr lang="cs-CZ" dirty="0"/>
              <a:t>počátek v praslovanské době</a:t>
            </a:r>
          </a:p>
          <a:p>
            <a:r>
              <a:rPr lang="cs-CZ" dirty="0"/>
              <a:t>plné rozvinutí ve staré a střední češtině</a:t>
            </a:r>
          </a:p>
          <a:p>
            <a:r>
              <a:rPr lang="cs-CZ" dirty="0">
                <a:sym typeface="Wingdings" panose="05000000000000000000" pitchFamily="2" charset="2"/>
              </a:rPr>
              <a:t>ze spojení samostatně stojících vět vedle sebe těsněji spjatých obsahem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základ = spojení, která se opakovala v určité situaci</a:t>
            </a:r>
          </a:p>
          <a:p>
            <a:r>
              <a:rPr lang="cs-CZ" dirty="0">
                <a:sym typeface="Wingdings" panose="05000000000000000000" pitchFamily="2" charset="2"/>
              </a:rPr>
              <a:t>postupné významové přehodnocení  slova s tázacím, zvolacím nebo upozorňovacím významem (hl. příslovce a částice)  spojovací prostředky vyjadřující vztahy mezi spojenými větami</a:t>
            </a:r>
          </a:p>
          <a:p>
            <a:pPr>
              <a:buFont typeface="Wingdings" panose="05000000000000000000" pitchFamily="2" charset="2"/>
              <a:buChar char="à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2053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F58175-25BF-EE6F-726F-24648B16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příklad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2F1148-604E-D20F-AEB1-B321EDE6E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cs-CZ" b="1" i="1" dirty="0"/>
              <a:t>vizi </a:t>
            </a:r>
            <a:r>
              <a:rPr lang="cs-CZ" b="1" i="1" dirty="0" err="1"/>
              <a:t>ež</a:t>
            </a:r>
            <a:r>
              <a:rPr lang="cs-CZ" b="1" i="1" dirty="0"/>
              <a:t>, jsi smělého </a:t>
            </a:r>
            <a:r>
              <a:rPr lang="cs-CZ" b="1" i="1" dirty="0" err="1"/>
              <a:t>srdcě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i="1" dirty="0"/>
              <a:t>vidím to, jsi smělého srdce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ym typeface="Wingdings" panose="05000000000000000000" pitchFamily="2" charset="2"/>
              </a:rPr>
              <a:t> souvětí s VV předmětnou </a:t>
            </a:r>
            <a:r>
              <a:rPr lang="cs-CZ" b="1" i="1" dirty="0">
                <a:sym typeface="Wingdings" panose="05000000000000000000" pitchFamily="2" charset="2"/>
              </a:rPr>
              <a:t>vizi, </a:t>
            </a:r>
            <a:r>
              <a:rPr lang="cs-CZ" b="1" i="1" dirty="0" err="1">
                <a:sym typeface="Wingdings" panose="05000000000000000000" pitchFamily="2" charset="2"/>
              </a:rPr>
              <a:t>ež</a:t>
            </a:r>
            <a:r>
              <a:rPr lang="cs-CZ" b="1" i="1" dirty="0">
                <a:sym typeface="Wingdings" panose="05000000000000000000" pitchFamily="2" charset="2"/>
              </a:rPr>
              <a:t> jsi smělého </a:t>
            </a:r>
            <a:r>
              <a:rPr lang="cs-CZ" b="1" i="1" dirty="0" err="1">
                <a:sym typeface="Wingdings" panose="05000000000000000000" pitchFamily="2" charset="2"/>
              </a:rPr>
              <a:t>srdcě</a:t>
            </a:r>
            <a:endParaRPr lang="cs-CZ" b="1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i="1" dirty="0">
              <a:sym typeface="Wingdings" panose="05000000000000000000" pitchFamily="2" charset="2"/>
            </a:endParaRPr>
          </a:p>
          <a:p>
            <a:r>
              <a:rPr lang="cs-CZ" dirty="0" err="1">
                <a:sym typeface="Wingdings" panose="05000000000000000000" pitchFamily="2" charset="2"/>
              </a:rPr>
              <a:t>stč</a:t>
            </a:r>
            <a:r>
              <a:rPr lang="cs-CZ" dirty="0">
                <a:sym typeface="Wingdings" panose="05000000000000000000" pitchFamily="2" charset="2"/>
              </a:rPr>
              <a:t> spojka </a:t>
            </a:r>
            <a:r>
              <a:rPr lang="cs-CZ" b="1" i="1" dirty="0" err="1">
                <a:sym typeface="Wingdings" panose="05000000000000000000" pitchFamily="2" charset="2"/>
              </a:rPr>
              <a:t>ež</a:t>
            </a:r>
            <a:r>
              <a:rPr lang="cs-CZ" b="1" i="1" dirty="0">
                <a:sym typeface="Wingdings" panose="05000000000000000000" pitchFamily="2" charset="2"/>
              </a:rPr>
              <a:t> </a:t>
            </a:r>
            <a:r>
              <a:rPr lang="cs-CZ" b="1" dirty="0">
                <a:sym typeface="Wingdings" panose="05000000000000000000" pitchFamily="2" charset="2"/>
              </a:rPr>
              <a:t>(</a:t>
            </a:r>
            <a:r>
              <a:rPr lang="cs-CZ" b="1" i="1" dirty="0">
                <a:sym typeface="Wingdings" panose="05000000000000000000" pitchFamily="2" charset="2"/>
              </a:rPr>
              <a:t>že, ž´</a:t>
            </a:r>
            <a:r>
              <a:rPr lang="cs-CZ" b="1" dirty="0">
                <a:sym typeface="Wingdings" panose="05000000000000000000" pitchFamily="2" charset="2"/>
              </a:rPr>
              <a:t>) </a:t>
            </a:r>
            <a:r>
              <a:rPr lang="cs-CZ" dirty="0">
                <a:sym typeface="Wingdings" panose="05000000000000000000" pitchFamily="2" charset="2"/>
              </a:rPr>
              <a:t> </a:t>
            </a:r>
            <a:r>
              <a:rPr lang="cs-CZ" b="1" i="1" dirty="0">
                <a:sym typeface="Wingdings" panose="05000000000000000000" pitchFamily="2" charset="2"/>
              </a:rPr>
              <a:t>je-ž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			</a:t>
            </a:r>
            <a:r>
              <a:rPr lang="cs-CZ" dirty="0">
                <a:sym typeface="Wingdings" panose="05000000000000000000" pitchFamily="2" charset="2"/>
              </a:rPr>
              <a:t>- ukazovací zájmeno </a:t>
            </a:r>
            <a:r>
              <a:rPr lang="cs-CZ" i="1" dirty="0">
                <a:sym typeface="Wingdings" panose="05000000000000000000" pitchFamily="2" charset="2"/>
              </a:rPr>
              <a:t>je</a:t>
            </a:r>
            <a:r>
              <a:rPr lang="cs-CZ" dirty="0">
                <a:sym typeface="Wingdings" panose="05000000000000000000" pitchFamily="2" charset="2"/>
              </a:rPr>
              <a:t> + částice </a:t>
            </a:r>
            <a:r>
              <a:rPr lang="cs-CZ" i="1" dirty="0">
                <a:sym typeface="Wingdings" panose="05000000000000000000" pitchFamily="2" charset="2"/>
              </a:rPr>
              <a:t>ž</a:t>
            </a:r>
            <a:r>
              <a:rPr lang="cs-CZ" dirty="0">
                <a:sym typeface="Wingdings" panose="05000000000000000000" pitchFamily="2" charset="2"/>
              </a:rPr>
              <a:t> (mění 						syntaktickou úlohu slova)</a:t>
            </a:r>
          </a:p>
          <a:p>
            <a:r>
              <a:rPr lang="cs-CZ" dirty="0">
                <a:sym typeface="Wingdings" panose="05000000000000000000" pitchFamily="2" charset="2"/>
              </a:rPr>
              <a:t>proto </a:t>
            </a:r>
            <a:r>
              <a:rPr lang="cs-CZ" b="1" i="1" dirty="0">
                <a:sym typeface="Wingdings" panose="05000000000000000000" pitchFamily="2" charset="2"/>
              </a:rPr>
              <a:t>vizi </a:t>
            </a:r>
            <a:r>
              <a:rPr lang="cs-CZ" b="1" i="1" dirty="0" err="1">
                <a:sym typeface="Wingdings" panose="05000000000000000000" pitchFamily="2" charset="2"/>
              </a:rPr>
              <a:t>ež</a:t>
            </a:r>
            <a:r>
              <a:rPr lang="cs-CZ" i="1" dirty="0">
                <a:sym typeface="Wingdings" panose="05000000000000000000" pitchFamily="2" charset="2"/>
              </a:rPr>
              <a:t>, jsi smělého </a:t>
            </a:r>
            <a:r>
              <a:rPr lang="cs-CZ" i="1" dirty="0" err="1">
                <a:sym typeface="Wingdings" panose="05000000000000000000" pitchFamily="2" charset="2"/>
              </a:rPr>
              <a:t>srdcě</a:t>
            </a:r>
            <a:r>
              <a:rPr lang="cs-CZ" dirty="0">
                <a:sym typeface="Wingdings" panose="05000000000000000000" pitchFamily="2" charset="2"/>
              </a:rPr>
              <a:t> – </a:t>
            </a:r>
            <a:r>
              <a:rPr lang="cs-CZ" i="1" dirty="0" err="1">
                <a:sym typeface="Wingdings" panose="05000000000000000000" pitchFamily="2" charset="2"/>
              </a:rPr>
              <a:t>ež</a:t>
            </a:r>
            <a:r>
              <a:rPr lang="cs-CZ" dirty="0">
                <a:sym typeface="Wingdings" panose="05000000000000000000" pitchFamily="2" charset="2"/>
              </a:rPr>
              <a:t> je </a:t>
            </a:r>
            <a:r>
              <a:rPr lang="cs-CZ" b="1" dirty="0">
                <a:sym typeface="Wingdings" panose="05000000000000000000" pitchFamily="2" charset="2"/>
              </a:rPr>
              <a:t>předmět první věty </a:t>
            </a:r>
            <a:r>
              <a:rPr lang="cs-CZ" dirty="0">
                <a:sym typeface="Wingdings" panose="05000000000000000000" pitchFamily="2" charset="2"/>
              </a:rPr>
              <a:t>= </a:t>
            </a:r>
            <a:r>
              <a:rPr lang="cs-CZ" i="1" dirty="0">
                <a:sym typeface="Wingdings" panose="05000000000000000000" pitchFamily="2" charset="2"/>
              </a:rPr>
              <a:t>vidím to</a:t>
            </a:r>
          </a:p>
          <a:p>
            <a:r>
              <a:rPr lang="cs-CZ" dirty="0">
                <a:sym typeface="Wingdings" panose="05000000000000000000" pitchFamily="2" charset="2"/>
              </a:rPr>
              <a:t>přehodnoceno na spojku  </a:t>
            </a:r>
            <a:r>
              <a:rPr lang="cs-CZ" b="1" dirty="0">
                <a:sym typeface="Wingdings" panose="05000000000000000000" pitchFamily="2" charset="2"/>
              </a:rPr>
              <a:t>přechod do druhé věty</a:t>
            </a:r>
            <a:r>
              <a:rPr lang="cs-CZ" dirty="0">
                <a:sym typeface="Wingdings" panose="05000000000000000000" pitchFamily="2" charset="2"/>
              </a:rPr>
              <a:t>, kterou připojuje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 </a:t>
            </a:r>
            <a:r>
              <a:rPr lang="cs-CZ" i="1" dirty="0">
                <a:sym typeface="Wingdings" panose="05000000000000000000" pitchFamily="2" charset="2"/>
              </a:rPr>
              <a:t>vizi, </a:t>
            </a:r>
            <a:r>
              <a:rPr lang="cs-CZ" b="1" i="1" dirty="0" err="1">
                <a:sym typeface="Wingdings" panose="05000000000000000000" pitchFamily="2" charset="2"/>
              </a:rPr>
              <a:t>ež</a:t>
            </a:r>
            <a:r>
              <a:rPr lang="cs-CZ" b="1" i="1" dirty="0">
                <a:sym typeface="Wingdings" panose="05000000000000000000" pitchFamily="2" charset="2"/>
              </a:rPr>
              <a:t> jsi smělého </a:t>
            </a:r>
            <a:r>
              <a:rPr lang="cs-CZ" b="1" i="1" dirty="0" err="1">
                <a:sym typeface="Wingdings" panose="05000000000000000000" pitchFamily="2" charset="2"/>
              </a:rPr>
              <a:t>srdcě</a:t>
            </a:r>
            <a:endParaRPr lang="cs-CZ" b="1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5369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09EDB2-7302-B170-F8A9-C177B1FE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vedlejší věta obsahová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2DD810-83F4-BC07-EAFA-A0603F4BA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specifický typ VV</a:t>
            </a:r>
          </a:p>
          <a:p>
            <a:pPr marL="0" indent="0">
              <a:buNone/>
            </a:pPr>
            <a:r>
              <a:rPr lang="cs-CZ" dirty="0"/>
              <a:t>= věty podmětné, předmětné a přívlastkové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vyjadřují vlastní obsah toho, co je v řídící větě pouze nazváno nebo co se v ní hodnotí…</a:t>
            </a:r>
          </a:p>
          <a:p>
            <a:endParaRPr lang="cs-CZ" dirty="0"/>
          </a:p>
          <a:p>
            <a:r>
              <a:rPr lang="cs-CZ" dirty="0"/>
              <a:t>dělí se na</a:t>
            </a:r>
          </a:p>
          <a:p>
            <a:pPr lvl="1"/>
            <a:r>
              <a:rPr lang="cs-CZ" dirty="0"/>
              <a:t>oznamovací</a:t>
            </a:r>
          </a:p>
          <a:p>
            <a:pPr lvl="1"/>
            <a:r>
              <a:rPr lang="cs-CZ" dirty="0"/>
              <a:t>tázací</a:t>
            </a:r>
          </a:p>
          <a:p>
            <a:pPr lvl="1"/>
            <a:r>
              <a:rPr lang="cs-CZ" dirty="0"/>
              <a:t>žádací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9822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9B653E-7E11-4015-8B89-5976A2EF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vývoj vedlejších vět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1C28B7-C6F8-C35A-E312-F186E3C9F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nebyly tak jasné rozdíly mezi vztahy koordinace a determinace</a:t>
            </a:r>
          </a:p>
          <a:p>
            <a:r>
              <a:rPr lang="cs-CZ" dirty="0"/>
              <a:t>občas se používaly stejné prostředky k vyjádření obou vztahů</a:t>
            </a:r>
          </a:p>
          <a:p>
            <a:r>
              <a:rPr lang="cs-CZ" dirty="0"/>
              <a:t>ustalovalo se postupně</a:t>
            </a:r>
          </a:p>
          <a:p>
            <a:endParaRPr lang="cs-CZ" dirty="0"/>
          </a:p>
          <a:p>
            <a:r>
              <a:rPr lang="cs-CZ" dirty="0"/>
              <a:t>podřadné souvětí – jedna věta (vedlejší) rozvíjí druhou (řídící) – mluvnicky se jí podřizuje</a:t>
            </a:r>
          </a:p>
          <a:p>
            <a:r>
              <a:rPr lang="cs-CZ" dirty="0"/>
              <a:t>závislost vyjadřuje podřadicí spojovací prostředek i přizpůsobení mluvnické stavby (mění se někdy užití času, způsobu, osoby, nemá samostatnou modální platnost)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0576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5B78C-1092-0F40-5021-D1465652B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vývoj vedlejších vět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C449F4-D261-53A9-27EC-DD035E88B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dělí se podle druhů vztahu mezi řídící a vedlejší větou</a:t>
            </a:r>
          </a:p>
          <a:p>
            <a:r>
              <a:rPr lang="cs-CZ" dirty="0"/>
              <a:t>dnes jednotlivé typy poměrně výrazně odlišeny</a:t>
            </a:r>
          </a:p>
          <a:p>
            <a:r>
              <a:rPr lang="cs-CZ" dirty="0"/>
              <a:t>stará čeština – některé spojovací prostředky k vyjádření mnoha vztahů + zároveň vyjadřovaly daný vztah ne v celé šíři, ale jen nějaký jeho speciální odstín</a:t>
            </a:r>
          </a:p>
          <a:p>
            <a:r>
              <a:rPr lang="cs-CZ" dirty="0"/>
              <a:t>spojovací prostředky obvykle několik podob – užívaly se bez významového rozlišení</a:t>
            </a:r>
          </a:p>
        </p:txBody>
      </p:sp>
    </p:spTree>
    <p:extLst>
      <p:ext uri="{BB962C8B-B14F-4D97-AF65-F5344CB8AC3E}">
        <p14:creationId xmlns:p14="http://schemas.microsoft.com/office/powerpoint/2010/main" val="162740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54A8E-BF1F-D5B1-F7DA-2E6F272C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bohemikum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BC49AC-83CD-631B-3E29-C41B339D7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české slovo v cizojazyčném textu</a:t>
            </a:r>
          </a:p>
          <a:p>
            <a:r>
              <a:rPr lang="cs-CZ" dirty="0"/>
              <a:t>vlastní jména</a:t>
            </a:r>
          </a:p>
          <a:p>
            <a:r>
              <a:rPr lang="cs-CZ" dirty="0"/>
              <a:t>termíny (právnické), názvy profesí, institucí apod.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1718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30163C-6F6E-FFA3-762E-297DDE55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rozdíly ve spojovacích výrazech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17B309-52EA-BB8D-8A26-D6A61C41F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27229" cy="4351338"/>
          </a:xfrm>
        </p:spPr>
        <p:txBody>
          <a:bodyPr/>
          <a:lstStyle/>
          <a:p>
            <a:r>
              <a:rPr lang="cs-CZ" b="1" i="1" dirty="0"/>
              <a:t>a</a:t>
            </a:r>
            <a:r>
              <a:rPr lang="cs-CZ" i="1" dirty="0"/>
              <a:t> odporovací</a:t>
            </a:r>
            <a:endParaRPr lang="cs-CZ" dirty="0"/>
          </a:p>
          <a:p>
            <a:pPr lvl="1"/>
            <a:r>
              <a:rPr lang="cs-CZ" b="1" i="1" dirty="0"/>
              <a:t>ti </a:t>
            </a:r>
            <a:r>
              <a:rPr lang="cs-CZ" b="1" i="1" dirty="0" err="1"/>
              <a:t>vóbec</a:t>
            </a:r>
            <a:r>
              <a:rPr lang="cs-CZ" b="1" i="1" dirty="0"/>
              <a:t> mých slov snad </a:t>
            </a:r>
            <a:r>
              <a:rPr lang="cs-CZ" b="1" i="1" dirty="0" err="1"/>
              <a:t>pochválé</a:t>
            </a:r>
            <a:r>
              <a:rPr lang="cs-CZ" b="1" i="1" dirty="0"/>
              <a:t>, a jakž </a:t>
            </a:r>
            <a:r>
              <a:rPr lang="cs-CZ" b="1" i="1" dirty="0" err="1"/>
              <a:t>otstúpie</a:t>
            </a:r>
            <a:r>
              <a:rPr lang="cs-CZ" b="1" i="1" dirty="0"/>
              <a:t> dále, což </a:t>
            </a:r>
            <a:r>
              <a:rPr lang="cs-CZ" b="1" i="1" dirty="0" err="1"/>
              <a:t>najhoršieho</a:t>
            </a:r>
            <a:r>
              <a:rPr lang="cs-CZ" b="1" i="1" dirty="0"/>
              <a:t> </a:t>
            </a:r>
            <a:r>
              <a:rPr lang="cs-CZ" b="1" i="1" dirty="0" err="1"/>
              <a:t>vědie</a:t>
            </a:r>
            <a:r>
              <a:rPr lang="cs-CZ" b="1" i="1" dirty="0"/>
              <a:t>, o mých slovech </a:t>
            </a:r>
            <a:r>
              <a:rPr lang="cs-CZ" b="1" i="1" dirty="0" err="1"/>
              <a:t>propovědie</a:t>
            </a:r>
            <a:r>
              <a:rPr lang="cs-CZ" b="1" dirty="0"/>
              <a:t> </a:t>
            </a:r>
            <a:r>
              <a:rPr lang="cs-CZ" dirty="0"/>
              <a:t>(…</a:t>
            </a:r>
            <a:r>
              <a:rPr lang="cs-CZ" i="1" dirty="0"/>
              <a:t>ale jakmile se vzdálí…</a:t>
            </a:r>
            <a:r>
              <a:rPr lang="cs-CZ" dirty="0"/>
              <a:t>)</a:t>
            </a:r>
          </a:p>
          <a:p>
            <a:r>
              <a:rPr lang="cs-CZ" b="1" i="1" dirty="0"/>
              <a:t>ač </a:t>
            </a:r>
          </a:p>
          <a:p>
            <a:pPr lvl="1"/>
            <a:r>
              <a:rPr lang="cs-CZ" dirty="0"/>
              <a:t>podmínková:</a:t>
            </a:r>
            <a:r>
              <a:rPr lang="cs-CZ" b="1" dirty="0"/>
              <a:t> </a:t>
            </a:r>
            <a:r>
              <a:rPr lang="cs-CZ" b="1" i="1" dirty="0" err="1"/>
              <a:t>bóh</a:t>
            </a:r>
            <a:r>
              <a:rPr lang="cs-CZ" b="1" i="1" dirty="0"/>
              <a:t> sešli ráno na mě, až toho </a:t>
            </a:r>
            <a:r>
              <a:rPr lang="cs-CZ" b="1" i="1" dirty="0" err="1"/>
              <a:t>zapomanu</a:t>
            </a:r>
            <a:r>
              <a:rPr lang="cs-CZ" dirty="0"/>
              <a:t> (jestliže) – do 15. stol.</a:t>
            </a:r>
          </a:p>
          <a:p>
            <a:pPr lvl="1"/>
            <a:r>
              <a:rPr lang="cs-CZ" dirty="0"/>
              <a:t>přípustková:</a:t>
            </a:r>
            <a:r>
              <a:rPr lang="cs-CZ" b="1" dirty="0"/>
              <a:t> </a:t>
            </a:r>
            <a:r>
              <a:rPr lang="cs-CZ" b="1" i="1" dirty="0" err="1"/>
              <a:t>sdejšie</a:t>
            </a:r>
            <a:r>
              <a:rPr lang="cs-CZ" b="1" i="1" dirty="0"/>
              <a:t> rozkoši, až </a:t>
            </a:r>
            <a:r>
              <a:rPr lang="cs-CZ" b="1" i="1" dirty="0" err="1"/>
              <a:t>jsú</a:t>
            </a:r>
            <a:r>
              <a:rPr lang="cs-CZ" b="1" i="1" dirty="0"/>
              <a:t> libé, však je </a:t>
            </a:r>
            <a:r>
              <a:rPr lang="cs-CZ" b="1" i="1" dirty="0" err="1"/>
              <a:t>slušie</a:t>
            </a:r>
            <a:r>
              <a:rPr lang="cs-CZ" b="1" i="1" dirty="0"/>
              <a:t> </a:t>
            </a:r>
            <a:r>
              <a:rPr lang="cs-CZ" b="1" i="1" dirty="0" err="1"/>
              <a:t>odvrci</a:t>
            </a:r>
            <a:r>
              <a:rPr lang="cs-CZ" b="1" dirty="0"/>
              <a:t> </a:t>
            </a:r>
            <a:r>
              <a:rPr lang="cs-CZ" dirty="0"/>
              <a:t>(ačkoliv) – dodnes</a:t>
            </a:r>
          </a:p>
          <a:p>
            <a:r>
              <a:rPr lang="cs-CZ" b="1" i="1" dirty="0" err="1"/>
              <a:t>an</a:t>
            </a:r>
            <a:r>
              <a:rPr lang="cs-CZ" dirty="0"/>
              <a:t>, </a:t>
            </a:r>
            <a:r>
              <a:rPr lang="cs-CZ" b="1" i="1" dirty="0" err="1"/>
              <a:t>ana</a:t>
            </a:r>
            <a:r>
              <a:rPr lang="cs-CZ" dirty="0"/>
              <a:t>, </a:t>
            </a:r>
            <a:r>
              <a:rPr lang="cs-CZ" b="1" i="1" dirty="0"/>
              <a:t>ano </a:t>
            </a:r>
            <a:r>
              <a:rPr lang="cs-CZ" dirty="0"/>
              <a:t>(podobně též </a:t>
            </a:r>
            <a:r>
              <a:rPr lang="cs-CZ" b="1" i="1" dirty="0" err="1"/>
              <a:t>ande</a:t>
            </a:r>
            <a:r>
              <a:rPr lang="cs-CZ" dirty="0"/>
              <a:t>)</a:t>
            </a:r>
            <a:endParaRPr lang="cs-CZ" b="1" i="1" dirty="0"/>
          </a:p>
          <a:p>
            <a:pPr lvl="1"/>
            <a:r>
              <a:rPr lang="cs-CZ" dirty="0"/>
              <a:t>obsahová oznamovací: </a:t>
            </a:r>
            <a:r>
              <a:rPr lang="cs-CZ" b="1" i="1" dirty="0"/>
              <a:t>měl sem vidění, </a:t>
            </a:r>
            <a:r>
              <a:rPr lang="cs-CZ" b="1" i="1" dirty="0" err="1"/>
              <a:t>an</a:t>
            </a:r>
            <a:r>
              <a:rPr lang="cs-CZ" b="1" i="1" dirty="0"/>
              <a:t> muž veliký ke mně přišel </a:t>
            </a:r>
            <a:r>
              <a:rPr lang="cs-CZ" dirty="0"/>
              <a:t>(že)</a:t>
            </a:r>
          </a:p>
          <a:p>
            <a:pPr lvl="1"/>
            <a:r>
              <a:rPr lang="cs-CZ" dirty="0"/>
              <a:t>časová: </a:t>
            </a:r>
            <a:r>
              <a:rPr lang="cs-CZ" b="1" i="1" dirty="0"/>
              <a:t>přišel sem do hospody, ano se již </a:t>
            </a:r>
            <a:r>
              <a:rPr lang="cs-CZ" b="1" i="1" dirty="0" err="1"/>
              <a:t>setmievá</a:t>
            </a:r>
            <a:r>
              <a:rPr lang="cs-CZ" dirty="0"/>
              <a:t> (když) – do 19. stol.</a:t>
            </a:r>
          </a:p>
          <a:p>
            <a:pPr lvl="1"/>
            <a:r>
              <a:rPr lang="cs-CZ" dirty="0"/>
              <a:t>odporovací: </a:t>
            </a:r>
            <a:r>
              <a:rPr lang="cs-CZ" b="1" i="1" dirty="0"/>
              <a:t>rád by se byl nasytil mláta, ano jemu </a:t>
            </a:r>
            <a:r>
              <a:rPr lang="cs-CZ" b="1" i="1" dirty="0" err="1"/>
              <a:t>nedadiechu</a:t>
            </a:r>
            <a:r>
              <a:rPr lang="cs-CZ" dirty="0"/>
              <a:t> (ale) – do 19. stol.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1916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E588A7-80FC-3F54-9AB3-48661B9F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rozdíly ve spojovacích výrazech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778AF7-B4A0-8480-910B-99F01F1F1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až </a:t>
            </a:r>
            <a:r>
              <a:rPr lang="cs-CZ" dirty="0"/>
              <a:t>uvozuje větu</a:t>
            </a:r>
            <a:endParaRPr lang="cs-CZ" b="1" i="1" dirty="0"/>
          </a:p>
          <a:p>
            <a:pPr lvl="1"/>
            <a:r>
              <a:rPr lang="cs-CZ" dirty="0"/>
              <a:t>vyjadřující děj, který nečekaně přerušil/vystřídal původní děj věty první</a:t>
            </a:r>
          </a:p>
          <a:p>
            <a:pPr lvl="2"/>
            <a:r>
              <a:rPr lang="cs-CZ" b="1" i="1" dirty="0"/>
              <a:t>nezapěje kokot, až mě </a:t>
            </a:r>
            <a:r>
              <a:rPr lang="cs-CZ" b="1" i="1" dirty="0" err="1"/>
              <a:t>zapříš</a:t>
            </a:r>
            <a:r>
              <a:rPr lang="cs-CZ" b="1" i="1" dirty="0"/>
              <a:t> třikrát </a:t>
            </a:r>
            <a:r>
              <a:rPr lang="cs-CZ" dirty="0"/>
              <a:t>(nechápu)</a:t>
            </a:r>
          </a:p>
          <a:p>
            <a:pPr lvl="1"/>
            <a:r>
              <a:rPr lang="cs-CZ" dirty="0"/>
              <a:t>vymezující trvání hlavního děje – </a:t>
            </a:r>
            <a:r>
              <a:rPr lang="cs-CZ" i="1" dirty="0"/>
              <a:t>dokud ne... – </a:t>
            </a:r>
            <a:r>
              <a:rPr lang="cs-CZ" dirty="0"/>
              <a:t>dodnes v této funkci</a:t>
            </a:r>
            <a:endParaRPr lang="cs-CZ" i="1" dirty="0"/>
          </a:p>
          <a:p>
            <a:pPr lvl="2"/>
            <a:r>
              <a:rPr lang="cs-CZ" b="1" i="1" dirty="0"/>
              <a:t>dotud </a:t>
            </a:r>
            <a:r>
              <a:rPr lang="cs-CZ" b="1" i="1" dirty="0" err="1"/>
              <a:t>sě</a:t>
            </a:r>
            <a:r>
              <a:rPr lang="cs-CZ" b="1" i="1" dirty="0"/>
              <a:t> </a:t>
            </a:r>
            <a:r>
              <a:rPr lang="cs-CZ" b="1" i="1" dirty="0" err="1"/>
              <a:t>súdichu</a:t>
            </a:r>
            <a:r>
              <a:rPr lang="cs-CZ" b="1" i="1" dirty="0"/>
              <a:t>, až zemi Vladislavovu </a:t>
            </a:r>
            <a:r>
              <a:rPr lang="cs-CZ" b="1" i="1" dirty="0" err="1"/>
              <a:t>přisúdichu</a:t>
            </a:r>
            <a:r>
              <a:rPr lang="cs-CZ" b="1" dirty="0"/>
              <a:t> </a:t>
            </a:r>
          </a:p>
          <a:p>
            <a:pPr lvl="1"/>
            <a:r>
              <a:rPr lang="cs-CZ" dirty="0"/>
              <a:t>účinek – hojné ve 14., 15. stol. – dodnes se užívá</a:t>
            </a:r>
          </a:p>
          <a:p>
            <a:pPr lvl="2"/>
            <a:r>
              <a:rPr lang="cs-CZ" b="1" i="1" dirty="0"/>
              <a:t>bil jej mezi uši a v srdce, až lev umřel</a:t>
            </a:r>
          </a:p>
          <a:p>
            <a:pPr lvl="1"/>
            <a:r>
              <a:rPr lang="cs-CZ" dirty="0"/>
              <a:t>prosté časové zařazení hlavního děje (na otázku </a:t>
            </a:r>
            <a:r>
              <a:rPr lang="cs-CZ" i="1" dirty="0"/>
              <a:t>kdy?</a:t>
            </a:r>
            <a:r>
              <a:rPr lang="cs-CZ" dirty="0"/>
              <a:t>) – dodnes </a:t>
            </a:r>
          </a:p>
          <a:p>
            <a:pPr lvl="2"/>
            <a:endParaRPr lang="cs-CZ" b="1" i="1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3545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E1060-3EBC-50CD-9A68-F4AFB7F7F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rozdíly ve spojovacích výrazech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BCC5EA-BBC4-011A-D88B-2D1994AED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by (bych, by, …)</a:t>
            </a:r>
          </a:p>
          <a:p>
            <a:pPr lvl="1"/>
            <a:r>
              <a:rPr lang="cs-CZ" dirty="0"/>
              <a:t>obsahová oznamovací: sdělení, k němuž má mluvčí výhrady (nejisté, </a:t>
            </a:r>
            <a:r>
              <a:rPr lang="cs-CZ" dirty="0" err="1"/>
              <a:t>domělé</a:t>
            </a:r>
            <a:r>
              <a:rPr lang="cs-CZ" dirty="0"/>
              <a:t>, popřené, nepravdivé, …)</a:t>
            </a:r>
          </a:p>
          <a:p>
            <a:pPr lvl="2"/>
            <a:r>
              <a:rPr lang="cs-CZ" b="1" i="1" dirty="0"/>
              <a:t>před Děvín </a:t>
            </a:r>
            <a:r>
              <a:rPr lang="cs-CZ" b="1" i="1" dirty="0" err="1"/>
              <a:t>sě</a:t>
            </a:r>
            <a:r>
              <a:rPr lang="cs-CZ" b="1" i="1" dirty="0"/>
              <a:t> brachu, </a:t>
            </a:r>
            <a:r>
              <a:rPr lang="cs-CZ" b="1" i="1" dirty="0" err="1"/>
              <a:t>mniece</a:t>
            </a:r>
            <a:r>
              <a:rPr lang="cs-CZ" b="1" i="1" dirty="0"/>
              <a:t>, by </a:t>
            </a:r>
            <a:r>
              <a:rPr lang="cs-CZ" b="1" i="1" dirty="0" err="1"/>
              <a:t>dievky</a:t>
            </a:r>
            <a:r>
              <a:rPr lang="cs-CZ" b="1" i="1" dirty="0"/>
              <a:t> měchýřem zahnali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i="1" dirty="0"/>
              <a:t>domnívajíce, že zaženou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obsahová žádací – do konce 15. stol.</a:t>
            </a:r>
          </a:p>
          <a:p>
            <a:pPr lvl="2"/>
            <a:r>
              <a:rPr lang="cs-CZ" b="1" i="1" dirty="0" err="1"/>
              <a:t>jě</a:t>
            </a:r>
            <a:r>
              <a:rPr lang="cs-CZ" b="1" i="1" dirty="0"/>
              <a:t> </a:t>
            </a:r>
            <a:r>
              <a:rPr lang="cs-CZ" b="1" i="1" dirty="0" err="1"/>
              <a:t>sě</a:t>
            </a:r>
            <a:r>
              <a:rPr lang="cs-CZ" b="1" i="1" dirty="0"/>
              <a:t> s pláčem prositi, by mu to </a:t>
            </a:r>
            <a:r>
              <a:rPr lang="cs-CZ" b="1" i="1" dirty="0" err="1"/>
              <a:t>bóh</a:t>
            </a:r>
            <a:r>
              <a:rPr lang="cs-CZ" b="1" i="1" dirty="0"/>
              <a:t> odpustil </a:t>
            </a:r>
            <a:r>
              <a:rPr lang="cs-CZ" dirty="0"/>
              <a:t>(</a:t>
            </a:r>
            <a:r>
              <a:rPr lang="cs-CZ" i="1" dirty="0"/>
              <a:t>aby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účelová</a:t>
            </a:r>
          </a:p>
          <a:p>
            <a:pPr lvl="2"/>
            <a:r>
              <a:rPr lang="cs-CZ" b="1" i="1" dirty="0"/>
              <a:t>jemuž jej byl král poručil, by jej </a:t>
            </a:r>
            <a:r>
              <a:rPr lang="cs-CZ" b="1" i="1" dirty="0" err="1"/>
              <a:t>čsti</a:t>
            </a:r>
            <a:r>
              <a:rPr lang="cs-CZ" b="1" i="1" dirty="0"/>
              <a:t>, </a:t>
            </a:r>
            <a:r>
              <a:rPr lang="cs-CZ" b="1" i="1" dirty="0" err="1"/>
              <a:t>múdrosti</a:t>
            </a:r>
            <a:r>
              <a:rPr lang="cs-CZ" b="1" i="1" dirty="0"/>
              <a:t> učil </a:t>
            </a:r>
            <a:r>
              <a:rPr lang="cs-CZ" dirty="0"/>
              <a:t>(</a:t>
            </a:r>
            <a:r>
              <a:rPr lang="cs-CZ" i="1" dirty="0"/>
              <a:t>aby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podmínková nereálná</a:t>
            </a:r>
          </a:p>
          <a:p>
            <a:pPr lvl="2"/>
            <a:r>
              <a:rPr lang="cs-CZ" b="1" i="1" dirty="0"/>
              <a:t>snad by ho tu byl zabil, by jemu rány neoslabil </a:t>
            </a:r>
            <a:r>
              <a:rPr lang="cs-CZ" b="1" i="1" dirty="0" err="1"/>
              <a:t>Amyntas</a:t>
            </a:r>
            <a:r>
              <a:rPr lang="cs-CZ" dirty="0"/>
              <a:t> (</a:t>
            </a:r>
            <a:r>
              <a:rPr lang="cs-CZ" i="1" dirty="0"/>
              <a:t>kdyby</a:t>
            </a:r>
            <a:r>
              <a:rPr lang="cs-CZ" dirty="0"/>
              <a:t>)</a:t>
            </a:r>
            <a:endParaRPr lang="cs-CZ" b="1" i="1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4986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C4A231-91D6-B634-0BFD-9EFA9CCFB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rozdíly ve spojovacích výrazech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D719F4-BB68-340E-B3CD-C99B40832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0861"/>
          </a:xfrm>
        </p:spPr>
        <p:txBody>
          <a:bodyPr>
            <a:normAutofit lnSpcReduction="10000"/>
          </a:bodyPr>
          <a:lstStyle/>
          <a:p>
            <a:r>
              <a:rPr lang="cs-CZ" b="1" i="1" dirty="0" err="1"/>
              <a:t>doňad</a:t>
            </a:r>
            <a:r>
              <a:rPr lang="cs-CZ" b="1" i="1" dirty="0"/>
              <a:t>(ž)</a:t>
            </a:r>
            <a:r>
              <a:rPr lang="cs-CZ" dirty="0"/>
              <a:t>, </a:t>
            </a:r>
            <a:r>
              <a:rPr lang="cs-CZ" b="1" i="1" dirty="0" err="1"/>
              <a:t>doněd</a:t>
            </a:r>
            <a:r>
              <a:rPr lang="cs-CZ" b="1" i="1" dirty="0"/>
              <a:t>(ž)</a:t>
            </a:r>
            <a:r>
              <a:rPr lang="cs-CZ" dirty="0"/>
              <a:t>, </a:t>
            </a:r>
            <a:r>
              <a:rPr lang="cs-CZ" b="1" i="1" dirty="0" err="1"/>
              <a:t>donid</a:t>
            </a:r>
            <a:r>
              <a:rPr lang="cs-CZ" b="1" i="1" dirty="0"/>
              <a:t>(ž)</a:t>
            </a:r>
            <a:r>
              <a:rPr lang="cs-CZ" dirty="0"/>
              <a:t>, </a:t>
            </a:r>
            <a:r>
              <a:rPr lang="cs-CZ" b="1" i="1" dirty="0" err="1"/>
              <a:t>doňud</a:t>
            </a:r>
            <a:r>
              <a:rPr lang="cs-CZ" b="1" i="1" dirty="0"/>
              <a:t>(ž)</a:t>
            </a:r>
            <a:r>
              <a:rPr lang="cs-CZ" dirty="0"/>
              <a:t>, </a:t>
            </a:r>
            <a:r>
              <a:rPr lang="cs-CZ" b="1" i="1" dirty="0" err="1"/>
              <a:t>doněvad</a:t>
            </a:r>
            <a:r>
              <a:rPr lang="cs-CZ" b="1" i="1" dirty="0"/>
              <a:t>(ž)</a:t>
            </a:r>
            <a:r>
              <a:rPr lang="cs-CZ" dirty="0"/>
              <a:t>, </a:t>
            </a:r>
            <a:r>
              <a:rPr lang="cs-CZ" b="1" i="1" dirty="0" err="1"/>
              <a:t>doňaž</a:t>
            </a:r>
            <a:r>
              <a:rPr lang="cs-CZ" dirty="0"/>
              <a:t> :D</a:t>
            </a:r>
          </a:p>
          <a:p>
            <a:pPr lvl="1"/>
            <a:r>
              <a:rPr lang="cs-CZ" dirty="0"/>
              <a:t>vymezovaly průběh děje hlavní věty – do 15. stol.</a:t>
            </a:r>
          </a:p>
          <a:p>
            <a:pPr lvl="1"/>
            <a:r>
              <a:rPr lang="cs-CZ" b="1" i="1" dirty="0" err="1"/>
              <a:t>doněvadž</a:t>
            </a:r>
            <a:r>
              <a:rPr lang="cs-CZ" b="1" i="1" dirty="0"/>
              <a:t> tu svatý </a:t>
            </a:r>
            <a:r>
              <a:rPr lang="cs-CZ" b="1" i="1" dirty="0" err="1"/>
              <a:t>Amon</a:t>
            </a:r>
            <a:r>
              <a:rPr lang="cs-CZ" b="1" i="1" dirty="0"/>
              <a:t> </a:t>
            </a:r>
            <a:r>
              <a:rPr lang="cs-CZ" b="1" i="1" dirty="0" err="1"/>
              <a:t>bieše</a:t>
            </a:r>
            <a:r>
              <a:rPr lang="cs-CZ" b="1" i="1" dirty="0"/>
              <a:t>, dotud oni tu byli</a:t>
            </a:r>
          </a:p>
          <a:p>
            <a:pPr lvl="1"/>
            <a:endParaRPr lang="cs-CZ" b="1" i="1" dirty="0"/>
          </a:p>
          <a:p>
            <a:r>
              <a:rPr lang="cs-CZ" b="1" i="1" dirty="0"/>
              <a:t>jak(o)(ž)</a:t>
            </a:r>
          </a:p>
          <a:p>
            <a:pPr lvl="1"/>
            <a:r>
              <a:rPr lang="cs-CZ" dirty="0"/>
              <a:t>obsahová oznamovací</a:t>
            </a:r>
          </a:p>
          <a:p>
            <a:pPr lvl="2"/>
            <a:r>
              <a:rPr lang="cs-CZ" b="1" i="1" dirty="0" err="1"/>
              <a:t>bě</a:t>
            </a:r>
            <a:r>
              <a:rPr lang="cs-CZ" b="1" i="1" dirty="0"/>
              <a:t> obyčej </a:t>
            </a:r>
            <a:r>
              <a:rPr lang="cs-CZ" b="1" i="1" dirty="0" err="1"/>
              <a:t>čata</a:t>
            </a:r>
            <a:r>
              <a:rPr lang="cs-CZ" b="1" i="1" dirty="0"/>
              <a:t> toho, jakože doma nikoho své čeledi neostavili </a:t>
            </a:r>
            <a:r>
              <a:rPr lang="cs-CZ" dirty="0"/>
              <a:t>(</a:t>
            </a:r>
            <a:r>
              <a:rPr lang="cs-CZ" i="1" dirty="0"/>
              <a:t>že</a:t>
            </a:r>
            <a:r>
              <a:rPr lang="cs-CZ" dirty="0"/>
              <a:t>) – sporadicky 14. stol.</a:t>
            </a:r>
          </a:p>
          <a:p>
            <a:pPr lvl="1"/>
            <a:r>
              <a:rPr lang="cs-CZ" dirty="0"/>
              <a:t>ve spojení s kondicionálem (nejistý děj) – dodnes </a:t>
            </a:r>
          </a:p>
          <a:p>
            <a:pPr lvl="2"/>
            <a:r>
              <a:rPr lang="cs-CZ" b="1" i="1" dirty="0"/>
              <a:t>podlé něho tak </a:t>
            </a:r>
            <a:r>
              <a:rPr lang="cs-CZ" b="1" i="1" dirty="0" err="1"/>
              <a:t>ležala</a:t>
            </a:r>
            <a:r>
              <a:rPr lang="cs-CZ" b="1" i="1" dirty="0"/>
              <a:t>, jako by spala</a:t>
            </a:r>
          </a:p>
          <a:p>
            <a:pPr lvl="1"/>
            <a:r>
              <a:rPr lang="cs-CZ" dirty="0"/>
              <a:t>časová</a:t>
            </a:r>
          </a:p>
          <a:p>
            <a:pPr lvl="2"/>
            <a:r>
              <a:rPr lang="cs-CZ" b="1" i="1" dirty="0"/>
              <a:t>a jakož </a:t>
            </a:r>
            <a:r>
              <a:rPr lang="cs-CZ" b="1" i="1" dirty="0" err="1"/>
              <a:t>sě</a:t>
            </a:r>
            <a:r>
              <a:rPr lang="cs-CZ" b="1" i="1" dirty="0"/>
              <a:t> jeho </a:t>
            </a:r>
            <a:r>
              <a:rPr lang="cs-CZ" b="1" i="1" dirty="0" err="1"/>
              <a:t>dotknú</a:t>
            </a:r>
            <a:r>
              <a:rPr lang="cs-CZ" b="1" i="1" dirty="0"/>
              <a:t>, </a:t>
            </a:r>
            <a:r>
              <a:rPr lang="cs-CZ" b="1" i="1" dirty="0" err="1"/>
              <a:t>Přěmysl</a:t>
            </a:r>
            <a:r>
              <a:rPr lang="cs-CZ" b="1" i="1" dirty="0"/>
              <a:t> </a:t>
            </a:r>
            <a:r>
              <a:rPr lang="cs-CZ" b="1" i="1" dirty="0" err="1"/>
              <a:t>vdruži</a:t>
            </a:r>
            <a:r>
              <a:rPr lang="cs-CZ" b="1" i="1" dirty="0"/>
              <a:t> v zemi </a:t>
            </a:r>
            <a:r>
              <a:rPr lang="cs-CZ" b="1" i="1" dirty="0" err="1"/>
              <a:t>otku</a:t>
            </a:r>
            <a:r>
              <a:rPr lang="cs-CZ" dirty="0"/>
              <a:t> (</a:t>
            </a:r>
            <a:r>
              <a:rPr lang="cs-CZ" i="1" dirty="0"/>
              <a:t>jakmile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účinková</a:t>
            </a:r>
          </a:p>
          <a:p>
            <a:pPr lvl="2"/>
            <a:r>
              <a:rPr lang="cs-CZ" b="1" i="1" dirty="0"/>
              <a:t>byla </a:t>
            </a:r>
            <a:r>
              <a:rPr lang="cs-CZ" b="1" i="1" dirty="0" err="1"/>
              <a:t>kdas</a:t>
            </a:r>
            <a:r>
              <a:rPr lang="cs-CZ" b="1" i="1" dirty="0"/>
              <a:t> zima veliká, jakž stala </a:t>
            </a:r>
            <a:r>
              <a:rPr lang="cs-CZ" b="1" i="1" dirty="0" err="1"/>
              <a:t>řěka</a:t>
            </a:r>
            <a:r>
              <a:rPr lang="cs-CZ" b="1" i="1" dirty="0"/>
              <a:t> všeliká </a:t>
            </a:r>
            <a:r>
              <a:rPr lang="cs-CZ" dirty="0"/>
              <a:t>(</a:t>
            </a:r>
            <a:r>
              <a:rPr lang="cs-CZ" i="1" dirty="0"/>
              <a:t>tak</a:t>
            </a:r>
            <a:r>
              <a:rPr lang="cs-CZ" dirty="0"/>
              <a:t> – </a:t>
            </a:r>
            <a:r>
              <a:rPr lang="cs-CZ" i="1" dirty="0"/>
              <a:t>že</a:t>
            </a:r>
            <a:r>
              <a:rPr lang="cs-CZ" dirty="0"/>
              <a:t>, </a:t>
            </a:r>
            <a:r>
              <a:rPr lang="cs-CZ" i="1" dirty="0"/>
              <a:t>takže</a:t>
            </a:r>
            <a:r>
              <a:rPr lang="cs-CZ" dirty="0"/>
              <a:t>)</a:t>
            </a:r>
            <a:endParaRPr lang="cs-CZ" b="1" i="1" dirty="0"/>
          </a:p>
          <a:p>
            <a:pPr lvl="2"/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7346104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1F0A1-ACB7-E87F-A7D6-719FC52B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rozdíly ve spojovacích výrazech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0F0781-5840-6F18-0C59-FEF0B589C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0232"/>
          </a:xfrm>
        </p:spPr>
        <p:txBody>
          <a:bodyPr/>
          <a:lstStyle/>
          <a:p>
            <a:r>
              <a:rPr lang="cs-CZ" b="1" i="1" dirty="0" err="1"/>
              <a:t>jadyžto</a:t>
            </a:r>
            <a:r>
              <a:rPr lang="cs-CZ" dirty="0"/>
              <a:t>, </a:t>
            </a:r>
            <a:r>
              <a:rPr lang="cs-CZ" b="1" i="1" dirty="0" err="1"/>
              <a:t>jamž</a:t>
            </a:r>
            <a:r>
              <a:rPr lang="cs-CZ" b="1" i="1" dirty="0"/>
              <a:t>(to)</a:t>
            </a:r>
          </a:p>
          <a:p>
            <a:pPr lvl="1"/>
            <a:r>
              <a:rPr lang="cs-CZ" dirty="0"/>
              <a:t>místní věty – během 14. stol. zanikly</a:t>
            </a:r>
          </a:p>
          <a:p>
            <a:pPr lvl="1"/>
            <a:r>
              <a:rPr lang="cs-CZ" b="1" i="1" dirty="0" err="1"/>
              <a:t>jadyž</a:t>
            </a:r>
            <a:r>
              <a:rPr lang="cs-CZ" b="1" i="1" dirty="0"/>
              <a:t> v zemi byla </a:t>
            </a:r>
            <a:r>
              <a:rPr lang="cs-CZ" b="1" i="1" dirty="0" err="1"/>
              <a:t>cěsta</a:t>
            </a:r>
            <a:r>
              <a:rPr lang="cs-CZ" b="1" i="1" dirty="0"/>
              <a:t>, </a:t>
            </a:r>
            <a:r>
              <a:rPr lang="cs-CZ" b="1" i="1" dirty="0" err="1"/>
              <a:t>tahdy</a:t>
            </a:r>
            <a:r>
              <a:rPr lang="cs-CZ" b="1" i="1" dirty="0"/>
              <a:t> </a:t>
            </a:r>
            <a:r>
              <a:rPr lang="cs-CZ" b="1" i="1" dirty="0" err="1"/>
              <a:t>vzežhú</a:t>
            </a:r>
            <a:r>
              <a:rPr lang="cs-CZ" b="1" i="1" dirty="0"/>
              <a:t> vsi i města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i="1" dirty="0"/>
              <a:t>kudy</a:t>
            </a:r>
            <a:r>
              <a:rPr lang="cs-CZ" dirty="0"/>
              <a:t>), </a:t>
            </a:r>
            <a:r>
              <a:rPr lang="cs-CZ" b="1" i="1" dirty="0" err="1"/>
              <a:t>jamžto</a:t>
            </a:r>
            <a:r>
              <a:rPr lang="cs-CZ" b="1" i="1" dirty="0"/>
              <a:t> já jdu, tam ty </a:t>
            </a:r>
            <a:r>
              <a:rPr lang="cs-CZ" b="1" i="1" dirty="0" err="1"/>
              <a:t>nynie</a:t>
            </a:r>
            <a:r>
              <a:rPr lang="cs-CZ" b="1" i="1" dirty="0"/>
              <a:t> přijíti nemůžeš </a:t>
            </a:r>
            <a:r>
              <a:rPr lang="cs-CZ" dirty="0"/>
              <a:t>(</a:t>
            </a:r>
            <a:r>
              <a:rPr lang="cs-CZ" i="1" dirty="0"/>
              <a:t>kam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r>
              <a:rPr lang="cs-CZ" b="1" i="1" dirty="0"/>
              <a:t>jedno</a:t>
            </a:r>
            <a:r>
              <a:rPr lang="cs-CZ" dirty="0"/>
              <a:t>, </a:t>
            </a:r>
            <a:r>
              <a:rPr lang="cs-CZ" b="1" i="1" dirty="0" err="1"/>
              <a:t>jedne</a:t>
            </a:r>
            <a:endParaRPr lang="cs-CZ" dirty="0"/>
          </a:p>
          <a:p>
            <a:pPr lvl="1"/>
            <a:r>
              <a:rPr lang="cs-CZ" dirty="0"/>
              <a:t>výjimkové věty</a:t>
            </a:r>
          </a:p>
          <a:p>
            <a:pPr lvl="1"/>
            <a:r>
              <a:rPr lang="cs-CZ" b="1" i="1" dirty="0"/>
              <a:t>v každé městě </a:t>
            </a:r>
            <a:r>
              <a:rPr lang="cs-CZ" b="1" i="1" dirty="0" err="1"/>
              <a:t>vóz</a:t>
            </a:r>
            <a:r>
              <a:rPr lang="cs-CZ" b="1" i="1" dirty="0"/>
              <a:t> </a:t>
            </a:r>
            <a:r>
              <a:rPr lang="cs-CZ" b="1" i="1" dirty="0" err="1"/>
              <a:t>bieše</a:t>
            </a:r>
            <a:r>
              <a:rPr lang="cs-CZ" b="1" i="1" dirty="0"/>
              <a:t>, ten jiného </a:t>
            </a:r>
            <a:r>
              <a:rPr lang="cs-CZ" b="1" i="1" dirty="0" err="1"/>
              <a:t>nečinieše</a:t>
            </a:r>
            <a:r>
              <a:rPr lang="cs-CZ" b="1" i="1" dirty="0"/>
              <a:t>, jedno že </a:t>
            </a:r>
            <a:r>
              <a:rPr lang="cs-CZ" b="1" i="1" dirty="0" err="1"/>
              <a:t>umrlcě</a:t>
            </a:r>
            <a:r>
              <a:rPr lang="cs-CZ" b="1" i="1" dirty="0"/>
              <a:t> </a:t>
            </a:r>
            <a:r>
              <a:rPr lang="cs-CZ" b="1" i="1" dirty="0" err="1"/>
              <a:t>přěs</a:t>
            </a:r>
            <a:r>
              <a:rPr lang="cs-CZ" b="1" i="1" dirty="0"/>
              <a:t> </a:t>
            </a:r>
            <a:r>
              <a:rPr lang="cs-CZ" b="1" i="1" dirty="0" err="1"/>
              <a:t>cělý</a:t>
            </a:r>
            <a:r>
              <a:rPr lang="cs-CZ" b="1" i="1" dirty="0"/>
              <a:t> den </a:t>
            </a:r>
            <a:r>
              <a:rPr lang="cs-CZ" b="1" i="1" dirty="0" err="1"/>
              <a:t>vozieše</a:t>
            </a:r>
            <a:r>
              <a:rPr lang="cs-CZ" b="1" i="1" dirty="0"/>
              <a:t> </a:t>
            </a:r>
            <a:r>
              <a:rPr lang="cs-CZ" dirty="0"/>
              <a:t>(</a:t>
            </a:r>
            <a:r>
              <a:rPr lang="cs-CZ" i="1" dirty="0"/>
              <a:t>pouze</a:t>
            </a:r>
            <a:r>
              <a:rPr lang="cs-CZ" dirty="0"/>
              <a:t>, </a:t>
            </a:r>
            <a:r>
              <a:rPr lang="cs-CZ" i="1" dirty="0"/>
              <a:t>jenom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7634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F1E9EB-1059-A9C3-1BDC-90775709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rozdíly ve spojovacích výrazech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107CDB-0819-E547-9A85-D72E59FFB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cs-CZ" b="1" i="1" dirty="0" err="1"/>
              <a:t>jeliž</a:t>
            </a:r>
            <a:r>
              <a:rPr lang="cs-CZ" b="1" i="1" dirty="0"/>
              <a:t>(e)</a:t>
            </a:r>
          </a:p>
          <a:p>
            <a:pPr lvl="1"/>
            <a:r>
              <a:rPr lang="cs-CZ" dirty="0"/>
              <a:t>časová s odstínem výjimky (</a:t>
            </a:r>
            <a:r>
              <a:rPr lang="cs-CZ" i="1" dirty="0"/>
              <a:t>leda</a:t>
            </a:r>
            <a:r>
              <a:rPr lang="cs-CZ" dirty="0"/>
              <a:t> </a:t>
            </a:r>
            <a:r>
              <a:rPr lang="cs-CZ" i="1" dirty="0"/>
              <a:t>když</a:t>
            </a:r>
            <a:r>
              <a:rPr lang="cs-CZ" dirty="0"/>
              <a:t>, </a:t>
            </a:r>
            <a:r>
              <a:rPr lang="cs-CZ" i="1" dirty="0"/>
              <a:t>leda</a:t>
            </a:r>
            <a:r>
              <a:rPr lang="cs-CZ" dirty="0"/>
              <a:t> </a:t>
            </a:r>
            <a:r>
              <a:rPr lang="cs-CZ" i="1" dirty="0"/>
              <a:t>až</a:t>
            </a:r>
            <a:r>
              <a:rPr lang="cs-CZ" dirty="0"/>
              <a:t>), do konce 15. stol.</a:t>
            </a:r>
          </a:p>
          <a:p>
            <a:pPr lvl="1"/>
            <a:r>
              <a:rPr lang="cs-CZ" dirty="0"/>
              <a:t>po řídící kladné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až když</a:t>
            </a:r>
            <a:r>
              <a:rPr lang="cs-CZ" dirty="0">
                <a:sym typeface="Wingdings" panose="05000000000000000000" pitchFamily="2" charset="2"/>
              </a:rPr>
              <a:t>, po řídící záporné  </a:t>
            </a:r>
            <a:r>
              <a:rPr lang="cs-CZ" i="1" dirty="0">
                <a:sym typeface="Wingdings" panose="05000000000000000000" pitchFamily="2" charset="2"/>
              </a:rPr>
              <a:t>dokud ne</a:t>
            </a:r>
          </a:p>
          <a:p>
            <a:pPr lvl="1"/>
            <a:r>
              <a:rPr lang="cs-CZ" b="1" i="1" dirty="0" err="1">
                <a:sym typeface="Wingdings" panose="05000000000000000000" pitchFamily="2" charset="2"/>
              </a:rPr>
              <a:t>Judáš</a:t>
            </a:r>
            <a:r>
              <a:rPr lang="cs-CZ" b="1" i="1" dirty="0">
                <a:sym typeface="Wingdings" panose="05000000000000000000" pitchFamily="2" charset="2"/>
              </a:rPr>
              <a:t> </a:t>
            </a:r>
            <a:r>
              <a:rPr lang="cs-CZ" b="1" i="1" dirty="0" err="1">
                <a:sym typeface="Wingdings" panose="05000000000000000000" pitchFamily="2" charset="2"/>
              </a:rPr>
              <a:t>pirvé</a:t>
            </a:r>
            <a:r>
              <a:rPr lang="cs-CZ" b="1" i="1" dirty="0">
                <a:sym typeface="Wingdings" panose="05000000000000000000" pitchFamily="2" charset="2"/>
              </a:rPr>
              <a:t> </a:t>
            </a:r>
            <a:r>
              <a:rPr lang="cs-CZ" b="1" i="1" dirty="0" err="1">
                <a:sym typeface="Wingdings" panose="05000000000000000000" pitchFamily="2" charset="2"/>
              </a:rPr>
              <a:t>cěstujě</a:t>
            </a:r>
            <a:r>
              <a:rPr lang="cs-CZ" b="1" i="1" dirty="0">
                <a:sym typeface="Wingdings" panose="05000000000000000000" pitchFamily="2" charset="2"/>
              </a:rPr>
              <a:t> </a:t>
            </a:r>
            <a:r>
              <a:rPr lang="cs-CZ" b="1" i="1" dirty="0" err="1">
                <a:sym typeface="Wingdings" panose="05000000000000000000" pitchFamily="2" charset="2"/>
              </a:rPr>
              <a:t>nepřěsta</a:t>
            </a:r>
            <a:r>
              <a:rPr lang="cs-CZ" b="1" i="1" dirty="0">
                <a:sym typeface="Wingdings" panose="05000000000000000000" pitchFamily="2" charset="2"/>
              </a:rPr>
              <a:t>, </a:t>
            </a:r>
            <a:r>
              <a:rPr lang="cs-CZ" b="1" i="1" dirty="0" err="1">
                <a:sym typeface="Wingdings" panose="05000000000000000000" pitchFamily="2" charset="2"/>
              </a:rPr>
              <a:t>jeliže</a:t>
            </a:r>
            <a:r>
              <a:rPr lang="cs-CZ" b="1" i="1" dirty="0">
                <a:sym typeface="Wingdings" panose="05000000000000000000" pitchFamily="2" charset="2"/>
              </a:rPr>
              <a:t> </a:t>
            </a:r>
            <a:r>
              <a:rPr lang="cs-CZ" b="1" i="1" dirty="0" err="1">
                <a:sym typeface="Wingdings" panose="05000000000000000000" pitchFamily="2" charset="2"/>
              </a:rPr>
              <a:t>sě</a:t>
            </a:r>
            <a:r>
              <a:rPr lang="cs-CZ" b="1" i="1" dirty="0">
                <a:sym typeface="Wingdings" panose="05000000000000000000" pitchFamily="2" charset="2"/>
              </a:rPr>
              <a:t> dobra města </a:t>
            </a:r>
            <a:r>
              <a:rPr lang="cs-CZ" dirty="0">
                <a:sym typeface="Wingdings" panose="05000000000000000000" pitchFamily="2" charset="2"/>
              </a:rPr>
              <a:t>(dříve nepřestal cestovat, dokud nedosáhl města), </a:t>
            </a:r>
            <a:r>
              <a:rPr lang="cs-CZ" b="1" i="1" dirty="0">
                <a:sym typeface="Wingdings" panose="05000000000000000000" pitchFamily="2" charset="2"/>
              </a:rPr>
              <a:t>nikoli neustanu, </a:t>
            </a:r>
            <a:r>
              <a:rPr lang="cs-CZ" b="1" i="1" dirty="0" err="1">
                <a:sym typeface="Wingdings" panose="05000000000000000000" pitchFamily="2" charset="2"/>
              </a:rPr>
              <a:t>jeliž</a:t>
            </a:r>
            <a:r>
              <a:rPr lang="cs-CZ" b="1" i="1" dirty="0">
                <a:sym typeface="Wingdings" panose="05000000000000000000" pitchFamily="2" charset="2"/>
              </a:rPr>
              <a:t> pryč </a:t>
            </a:r>
            <a:r>
              <a:rPr lang="cs-CZ" b="1" i="1" dirty="0" err="1">
                <a:sym typeface="Wingdings" panose="05000000000000000000" pitchFamily="2" charset="2"/>
              </a:rPr>
              <a:t>puojdeš</a:t>
            </a:r>
            <a:r>
              <a:rPr lang="cs-CZ" dirty="0">
                <a:sym typeface="Wingdings" panose="05000000000000000000" pitchFamily="2" charset="2"/>
              </a:rPr>
              <a:t> (dokud nepůjdeš/leda až půjdeš)</a:t>
            </a:r>
            <a:endParaRPr lang="cs-CZ" b="1" i="1" dirty="0">
              <a:sym typeface="Wingdings" panose="05000000000000000000" pitchFamily="2" charset="2"/>
            </a:endParaRPr>
          </a:p>
          <a:p>
            <a:r>
              <a:rPr lang="cs-CZ" b="1" i="1" dirty="0" err="1"/>
              <a:t>ješto</a:t>
            </a:r>
            <a:r>
              <a:rPr lang="cs-CZ" b="1" i="1" dirty="0"/>
              <a:t>, ježto</a:t>
            </a:r>
          </a:p>
          <a:p>
            <a:pPr lvl="1"/>
            <a:r>
              <a:rPr lang="cs-CZ" dirty="0"/>
              <a:t>odporovací: </a:t>
            </a:r>
            <a:r>
              <a:rPr lang="cs-CZ" i="1" dirty="0"/>
              <a:t>kdežto – </a:t>
            </a:r>
            <a:r>
              <a:rPr lang="cs-CZ" dirty="0"/>
              <a:t>do 16. stol.</a:t>
            </a:r>
            <a:endParaRPr lang="cs-CZ" i="1" dirty="0"/>
          </a:p>
          <a:p>
            <a:pPr lvl="2"/>
            <a:r>
              <a:rPr lang="cs-CZ" b="1" i="1" dirty="0"/>
              <a:t>velmi sobě škodí, kdož slibuje za cizího, </a:t>
            </a:r>
            <a:r>
              <a:rPr lang="cs-CZ" b="1" i="1" dirty="0" err="1"/>
              <a:t>ješto</a:t>
            </a:r>
            <a:r>
              <a:rPr lang="cs-CZ" b="1" i="1" dirty="0"/>
              <a:t> ten	kdož nenávidí </a:t>
            </a:r>
            <a:r>
              <a:rPr lang="cs-CZ" b="1" i="1" dirty="0" err="1"/>
              <a:t>rukojemstí</a:t>
            </a:r>
            <a:r>
              <a:rPr lang="cs-CZ" b="1" i="1" dirty="0"/>
              <a:t>, bezpečen jest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příčinná: </a:t>
            </a:r>
            <a:r>
              <a:rPr lang="cs-CZ" i="1" dirty="0"/>
              <a:t>protože</a:t>
            </a:r>
            <a:r>
              <a:rPr lang="cs-CZ" dirty="0"/>
              <a:t> – do 16. stol.</a:t>
            </a:r>
          </a:p>
          <a:p>
            <a:pPr lvl="2"/>
            <a:r>
              <a:rPr lang="cs-CZ" b="1" i="1" dirty="0"/>
              <a:t>neboť sem se bál tebe, ježto jsi člověk přísný</a:t>
            </a:r>
          </a:p>
        </p:txBody>
      </p:sp>
    </p:spTree>
    <p:extLst>
      <p:ext uri="{BB962C8B-B14F-4D97-AF65-F5344CB8AC3E}">
        <p14:creationId xmlns:p14="http://schemas.microsoft.com/office/powerpoint/2010/main" val="4825572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FF2460-8223-AFF8-0830-B616EFA9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rozdíly ve spojovacích výrazech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1CACD4-B920-8492-88F8-BDDD72181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3518"/>
          </a:xfrm>
        </p:spPr>
        <p:txBody>
          <a:bodyPr/>
          <a:lstStyle/>
          <a:p>
            <a:r>
              <a:rPr lang="cs-CZ" b="1" i="1" dirty="0" err="1"/>
              <a:t>kak</a:t>
            </a:r>
            <a:r>
              <a:rPr lang="cs-CZ" b="1" i="1" dirty="0"/>
              <a:t>(o)(ž)</a:t>
            </a:r>
          </a:p>
          <a:p>
            <a:pPr lvl="1"/>
            <a:r>
              <a:rPr lang="cs-CZ" dirty="0"/>
              <a:t>obsahové oznamovací – citově zabarvené (samostatné by byly zvolací)</a:t>
            </a:r>
          </a:p>
          <a:p>
            <a:pPr lvl="2"/>
            <a:r>
              <a:rPr lang="cs-CZ" dirty="0"/>
              <a:t>+ </a:t>
            </a:r>
            <a:r>
              <a:rPr lang="cs-CZ" b="1" i="1" dirty="0"/>
              <a:t>kterak, </a:t>
            </a:r>
            <a:r>
              <a:rPr lang="cs-CZ" b="1" i="1" dirty="0" err="1"/>
              <a:t>kaký</a:t>
            </a:r>
            <a:r>
              <a:rPr lang="cs-CZ" b="1" i="1" dirty="0"/>
              <a:t> </a:t>
            </a:r>
            <a:endParaRPr lang="cs-CZ" dirty="0"/>
          </a:p>
          <a:p>
            <a:pPr lvl="2"/>
            <a:r>
              <a:rPr lang="cs-CZ" b="1" i="1" dirty="0"/>
              <a:t>vizte, </a:t>
            </a:r>
            <a:r>
              <a:rPr lang="cs-CZ" b="1" i="1" dirty="0" err="1"/>
              <a:t>kakť</a:t>
            </a:r>
            <a:r>
              <a:rPr lang="cs-CZ" b="1" i="1" dirty="0"/>
              <a:t> na nich zlato hoří</a:t>
            </a:r>
          </a:p>
          <a:p>
            <a:pPr lvl="1"/>
            <a:r>
              <a:rPr lang="cs-CZ" dirty="0"/>
              <a:t>přípustková – reálná přípustka (proto indikativ)</a:t>
            </a:r>
          </a:p>
          <a:p>
            <a:pPr lvl="2"/>
            <a:r>
              <a:rPr lang="cs-CZ" dirty="0"/>
              <a:t>ve druhé věta bylo odkazovací </a:t>
            </a:r>
            <a:r>
              <a:rPr lang="cs-CZ" b="1" i="1" dirty="0"/>
              <a:t>(a)však </a:t>
            </a:r>
            <a:r>
              <a:rPr lang="cs-CZ" dirty="0"/>
              <a:t>(</a:t>
            </a:r>
            <a:r>
              <a:rPr lang="cs-CZ" i="1" dirty="0"/>
              <a:t>přece</a:t>
            </a:r>
            <a:r>
              <a:rPr lang="cs-CZ" dirty="0"/>
              <a:t>)</a:t>
            </a:r>
          </a:p>
          <a:p>
            <a:pPr lvl="2"/>
            <a:r>
              <a:rPr lang="cs-CZ" b="1" i="1" dirty="0" err="1"/>
              <a:t>kakž</a:t>
            </a:r>
            <a:r>
              <a:rPr lang="cs-CZ" b="1" i="1" dirty="0"/>
              <a:t> pak jest v tu dobu [ovoce] </a:t>
            </a:r>
            <a:r>
              <a:rPr lang="cs-CZ" b="1" i="1" dirty="0" err="1"/>
              <a:t>lacno</a:t>
            </a:r>
            <a:r>
              <a:rPr lang="cs-CZ" b="1" i="1" dirty="0"/>
              <a:t>, však jest pro tu novinu </a:t>
            </a:r>
            <a:r>
              <a:rPr lang="cs-CZ" b="1" i="1" dirty="0" err="1"/>
              <a:t>vzácno</a:t>
            </a:r>
            <a:r>
              <a:rPr lang="cs-CZ" b="1" i="1" dirty="0"/>
              <a:t> </a:t>
            </a:r>
            <a:r>
              <a:rPr lang="cs-CZ" dirty="0"/>
              <a:t>(</a:t>
            </a:r>
            <a:r>
              <a:rPr lang="cs-CZ" i="1" dirty="0"/>
              <a:t>ačkoliv</a:t>
            </a:r>
            <a:r>
              <a:rPr lang="cs-CZ" dirty="0"/>
              <a:t> – </a:t>
            </a:r>
            <a:r>
              <a:rPr lang="cs-CZ" i="1" dirty="0"/>
              <a:t>přece</a:t>
            </a:r>
            <a:r>
              <a:rPr lang="cs-CZ" dirty="0"/>
              <a:t>)</a:t>
            </a:r>
          </a:p>
          <a:p>
            <a:r>
              <a:rPr lang="cs-CZ" b="1" i="1" dirty="0"/>
              <a:t>leč</a:t>
            </a:r>
          </a:p>
          <a:p>
            <a:pPr lvl="1"/>
            <a:r>
              <a:rPr lang="cs-CZ" dirty="0"/>
              <a:t>vylučovací poměr (libovolnost eventualit), opakovaná (</a:t>
            </a:r>
            <a:r>
              <a:rPr lang="cs-CZ" i="1" dirty="0"/>
              <a:t>leč</a:t>
            </a:r>
            <a:r>
              <a:rPr lang="cs-CZ" dirty="0"/>
              <a:t> – </a:t>
            </a:r>
            <a:r>
              <a:rPr lang="cs-CZ" i="1" dirty="0"/>
              <a:t>leč</a:t>
            </a:r>
            <a:r>
              <a:rPr lang="cs-CZ" dirty="0"/>
              <a:t>) – do 15. stol. </a:t>
            </a:r>
          </a:p>
          <a:p>
            <a:pPr lvl="2"/>
            <a:r>
              <a:rPr lang="cs-CZ" b="1" i="1" dirty="0"/>
              <a:t>leč měj mnoho, leč měj málo </a:t>
            </a:r>
            <a:r>
              <a:rPr lang="cs-CZ" dirty="0"/>
              <a:t>(</a:t>
            </a:r>
            <a:r>
              <a:rPr lang="cs-CZ" i="1" dirty="0"/>
              <a:t>buď</a:t>
            </a:r>
            <a:r>
              <a:rPr lang="cs-CZ" dirty="0"/>
              <a:t> – </a:t>
            </a:r>
            <a:r>
              <a:rPr lang="cs-CZ" i="1" dirty="0"/>
              <a:t>nebo</a:t>
            </a:r>
            <a:r>
              <a:rPr lang="cs-CZ" dirty="0"/>
              <a:t>), </a:t>
            </a:r>
            <a:endParaRPr lang="cs-CZ" b="1" i="1" dirty="0"/>
          </a:p>
          <a:p>
            <a:pPr lvl="1"/>
            <a:r>
              <a:rPr lang="cs-CZ" dirty="0"/>
              <a:t>výjimkový poměr – bez opakování – od konce 14. stol. doteď</a:t>
            </a:r>
          </a:p>
          <a:p>
            <a:pPr lvl="2"/>
            <a:r>
              <a:rPr lang="cs-CZ" b="1" i="1" dirty="0"/>
              <a:t>nemůžeš mým </a:t>
            </a:r>
            <a:r>
              <a:rPr lang="cs-CZ" b="1" i="1" dirty="0" err="1"/>
              <a:t>milíkem</a:t>
            </a:r>
            <a:r>
              <a:rPr lang="cs-CZ" b="1" i="1" dirty="0"/>
              <a:t> býti, leč by [bys] byl </a:t>
            </a:r>
            <a:r>
              <a:rPr lang="cs-CZ" b="1" i="1" dirty="0" err="1"/>
              <a:t>ritieřem</a:t>
            </a:r>
            <a:r>
              <a:rPr lang="cs-CZ" b="1" i="1" dirty="0"/>
              <a:t> </a:t>
            </a:r>
          </a:p>
          <a:p>
            <a:pPr lvl="2"/>
            <a:endParaRPr lang="cs-CZ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2212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2D2A25-E665-2CDD-4EC7-D53C0295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rozdíly ve spojovacích výrazech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282A03-9F79-38E8-9E74-46740914C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cs-CZ" b="1" i="1" dirty="0" err="1"/>
              <a:t>-li</a:t>
            </a:r>
            <a:endParaRPr lang="cs-CZ" dirty="0"/>
          </a:p>
          <a:p>
            <a:pPr lvl="1"/>
            <a:r>
              <a:rPr lang="cs-CZ" dirty="0"/>
              <a:t>slučovací poměr (několikanásobné otázky) – do 14. stol.</a:t>
            </a:r>
          </a:p>
          <a:p>
            <a:pPr lvl="2"/>
            <a:r>
              <a:rPr lang="cs-CZ" b="1" i="1" dirty="0"/>
              <a:t>komu nás, otče svatý, ostavíš, komu-</a:t>
            </a:r>
            <a:r>
              <a:rPr lang="cs-CZ" b="1" i="1" dirty="0" err="1"/>
              <a:t>li</a:t>
            </a:r>
            <a:r>
              <a:rPr lang="cs-CZ" b="1" i="1" dirty="0"/>
              <a:t> nás po sobě poručíš? </a:t>
            </a:r>
            <a:r>
              <a:rPr lang="cs-CZ" dirty="0"/>
              <a:t>(</a:t>
            </a:r>
            <a:r>
              <a:rPr lang="cs-CZ" i="1" dirty="0"/>
              <a:t>a komu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tázací poměr </a:t>
            </a:r>
          </a:p>
          <a:p>
            <a:pPr lvl="2"/>
            <a:r>
              <a:rPr lang="cs-CZ" b="1" i="1" dirty="0" err="1"/>
              <a:t>počě</a:t>
            </a:r>
            <a:r>
              <a:rPr lang="cs-CZ" b="1" i="1" dirty="0"/>
              <a:t> se </a:t>
            </a:r>
            <a:r>
              <a:rPr lang="cs-CZ" b="1" i="1" dirty="0" err="1"/>
              <a:t>Smila</a:t>
            </a:r>
            <a:r>
              <a:rPr lang="cs-CZ" b="1" i="1" dirty="0"/>
              <a:t> tázati, </a:t>
            </a:r>
            <a:r>
              <a:rPr lang="cs-CZ" b="1" i="1" dirty="0" err="1"/>
              <a:t>umie-li</a:t>
            </a:r>
            <a:r>
              <a:rPr lang="cs-CZ" b="1" i="1" dirty="0"/>
              <a:t> zlato plavati</a:t>
            </a:r>
          </a:p>
          <a:p>
            <a:pPr lvl="1"/>
            <a:r>
              <a:rPr lang="cs-CZ" dirty="0"/>
              <a:t>podmínková reálná (od nejstarších dob dodnes)</a:t>
            </a:r>
          </a:p>
          <a:p>
            <a:pPr lvl="2"/>
            <a:r>
              <a:rPr lang="cs-CZ" b="1" i="1" dirty="0"/>
              <a:t>jsi-li syn boží, spusť </a:t>
            </a:r>
            <a:r>
              <a:rPr lang="cs-CZ" b="1" i="1" dirty="0" err="1"/>
              <a:t>sě</a:t>
            </a:r>
            <a:r>
              <a:rPr lang="cs-CZ" b="1" i="1" dirty="0"/>
              <a:t> </a:t>
            </a:r>
            <a:r>
              <a:rPr lang="cs-CZ" b="1" i="1" dirty="0" err="1"/>
              <a:t>doluov</a:t>
            </a:r>
            <a:r>
              <a:rPr lang="cs-CZ" b="1" i="1" dirty="0"/>
              <a:t>!</a:t>
            </a:r>
            <a:r>
              <a:rPr lang="cs-CZ" dirty="0"/>
              <a:t> (</a:t>
            </a:r>
            <a:r>
              <a:rPr lang="cs-CZ" i="1" dirty="0"/>
              <a:t>jestliže </a:t>
            </a:r>
            <a:r>
              <a:rPr lang="cs-CZ" dirty="0"/>
              <a:t>– doloženo až od 15./16. stol.)</a:t>
            </a:r>
          </a:p>
          <a:p>
            <a:pPr lvl="2"/>
            <a:endParaRPr lang="cs-CZ" b="1" i="1" dirty="0"/>
          </a:p>
          <a:p>
            <a:r>
              <a:rPr lang="cs-CZ" b="1" i="1" dirty="0" err="1"/>
              <a:t>naliť</a:t>
            </a:r>
            <a:endParaRPr lang="cs-CZ" b="1" i="1" dirty="0"/>
          </a:p>
          <a:p>
            <a:pPr lvl="1"/>
            <a:r>
              <a:rPr lang="cs-CZ" dirty="0"/>
              <a:t>obsahové oznamovací – zřídka, zaniklo během 15. stol.</a:t>
            </a:r>
          </a:p>
          <a:p>
            <a:pPr lvl="1"/>
            <a:r>
              <a:rPr lang="cs-CZ" dirty="0"/>
              <a:t>původně </a:t>
            </a:r>
            <a:r>
              <a:rPr lang="cs-CZ" dirty="0" err="1"/>
              <a:t>uporozňovací</a:t>
            </a:r>
            <a:r>
              <a:rPr lang="cs-CZ" dirty="0"/>
              <a:t> cit. </a:t>
            </a:r>
            <a:r>
              <a:rPr lang="cs-CZ" i="1" dirty="0"/>
              <a:t>hle</a:t>
            </a:r>
            <a:r>
              <a:rPr lang="cs-CZ" dirty="0"/>
              <a:t>, nikdy se nestalo skutečnou spojkou</a:t>
            </a:r>
          </a:p>
          <a:p>
            <a:pPr lvl="1"/>
            <a:r>
              <a:rPr lang="cs-CZ" b="1" i="1" dirty="0"/>
              <a:t>Ctirad </a:t>
            </a:r>
            <a:r>
              <a:rPr lang="cs-CZ" b="1" i="1" dirty="0" err="1"/>
              <a:t>uzřě</a:t>
            </a:r>
            <a:r>
              <a:rPr lang="cs-CZ" b="1" i="1" dirty="0"/>
              <a:t>, </a:t>
            </a:r>
            <a:r>
              <a:rPr lang="cs-CZ" b="1" i="1" dirty="0" err="1"/>
              <a:t>naliť</a:t>
            </a:r>
            <a:r>
              <a:rPr lang="cs-CZ" b="1" i="1" dirty="0"/>
              <a:t> </a:t>
            </a:r>
            <a:r>
              <a:rPr lang="cs-CZ" b="1" i="1" dirty="0" err="1"/>
              <a:t>dievka</a:t>
            </a:r>
            <a:r>
              <a:rPr lang="cs-CZ" b="1" i="1" dirty="0"/>
              <a:t> pláče </a:t>
            </a:r>
            <a:r>
              <a:rPr lang="cs-CZ" dirty="0"/>
              <a:t>(</a:t>
            </a:r>
            <a:r>
              <a:rPr lang="cs-CZ" i="1" dirty="0"/>
              <a:t>že</a:t>
            </a:r>
            <a:r>
              <a:rPr lang="cs-CZ" dirty="0"/>
              <a:t>, </a:t>
            </a:r>
            <a:r>
              <a:rPr lang="cs-CZ" i="1" dirty="0"/>
              <a:t>jak</a:t>
            </a:r>
            <a:r>
              <a:rPr lang="cs-CZ" dirty="0"/>
              <a:t>)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7745728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8B69D5-91C8-FD18-33B0-86C89FE0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rozdíly ve spojovacích výrazech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B863C9-0EBD-FF5E-FF0D-70409F43E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1286" cy="4667250"/>
          </a:xfrm>
        </p:spPr>
        <p:txBody>
          <a:bodyPr/>
          <a:lstStyle/>
          <a:p>
            <a:r>
              <a:rPr lang="cs-CZ" b="1" i="1" dirty="0" err="1"/>
              <a:t>nébrž</a:t>
            </a:r>
            <a:r>
              <a:rPr lang="cs-CZ" b="1" i="1" dirty="0"/>
              <a:t> (nýbrž)</a:t>
            </a:r>
          </a:p>
          <a:p>
            <a:pPr lvl="1"/>
            <a:r>
              <a:rPr lang="cs-CZ" dirty="0"/>
              <a:t>odporovací (dodnes)</a:t>
            </a:r>
          </a:p>
          <a:p>
            <a:pPr lvl="2"/>
            <a:r>
              <a:rPr lang="cs-CZ" b="1" i="1" dirty="0"/>
              <a:t>však ne proto velebil se, by chtěl jich </a:t>
            </a:r>
            <a:r>
              <a:rPr lang="cs-CZ" b="1" i="1" dirty="0" err="1"/>
              <a:t>sbožím</a:t>
            </a:r>
            <a:r>
              <a:rPr lang="cs-CZ" b="1" i="1" dirty="0"/>
              <a:t> </a:t>
            </a:r>
            <a:r>
              <a:rPr lang="cs-CZ" b="1" i="1" dirty="0" err="1"/>
              <a:t>vlásti</a:t>
            </a:r>
            <a:r>
              <a:rPr lang="cs-CZ" b="1" i="1" dirty="0"/>
              <a:t>, nýbrž nechtěl jich </a:t>
            </a:r>
            <a:r>
              <a:rPr lang="cs-CZ" b="1" i="1" dirty="0" err="1"/>
              <a:t>sboží</a:t>
            </a:r>
            <a:r>
              <a:rPr lang="cs-CZ" b="1" i="1" dirty="0"/>
              <a:t> bráti</a:t>
            </a:r>
            <a:endParaRPr lang="cs-CZ" dirty="0"/>
          </a:p>
          <a:p>
            <a:pPr lvl="1"/>
            <a:r>
              <a:rPr lang="cs-CZ" dirty="0"/>
              <a:t>stupňovací (od 15. stol. dodnes)</a:t>
            </a:r>
          </a:p>
          <a:p>
            <a:pPr lvl="2"/>
            <a:r>
              <a:rPr lang="cs-CZ" b="1" i="1" dirty="0"/>
              <a:t>a tak sluší člověku </a:t>
            </a:r>
            <a:r>
              <a:rPr lang="cs-CZ" b="1" i="1" dirty="0" err="1"/>
              <a:t>kúpiti</a:t>
            </a:r>
            <a:r>
              <a:rPr lang="cs-CZ" b="1" i="1" dirty="0"/>
              <a:t> </a:t>
            </a:r>
            <a:r>
              <a:rPr lang="cs-CZ" b="1" i="1" dirty="0" err="1"/>
              <a:t>svatú</a:t>
            </a:r>
            <a:r>
              <a:rPr lang="cs-CZ" b="1" i="1" dirty="0"/>
              <a:t> věc, </a:t>
            </a:r>
            <a:r>
              <a:rPr lang="cs-CZ" b="1" i="1" dirty="0" err="1"/>
              <a:t>nébrž</a:t>
            </a:r>
            <a:r>
              <a:rPr lang="cs-CZ" b="1" i="1" dirty="0"/>
              <a:t> nebude </a:t>
            </a:r>
            <a:r>
              <a:rPr lang="cs-CZ" b="1" i="1" dirty="0" err="1"/>
              <a:t>mítí</a:t>
            </a:r>
            <a:r>
              <a:rPr lang="cs-CZ" b="1" i="1" dirty="0"/>
              <a:t> radosti nebeské, </a:t>
            </a:r>
            <a:r>
              <a:rPr lang="cs-CZ" b="1" i="1" dirty="0" err="1"/>
              <a:t>nekúpi-li</a:t>
            </a:r>
            <a:r>
              <a:rPr lang="cs-CZ" b="1" i="1" dirty="0"/>
              <a:t> </a:t>
            </a:r>
            <a:r>
              <a:rPr lang="cs-CZ" b="1" i="1" dirty="0" err="1"/>
              <a:t>jie</a:t>
            </a:r>
            <a:r>
              <a:rPr lang="cs-CZ" b="1" i="1" dirty="0"/>
              <a:t> </a:t>
            </a:r>
            <a:r>
              <a:rPr lang="cs-CZ" dirty="0"/>
              <a:t>(</a:t>
            </a:r>
            <a:r>
              <a:rPr lang="cs-CZ" i="1" dirty="0"/>
              <a:t>ba dokonce</a:t>
            </a:r>
            <a:r>
              <a:rPr lang="cs-CZ" dirty="0"/>
              <a:t>)</a:t>
            </a:r>
            <a:endParaRPr lang="cs-CZ" i="1" dirty="0"/>
          </a:p>
          <a:p>
            <a:r>
              <a:rPr lang="cs-CZ" b="1" i="1" dirty="0" err="1"/>
              <a:t>neda</a:t>
            </a:r>
            <a:r>
              <a:rPr lang="cs-CZ" dirty="0"/>
              <a:t>,</a:t>
            </a:r>
            <a:r>
              <a:rPr lang="cs-CZ" b="1" i="1" dirty="0"/>
              <a:t> leda</a:t>
            </a:r>
          </a:p>
          <a:p>
            <a:pPr lvl="1"/>
            <a:r>
              <a:rPr lang="cs-CZ" dirty="0"/>
              <a:t>věty účelové s omezovacím významem – </a:t>
            </a:r>
            <a:r>
              <a:rPr lang="cs-CZ" i="1" dirty="0" err="1"/>
              <a:t>neda</a:t>
            </a:r>
            <a:r>
              <a:rPr lang="cs-CZ" dirty="0"/>
              <a:t> ojedinělé, častější </a:t>
            </a:r>
            <a:r>
              <a:rPr lang="cs-CZ" i="1" dirty="0"/>
              <a:t>leda </a:t>
            </a:r>
            <a:r>
              <a:rPr lang="cs-CZ" dirty="0"/>
              <a:t>(dodnes)</a:t>
            </a:r>
            <a:endParaRPr lang="cs-CZ" i="1" dirty="0"/>
          </a:p>
          <a:p>
            <a:pPr lvl="2"/>
            <a:r>
              <a:rPr lang="cs-CZ" b="1" i="1" dirty="0"/>
              <a:t>ty nás </a:t>
            </a:r>
            <a:r>
              <a:rPr lang="cs-CZ" b="1" i="1" dirty="0" err="1"/>
              <a:t>takúžto</a:t>
            </a:r>
            <a:r>
              <a:rPr lang="cs-CZ" b="1" i="1" dirty="0"/>
              <a:t> řečí právě potýkáš, leda ty nás proti sobě zbudil a popudil k protivné řeči</a:t>
            </a:r>
            <a:r>
              <a:rPr lang="cs-CZ" dirty="0"/>
              <a:t> (</a:t>
            </a:r>
            <a:r>
              <a:rPr lang="cs-CZ" i="1" dirty="0"/>
              <a:t>jen aby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podmínkové věty s omezovacím významem – vzácné, v 15. stol. zaniklo</a:t>
            </a:r>
          </a:p>
          <a:p>
            <a:pPr lvl="2"/>
            <a:r>
              <a:rPr lang="cs-CZ" b="1" i="1" dirty="0"/>
              <a:t>nebraň jim zlého, nechť což </a:t>
            </a:r>
            <a:r>
              <a:rPr lang="cs-CZ" b="1" i="1" dirty="0" err="1"/>
              <a:t>chtie</a:t>
            </a:r>
            <a:r>
              <a:rPr lang="cs-CZ" b="1" i="1" dirty="0"/>
              <a:t>, </a:t>
            </a:r>
            <a:r>
              <a:rPr lang="cs-CZ" b="1" i="1" dirty="0" err="1"/>
              <a:t>činie</a:t>
            </a:r>
            <a:r>
              <a:rPr lang="cs-CZ" b="1" i="1" dirty="0"/>
              <a:t>, </a:t>
            </a:r>
            <a:r>
              <a:rPr lang="cs-CZ" b="1" i="1" dirty="0" err="1"/>
              <a:t>neda</a:t>
            </a:r>
            <a:r>
              <a:rPr lang="cs-CZ" b="1" i="1" dirty="0"/>
              <a:t> tobě </a:t>
            </a:r>
            <a:r>
              <a:rPr lang="cs-CZ" b="1" i="1" dirty="0" err="1"/>
              <a:t>neškodie</a:t>
            </a:r>
            <a:r>
              <a:rPr lang="cs-CZ" dirty="0"/>
              <a:t> (</a:t>
            </a:r>
            <a:r>
              <a:rPr lang="cs-CZ" i="1" dirty="0"/>
              <a:t>jen kdy</a:t>
            </a:r>
            <a:r>
              <a:rPr lang="cs-CZ" dirty="0"/>
              <a:t>ž)</a:t>
            </a:r>
            <a:endParaRPr lang="cs-CZ" b="1" i="1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0072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A280FE-6615-1515-2288-6F18F0C46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rozdíly ve spojovacích výrazech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CA82A3-0E5F-C436-69D5-8EBB292AF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cs-CZ" b="1" i="1" dirty="0" err="1"/>
              <a:t>obáč</a:t>
            </a:r>
            <a:r>
              <a:rPr lang="cs-CZ" dirty="0"/>
              <a:t> </a:t>
            </a:r>
            <a:r>
              <a:rPr lang="cs-CZ" b="1" i="1" dirty="0"/>
              <a:t>(</a:t>
            </a:r>
            <a:r>
              <a:rPr lang="cs-CZ" b="1" i="1" dirty="0" err="1"/>
              <a:t>obak</a:t>
            </a:r>
            <a:r>
              <a:rPr lang="cs-CZ" b="1" i="1" dirty="0"/>
              <a:t>, </a:t>
            </a:r>
            <a:r>
              <a:rPr lang="cs-CZ" b="1" i="1" dirty="0" err="1"/>
              <a:t>obák</a:t>
            </a:r>
            <a:r>
              <a:rPr lang="cs-CZ" b="1" i="1" dirty="0"/>
              <a:t>)</a:t>
            </a:r>
          </a:p>
          <a:p>
            <a:pPr lvl="1"/>
            <a:r>
              <a:rPr lang="cs-CZ" dirty="0" err="1"/>
              <a:t>pův</a:t>
            </a:r>
            <a:r>
              <a:rPr lang="cs-CZ" dirty="0"/>
              <a:t>. příslovce = „tak jako tak; ovšem; jistě“ – blízké odporovací spojce, ale zřídka, v 15. stol. zaniklo</a:t>
            </a:r>
          </a:p>
          <a:p>
            <a:pPr lvl="1"/>
            <a:r>
              <a:rPr lang="cs-CZ" b="1" i="1" dirty="0" err="1"/>
              <a:t>juž</a:t>
            </a:r>
            <a:r>
              <a:rPr lang="cs-CZ" b="1" i="1" dirty="0"/>
              <a:t> </a:t>
            </a:r>
            <a:r>
              <a:rPr lang="cs-CZ" b="1" i="1" dirty="0" err="1"/>
              <a:t>bě</a:t>
            </a:r>
            <a:r>
              <a:rPr lang="cs-CZ" b="1" i="1" dirty="0"/>
              <a:t> </a:t>
            </a:r>
            <a:r>
              <a:rPr lang="cs-CZ" b="1" i="1" dirty="0" err="1"/>
              <a:t>l´ud</a:t>
            </a:r>
            <a:r>
              <a:rPr lang="cs-CZ" b="1" i="1" dirty="0"/>
              <a:t> dnem </a:t>
            </a:r>
            <a:r>
              <a:rPr lang="cs-CZ" b="1" i="1" dirty="0" err="1"/>
              <a:t>sě</a:t>
            </a:r>
            <a:r>
              <a:rPr lang="cs-CZ" b="1" i="1" dirty="0"/>
              <a:t> </a:t>
            </a:r>
            <a:r>
              <a:rPr lang="cs-CZ" b="1" i="1" dirty="0" err="1"/>
              <a:t>ujiscil</a:t>
            </a:r>
            <a:r>
              <a:rPr lang="cs-CZ" b="1" i="1" dirty="0"/>
              <a:t>, a svět </a:t>
            </a:r>
            <a:r>
              <a:rPr lang="cs-CZ" b="1" i="1" dirty="0" err="1"/>
              <a:t>obáč</a:t>
            </a:r>
            <a:r>
              <a:rPr lang="cs-CZ" b="1" i="1" dirty="0"/>
              <a:t> </a:t>
            </a:r>
            <a:r>
              <a:rPr lang="cs-CZ" b="1" i="1" dirty="0" err="1"/>
              <a:t>sě</a:t>
            </a:r>
            <a:r>
              <a:rPr lang="cs-CZ" b="1" i="1" dirty="0"/>
              <a:t> </a:t>
            </a:r>
            <a:r>
              <a:rPr lang="cs-CZ" b="1" i="1" dirty="0" err="1"/>
              <a:t>nezčistil</a:t>
            </a:r>
            <a:r>
              <a:rPr lang="cs-CZ" b="1" i="1" dirty="0"/>
              <a:t> </a:t>
            </a:r>
            <a:r>
              <a:rPr lang="cs-CZ" b="1" i="1" dirty="0" err="1"/>
              <a:t>ote</a:t>
            </a:r>
            <a:r>
              <a:rPr lang="cs-CZ" b="1" i="1" dirty="0"/>
              <a:t> </a:t>
            </a:r>
            <a:r>
              <a:rPr lang="cs-CZ" b="1" i="1" dirty="0" err="1"/>
              <a:t>všie</a:t>
            </a:r>
            <a:r>
              <a:rPr lang="cs-CZ" b="1" i="1" dirty="0"/>
              <a:t> mraky tmy </a:t>
            </a:r>
            <a:r>
              <a:rPr lang="cs-CZ" b="1" i="1" dirty="0" err="1"/>
              <a:t>nocnie</a:t>
            </a:r>
            <a:r>
              <a:rPr lang="cs-CZ" b="1" i="1" dirty="0"/>
              <a:t> </a:t>
            </a:r>
            <a:r>
              <a:rPr lang="cs-CZ" dirty="0"/>
              <a:t>(</a:t>
            </a:r>
            <a:r>
              <a:rPr lang="cs-CZ" i="1" dirty="0"/>
              <a:t>avšak</a:t>
            </a:r>
            <a:r>
              <a:rPr lang="cs-CZ" dirty="0"/>
              <a:t>)</a:t>
            </a:r>
          </a:p>
          <a:p>
            <a:r>
              <a:rPr lang="cs-CZ" b="1" i="1" dirty="0" err="1"/>
              <a:t>otňadž</a:t>
            </a:r>
            <a:r>
              <a:rPr lang="cs-CZ" b="1" i="1" dirty="0"/>
              <a:t>(to)</a:t>
            </a:r>
            <a:r>
              <a:rPr lang="cs-CZ" dirty="0"/>
              <a:t>, </a:t>
            </a:r>
            <a:r>
              <a:rPr lang="cs-CZ" b="1" i="1" dirty="0" err="1"/>
              <a:t>otňavadž</a:t>
            </a:r>
            <a:r>
              <a:rPr lang="cs-CZ" b="1" i="1" dirty="0"/>
              <a:t> (</a:t>
            </a:r>
            <a:r>
              <a:rPr lang="cs-CZ" b="1" i="1" dirty="0" err="1"/>
              <a:t>odňadž</a:t>
            </a:r>
            <a:r>
              <a:rPr lang="cs-CZ" dirty="0"/>
              <a:t>, </a:t>
            </a:r>
            <a:r>
              <a:rPr lang="cs-CZ" b="1" i="1" dirty="0" err="1"/>
              <a:t>odňavadž</a:t>
            </a:r>
            <a:r>
              <a:rPr lang="cs-CZ" b="1" i="1" dirty="0"/>
              <a:t>)</a:t>
            </a:r>
          </a:p>
          <a:p>
            <a:pPr lvl="1"/>
            <a:r>
              <a:rPr lang="cs-CZ" dirty="0"/>
              <a:t>VV místní – celé 14. stol.</a:t>
            </a:r>
          </a:p>
          <a:p>
            <a:pPr lvl="1"/>
            <a:r>
              <a:rPr lang="cs-CZ" b="1" i="1" dirty="0"/>
              <a:t>bera </a:t>
            </a:r>
            <a:r>
              <a:rPr lang="cs-CZ" b="1" i="1" dirty="0" err="1"/>
              <a:t>sě</a:t>
            </a:r>
            <a:r>
              <a:rPr lang="cs-CZ" b="1" i="1" dirty="0"/>
              <a:t> k </a:t>
            </a:r>
            <a:r>
              <a:rPr lang="cs-CZ" b="1" i="1" dirty="0" err="1"/>
              <a:t>Jeruzalém´u</a:t>
            </a:r>
            <a:r>
              <a:rPr lang="cs-CZ" b="1" i="1" dirty="0"/>
              <a:t>, </a:t>
            </a:r>
            <a:r>
              <a:rPr lang="cs-CZ" b="1" i="1" dirty="0" err="1"/>
              <a:t>otňadž</a:t>
            </a:r>
            <a:r>
              <a:rPr lang="cs-CZ" b="1" i="1" dirty="0"/>
              <a:t> </a:t>
            </a:r>
            <a:r>
              <a:rPr lang="cs-CZ" b="1" i="1" dirty="0" err="1"/>
              <a:t>pošél</a:t>
            </a:r>
            <a:r>
              <a:rPr lang="cs-CZ" dirty="0"/>
              <a:t> (</a:t>
            </a:r>
            <a:r>
              <a:rPr lang="cs-CZ" i="1" dirty="0"/>
              <a:t>odkud vyšel</a:t>
            </a:r>
            <a:r>
              <a:rPr lang="cs-CZ" dirty="0"/>
              <a:t>)</a:t>
            </a:r>
          </a:p>
          <a:p>
            <a:r>
              <a:rPr lang="cs-CZ" b="1" i="1" dirty="0" err="1"/>
              <a:t>poňadž</a:t>
            </a:r>
            <a:r>
              <a:rPr lang="cs-CZ" dirty="0"/>
              <a:t>, </a:t>
            </a:r>
            <a:r>
              <a:rPr lang="cs-CZ" b="1" i="1" dirty="0" err="1"/>
              <a:t>ponidž</a:t>
            </a:r>
            <a:r>
              <a:rPr lang="cs-CZ" dirty="0"/>
              <a:t>, </a:t>
            </a:r>
            <a:r>
              <a:rPr lang="cs-CZ" b="1" i="1" dirty="0"/>
              <a:t>poniž</a:t>
            </a:r>
            <a:r>
              <a:rPr lang="cs-CZ" dirty="0"/>
              <a:t>, </a:t>
            </a:r>
            <a:r>
              <a:rPr lang="cs-CZ" b="1" i="1" dirty="0" err="1"/>
              <a:t>poněž</a:t>
            </a:r>
            <a:endParaRPr lang="cs-CZ" b="1" i="1" dirty="0"/>
          </a:p>
          <a:p>
            <a:pPr lvl="1"/>
            <a:r>
              <a:rPr lang="cs-CZ" dirty="0"/>
              <a:t>časová s významem </a:t>
            </a:r>
            <a:r>
              <a:rPr lang="cs-CZ" i="1" dirty="0"/>
              <a:t>pokud</a:t>
            </a:r>
            <a:r>
              <a:rPr lang="cs-CZ" dirty="0"/>
              <a:t> – do 15. stol.</a:t>
            </a:r>
          </a:p>
          <a:p>
            <a:pPr lvl="1"/>
            <a:r>
              <a:rPr lang="cs-CZ" b="1" i="1" dirty="0" err="1"/>
              <a:t>ponidž</a:t>
            </a:r>
            <a:r>
              <a:rPr lang="cs-CZ" b="1" i="1" dirty="0"/>
              <a:t> jest tu opatem byl, klášterského nic je nežil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70513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E2A258-F68D-8C87-3771-91170959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bohemikum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CF8923-31C4-E1B3-D6DD-98A7B15CA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Kosmova kronika </a:t>
            </a:r>
            <a:r>
              <a:rPr lang="cs-CZ" i="1" dirty="0" err="1"/>
              <a:t>Cronica</a:t>
            </a:r>
            <a:r>
              <a:rPr lang="cs-CZ" i="1" dirty="0"/>
              <a:t> </a:t>
            </a:r>
            <a:r>
              <a:rPr lang="cs-CZ" i="1" dirty="0" err="1"/>
              <a:t>Boemorum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hydronyma: </a:t>
            </a:r>
            <a:r>
              <a:rPr lang="cs-CZ" i="1" dirty="0" err="1"/>
              <a:t>Gutna</a:t>
            </a:r>
            <a:r>
              <a:rPr lang="cs-CZ" i="1" dirty="0"/>
              <a:t>, </a:t>
            </a:r>
            <a:r>
              <a:rPr lang="cs-CZ" i="1" dirty="0" err="1"/>
              <a:t>Uzkca</a:t>
            </a:r>
            <a:r>
              <a:rPr lang="cs-CZ" i="1" dirty="0"/>
              <a:t>, </a:t>
            </a:r>
            <a:r>
              <a:rPr lang="cs-CZ" i="1" dirty="0" err="1"/>
              <a:t>Brocnica</a:t>
            </a:r>
            <a:r>
              <a:rPr lang="cs-CZ" i="1" dirty="0"/>
              <a:t>, Silvana, </a:t>
            </a:r>
            <a:r>
              <a:rPr lang="cs-CZ" i="1" dirty="0" err="1"/>
              <a:t>Msa</a:t>
            </a:r>
            <a:r>
              <a:rPr lang="cs-CZ" i="1" dirty="0"/>
              <a:t>, Luka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2462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A04A9B-034C-901F-E644-E765318A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rozdíly ve spojovacích výrazech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C20197-CA80-D4BB-662A-D0CF85D07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-ť</a:t>
            </a:r>
          </a:p>
          <a:p>
            <a:pPr lvl="1"/>
            <a:r>
              <a:rPr lang="cs-CZ" dirty="0"/>
              <a:t>připojuje se ke slovu stojícímu na prvním místě</a:t>
            </a:r>
          </a:p>
          <a:p>
            <a:pPr lvl="1"/>
            <a:r>
              <a:rPr lang="cs-CZ" dirty="0"/>
              <a:t>zesiluje slovo a těsněji navazuje na to, co bylo řečeno v předchozí větě</a:t>
            </a:r>
          </a:p>
          <a:p>
            <a:pPr lvl="2"/>
            <a:r>
              <a:rPr lang="cs-CZ" b="1" i="1" dirty="0"/>
              <a:t>často chvostiště </a:t>
            </a:r>
            <a:r>
              <a:rPr lang="cs-CZ" b="1" i="1" dirty="0" err="1"/>
              <a:t>prodáváta</a:t>
            </a:r>
            <a:r>
              <a:rPr lang="cs-CZ" b="1" i="1" dirty="0"/>
              <a:t>, </a:t>
            </a:r>
            <a:r>
              <a:rPr lang="cs-CZ" b="1" i="1" dirty="0" err="1"/>
              <a:t>protoť</a:t>
            </a:r>
            <a:r>
              <a:rPr lang="cs-CZ" b="1" i="1" dirty="0"/>
              <a:t> </a:t>
            </a:r>
            <a:r>
              <a:rPr lang="cs-CZ" b="1" i="1" dirty="0" err="1"/>
              <a:t>velikú</a:t>
            </a:r>
            <a:r>
              <a:rPr lang="cs-CZ" b="1" i="1" dirty="0"/>
              <a:t> čest </a:t>
            </a:r>
            <a:r>
              <a:rPr lang="cs-CZ" b="1" i="1" dirty="0" err="1"/>
              <a:t>jmáta</a:t>
            </a:r>
            <a:endParaRPr lang="cs-CZ" dirty="0"/>
          </a:p>
          <a:p>
            <a:pPr lvl="1"/>
            <a:r>
              <a:rPr lang="cs-CZ" dirty="0"/>
              <a:t>důvodový poměr mezi větami</a:t>
            </a:r>
          </a:p>
          <a:p>
            <a:pPr lvl="2"/>
            <a:r>
              <a:rPr lang="cs-CZ" b="1" i="1" dirty="0"/>
              <a:t>jdi od nás, </a:t>
            </a:r>
            <a:r>
              <a:rPr lang="cs-CZ" b="1" i="1" dirty="0" err="1"/>
              <a:t>nechcemť</a:t>
            </a:r>
            <a:r>
              <a:rPr lang="cs-CZ" b="1" i="1" dirty="0"/>
              <a:t> učení tvých cest</a:t>
            </a:r>
            <a:r>
              <a:rPr lang="cs-CZ" dirty="0"/>
              <a:t> (</a:t>
            </a:r>
            <a:r>
              <a:rPr lang="cs-CZ" i="1" dirty="0"/>
              <a:t>neboť</a:t>
            </a:r>
            <a:r>
              <a:rPr lang="cs-CZ" dirty="0"/>
              <a:t>)</a:t>
            </a:r>
            <a:endParaRPr lang="cs-CZ" b="1" i="1" dirty="0"/>
          </a:p>
          <a:p>
            <a:r>
              <a:rPr lang="cs-CZ" b="1" i="1" dirty="0"/>
              <a:t>tehdy </a:t>
            </a:r>
          </a:p>
          <a:p>
            <a:pPr lvl="1"/>
            <a:r>
              <a:rPr lang="cs-CZ" dirty="0"/>
              <a:t>důsledková – do 16. stol.</a:t>
            </a:r>
          </a:p>
          <a:p>
            <a:pPr lvl="2"/>
            <a:r>
              <a:rPr lang="cs-CZ" b="1" i="1" dirty="0"/>
              <a:t>pane, však dobré </a:t>
            </a:r>
            <a:r>
              <a:rPr lang="cs-CZ" b="1" i="1" dirty="0" err="1"/>
              <a:t>siemě</a:t>
            </a:r>
            <a:r>
              <a:rPr lang="cs-CZ" b="1" i="1" dirty="0"/>
              <a:t> sál na svém poli, </a:t>
            </a:r>
            <a:r>
              <a:rPr lang="cs-CZ" b="1" i="1" dirty="0" err="1"/>
              <a:t>odkudž</a:t>
            </a:r>
            <a:r>
              <a:rPr lang="cs-CZ" b="1" i="1" dirty="0"/>
              <a:t> tehdy má stoklasu? </a:t>
            </a:r>
            <a:r>
              <a:rPr lang="cs-CZ" dirty="0"/>
              <a:t>(</a:t>
            </a:r>
            <a:r>
              <a:rPr lang="cs-CZ" i="1" dirty="0"/>
              <a:t>tedy</a:t>
            </a:r>
            <a:r>
              <a:rPr lang="cs-CZ" dirty="0"/>
              <a:t>)</a:t>
            </a:r>
          </a:p>
          <a:p>
            <a:pPr lvl="2"/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5100659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9ACD8-F360-F222-5AB9-98AC6D57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rozdíly ve spojovacích výrazech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662D3C-D847-E6AE-14BC-D09FA2048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točíš</a:t>
            </a:r>
            <a:r>
              <a:rPr lang="cs-CZ" dirty="0"/>
              <a:t>, </a:t>
            </a:r>
            <a:r>
              <a:rPr lang="cs-CZ" b="1" i="1" dirty="0"/>
              <a:t>totiž(to)</a:t>
            </a:r>
          </a:p>
          <a:p>
            <a:pPr lvl="1"/>
            <a:r>
              <a:rPr lang="cs-CZ" dirty="0"/>
              <a:t>důvodové a vysvětlovací věty (</a:t>
            </a:r>
            <a:r>
              <a:rPr lang="cs-CZ" i="1" dirty="0"/>
              <a:t>totiž</a:t>
            </a:r>
            <a:r>
              <a:rPr lang="cs-CZ" dirty="0"/>
              <a:t>)</a:t>
            </a:r>
          </a:p>
          <a:p>
            <a:pPr lvl="1"/>
            <a:r>
              <a:rPr lang="cs-CZ" b="1" i="1" dirty="0"/>
              <a:t>a ona poctivých </a:t>
            </a:r>
            <a:r>
              <a:rPr lang="cs-CZ" b="1" i="1" dirty="0" err="1"/>
              <a:t>mravuov</a:t>
            </a:r>
            <a:r>
              <a:rPr lang="cs-CZ" b="1" i="1" dirty="0"/>
              <a:t> plna </a:t>
            </a:r>
            <a:r>
              <a:rPr lang="cs-CZ" b="1" i="1" dirty="0" err="1"/>
              <a:t>bieše</a:t>
            </a:r>
            <a:r>
              <a:rPr lang="cs-CZ" b="1" i="1" dirty="0"/>
              <a:t>, ale jalová, totižto že plodu </a:t>
            </a:r>
            <a:r>
              <a:rPr lang="cs-CZ" b="1" i="1" dirty="0" err="1"/>
              <a:t>nemějiše</a:t>
            </a:r>
            <a:endParaRPr lang="cs-CZ" b="1" i="1" dirty="0"/>
          </a:p>
          <a:p>
            <a:r>
              <a:rPr lang="cs-CZ" b="1" i="1" dirty="0"/>
              <a:t>tudy</a:t>
            </a:r>
            <a:r>
              <a:rPr lang="cs-CZ" dirty="0"/>
              <a:t>, </a:t>
            </a:r>
            <a:r>
              <a:rPr lang="cs-CZ" b="1" i="1" dirty="0" err="1"/>
              <a:t>tudiež</a:t>
            </a:r>
            <a:endParaRPr lang="cs-CZ" b="1" i="1" dirty="0"/>
          </a:p>
          <a:p>
            <a:pPr lvl="1"/>
            <a:r>
              <a:rPr lang="cs-CZ" dirty="0" err="1"/>
              <a:t>pův</a:t>
            </a:r>
            <a:r>
              <a:rPr lang="cs-CZ" dirty="0"/>
              <a:t>. místní adverbium, od 16. stol. – důsledkový poměr</a:t>
            </a:r>
          </a:p>
          <a:p>
            <a:pPr lvl="1"/>
            <a:r>
              <a:rPr lang="cs-CZ" b="1" i="1" dirty="0"/>
              <a:t>pilně a rádi se s bylinkami obírají a tudy slavné jméno </a:t>
            </a:r>
            <a:r>
              <a:rPr lang="cs-CZ" b="1" i="1" dirty="0" err="1"/>
              <a:t>spůsobili</a:t>
            </a:r>
            <a:r>
              <a:rPr lang="cs-CZ" dirty="0"/>
              <a:t> (</a:t>
            </a:r>
            <a:r>
              <a:rPr lang="cs-CZ" i="1" dirty="0"/>
              <a:t>a tedy</a:t>
            </a:r>
            <a:r>
              <a:rPr lang="cs-CZ" dirty="0"/>
              <a:t>)</a:t>
            </a:r>
          </a:p>
          <a:p>
            <a:r>
              <a:rPr lang="cs-CZ" b="1" i="1" dirty="0" err="1"/>
              <a:t>vňuž</a:t>
            </a:r>
            <a:r>
              <a:rPr lang="cs-CZ" dirty="0"/>
              <a:t> &gt; </a:t>
            </a:r>
            <a:r>
              <a:rPr lang="cs-CZ" b="1" i="1" dirty="0" err="1"/>
              <a:t>vniž</a:t>
            </a:r>
            <a:r>
              <a:rPr lang="cs-CZ" b="1" i="1" dirty="0"/>
              <a:t>	</a:t>
            </a:r>
          </a:p>
          <a:p>
            <a:pPr lvl="1"/>
            <a:r>
              <a:rPr lang="cs-CZ" dirty="0"/>
              <a:t>srovnávací (obvykle srovnání s něčím smyšleným) – ve 14. stol.</a:t>
            </a:r>
          </a:p>
          <a:p>
            <a:pPr lvl="1"/>
            <a:r>
              <a:rPr lang="cs-CZ" b="1" i="1" dirty="0"/>
              <a:t>tako na smrt </a:t>
            </a:r>
            <a:r>
              <a:rPr lang="cs-CZ" b="1" i="1" dirty="0" err="1"/>
              <a:t>tekú</a:t>
            </a:r>
            <a:r>
              <a:rPr lang="cs-CZ" b="1" i="1" dirty="0"/>
              <a:t> slepě, </a:t>
            </a:r>
            <a:r>
              <a:rPr lang="cs-CZ" b="1" i="1" dirty="0" err="1"/>
              <a:t>vňuž</a:t>
            </a:r>
            <a:r>
              <a:rPr lang="cs-CZ" b="1" i="1" dirty="0"/>
              <a:t> ptáci </a:t>
            </a:r>
            <a:r>
              <a:rPr lang="cs-CZ" b="1" i="1" dirty="0" err="1"/>
              <a:t>váznú</a:t>
            </a:r>
            <a:r>
              <a:rPr lang="cs-CZ" b="1" i="1" dirty="0"/>
              <a:t> na lepě</a:t>
            </a:r>
            <a:r>
              <a:rPr lang="cs-CZ" dirty="0"/>
              <a:t> (</a:t>
            </a:r>
            <a:r>
              <a:rPr lang="cs-CZ" i="1" dirty="0"/>
              <a:t>jako</a:t>
            </a:r>
            <a:r>
              <a:rPr lang="cs-CZ" dirty="0"/>
              <a:t>)</a:t>
            </a:r>
            <a:endParaRPr lang="cs-CZ" b="1" i="1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5470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F290A1-A241-FC8A-771E-419011F4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rozdíly ve spojovacích výrazech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4C4B12-A504-A69E-FD8B-E4E3407E9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i="1" dirty="0"/>
              <a:t>za</a:t>
            </a:r>
            <a:r>
              <a:rPr lang="cs-CZ" dirty="0"/>
              <a:t>, </a:t>
            </a:r>
            <a:r>
              <a:rPr lang="cs-CZ" b="1" i="1" dirty="0" err="1"/>
              <a:t>zali</a:t>
            </a:r>
            <a:r>
              <a:rPr lang="cs-CZ" b="1" i="1" dirty="0"/>
              <a:t> </a:t>
            </a:r>
            <a:r>
              <a:rPr lang="cs-CZ" dirty="0"/>
              <a:t>(starobylá podoba </a:t>
            </a:r>
            <a:r>
              <a:rPr lang="cs-CZ" i="1" dirty="0"/>
              <a:t>zdali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obsahové tázací</a:t>
            </a:r>
          </a:p>
          <a:p>
            <a:pPr lvl="2"/>
            <a:r>
              <a:rPr lang="cs-CZ" b="1" i="1" dirty="0" err="1"/>
              <a:t>ožídal</a:t>
            </a:r>
            <a:r>
              <a:rPr lang="cs-CZ" b="1" i="1" dirty="0"/>
              <a:t> sem, za by </a:t>
            </a:r>
            <a:r>
              <a:rPr lang="cs-CZ" b="1" i="1" dirty="0" err="1"/>
              <a:t>kto</a:t>
            </a:r>
            <a:r>
              <a:rPr lang="cs-CZ" b="1" i="1" dirty="0"/>
              <a:t> spolu </a:t>
            </a:r>
            <a:r>
              <a:rPr lang="cs-CZ" b="1" i="1" dirty="0" err="1"/>
              <a:t>žělal</a:t>
            </a:r>
            <a:r>
              <a:rPr lang="cs-CZ" b="1" i="1" dirty="0"/>
              <a:t>, za by </a:t>
            </a:r>
            <a:r>
              <a:rPr lang="cs-CZ" b="1" i="1" dirty="0" err="1"/>
              <a:t>kto</a:t>
            </a:r>
            <a:r>
              <a:rPr lang="cs-CZ" b="1" i="1" dirty="0"/>
              <a:t> utěšil </a:t>
            </a:r>
            <a:r>
              <a:rPr lang="cs-CZ" dirty="0"/>
              <a:t>(</a:t>
            </a:r>
            <a:r>
              <a:rPr lang="cs-CZ" i="1" dirty="0"/>
              <a:t>zda</a:t>
            </a:r>
            <a:r>
              <a:rPr lang="cs-CZ" dirty="0"/>
              <a:t>) – ojediněle ve 14. stol.</a:t>
            </a:r>
          </a:p>
          <a:p>
            <a:pPr lvl="1"/>
            <a:r>
              <a:rPr lang="cs-CZ" dirty="0"/>
              <a:t>účelové s odstínem nejistoty (+ </a:t>
            </a:r>
            <a:r>
              <a:rPr lang="cs-CZ" b="1" i="1" dirty="0" err="1"/>
              <a:t>azda</a:t>
            </a:r>
            <a:r>
              <a:rPr lang="cs-CZ" dirty="0"/>
              <a:t>) – do 15. stol.</a:t>
            </a:r>
          </a:p>
          <a:p>
            <a:pPr lvl="2"/>
            <a:r>
              <a:rPr lang="cs-CZ" b="1" i="1" dirty="0" err="1"/>
              <a:t>poďmy</a:t>
            </a:r>
            <a:r>
              <a:rPr lang="cs-CZ" b="1" i="1" dirty="0"/>
              <a:t> tam, </a:t>
            </a:r>
            <a:r>
              <a:rPr lang="cs-CZ" b="1" i="1" dirty="0" err="1"/>
              <a:t>řitieři</a:t>
            </a:r>
            <a:r>
              <a:rPr lang="cs-CZ" b="1" i="1" dirty="0"/>
              <a:t>, k tomu hrobu, </a:t>
            </a:r>
            <a:r>
              <a:rPr lang="cs-CZ" b="1" i="1" dirty="0" err="1"/>
              <a:t>zať</a:t>
            </a:r>
            <a:r>
              <a:rPr lang="cs-CZ" b="1" i="1" dirty="0"/>
              <a:t> vstane z hrobu v tuto dobu </a:t>
            </a:r>
            <a:r>
              <a:rPr lang="cs-CZ" dirty="0"/>
              <a:t>(</a:t>
            </a:r>
            <a:r>
              <a:rPr lang="cs-CZ" i="1" dirty="0"/>
              <a:t>snad aby</a:t>
            </a:r>
            <a:r>
              <a:rPr lang="cs-CZ" dirty="0"/>
              <a:t>)</a:t>
            </a:r>
          </a:p>
          <a:p>
            <a:r>
              <a:rPr lang="cs-CZ" b="1" i="1" dirty="0"/>
              <a:t>ž</a:t>
            </a:r>
            <a:r>
              <a:rPr lang="cs-CZ" dirty="0"/>
              <a:t>, </a:t>
            </a:r>
            <a:r>
              <a:rPr lang="cs-CZ" b="1" i="1" dirty="0" err="1"/>
              <a:t>žeť</a:t>
            </a:r>
            <a:r>
              <a:rPr lang="cs-CZ" dirty="0"/>
              <a:t>, </a:t>
            </a:r>
            <a:r>
              <a:rPr lang="cs-CZ" b="1" i="1" dirty="0" err="1"/>
              <a:t>žež</a:t>
            </a:r>
            <a:r>
              <a:rPr lang="cs-CZ" dirty="0"/>
              <a:t>, </a:t>
            </a:r>
            <a:r>
              <a:rPr lang="cs-CZ" b="1" i="1" dirty="0" err="1"/>
              <a:t>žeže</a:t>
            </a:r>
            <a:r>
              <a:rPr lang="cs-CZ" dirty="0"/>
              <a:t>, </a:t>
            </a:r>
            <a:r>
              <a:rPr lang="cs-CZ" b="1" i="1" dirty="0" err="1"/>
              <a:t>ež</a:t>
            </a:r>
            <a:r>
              <a:rPr lang="cs-CZ" dirty="0"/>
              <a:t>, </a:t>
            </a:r>
            <a:r>
              <a:rPr lang="cs-CZ" b="1" i="1" dirty="0"/>
              <a:t>jež</a:t>
            </a:r>
            <a:r>
              <a:rPr lang="cs-CZ" dirty="0"/>
              <a:t>, </a:t>
            </a:r>
            <a:r>
              <a:rPr lang="cs-CZ" b="1" i="1" dirty="0"/>
              <a:t>ježe </a:t>
            </a:r>
            <a:r>
              <a:rPr lang="cs-CZ" dirty="0"/>
              <a:t>(starobylá podoba </a:t>
            </a:r>
            <a:r>
              <a:rPr lang="cs-CZ" i="1" dirty="0"/>
              <a:t>že</a:t>
            </a:r>
            <a:r>
              <a:rPr lang="cs-CZ" dirty="0"/>
              <a:t>)	</a:t>
            </a:r>
          </a:p>
          <a:p>
            <a:pPr lvl="1"/>
            <a:r>
              <a:rPr lang="cs-CZ" dirty="0"/>
              <a:t>polyfunkční, např.:</a:t>
            </a:r>
          </a:p>
          <a:p>
            <a:pPr lvl="1"/>
            <a:r>
              <a:rPr lang="cs-CZ" dirty="0"/>
              <a:t>obsahová oznamovací</a:t>
            </a:r>
          </a:p>
          <a:p>
            <a:pPr lvl="2"/>
            <a:r>
              <a:rPr lang="cs-CZ" b="1" i="1" dirty="0"/>
              <a:t>vizi, </a:t>
            </a:r>
            <a:r>
              <a:rPr lang="cs-CZ" b="1" i="1" dirty="0" err="1"/>
              <a:t>ež</a:t>
            </a:r>
            <a:r>
              <a:rPr lang="cs-CZ" b="1" i="1" dirty="0"/>
              <a:t> jsi smělého srdce, jež </a:t>
            </a:r>
            <a:r>
              <a:rPr lang="cs-CZ" b="1" i="1" dirty="0" err="1"/>
              <a:t>sě</a:t>
            </a:r>
            <a:r>
              <a:rPr lang="cs-CZ" b="1" i="1" dirty="0"/>
              <a:t> smrti nebojíš </a:t>
            </a:r>
            <a:r>
              <a:rPr lang="cs-CZ" dirty="0"/>
              <a:t>(vidím, že…že)</a:t>
            </a:r>
            <a:endParaRPr lang="cs-CZ" b="1" i="1" dirty="0"/>
          </a:p>
          <a:p>
            <a:pPr lvl="1"/>
            <a:r>
              <a:rPr lang="cs-CZ" dirty="0"/>
              <a:t>účinková</a:t>
            </a:r>
          </a:p>
          <a:p>
            <a:pPr lvl="2"/>
            <a:r>
              <a:rPr lang="cs-CZ" b="1" i="1" dirty="0"/>
              <a:t>a již jsem nebožtík k </a:t>
            </a:r>
            <a:r>
              <a:rPr lang="cs-CZ" b="1" i="1" dirty="0" err="1"/>
              <a:t>tej</a:t>
            </a:r>
            <a:r>
              <a:rPr lang="cs-CZ" b="1" i="1" dirty="0"/>
              <a:t> sirobě přišel, jež </a:t>
            </a:r>
            <a:r>
              <a:rPr lang="cs-CZ" b="1" i="1" dirty="0" err="1"/>
              <a:t>nikdie</a:t>
            </a:r>
            <a:r>
              <a:rPr lang="cs-CZ" b="1" i="1" dirty="0"/>
              <a:t> nic </a:t>
            </a:r>
            <a:r>
              <a:rPr lang="cs-CZ" b="1" i="1" dirty="0" err="1"/>
              <a:t>nejmám</a:t>
            </a:r>
            <a:r>
              <a:rPr lang="cs-CZ" b="1" i="1" dirty="0"/>
              <a:t>, a tak sem osiřel, </a:t>
            </a:r>
            <a:r>
              <a:rPr lang="cs-CZ" b="1" i="1" dirty="0" err="1"/>
              <a:t>ež</a:t>
            </a:r>
            <a:r>
              <a:rPr lang="cs-CZ" b="1" i="1" dirty="0"/>
              <a:t> sem i </a:t>
            </a:r>
            <a:r>
              <a:rPr lang="cs-CZ" b="1" i="1" dirty="0" err="1"/>
              <a:t>svú</a:t>
            </a:r>
            <a:r>
              <a:rPr lang="cs-CZ" b="1" i="1" dirty="0"/>
              <a:t> hospodyni i své milé dietky </a:t>
            </a:r>
            <a:r>
              <a:rPr lang="cs-CZ" b="1" i="1" dirty="0" err="1"/>
              <a:t>šeředně</a:t>
            </a:r>
            <a:r>
              <a:rPr lang="cs-CZ" b="1" i="1" dirty="0"/>
              <a:t> roztratil</a:t>
            </a:r>
            <a:r>
              <a:rPr lang="cs-CZ" dirty="0"/>
              <a:t> (</a:t>
            </a:r>
            <a:r>
              <a:rPr lang="cs-CZ" i="1" dirty="0"/>
              <a:t>takže</a:t>
            </a:r>
            <a:r>
              <a:rPr lang="cs-CZ" dirty="0"/>
              <a:t>)</a:t>
            </a:r>
            <a:endParaRPr lang="cs-CZ" b="1" i="1" dirty="0"/>
          </a:p>
          <a:p>
            <a:pPr lvl="1"/>
            <a:endParaRPr lang="cs-CZ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955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96813-4B52-78FF-3606-08416CC8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jednočlenné a dvojčlenné věty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4FF8A8-FD6B-3584-D757-90F7B87CF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1914" cy="4351338"/>
          </a:xfrm>
        </p:spPr>
        <p:txBody>
          <a:bodyPr/>
          <a:lstStyle/>
          <a:p>
            <a:r>
              <a:rPr lang="cs-CZ" dirty="0"/>
              <a:t>oba typy čeština zdědila už z praslovanštiny</a:t>
            </a:r>
          </a:p>
          <a:p>
            <a:r>
              <a:rPr lang="cs-CZ" dirty="0"/>
              <a:t>s menšími změnami zachováno po celý historický vývoj</a:t>
            </a:r>
          </a:p>
          <a:p>
            <a:r>
              <a:rPr lang="cs-CZ" dirty="0"/>
              <a:t>dvojčlenné vždy častější, nebyla však tak ostrá hranice jako dnes</a:t>
            </a:r>
          </a:p>
          <a:p>
            <a:r>
              <a:rPr lang="cs-CZ" dirty="0"/>
              <a:t>některé jednočlenné měly dvojčlenný protějšek</a:t>
            </a:r>
          </a:p>
          <a:p>
            <a:pPr lvl="1"/>
            <a:r>
              <a:rPr lang="cs-CZ" i="1" dirty="0" err="1"/>
              <a:t>nedščilo</a:t>
            </a:r>
            <a:r>
              <a:rPr lang="cs-CZ" i="1" dirty="0"/>
              <a:t> tři léta a  </a:t>
            </a:r>
            <a:r>
              <a:rPr lang="cs-CZ" i="1" dirty="0" err="1"/>
              <a:t>měsiecóv</a:t>
            </a:r>
            <a:r>
              <a:rPr lang="cs-CZ" i="1" dirty="0"/>
              <a:t> šest </a:t>
            </a:r>
            <a:r>
              <a:rPr lang="cs-CZ" dirty="0"/>
              <a:t>VS </a:t>
            </a:r>
            <a:r>
              <a:rPr lang="cs-CZ" i="1" dirty="0"/>
              <a:t>déšť by nedštil</a:t>
            </a:r>
          </a:p>
          <a:p>
            <a:pPr lvl="1"/>
            <a:r>
              <a:rPr lang="cs-CZ" dirty="0"/>
              <a:t>dodnes možno obojí formou vyjádřit tělesné a duševní stavy (</a:t>
            </a:r>
            <a:r>
              <a:rPr lang="cs-CZ" i="1" dirty="0"/>
              <a:t>Někde mě bolí.</a:t>
            </a:r>
            <a:r>
              <a:rPr lang="cs-CZ" dirty="0"/>
              <a:t> VS </a:t>
            </a:r>
            <a:r>
              <a:rPr lang="cs-CZ" i="1" dirty="0"/>
              <a:t>Něco mě bolí.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536584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B8E37E-507F-5EBE-68E1-990CB29A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jednočlenné a dvojčlenné věty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E691C9-2C1B-1CF6-11E2-1998411BA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ustoupily jednočlenné s modálním významem, ale přibylo vět s neosobním modálním predikativem</a:t>
            </a:r>
          </a:p>
          <a:p>
            <a:r>
              <a:rPr lang="cs-CZ" dirty="0"/>
              <a:t>silně ubylo vět s genitivem záporovým/partitivním </a:t>
            </a:r>
            <a:r>
              <a:rPr lang="cs-CZ"/>
              <a:t>v podmětu</a:t>
            </a:r>
            <a:endParaRPr lang="cs-CZ" dirty="0"/>
          </a:p>
          <a:p>
            <a:pPr lvl="1"/>
            <a:r>
              <a:rPr lang="cs-CZ" dirty="0"/>
              <a:t>po formální stránce blízké jednočlenným větám</a:t>
            </a:r>
          </a:p>
          <a:p>
            <a:pPr lvl="1"/>
            <a:r>
              <a:rPr lang="cs-CZ" i="1" dirty="0"/>
              <a:t>žádného domu nezůstalo celého </a:t>
            </a:r>
            <a:r>
              <a:rPr lang="cs-CZ" dirty="0"/>
              <a:t>VS </a:t>
            </a:r>
            <a:r>
              <a:rPr lang="cs-CZ" i="1" dirty="0"/>
              <a:t>nezůstal už žádný celý dům</a:t>
            </a:r>
          </a:p>
          <a:p>
            <a:r>
              <a:rPr lang="cs-CZ" dirty="0"/>
              <a:t>jednočlenná podoba – věty s neurčitým činitelem</a:t>
            </a:r>
          </a:p>
          <a:p>
            <a:pPr lvl="1"/>
            <a:r>
              <a:rPr lang="cs-CZ" i="1" dirty="0" err="1"/>
              <a:t>ubořilo</a:t>
            </a:r>
            <a:r>
              <a:rPr lang="cs-CZ" i="1" dirty="0"/>
              <a:t> se kus zdi a zabilo dva křesťany</a:t>
            </a:r>
          </a:p>
          <a:p>
            <a:pPr lvl="1"/>
            <a:r>
              <a:rPr lang="cs-CZ" dirty="0"/>
              <a:t>dnes spíš věty s formálním zájmenným podmětem </a:t>
            </a:r>
            <a:r>
              <a:rPr lang="cs-CZ" i="1" dirty="0"/>
              <a:t>to</a:t>
            </a:r>
            <a:r>
              <a:rPr lang="cs-CZ" dirty="0"/>
              <a:t> (</a:t>
            </a:r>
            <a:r>
              <a:rPr lang="cs-CZ" i="1" dirty="0"/>
              <a:t>zabilo ho to</a:t>
            </a:r>
            <a:r>
              <a:rPr lang="cs-CZ" dirty="0"/>
              <a:t>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6650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6EF66-5A8B-4BE5-95AC-82AA006D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jednočlenné a dvojčlenné věty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C2B6E7-CC83-EB88-FA0C-D49911B1F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všeobecný/neurčitý osobní činitel</a:t>
            </a:r>
          </a:p>
          <a:p>
            <a:r>
              <a:rPr lang="cs-CZ" dirty="0"/>
              <a:t>dnes vyjadřujeme zvratným tvarem slovesa, které není běžně zvratné</a:t>
            </a:r>
          </a:p>
          <a:p>
            <a:pPr lvl="1"/>
            <a:r>
              <a:rPr lang="cs-CZ" i="1" dirty="0"/>
              <a:t>říká se</a:t>
            </a:r>
            <a:r>
              <a:rPr lang="cs-CZ" dirty="0"/>
              <a:t>, </a:t>
            </a:r>
            <a:r>
              <a:rPr lang="cs-CZ" i="1" dirty="0"/>
              <a:t>dělá se</a:t>
            </a:r>
          </a:p>
          <a:p>
            <a:pPr lvl="1"/>
            <a:r>
              <a:rPr lang="cs-CZ" dirty="0"/>
              <a:t>toto ve staré češtině velmi zřídka, spíš časem</a:t>
            </a:r>
          </a:p>
          <a:p>
            <a:r>
              <a:rPr lang="cs-CZ" dirty="0"/>
              <a:t>ve staré češtině více možností; stejné jako dnes</a:t>
            </a:r>
          </a:p>
          <a:p>
            <a:pPr lvl="1"/>
            <a:r>
              <a:rPr lang="cs-CZ" dirty="0"/>
              <a:t>3. os. </a:t>
            </a:r>
            <a:r>
              <a:rPr lang="cs-CZ" dirty="0" err="1"/>
              <a:t>pl</a:t>
            </a:r>
            <a:r>
              <a:rPr lang="cs-CZ" dirty="0"/>
              <a:t>. </a:t>
            </a:r>
            <a:r>
              <a:rPr lang="cs-CZ" dirty="0" err="1"/>
              <a:t>mask</a:t>
            </a:r>
            <a:r>
              <a:rPr lang="cs-CZ" dirty="0"/>
              <a:t>.</a:t>
            </a:r>
          </a:p>
          <a:p>
            <a:pPr lvl="2"/>
            <a:r>
              <a:rPr lang="cs-CZ" i="1" dirty="0"/>
              <a:t>v tom údole vykopávají </a:t>
            </a:r>
            <a:r>
              <a:rPr lang="cs-CZ" i="1" dirty="0" err="1"/>
              <a:t>kakús</a:t>
            </a:r>
            <a:r>
              <a:rPr lang="cs-CZ" i="1" dirty="0"/>
              <a:t> věc velmi </a:t>
            </a:r>
            <a:r>
              <a:rPr lang="cs-CZ" i="1" dirty="0" err="1"/>
              <a:t>dobrú</a:t>
            </a:r>
            <a:r>
              <a:rPr lang="cs-CZ" i="1" dirty="0"/>
              <a:t> k jedení</a:t>
            </a:r>
          </a:p>
          <a:p>
            <a:pPr lvl="1"/>
            <a:r>
              <a:rPr lang="cs-CZ" dirty="0"/>
              <a:t>2. os. </a:t>
            </a:r>
            <a:r>
              <a:rPr lang="cs-CZ" dirty="0" err="1"/>
              <a:t>sg</a:t>
            </a:r>
            <a:r>
              <a:rPr lang="cs-CZ" dirty="0"/>
              <a:t>. častější</a:t>
            </a:r>
          </a:p>
          <a:p>
            <a:pPr lvl="2"/>
            <a:r>
              <a:rPr lang="cs-CZ" i="1" dirty="0"/>
              <a:t>nalezneš také lidi, kteřížto na </a:t>
            </a:r>
            <a:r>
              <a:rPr lang="cs-CZ" i="1" dirty="0" err="1"/>
              <a:t>kolenú</a:t>
            </a:r>
            <a:r>
              <a:rPr lang="cs-CZ" i="1" dirty="0"/>
              <a:t> </a:t>
            </a:r>
            <a:r>
              <a:rPr lang="cs-CZ" i="1" dirty="0" err="1"/>
              <a:t>chodie</a:t>
            </a:r>
            <a:endParaRPr lang="cs-CZ" i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  <a:p>
            <a:endParaRPr lang="cs-CZ" i="1" dirty="0"/>
          </a:p>
          <a:p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2153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3D52D-33EA-8011-EFD7-DC4931FD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jednočlenné a dvojčlenné věty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821C95-95F5-ED93-03EC-972553122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všeobecný/neurčitý osobní činitel</a:t>
            </a:r>
          </a:p>
          <a:p>
            <a:r>
              <a:rPr lang="cs-CZ" dirty="0"/>
              <a:t>ve staré češtině více možností; jiné než dnes</a:t>
            </a:r>
            <a:endParaRPr lang="cs-CZ" b="1" dirty="0"/>
          </a:p>
          <a:p>
            <a:pPr lvl="1"/>
            <a:r>
              <a:rPr lang="cs-CZ" dirty="0"/>
              <a:t>sloveso ve 3. os. </a:t>
            </a:r>
            <a:r>
              <a:rPr lang="cs-CZ" dirty="0" err="1"/>
              <a:t>sg</a:t>
            </a:r>
            <a:r>
              <a:rPr lang="cs-CZ" dirty="0"/>
              <a:t>. </a:t>
            </a:r>
            <a:r>
              <a:rPr lang="cs-CZ" dirty="0" err="1"/>
              <a:t>mask</a:t>
            </a:r>
            <a:r>
              <a:rPr lang="cs-CZ" dirty="0"/>
              <a:t>., kde možno doplnit </a:t>
            </a:r>
            <a:r>
              <a:rPr lang="cs-CZ" i="1" dirty="0"/>
              <a:t>člověk</a:t>
            </a:r>
          </a:p>
          <a:p>
            <a:pPr lvl="2"/>
            <a:r>
              <a:rPr lang="cs-CZ" i="1" dirty="0"/>
              <a:t>z sieně do každé komory jíti mohl</a:t>
            </a:r>
            <a:r>
              <a:rPr lang="cs-CZ" dirty="0"/>
              <a:t> („se mohlo“)</a:t>
            </a:r>
          </a:p>
          <a:p>
            <a:pPr lvl="2"/>
            <a:r>
              <a:rPr lang="cs-CZ" i="1" dirty="0"/>
              <a:t>nečisté </a:t>
            </a:r>
            <a:r>
              <a:rPr lang="cs-CZ" i="1" dirty="0" err="1"/>
              <a:t>myšlenie</a:t>
            </a:r>
            <a:r>
              <a:rPr lang="cs-CZ" i="1" dirty="0"/>
              <a:t> modlitbami odpustí </a:t>
            </a:r>
            <a:r>
              <a:rPr lang="cs-CZ" dirty="0"/>
              <a:t>(„se odpudí“)</a:t>
            </a:r>
          </a:p>
          <a:p>
            <a:pPr lvl="1"/>
            <a:r>
              <a:rPr lang="cs-CZ" dirty="0"/>
              <a:t>pasivum</a:t>
            </a:r>
          </a:p>
          <a:p>
            <a:pPr lvl="2"/>
            <a:r>
              <a:rPr lang="cs-CZ" i="1" dirty="0"/>
              <a:t>by na lov v </a:t>
            </a:r>
            <a:r>
              <a:rPr lang="cs-CZ" i="1" dirty="0" err="1"/>
              <a:t>hojnéj</a:t>
            </a:r>
            <a:r>
              <a:rPr lang="cs-CZ" i="1" dirty="0"/>
              <a:t> </a:t>
            </a:r>
            <a:r>
              <a:rPr lang="cs-CZ" i="1" dirty="0" err="1"/>
              <a:t>čsti</a:t>
            </a:r>
            <a:r>
              <a:rPr lang="cs-CZ" i="1" dirty="0"/>
              <a:t> </a:t>
            </a:r>
            <a:r>
              <a:rPr lang="cs-CZ" i="1" dirty="0" err="1"/>
              <a:t>jěno</a:t>
            </a:r>
            <a:r>
              <a:rPr lang="cs-CZ" dirty="0"/>
              <a:t> („jelo se na lov v hojné nádheře“)</a:t>
            </a:r>
          </a:p>
          <a:p>
            <a:pPr marL="457200" lvl="1" indent="0">
              <a:buNone/>
            </a:pPr>
            <a:endParaRPr lang="cs-CZ" i="1" dirty="0"/>
          </a:p>
          <a:p>
            <a:r>
              <a:rPr lang="cs-CZ" dirty="0"/>
              <a:t>dnes zachováno v ustálených spojeních: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i="1" dirty="0"/>
              <a:t>jako když utne</a:t>
            </a:r>
            <a:r>
              <a:rPr lang="cs-CZ" dirty="0"/>
              <a:t>, </a:t>
            </a:r>
            <a:r>
              <a:rPr lang="cs-CZ" i="1" dirty="0"/>
              <a:t>jako by ho do vody hodil</a:t>
            </a:r>
            <a:r>
              <a:rPr lang="cs-CZ" dirty="0"/>
              <a:t>,</a:t>
            </a:r>
            <a:r>
              <a:rPr lang="cs-CZ" i="1" dirty="0"/>
              <a:t> jako když bičem mrská</a:t>
            </a:r>
            <a:endParaRPr lang="cs-CZ" dirty="0"/>
          </a:p>
          <a:p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6460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A0F3B-3D74-9D1B-1CBA-9C238F31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útvary s participii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13F815-4904-48BE-4AA9-960256824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 druhy</a:t>
            </a:r>
          </a:p>
          <a:p>
            <a:pPr lvl="1"/>
            <a:r>
              <a:rPr lang="cs-CZ" dirty="0" err="1"/>
              <a:t>nt-ové</a:t>
            </a:r>
            <a:r>
              <a:rPr lang="cs-CZ" dirty="0"/>
              <a:t> participium</a:t>
            </a:r>
          </a:p>
          <a:p>
            <a:pPr lvl="1"/>
            <a:r>
              <a:rPr lang="cs-CZ" dirty="0"/>
              <a:t>konstrukce se zájmenem </a:t>
            </a:r>
            <a:r>
              <a:rPr lang="cs-CZ" i="1" dirty="0" err="1"/>
              <a:t>kto</a:t>
            </a:r>
            <a:r>
              <a:rPr lang="cs-CZ" i="1" dirty="0"/>
              <a:t> </a:t>
            </a:r>
            <a:r>
              <a:rPr lang="cs-CZ" dirty="0"/>
              <a:t>+ </a:t>
            </a:r>
            <a:r>
              <a:rPr lang="cs-CZ" dirty="0" err="1"/>
              <a:t>nt-ovým</a:t>
            </a:r>
            <a:r>
              <a:rPr lang="cs-CZ" dirty="0"/>
              <a:t> participiem</a:t>
            </a:r>
          </a:p>
          <a:p>
            <a:pPr lvl="1"/>
            <a:r>
              <a:rPr lang="cs-CZ" dirty="0"/>
              <a:t>absolutní participiální konstrukce</a:t>
            </a:r>
          </a:p>
          <a:p>
            <a:pPr lvl="1"/>
            <a:r>
              <a:rPr lang="cs-CZ" dirty="0"/>
              <a:t>přechodníkové vazby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2612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3B47B-73D6-08BB-0D51-0F02A7A1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nt-ové</a:t>
            </a:r>
            <a:r>
              <a:rPr lang="cs-CZ" b="1" dirty="0"/>
              <a:t> participium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2C995E-D22A-5E23-338A-35FE5E55E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slovesech s významem </a:t>
            </a:r>
            <a:r>
              <a:rPr lang="cs-CZ" i="1" dirty="0"/>
              <a:t>dělati se</a:t>
            </a:r>
            <a:r>
              <a:rPr lang="cs-CZ" dirty="0"/>
              <a:t>, </a:t>
            </a:r>
            <a:r>
              <a:rPr lang="cs-CZ" i="1" dirty="0"/>
              <a:t>domnívati se o sobě </a:t>
            </a:r>
          </a:p>
          <a:p>
            <a:pPr marL="0" indent="0">
              <a:buNone/>
            </a:pPr>
            <a:r>
              <a:rPr lang="cs-CZ" i="1" dirty="0"/>
              <a:t>					činiti </a:t>
            </a:r>
            <a:r>
              <a:rPr lang="cs-CZ" i="1" dirty="0" err="1"/>
              <a:t>sě</a:t>
            </a:r>
            <a:r>
              <a:rPr lang="cs-CZ" dirty="0"/>
              <a:t>, </a:t>
            </a:r>
            <a:r>
              <a:rPr lang="cs-CZ" i="1" dirty="0" err="1"/>
              <a:t>mnieti</a:t>
            </a:r>
            <a:r>
              <a:rPr lang="cs-CZ" i="1" dirty="0"/>
              <a:t> (</a:t>
            </a:r>
            <a:r>
              <a:rPr lang="cs-CZ" i="1" dirty="0" err="1"/>
              <a:t>sě</a:t>
            </a:r>
            <a:r>
              <a:rPr lang="cs-CZ" i="1" dirty="0"/>
              <a:t>)</a:t>
            </a:r>
          </a:p>
          <a:p>
            <a:r>
              <a:rPr lang="cs-CZ" dirty="0"/>
              <a:t>v nominativu, protože se vztahovalo k podmětu</a:t>
            </a:r>
          </a:p>
          <a:p>
            <a:pPr lvl="1"/>
            <a:r>
              <a:rPr lang="cs-CZ" i="1" dirty="0"/>
              <a:t>liška </a:t>
            </a:r>
            <a:r>
              <a:rPr lang="cs-CZ" i="1" dirty="0" err="1"/>
              <a:t>mieše</a:t>
            </a:r>
            <a:r>
              <a:rPr lang="cs-CZ" i="1" dirty="0"/>
              <a:t> </a:t>
            </a:r>
            <a:r>
              <a:rPr lang="cs-CZ" i="1" dirty="0" err="1"/>
              <a:t>oklamajíc</a:t>
            </a:r>
            <a:r>
              <a:rPr lang="cs-CZ" i="1" dirty="0"/>
              <a:t> </a:t>
            </a:r>
            <a:r>
              <a:rPr lang="cs-CZ" i="1" dirty="0" err="1"/>
              <a:t>džbána</a:t>
            </a:r>
            <a:r>
              <a:rPr lang="cs-CZ" dirty="0"/>
              <a:t> (domnívala se, že oklamala džbán)</a:t>
            </a:r>
          </a:p>
          <a:p>
            <a:pPr lvl="1"/>
            <a:r>
              <a:rPr lang="cs-CZ" i="1" dirty="0"/>
              <a:t>činil se neslyše</a:t>
            </a:r>
            <a:r>
              <a:rPr lang="cs-CZ" dirty="0"/>
              <a:t> (dělal, že neslyší)</a:t>
            </a:r>
          </a:p>
          <a:p>
            <a:r>
              <a:rPr lang="cs-CZ" dirty="0"/>
              <a:t>stejný význam jako </a:t>
            </a:r>
            <a:r>
              <a:rPr lang="cs-CZ" b="1" dirty="0"/>
              <a:t>vedlejší věty obsahové se spojkou </a:t>
            </a:r>
            <a:r>
              <a:rPr lang="cs-CZ" b="1" i="1" dirty="0"/>
              <a:t>že</a:t>
            </a:r>
            <a:r>
              <a:rPr lang="cs-CZ" b="1" dirty="0"/>
              <a:t> (stč. </a:t>
            </a:r>
            <a:r>
              <a:rPr lang="cs-CZ" b="1" i="1" dirty="0"/>
              <a:t>by</a:t>
            </a:r>
            <a:r>
              <a:rPr lang="cs-CZ" b="1" dirty="0"/>
              <a:t>)</a:t>
            </a:r>
          </a:p>
          <a:p>
            <a:r>
              <a:rPr lang="cs-CZ" dirty="0"/>
              <a:t>do konce 16. stol.</a:t>
            </a:r>
          </a:p>
        </p:txBody>
      </p:sp>
    </p:spTree>
    <p:extLst>
      <p:ext uri="{BB962C8B-B14F-4D97-AF65-F5344CB8AC3E}">
        <p14:creationId xmlns:p14="http://schemas.microsoft.com/office/powerpoint/2010/main" val="18275461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CF7DE-F9A1-2EBC-4147-7F14AEE3A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nt-ové</a:t>
            </a:r>
            <a:r>
              <a:rPr lang="cs-CZ" b="1" dirty="0"/>
              <a:t> participium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2BF7C2-9395-A64F-1871-4E6CC9C2E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slovesech smyslových vjemů + </a:t>
            </a:r>
            <a:r>
              <a:rPr lang="cs-CZ" i="1" dirty="0"/>
              <a:t>nalézti</a:t>
            </a:r>
          </a:p>
          <a:p>
            <a:r>
              <a:rPr lang="cs-CZ" dirty="0"/>
              <a:t>platnost doplňku</a:t>
            </a:r>
          </a:p>
          <a:p>
            <a:r>
              <a:rPr lang="cs-CZ" dirty="0"/>
              <a:t>vztahovalo se k předmětu v akuzativu</a:t>
            </a:r>
          </a:p>
          <a:p>
            <a:r>
              <a:rPr lang="cs-CZ" dirty="0"/>
              <a:t>často ustrnovalo v množném čísle</a:t>
            </a:r>
          </a:p>
          <a:p>
            <a:r>
              <a:rPr lang="cs-CZ" b="1" dirty="0"/>
              <a:t>postupně nahrazeno infinitivem</a:t>
            </a:r>
          </a:p>
          <a:p>
            <a:r>
              <a:rPr lang="cs-CZ" i="1" dirty="0" err="1"/>
              <a:t>uzře</a:t>
            </a:r>
            <a:r>
              <a:rPr lang="cs-CZ" i="1" dirty="0"/>
              <a:t> muže proti sobě </a:t>
            </a:r>
            <a:r>
              <a:rPr lang="cs-CZ" i="1" dirty="0" err="1"/>
              <a:t>stojiec</a:t>
            </a:r>
            <a:r>
              <a:rPr lang="cs-CZ" dirty="0"/>
              <a:t> (</a:t>
            </a:r>
            <a:r>
              <a:rPr lang="cs-CZ" dirty="0" err="1"/>
              <a:t>uzře</a:t>
            </a:r>
            <a:r>
              <a:rPr lang="cs-CZ" dirty="0"/>
              <a:t> muže stát proti sobě)</a:t>
            </a:r>
          </a:p>
          <a:p>
            <a:r>
              <a:rPr lang="cs-CZ" i="1" dirty="0"/>
              <a:t>když kokota slyšel pějíce</a:t>
            </a:r>
            <a:r>
              <a:rPr lang="cs-CZ" dirty="0"/>
              <a:t> (když slyšel kohouta zpívat)</a:t>
            </a:r>
          </a:p>
          <a:p>
            <a:r>
              <a:rPr lang="cs-CZ" i="1" dirty="0" err="1"/>
              <a:t>viděch</a:t>
            </a:r>
            <a:r>
              <a:rPr lang="cs-CZ" i="1" dirty="0"/>
              <a:t> zahynuvše </a:t>
            </a:r>
            <a:r>
              <a:rPr lang="cs-CZ" i="1" dirty="0" err="1"/>
              <a:t>jěd</a:t>
            </a:r>
            <a:r>
              <a:rPr lang="cs-CZ" i="1" dirty="0"/>
              <a:t> jeho</a:t>
            </a:r>
            <a:r>
              <a:rPr lang="cs-CZ" dirty="0"/>
              <a:t> (viděl jsem, jak se ztratil jeho jed)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3808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45393B2-90AE-FF66-EE8A-0D1D923EF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369" y="38314"/>
            <a:ext cx="8895145" cy="66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725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532F5-FC2E-195D-157A-59B7907E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konstrukce se zájmenem </a:t>
            </a:r>
            <a:r>
              <a:rPr lang="cs-CZ" b="1" i="1" dirty="0" err="1"/>
              <a:t>kto</a:t>
            </a:r>
            <a:r>
              <a:rPr lang="cs-CZ" b="1" i="1" dirty="0"/>
              <a:t> </a:t>
            </a:r>
            <a:r>
              <a:rPr lang="cs-CZ" b="1" dirty="0"/>
              <a:t>+ </a:t>
            </a:r>
            <a:r>
              <a:rPr lang="cs-CZ" b="1" dirty="0" err="1"/>
              <a:t>nt-ovým</a:t>
            </a:r>
            <a:r>
              <a:rPr lang="cs-CZ" b="1" dirty="0"/>
              <a:t> participiem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165C4F-2B1D-4D0E-1D32-761081C72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slovese </a:t>
            </a:r>
            <a:r>
              <a:rPr lang="cs-CZ" i="1" dirty="0"/>
              <a:t>nebýti</a:t>
            </a:r>
            <a:r>
              <a:rPr lang="cs-CZ" dirty="0"/>
              <a:t> ve významu </a:t>
            </a:r>
            <a:r>
              <a:rPr lang="cs-CZ" i="1" dirty="0"/>
              <a:t>neexistovati</a:t>
            </a:r>
          </a:p>
          <a:p>
            <a:r>
              <a:rPr lang="cs-CZ" dirty="0"/>
              <a:t>zastupovaly vedlejší větu obsahovou</a:t>
            </a:r>
          </a:p>
          <a:p>
            <a:r>
              <a:rPr lang="cs-CZ" i="1" dirty="0" err="1"/>
              <a:t>nenie</a:t>
            </a:r>
            <a:r>
              <a:rPr lang="cs-CZ" i="1" dirty="0"/>
              <a:t> </a:t>
            </a:r>
            <a:r>
              <a:rPr lang="cs-CZ" i="1" dirty="0" err="1"/>
              <a:t>kto</a:t>
            </a:r>
            <a:r>
              <a:rPr lang="cs-CZ" i="1" dirty="0"/>
              <a:t> čáky </a:t>
            </a:r>
            <a:r>
              <a:rPr lang="cs-CZ" i="1" dirty="0" err="1"/>
              <a:t>přidada</a:t>
            </a:r>
            <a:r>
              <a:rPr lang="cs-CZ" dirty="0"/>
              <a:t> (není, kdo by dodal naděje)</a:t>
            </a:r>
          </a:p>
          <a:p>
            <a:r>
              <a:rPr lang="cs-CZ" dirty="0"/>
              <a:t> už ve 14. stol. jim konkurovaly </a:t>
            </a:r>
            <a:r>
              <a:rPr lang="cs-CZ" b="1" dirty="0"/>
              <a:t>věty s kondicionálem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b="1" dirty="0">
                <a:sym typeface="Wingdings" panose="05000000000000000000" pitchFamily="2" charset="2"/>
              </a:rPr>
              <a:t>zvítězily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i="1" dirty="0" err="1"/>
              <a:t>nenie</a:t>
            </a:r>
            <a:r>
              <a:rPr lang="cs-CZ" i="1" dirty="0"/>
              <a:t> </a:t>
            </a:r>
            <a:r>
              <a:rPr lang="cs-CZ" i="1" dirty="0" err="1"/>
              <a:t>kto</a:t>
            </a:r>
            <a:r>
              <a:rPr lang="cs-CZ" i="1" dirty="0"/>
              <a:t> </a:t>
            </a:r>
            <a:r>
              <a:rPr lang="cs-CZ" i="1" dirty="0" err="1"/>
              <a:t>pomoha</a:t>
            </a:r>
            <a:r>
              <a:rPr lang="cs-CZ" i="1" dirty="0"/>
              <a:t> </a:t>
            </a:r>
            <a:r>
              <a:rPr lang="cs-CZ" dirty="0"/>
              <a:t>VS </a:t>
            </a:r>
            <a:r>
              <a:rPr lang="cs-CZ" i="1" dirty="0" err="1"/>
              <a:t>nenie</a:t>
            </a:r>
            <a:r>
              <a:rPr lang="cs-CZ" i="1" dirty="0"/>
              <a:t>, </a:t>
            </a:r>
            <a:r>
              <a:rPr lang="cs-CZ" i="1" dirty="0" err="1"/>
              <a:t>kto</a:t>
            </a:r>
            <a:r>
              <a:rPr lang="cs-CZ" i="1" dirty="0"/>
              <a:t> by pomohl</a:t>
            </a:r>
          </a:p>
          <a:p>
            <a:r>
              <a:rPr lang="cs-CZ" dirty="0"/>
              <a:t>obdobné konstrukce s </a:t>
            </a:r>
            <a:r>
              <a:rPr lang="cs-CZ" i="1" dirty="0" err="1"/>
              <a:t>čso</a:t>
            </a:r>
            <a:r>
              <a:rPr lang="cs-CZ" dirty="0"/>
              <a:t> po slovese </a:t>
            </a:r>
            <a:r>
              <a:rPr lang="cs-CZ" i="1" dirty="0"/>
              <a:t>nevěděti </a:t>
            </a:r>
            <a:r>
              <a:rPr lang="cs-CZ" dirty="0">
                <a:sym typeface="Wingdings" panose="05000000000000000000" pitchFamily="2" charset="2"/>
              </a:rPr>
              <a:t> nahrazeno VV</a:t>
            </a:r>
            <a:endParaRPr lang="cs-CZ" dirty="0"/>
          </a:p>
          <a:p>
            <a:pPr lvl="1"/>
            <a:r>
              <a:rPr lang="cs-CZ" i="1" dirty="0" err="1"/>
              <a:t>nevědieše</a:t>
            </a:r>
            <a:r>
              <a:rPr lang="cs-CZ" i="1" dirty="0"/>
              <a:t> co </a:t>
            </a:r>
            <a:r>
              <a:rPr lang="cs-CZ" i="1" dirty="0" err="1"/>
              <a:t>odpověda</a:t>
            </a:r>
            <a:r>
              <a:rPr lang="cs-CZ" dirty="0"/>
              <a:t> (nevěděl, co odpovědět)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6219039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F76A54-0E24-95B4-4592-087345F5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konstrukce s participii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7391FD-5AA5-02E3-2E1C-52C926C23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spojení s </a:t>
            </a:r>
            <a:r>
              <a:rPr lang="cs-CZ" i="1" dirty="0"/>
              <a:t>jako</a:t>
            </a:r>
            <a:r>
              <a:rPr lang="cs-CZ" dirty="0"/>
              <a:t> (a jeho variantami) </a:t>
            </a:r>
            <a:r>
              <a:rPr lang="cs-CZ" dirty="0">
                <a:sym typeface="Wingdings" panose="05000000000000000000" pitchFamily="2" charset="2"/>
              </a:rPr>
              <a:t> zastupovaly vedlejší větu  srovnávací</a:t>
            </a:r>
          </a:p>
          <a:p>
            <a:r>
              <a:rPr lang="cs-CZ" i="1" dirty="0">
                <a:sym typeface="Wingdings" panose="05000000000000000000" pitchFamily="2" charset="2"/>
              </a:rPr>
              <a:t>s těmi jakž moha král </a:t>
            </a:r>
            <a:r>
              <a:rPr lang="cs-CZ" i="1" dirty="0" err="1">
                <a:sym typeface="Wingdings" panose="05000000000000000000" pitchFamily="2" charset="2"/>
              </a:rPr>
              <a:t>sě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bránieše</a:t>
            </a:r>
            <a:r>
              <a:rPr lang="cs-CZ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bránil se, jak mohl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358657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736E9-274D-851D-B92B-5C6E2DDD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absolutní </a:t>
            </a:r>
            <a:r>
              <a:rPr lang="cs-CZ" b="1" dirty="0" err="1"/>
              <a:t>paricipiální</a:t>
            </a:r>
            <a:r>
              <a:rPr lang="cs-CZ" b="1" dirty="0"/>
              <a:t> konstrukce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373AEE-CEB1-3614-5BC8-06F463EFF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napodobování latinského ablativu</a:t>
            </a:r>
          </a:p>
          <a:p>
            <a:r>
              <a:rPr lang="cs-CZ" dirty="0"/>
              <a:t>nejčastěji: davit jména + dativ participia </a:t>
            </a:r>
            <a:r>
              <a:rPr lang="cs-CZ" dirty="0" err="1"/>
              <a:t>nt-ového</a:t>
            </a:r>
            <a:endParaRPr lang="cs-CZ" dirty="0"/>
          </a:p>
          <a:p>
            <a:pPr lvl="1"/>
            <a:r>
              <a:rPr lang="cs-CZ" i="1" dirty="0"/>
              <a:t>a </a:t>
            </a:r>
            <a:r>
              <a:rPr lang="cs-CZ" b="1" i="1" dirty="0"/>
              <a:t>scházejícím jim </a:t>
            </a:r>
            <a:r>
              <a:rPr lang="cs-CZ" i="1" dirty="0"/>
              <a:t>z </a:t>
            </a:r>
            <a:r>
              <a:rPr lang="cs-CZ" i="1" dirty="0" err="1"/>
              <a:t>huory</a:t>
            </a:r>
            <a:r>
              <a:rPr lang="cs-CZ" i="1" dirty="0"/>
              <a:t> přikázal jim</a:t>
            </a:r>
          </a:p>
          <a:p>
            <a:r>
              <a:rPr lang="cs-CZ" dirty="0"/>
              <a:t>méně časté genitivní vazby</a:t>
            </a:r>
          </a:p>
          <a:p>
            <a:pPr lvl="1"/>
            <a:r>
              <a:rPr lang="cs-CZ" i="1" dirty="0"/>
              <a:t>a </a:t>
            </a:r>
            <a:r>
              <a:rPr lang="cs-CZ" i="1" dirty="0" err="1"/>
              <a:t>ješče</a:t>
            </a:r>
            <a:r>
              <a:rPr lang="cs-CZ" i="1" dirty="0"/>
              <a:t> </a:t>
            </a:r>
            <a:r>
              <a:rPr lang="cs-CZ" b="1" i="1" dirty="0"/>
              <a:t>jich nevěřících</a:t>
            </a:r>
            <a:r>
              <a:rPr lang="cs-CZ" i="1" dirty="0"/>
              <a:t>, ale </a:t>
            </a:r>
            <a:r>
              <a:rPr lang="cs-CZ" b="1" i="1" dirty="0" err="1"/>
              <a:t>divúcích</a:t>
            </a:r>
            <a:r>
              <a:rPr lang="cs-CZ" i="1" dirty="0"/>
              <a:t> pro veselé</a:t>
            </a:r>
          </a:p>
          <a:p>
            <a:pPr lvl="1"/>
            <a:endParaRPr lang="cs-CZ" i="1" dirty="0"/>
          </a:p>
          <a:p>
            <a:r>
              <a:rPr lang="cs-CZ" dirty="0"/>
              <a:t>nikdy nepřešlo do živé češtiny, jen překlady</a:t>
            </a:r>
          </a:p>
          <a:p>
            <a:r>
              <a:rPr lang="cs-CZ" dirty="0"/>
              <a:t>po 14. stol. zanikly beze zbytku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9020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8A2FC-1BC5-618B-8C43-951702F8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přechodníkové vazby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433B2C-8A94-6E62-B9C2-9C64849A8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dochovaly se do nové češtiny</a:t>
            </a:r>
          </a:p>
          <a:p>
            <a:r>
              <a:rPr lang="cs-CZ" dirty="0"/>
              <a:t>dnes doplněk k podmětu</a:t>
            </a:r>
          </a:p>
          <a:p>
            <a:r>
              <a:rPr lang="cs-CZ" dirty="0"/>
              <a:t>ve staré češtině vyjadřovaly pouhý doprovodný děj k ději hlavnímu</a:t>
            </a:r>
          </a:p>
          <a:p>
            <a:r>
              <a:rPr lang="cs-CZ" dirty="0"/>
              <a:t>původní </a:t>
            </a:r>
            <a:r>
              <a:rPr lang="cs-CZ" dirty="0" err="1"/>
              <a:t>nt-ové</a:t>
            </a:r>
            <a:r>
              <a:rPr lang="cs-CZ" dirty="0"/>
              <a:t> participium dnes přechodník přítomný, původní s-</a:t>
            </a:r>
            <a:r>
              <a:rPr lang="cs-CZ" dirty="0" err="1"/>
              <a:t>ové</a:t>
            </a:r>
            <a:r>
              <a:rPr lang="cs-CZ" dirty="0"/>
              <a:t> participium dnes přechodník minulý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97012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FDFF47-60F8-6240-D797-7342E49BF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přechodníkové vazby: rozdíly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1F5FD1-B61F-9433-CFC4-67D3BDA74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ve staré češtině oba přechodníky </a:t>
            </a:r>
          </a:p>
          <a:p>
            <a:pPr lvl="1"/>
            <a:r>
              <a:rPr lang="cs-CZ" dirty="0"/>
              <a:t>současnost s hlavním dějem – od nedokonavých sloves</a:t>
            </a:r>
          </a:p>
          <a:p>
            <a:pPr lvl="1"/>
            <a:r>
              <a:rPr lang="cs-CZ" dirty="0"/>
              <a:t>předčasnost hlavnímu ději – od dokonavých sloves</a:t>
            </a:r>
          </a:p>
          <a:p>
            <a:pPr lvl="1"/>
            <a:r>
              <a:rPr lang="cs-CZ" dirty="0"/>
              <a:t>připojovány často spojkou </a:t>
            </a:r>
            <a:r>
              <a:rPr lang="cs-CZ" i="1" dirty="0"/>
              <a:t>i</a:t>
            </a:r>
            <a:r>
              <a:rPr lang="cs-CZ" dirty="0"/>
              <a:t> nebo </a:t>
            </a:r>
            <a:r>
              <a:rPr lang="cs-CZ" i="1" dirty="0"/>
              <a:t>a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i="1" dirty="0"/>
              <a:t>ona to uslyševši i jala </a:t>
            </a:r>
            <a:r>
              <a:rPr lang="cs-CZ" i="1" dirty="0" err="1"/>
              <a:t>sě</a:t>
            </a:r>
            <a:r>
              <a:rPr lang="cs-CZ" i="1" dirty="0"/>
              <a:t> hořce plakati</a:t>
            </a:r>
            <a:r>
              <a:rPr lang="cs-CZ" dirty="0"/>
              <a:t>;</a:t>
            </a:r>
            <a:r>
              <a:rPr lang="cs-CZ" i="1" dirty="0"/>
              <a:t> jeden </a:t>
            </a:r>
            <a:r>
              <a:rPr lang="cs-CZ" i="1" dirty="0" err="1"/>
              <a:t>panošě</a:t>
            </a:r>
            <a:r>
              <a:rPr lang="cs-CZ" i="1" dirty="0"/>
              <a:t> </a:t>
            </a:r>
            <a:r>
              <a:rPr lang="cs-CZ" i="1" dirty="0" err="1"/>
              <a:t>lezieše</a:t>
            </a:r>
            <a:r>
              <a:rPr lang="cs-CZ" i="1" dirty="0"/>
              <a:t> a </a:t>
            </a:r>
            <a:r>
              <a:rPr lang="cs-CZ" i="1" dirty="0" err="1"/>
              <a:t>chrápě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dnes</a:t>
            </a:r>
          </a:p>
          <a:p>
            <a:pPr lvl="1"/>
            <a:r>
              <a:rPr lang="cs-CZ" dirty="0"/>
              <a:t>přítomný přechodník = současnost s hlavním dějem – od nedokonavých sloves</a:t>
            </a:r>
          </a:p>
          <a:p>
            <a:pPr lvl="1"/>
            <a:r>
              <a:rPr lang="cs-CZ" dirty="0"/>
              <a:t>přechodník minulý = předčasnost před hlavním dějem – od dokonavých sloves</a:t>
            </a:r>
          </a:p>
          <a:p>
            <a:pPr lvl="1"/>
            <a:r>
              <a:rPr lang="cs-CZ" dirty="0"/>
              <a:t>přechodník přítomný od dokonavých sloves </a:t>
            </a:r>
            <a:r>
              <a:rPr lang="cs-CZ" dirty="0">
                <a:sym typeface="Wingdings" panose="05000000000000000000" pitchFamily="2" charset="2"/>
              </a:rPr>
              <a:t> předčasnost v budoucnosti</a:t>
            </a:r>
          </a:p>
          <a:p>
            <a:pPr lvl="2"/>
            <a:r>
              <a:rPr lang="cs-CZ" i="1" dirty="0">
                <a:sym typeface="Wingdings" panose="05000000000000000000" pitchFamily="2" charset="2"/>
              </a:rPr>
              <a:t>koupí si psa, aby byla, </a:t>
            </a:r>
            <a:r>
              <a:rPr lang="cs-CZ" i="1" dirty="0" err="1">
                <a:sym typeface="Wingdings" panose="05000000000000000000" pitchFamily="2" charset="2"/>
              </a:rPr>
              <a:t>přijdouc</a:t>
            </a:r>
            <a:r>
              <a:rPr lang="cs-CZ" i="1" dirty="0">
                <a:sym typeface="Wingdings" panose="05000000000000000000" pitchFamily="2" charset="2"/>
              </a:rPr>
              <a:t> domů, přivítána, jak se sluší a patří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1842987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6D5E8E-B4C1-0DAD-8816-3407DA26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útvary s infinitivem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3D030C-347D-8928-4736-AFE60D9D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zčásti domácí, zčásti vliv latiny</a:t>
            </a:r>
          </a:p>
          <a:p>
            <a:r>
              <a:rPr lang="cs-CZ" dirty="0"/>
              <a:t>po slovesech pohybu vytlačily supinum (protějšek VV účelové – </a:t>
            </a:r>
            <a:r>
              <a:rPr lang="cs-CZ" i="1" dirty="0"/>
              <a:t>aby</a:t>
            </a:r>
            <a:r>
              <a:rPr lang="cs-CZ" dirty="0"/>
              <a:t>)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err="1"/>
              <a:t>přišěl</a:t>
            </a:r>
            <a:r>
              <a:rPr lang="cs-CZ" i="1" dirty="0"/>
              <a:t> jest hledati a spasiti</a:t>
            </a:r>
          </a:p>
          <a:p>
            <a:r>
              <a:rPr lang="cs-CZ" dirty="0"/>
              <a:t>doplňkový infinitiv po slovesech smyslového vnímání</a:t>
            </a:r>
          </a:p>
          <a:p>
            <a:r>
              <a:rPr lang="cs-CZ" dirty="0"/>
              <a:t>v překladech vazba z latiny: akuzativ + infinitiv</a:t>
            </a:r>
          </a:p>
          <a:p>
            <a:pPr lvl="1"/>
            <a:r>
              <a:rPr lang="cs-CZ" dirty="0"/>
              <a:t>po slovesech vnímání, myšlení a říkání</a:t>
            </a:r>
          </a:p>
          <a:p>
            <a:pPr lvl="1"/>
            <a:r>
              <a:rPr lang="cs-CZ" i="1" dirty="0"/>
              <a:t>mním to dobré býti</a:t>
            </a:r>
          </a:p>
          <a:p>
            <a:pPr lvl="1"/>
            <a:r>
              <a:rPr lang="cs-CZ" i="1" dirty="0"/>
              <a:t>když Krista </a:t>
            </a:r>
            <a:r>
              <a:rPr lang="cs-CZ" i="1" dirty="0" err="1"/>
              <a:t>lačna</a:t>
            </a:r>
            <a:r>
              <a:rPr lang="cs-CZ" i="1" dirty="0"/>
              <a:t> býti </a:t>
            </a:r>
            <a:r>
              <a:rPr lang="cs-CZ" i="1" dirty="0" err="1"/>
              <a:t>vidieše</a:t>
            </a:r>
            <a:r>
              <a:rPr lang="cs-CZ" dirty="0"/>
              <a:t> (viděl lačného)</a:t>
            </a:r>
          </a:p>
          <a:p>
            <a:pPr lvl="1"/>
            <a:r>
              <a:rPr lang="cs-CZ" dirty="0"/>
              <a:t>v češtině obzvlášť v době humanistické</a:t>
            </a:r>
          </a:p>
          <a:p>
            <a:pPr lvl="2"/>
            <a:r>
              <a:rPr lang="cs-CZ" i="1" dirty="0"/>
              <a:t>viděl jej nepřítele svého býti</a:t>
            </a:r>
            <a:r>
              <a:rPr lang="cs-CZ" dirty="0"/>
              <a:t>, </a:t>
            </a:r>
            <a:r>
              <a:rPr lang="cs-CZ" i="1" dirty="0"/>
              <a:t>znamenal sebe býti mocného</a:t>
            </a:r>
          </a:p>
          <a:p>
            <a:pPr lvl="1"/>
            <a:r>
              <a:rPr lang="cs-CZ" dirty="0"/>
              <a:t>do mluveného jazyka nepronikly, časem se jich zbavila i spisovná čeština</a:t>
            </a:r>
          </a:p>
          <a:p>
            <a:pPr lvl="1"/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45363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6C423-223D-149E-8F29-BF9E34AF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glosa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E8348-50E7-5707-F5B2-C44FD29B4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= </a:t>
            </a:r>
            <a:r>
              <a:rPr lang="en-GB" dirty="0" err="1"/>
              <a:t>poznámka</a:t>
            </a:r>
            <a:r>
              <a:rPr lang="en-GB" dirty="0"/>
              <a:t> na </a:t>
            </a:r>
            <a:r>
              <a:rPr lang="en-GB" dirty="0" err="1"/>
              <a:t>okraji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uvnitř</a:t>
            </a:r>
            <a:r>
              <a:rPr lang="en-GB" dirty="0"/>
              <a:t> </a:t>
            </a:r>
            <a:r>
              <a:rPr lang="en-GB" dirty="0" err="1"/>
              <a:t>textu</a:t>
            </a:r>
            <a:r>
              <a:rPr lang="en-GB" dirty="0"/>
              <a:t>, </a:t>
            </a:r>
            <a:r>
              <a:rPr lang="en-GB" dirty="0" err="1"/>
              <a:t>jejímž</a:t>
            </a:r>
            <a:r>
              <a:rPr lang="en-GB" dirty="0"/>
              <a:t> </a:t>
            </a:r>
            <a:r>
              <a:rPr lang="en-GB" dirty="0" err="1"/>
              <a:t>úkolem</a:t>
            </a:r>
            <a:r>
              <a:rPr lang="en-GB" dirty="0"/>
              <a:t> je </a:t>
            </a:r>
            <a:r>
              <a:rPr lang="en-GB" dirty="0" err="1"/>
              <a:t>blíže</a:t>
            </a:r>
            <a:r>
              <a:rPr lang="en-GB" dirty="0"/>
              <a:t> </a:t>
            </a:r>
            <a:r>
              <a:rPr lang="en-GB" dirty="0" err="1"/>
              <a:t>objasnit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upřesnit</a:t>
            </a:r>
            <a:r>
              <a:rPr lang="en-GB" dirty="0"/>
              <a:t> </a:t>
            </a:r>
            <a:r>
              <a:rPr lang="en-GB" dirty="0" err="1"/>
              <a:t>význam</a:t>
            </a:r>
            <a:r>
              <a:rPr lang="en-GB" dirty="0"/>
              <a:t> </a:t>
            </a:r>
            <a:r>
              <a:rPr lang="en-GB" dirty="0" err="1"/>
              <a:t>nesnadno</a:t>
            </a:r>
            <a:r>
              <a:rPr lang="en-GB" dirty="0"/>
              <a:t> </a:t>
            </a:r>
            <a:r>
              <a:rPr lang="en-GB" dirty="0" err="1"/>
              <a:t>pochopitelné</a:t>
            </a:r>
            <a:r>
              <a:rPr lang="en-GB" dirty="0"/>
              <a:t> </a:t>
            </a:r>
            <a:r>
              <a:rPr lang="en-GB" dirty="0" err="1"/>
              <a:t>pasáže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slova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DC40CC-4AC1-608B-1C4B-52BA80D59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094" y="3311487"/>
            <a:ext cx="5643721" cy="253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81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892040-5250-2A5C-7FA6-380C1EFE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přípisek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358D9F-6185-CFDA-17A6-3EB49B26E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první česká věta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GB" i="1" dirty="0"/>
              <a:t>Pavel dal jest </a:t>
            </a:r>
            <a:r>
              <a:rPr lang="en-GB" i="1" dirty="0" err="1"/>
              <a:t>Ploskovicích</a:t>
            </a:r>
            <a:r>
              <a:rPr lang="en-GB" i="1" dirty="0"/>
              <a:t> </a:t>
            </a:r>
            <a:r>
              <a:rPr lang="en-GB" i="1" dirty="0" err="1"/>
              <a:t>zem´u</a:t>
            </a:r>
            <a:r>
              <a:rPr lang="cs-CZ" i="1" dirty="0"/>
              <a:t>.</a:t>
            </a:r>
            <a:r>
              <a:rPr lang="en-GB" i="1" dirty="0"/>
              <a:t> Vlach dal jest </a:t>
            </a:r>
            <a:r>
              <a:rPr lang="en-GB" i="1" dirty="0" err="1"/>
              <a:t>Dolás</a:t>
            </a:r>
            <a:r>
              <a:rPr lang="en-GB" i="1" dirty="0"/>
              <a:t> </a:t>
            </a:r>
            <a:r>
              <a:rPr lang="en-GB" i="1" dirty="0" err="1"/>
              <a:t>zem´u</a:t>
            </a:r>
            <a:r>
              <a:rPr lang="en-GB" i="1" dirty="0"/>
              <a:t> </a:t>
            </a:r>
            <a:r>
              <a:rPr lang="en-GB" i="1" dirty="0" err="1"/>
              <a:t>bogu</a:t>
            </a:r>
            <a:r>
              <a:rPr lang="cs-CZ" i="1" dirty="0"/>
              <a:t> 	i </a:t>
            </a:r>
            <a:r>
              <a:rPr lang="en-GB" i="1" dirty="0" err="1"/>
              <a:t>sv´atému</a:t>
            </a:r>
            <a:r>
              <a:rPr lang="en-GB" i="1" dirty="0"/>
              <a:t> </a:t>
            </a:r>
            <a:r>
              <a:rPr lang="en-GB" i="1" dirty="0" err="1"/>
              <a:t>Ščepánu</a:t>
            </a:r>
            <a:r>
              <a:rPr lang="en-GB" i="1" dirty="0"/>
              <a:t> se </a:t>
            </a:r>
            <a:r>
              <a:rPr lang="en-GB" i="1" dirty="0" err="1"/>
              <a:t>dvěma</a:t>
            </a:r>
            <a:r>
              <a:rPr lang="cs-CZ" i="1" dirty="0"/>
              <a:t> </a:t>
            </a:r>
            <a:r>
              <a:rPr lang="en-GB" i="1" dirty="0" err="1"/>
              <a:t>dušníkoma</a:t>
            </a:r>
            <a:r>
              <a:rPr lang="en-GB" i="1" dirty="0"/>
              <a:t>, </a:t>
            </a:r>
            <a:r>
              <a:rPr lang="en-GB" i="1" dirty="0" err="1"/>
              <a:t>Bogučeja</a:t>
            </a:r>
            <a:r>
              <a:rPr lang="en-GB" i="1" dirty="0"/>
              <a:t> a </a:t>
            </a:r>
            <a:r>
              <a:rPr lang="en-GB" i="1" dirty="0" err="1"/>
              <a:t>Sedlatu</a:t>
            </a:r>
            <a:r>
              <a:rPr lang="cs-CZ" i="1" dirty="0"/>
              <a:t>.</a:t>
            </a:r>
            <a:r>
              <a:rPr lang="en-GB" i="1" dirty="0"/>
              <a:t>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Albertus </a:t>
            </a:r>
            <a:r>
              <a:rPr lang="cs-CZ" dirty="0" err="1"/>
              <a:t>Bohemus</a:t>
            </a:r>
            <a:endParaRPr lang="cs-CZ" dirty="0"/>
          </a:p>
          <a:p>
            <a:pPr lvl="1"/>
            <a:r>
              <a:rPr lang="cs-CZ" dirty="0"/>
              <a:t>české přípisky v latinském deníku (kryptická funkce)</a:t>
            </a:r>
          </a:p>
          <a:p>
            <a:pPr lvl="1"/>
            <a:endParaRPr lang="cs-CZ" dirty="0"/>
          </a:p>
          <a:p>
            <a:r>
              <a:rPr lang="cs-CZ" dirty="0"/>
              <a:t>chorální kniha svatojiřská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8891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5054</Words>
  <Application>Microsoft Office PowerPoint</Application>
  <PresentationFormat>Širokoúhlá obrazovka</PresentationFormat>
  <Paragraphs>630</Paragraphs>
  <Slides>75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75</vt:i4>
      </vt:variant>
    </vt:vector>
  </HeadingPairs>
  <TitlesOfParts>
    <vt:vector size="81" baseType="lpstr">
      <vt:lpstr>Arial</vt:lpstr>
      <vt:lpstr>Calibri</vt:lpstr>
      <vt:lpstr>Calibri Light</vt:lpstr>
      <vt:lpstr>Cambria Math</vt:lpstr>
      <vt:lpstr>Wingdings</vt:lpstr>
      <vt:lpstr>Motiv Office</vt:lpstr>
      <vt:lpstr>Historická mluvnice 2</vt:lpstr>
      <vt:lpstr>prameny poznání vývoje jazyka</vt:lpstr>
      <vt:lpstr>primární prameny</vt:lpstr>
      <vt:lpstr>bohemismus</vt:lpstr>
      <vt:lpstr>bohemikum</vt:lpstr>
      <vt:lpstr>bohemikum</vt:lpstr>
      <vt:lpstr>Prezentace aplikace PowerPoint</vt:lpstr>
      <vt:lpstr>glosa</vt:lpstr>
      <vt:lpstr>přípisek</vt:lpstr>
      <vt:lpstr>svatojiřské přípisky</vt:lpstr>
      <vt:lpstr>sekundární prameny</vt:lpstr>
      <vt:lpstr>Vokabulář webový</vt:lpstr>
      <vt:lpstr>syntax ve vývoji češtiny</vt:lpstr>
      <vt:lpstr>etapy syntaktického vývoje</vt:lpstr>
      <vt:lpstr>1. období: předhistorické</vt:lpstr>
      <vt:lpstr>2. období: konec 13. stol. – začátek 15. stol.</vt:lpstr>
      <vt:lpstr>3. období: 15. stol.</vt:lpstr>
      <vt:lpstr>4. období: humanistické</vt:lpstr>
      <vt:lpstr>5. období: barokní</vt:lpstr>
      <vt:lpstr>6. období: nová čeština</vt:lpstr>
      <vt:lpstr>jednoduchá věta</vt:lpstr>
      <vt:lpstr>oznamovací věta</vt:lpstr>
      <vt:lpstr>tázací věta: a) doplňovací otázky</vt:lpstr>
      <vt:lpstr>tázací věta: b) zjišťovací otázky</vt:lpstr>
      <vt:lpstr>rozkazovací věta</vt:lpstr>
      <vt:lpstr>přací věta</vt:lpstr>
      <vt:lpstr>vyjadřování záporu</vt:lpstr>
      <vt:lpstr>vyjadřování záporu: genitiv záporový</vt:lpstr>
      <vt:lpstr>1) věty s významem možnosti, nutnosti, záměru</vt:lpstr>
      <vt:lpstr>2) věty s významem možnosti, nutnosti, záměru</vt:lpstr>
      <vt:lpstr>3) věty s významem možnosti, nutnosti, záměru</vt:lpstr>
      <vt:lpstr>syntaktická specifika humanistického období</vt:lpstr>
      <vt:lpstr>syntaktická specifika humanistického období</vt:lpstr>
      <vt:lpstr>syntaktická specifika humanistického období</vt:lpstr>
      <vt:lpstr>syntaktická specifika humanistického období</vt:lpstr>
      <vt:lpstr>Prezentace aplikace PowerPoint</vt:lpstr>
      <vt:lpstr>větné členy: podmět</vt:lpstr>
      <vt:lpstr>větné členy: přísudek</vt:lpstr>
      <vt:lpstr>přísudek jmenný se sponou</vt:lpstr>
      <vt:lpstr>větné členy: předmět</vt:lpstr>
      <vt:lpstr>větné členy: předmět</vt:lpstr>
      <vt:lpstr>větné členy: příslovečné určení</vt:lpstr>
      <vt:lpstr>větné členy: přívlastek</vt:lpstr>
      <vt:lpstr>přechodníky</vt:lpstr>
      <vt:lpstr>souvětí ve staré češtině</vt:lpstr>
      <vt:lpstr>příklad</vt:lpstr>
      <vt:lpstr>vedlejší věta obsahová</vt:lpstr>
      <vt:lpstr>vývoj vedlejších vět</vt:lpstr>
      <vt:lpstr>vývoj vedlejších vět</vt:lpstr>
      <vt:lpstr>rozdíly ve spojovacích výrazech</vt:lpstr>
      <vt:lpstr>rozdíly ve spojovacích výrazech</vt:lpstr>
      <vt:lpstr>rozdíly ve spojovacích výrazech</vt:lpstr>
      <vt:lpstr>rozdíly ve spojovacích výrazech</vt:lpstr>
      <vt:lpstr>rozdíly ve spojovacích výrazech</vt:lpstr>
      <vt:lpstr>rozdíly ve spojovacích výrazech</vt:lpstr>
      <vt:lpstr>rozdíly ve spojovacích výrazech</vt:lpstr>
      <vt:lpstr>rozdíly ve spojovacích výrazech</vt:lpstr>
      <vt:lpstr>rozdíly ve spojovacích výrazech</vt:lpstr>
      <vt:lpstr>rozdíly ve spojovacích výrazech</vt:lpstr>
      <vt:lpstr>rozdíly ve spojovacích výrazech</vt:lpstr>
      <vt:lpstr>rozdíly ve spojovacích výrazech</vt:lpstr>
      <vt:lpstr>rozdíly ve spojovacích výrazech</vt:lpstr>
      <vt:lpstr>jednočlenné a dvojčlenné věty</vt:lpstr>
      <vt:lpstr>jednočlenné a dvojčlenné věty</vt:lpstr>
      <vt:lpstr>jednočlenné a dvojčlenné věty</vt:lpstr>
      <vt:lpstr>jednočlenné a dvojčlenné věty</vt:lpstr>
      <vt:lpstr>útvary s participii</vt:lpstr>
      <vt:lpstr>nt-ové participium</vt:lpstr>
      <vt:lpstr>nt-ové participium</vt:lpstr>
      <vt:lpstr>konstrukce se zájmenem kto + nt-ovým participiem</vt:lpstr>
      <vt:lpstr>konstrukce s participii</vt:lpstr>
      <vt:lpstr>absolutní paricipiální konstrukce</vt:lpstr>
      <vt:lpstr>přechodníkové vazby</vt:lpstr>
      <vt:lpstr>přechodníkové vazby: rozdíly</vt:lpstr>
      <vt:lpstr>útvary s infinitivem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Historická mluvnice 2</dc:title>
  <dc:creator>Káťa Pelegrinová</dc:creator>
  <cp:lastModifiedBy>Káťa Pelegrinová</cp:lastModifiedBy>
  <cp:revision>6</cp:revision>
  <dcterms:created xsi:type="dcterms:W3CDTF">2022-11-15T15:12:18Z</dcterms:created>
  <dcterms:modified xsi:type="dcterms:W3CDTF">2022-11-15T15:13:53Z</dcterms:modified>
</cp:coreProperties>
</file>