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8"/>
  </p:notesMasterIdLst>
  <p:sldIdLst>
    <p:sldId id="320" r:id="rId2"/>
    <p:sldId id="353" r:id="rId3"/>
    <p:sldId id="380" r:id="rId4"/>
    <p:sldId id="388" r:id="rId5"/>
    <p:sldId id="381" r:id="rId6"/>
    <p:sldId id="382" r:id="rId7"/>
    <p:sldId id="383" r:id="rId8"/>
    <p:sldId id="384" r:id="rId9"/>
    <p:sldId id="389" r:id="rId10"/>
    <p:sldId id="390" r:id="rId11"/>
    <p:sldId id="385" r:id="rId12"/>
    <p:sldId id="386" r:id="rId13"/>
    <p:sldId id="346" r:id="rId14"/>
    <p:sldId id="347" r:id="rId15"/>
    <p:sldId id="348" r:id="rId16"/>
    <p:sldId id="377" r:id="rId17"/>
    <p:sldId id="355" r:id="rId18"/>
    <p:sldId id="364" r:id="rId19"/>
    <p:sldId id="359" r:id="rId20"/>
    <p:sldId id="391" r:id="rId21"/>
    <p:sldId id="367" r:id="rId22"/>
    <p:sldId id="368" r:id="rId23"/>
    <p:sldId id="361" r:id="rId24"/>
    <p:sldId id="369" r:id="rId25"/>
    <p:sldId id="379" r:id="rId26"/>
    <p:sldId id="378" r:id="rId27"/>
    <p:sldId id="363" r:id="rId28"/>
    <p:sldId id="371" r:id="rId29"/>
    <p:sldId id="372" r:id="rId30"/>
    <p:sldId id="373" r:id="rId31"/>
    <p:sldId id="362" r:id="rId32"/>
    <p:sldId id="374" r:id="rId33"/>
    <p:sldId id="375" r:id="rId34"/>
    <p:sldId id="365" r:id="rId35"/>
    <p:sldId id="376" r:id="rId36"/>
    <p:sldId id="257" r:id="rId37"/>
    <p:sldId id="349" r:id="rId38"/>
    <p:sldId id="298" r:id="rId39"/>
    <p:sldId id="299" r:id="rId40"/>
    <p:sldId id="300" r:id="rId41"/>
    <p:sldId id="301" r:id="rId42"/>
    <p:sldId id="302" r:id="rId43"/>
    <p:sldId id="285" r:id="rId44"/>
    <p:sldId id="326" r:id="rId45"/>
    <p:sldId id="331" r:id="rId46"/>
    <p:sldId id="327" r:id="rId47"/>
    <p:sldId id="332" r:id="rId48"/>
    <p:sldId id="328" r:id="rId49"/>
    <p:sldId id="333" r:id="rId50"/>
    <p:sldId id="329" r:id="rId51"/>
    <p:sldId id="312" r:id="rId52"/>
    <p:sldId id="323" r:id="rId53"/>
    <p:sldId id="322" r:id="rId54"/>
    <p:sldId id="313" r:id="rId55"/>
    <p:sldId id="334" r:id="rId56"/>
    <p:sldId id="335" r:id="rId57"/>
    <p:sldId id="393" r:id="rId58"/>
    <p:sldId id="291" r:id="rId59"/>
    <p:sldId id="324" r:id="rId60"/>
    <p:sldId id="336" r:id="rId61"/>
    <p:sldId id="356" r:id="rId62"/>
    <p:sldId id="357" r:id="rId63"/>
    <p:sldId id="358" r:id="rId64"/>
    <p:sldId id="579" r:id="rId65"/>
    <p:sldId id="396" r:id="rId66"/>
    <p:sldId id="321" r:id="rId67"/>
    <p:sldId id="397" r:id="rId68"/>
    <p:sldId id="354" r:id="rId69"/>
    <p:sldId id="398" r:id="rId70"/>
    <p:sldId id="399" r:id="rId71"/>
    <p:sldId id="400" r:id="rId72"/>
    <p:sldId id="325" r:id="rId73"/>
    <p:sldId id="401" r:id="rId74"/>
    <p:sldId id="402" r:id="rId75"/>
    <p:sldId id="403" r:id="rId76"/>
    <p:sldId id="338" r:id="rId77"/>
    <p:sldId id="337" r:id="rId78"/>
    <p:sldId id="404" r:id="rId79"/>
    <p:sldId id="405" r:id="rId80"/>
    <p:sldId id="406" r:id="rId81"/>
    <p:sldId id="407" r:id="rId82"/>
    <p:sldId id="366" r:id="rId83"/>
    <p:sldId id="408" r:id="rId84"/>
    <p:sldId id="409" r:id="rId85"/>
    <p:sldId id="370" r:id="rId86"/>
    <p:sldId id="410" r:id="rId87"/>
    <p:sldId id="411" r:id="rId88"/>
    <p:sldId id="360" r:id="rId89"/>
    <p:sldId id="580" r:id="rId90"/>
    <p:sldId id="412" r:id="rId91"/>
    <p:sldId id="413" r:id="rId92"/>
    <p:sldId id="414" r:id="rId93"/>
    <p:sldId id="415" r:id="rId94"/>
    <p:sldId id="416" r:id="rId95"/>
    <p:sldId id="417" r:id="rId96"/>
    <p:sldId id="339" r:id="rId97"/>
    <p:sldId id="418" r:id="rId98"/>
    <p:sldId id="419" r:id="rId99"/>
    <p:sldId id="420" r:id="rId100"/>
    <p:sldId id="421" r:id="rId101"/>
    <p:sldId id="422" r:id="rId102"/>
    <p:sldId id="423" r:id="rId103"/>
    <p:sldId id="340" r:id="rId104"/>
    <p:sldId id="424" r:id="rId105"/>
    <p:sldId id="425" r:id="rId106"/>
    <p:sldId id="426" r:id="rId107"/>
    <p:sldId id="427" r:id="rId108"/>
    <p:sldId id="585" r:id="rId109"/>
    <p:sldId id="342" r:id="rId110"/>
    <p:sldId id="443" r:id="rId111"/>
    <p:sldId id="343" r:id="rId112"/>
    <p:sldId id="344" r:id="rId113"/>
    <p:sldId id="345" r:id="rId114"/>
    <p:sldId id="444" r:id="rId115"/>
    <p:sldId id="387" r:id="rId116"/>
    <p:sldId id="445" r:id="rId117"/>
    <p:sldId id="446" r:id="rId118"/>
    <p:sldId id="447" r:id="rId119"/>
    <p:sldId id="448" r:id="rId120"/>
    <p:sldId id="449" r:id="rId121"/>
    <p:sldId id="351" r:id="rId122"/>
    <p:sldId id="352" r:id="rId123"/>
    <p:sldId id="450" r:id="rId124"/>
    <p:sldId id="451" r:id="rId125"/>
    <p:sldId id="581" r:id="rId126"/>
    <p:sldId id="435" r:id="rId127"/>
    <p:sldId id="436" r:id="rId128"/>
    <p:sldId id="437" r:id="rId129"/>
    <p:sldId id="330" r:id="rId130"/>
    <p:sldId id="438" r:id="rId131"/>
    <p:sldId id="439" r:id="rId132"/>
    <p:sldId id="440" r:id="rId133"/>
    <p:sldId id="441" r:id="rId134"/>
    <p:sldId id="452" r:id="rId135"/>
    <p:sldId id="453" r:id="rId136"/>
    <p:sldId id="454" r:id="rId137"/>
    <p:sldId id="455" r:id="rId138"/>
    <p:sldId id="395" r:id="rId139"/>
    <p:sldId id="456" r:id="rId140"/>
    <p:sldId id="457" r:id="rId141"/>
    <p:sldId id="458" r:id="rId142"/>
    <p:sldId id="459" r:id="rId143"/>
    <p:sldId id="460" r:id="rId144"/>
    <p:sldId id="461" r:id="rId145"/>
    <p:sldId id="462" r:id="rId146"/>
    <p:sldId id="463" r:id="rId147"/>
    <p:sldId id="464" r:id="rId148"/>
    <p:sldId id="465" r:id="rId149"/>
    <p:sldId id="466" r:id="rId150"/>
    <p:sldId id="586" r:id="rId151"/>
    <p:sldId id="587" r:id="rId152"/>
    <p:sldId id="588" r:id="rId153"/>
    <p:sldId id="467" r:id="rId154"/>
    <p:sldId id="468" r:id="rId155"/>
    <p:sldId id="469" r:id="rId156"/>
    <p:sldId id="470" r:id="rId157"/>
    <p:sldId id="471" r:id="rId158"/>
    <p:sldId id="472" r:id="rId159"/>
    <p:sldId id="473" r:id="rId160"/>
    <p:sldId id="474" r:id="rId161"/>
    <p:sldId id="475" r:id="rId162"/>
    <p:sldId id="476" r:id="rId163"/>
    <p:sldId id="477" r:id="rId164"/>
    <p:sldId id="478" r:id="rId165"/>
    <p:sldId id="479" r:id="rId166"/>
    <p:sldId id="480" r:id="rId167"/>
    <p:sldId id="481" r:id="rId168"/>
    <p:sldId id="482" r:id="rId169"/>
    <p:sldId id="428" r:id="rId170"/>
    <p:sldId id="429" r:id="rId171"/>
    <p:sldId id="430" r:id="rId172"/>
    <p:sldId id="578" r:id="rId173"/>
    <p:sldId id="483" r:id="rId174"/>
    <p:sldId id="484" r:id="rId175"/>
    <p:sldId id="485" r:id="rId176"/>
    <p:sldId id="486" r:id="rId177"/>
    <p:sldId id="487" r:id="rId178"/>
    <p:sldId id="488" r:id="rId179"/>
    <p:sldId id="489" r:id="rId180"/>
    <p:sldId id="490" r:id="rId181"/>
    <p:sldId id="491" r:id="rId182"/>
    <p:sldId id="492" r:id="rId183"/>
    <p:sldId id="493" r:id="rId184"/>
    <p:sldId id="494" r:id="rId185"/>
    <p:sldId id="495" r:id="rId186"/>
    <p:sldId id="497" r:id="rId187"/>
    <p:sldId id="498" r:id="rId188"/>
    <p:sldId id="499" r:id="rId189"/>
    <p:sldId id="500" r:id="rId190"/>
    <p:sldId id="501" r:id="rId191"/>
    <p:sldId id="502" r:id="rId192"/>
    <p:sldId id="503" r:id="rId193"/>
    <p:sldId id="504" r:id="rId194"/>
    <p:sldId id="505" r:id="rId195"/>
    <p:sldId id="507" r:id="rId196"/>
    <p:sldId id="508" r:id="rId197"/>
    <p:sldId id="509" r:id="rId198"/>
    <p:sldId id="510" r:id="rId199"/>
    <p:sldId id="511" r:id="rId200"/>
    <p:sldId id="512" r:id="rId201"/>
    <p:sldId id="513" r:id="rId202"/>
    <p:sldId id="514" r:id="rId203"/>
    <p:sldId id="515" r:id="rId204"/>
    <p:sldId id="516" r:id="rId205"/>
    <p:sldId id="517" r:id="rId206"/>
    <p:sldId id="518" r:id="rId207"/>
    <p:sldId id="519" r:id="rId208"/>
    <p:sldId id="520" r:id="rId209"/>
    <p:sldId id="521" r:id="rId210"/>
    <p:sldId id="522" r:id="rId211"/>
    <p:sldId id="523" r:id="rId212"/>
    <p:sldId id="524" r:id="rId213"/>
    <p:sldId id="525" r:id="rId214"/>
    <p:sldId id="526" r:id="rId215"/>
    <p:sldId id="527" r:id="rId216"/>
    <p:sldId id="528" r:id="rId217"/>
    <p:sldId id="582" r:id="rId218"/>
    <p:sldId id="530" r:id="rId219"/>
    <p:sldId id="577" r:id="rId220"/>
    <p:sldId id="531" r:id="rId221"/>
    <p:sldId id="532" r:id="rId222"/>
    <p:sldId id="533" r:id="rId223"/>
    <p:sldId id="534" r:id="rId224"/>
    <p:sldId id="535" r:id="rId225"/>
    <p:sldId id="536" r:id="rId226"/>
    <p:sldId id="537" r:id="rId227"/>
    <p:sldId id="538" r:id="rId228"/>
    <p:sldId id="539" r:id="rId229"/>
    <p:sldId id="540" r:id="rId230"/>
    <p:sldId id="541" r:id="rId231"/>
    <p:sldId id="542" r:id="rId232"/>
    <p:sldId id="543" r:id="rId233"/>
    <p:sldId id="544" r:id="rId234"/>
    <p:sldId id="545" r:id="rId235"/>
    <p:sldId id="583" r:id="rId236"/>
    <p:sldId id="584" r:id="rId2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notesMaster" Target="notesMasters/notesMaster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presProps" Target="presProp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viewProps" Target="viewProps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tableStyles" Target="tableStyle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1F4B3-5016-4843-BC31-4496BF2AD85B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0A363-9D5F-4D6C-AB97-AEAF5682F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07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0724-16F5-4261-A910-A8998D22A731}" type="slidenum">
              <a:rPr lang="en-GB" smtClean="0"/>
              <a:t>194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7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647AA0-F191-AABB-0A3C-2E39BB2F2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90786C-911D-22D8-1DEA-6BFADD885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028BE9-1D44-A59B-593B-08122B39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6ED-1384-4604-A2E3-80B99D89406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66A830-C2D0-827A-6EFC-BEE051F9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CB2968-6F1F-178C-3588-ABADEC06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8F4-164B-461E-9B6A-FE4F5377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7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115CB-4CC7-0E26-8361-7B223CF5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E6C10C-E0D9-96D2-8138-CCE202F90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FC82EE-4315-E176-5226-0FB9C070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6ED-1384-4604-A2E3-80B99D89406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4066D7-1C3F-3C48-6FC4-72FD6F9C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73E50A-0D1E-1964-893A-6515C5CB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8F4-164B-461E-9B6A-FE4F5377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0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127DF5C-7552-EDDC-2B91-48772C220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7AB08C0-6FC3-1E08-D25C-CD9E8B81B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20EF25-F400-80A1-AC54-CC0087A9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6ED-1384-4604-A2E3-80B99D89406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B50DCD-17B8-0E5A-681E-8727AEF6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F7A3BC-DCD4-47A7-54ED-5D5A1F95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8F4-164B-461E-9B6A-FE4F5377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4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E7971-D847-C5EE-0603-F22489F3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A650F9-6B0B-1104-9F8F-47C71F995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E8077F-80EF-5965-A7A0-396E7631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6ED-1384-4604-A2E3-80B99D89406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773EA-21A4-330D-4DC4-574F1D82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C43FCC-3E54-9F61-E988-63021687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8F4-164B-461E-9B6A-FE4F5377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33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85833-B581-A144-7C04-1479ADBA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421E75-0BB9-69A9-20C7-6987F3D4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07F80D-029B-55F4-5D75-1FD29662C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6ED-1384-4604-A2E3-80B99D89406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A4E3E4-B8FC-D5C8-B969-F8206F98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36888E-38CB-85DE-3BBB-49C4DD38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8F4-164B-461E-9B6A-FE4F5377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4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A0242-B390-4A67-4900-F178D6E0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B46B21-FBB9-30BC-147F-AAD753F5B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1627ED-4486-ABC5-141C-7D24E550C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B537A8-395C-88C9-37EE-8ACE0F92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6ED-1384-4604-A2E3-80B99D89406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0449FA-7B60-5FC8-6CF3-3122E15A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CCC8CB-687D-88EE-E17B-7992138E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8F4-164B-461E-9B6A-FE4F5377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3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386ED-A394-2E8B-9023-35436E7C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B1BECF-228C-275C-70B8-425168FEE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3405A3-CC74-E37B-65C0-1D66924AF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BB519F9-8FCD-446B-92F3-B4FBC697A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A7B25D-B1DA-B297-7523-A590D1E25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E7F9D51-D021-9D7A-9FE5-42EF9F32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6ED-1384-4604-A2E3-80B99D89406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17399B8-553B-F99C-E4D8-DEAB7EB3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4A06F2-CBC0-3EDD-9153-1C4C9AB0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8F4-164B-461E-9B6A-FE4F5377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6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77583-D54B-3CD1-930E-428D0A73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81EFD30-A40B-8557-89BA-E9C9A2D1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6ED-1384-4604-A2E3-80B99D89406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3880E3-D658-4364-B363-EF89E211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6705C5-65C4-3DD6-8919-A17450E5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8F4-164B-461E-9B6A-FE4F5377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54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63F450D-86A6-AE51-31C9-3852D7F8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6ED-1384-4604-A2E3-80B99D89406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20D38E6-6CC4-D000-176C-988887BD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8BD8B9-A230-1053-5EF8-C525E73F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8F4-164B-461E-9B6A-FE4F5377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8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381A4-DE7C-EE9B-0ACA-8FE9AEFC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068E0-8EEC-EEE4-5060-E664426E2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E95E56-2082-3B25-E70A-6A5BE016F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214C67-19CC-E18B-F42E-361029B8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6ED-1384-4604-A2E3-80B99D89406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A4F241-283B-9D11-9F28-112BD7C3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A1278F-5502-5B7F-9E26-18A02577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8F4-164B-461E-9B6A-FE4F5377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61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841974-B368-7D38-7C5B-8CA49A6A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A82E633-4855-FA20-712E-6609E9EF3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507293-8F9F-40F4-E6EE-EF86638C6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CAEF7E-11EF-32B4-8622-4CF82FAF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6ED-1384-4604-A2E3-80B99D89406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03C12A-DA6C-6D6C-0D8C-71618735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EEFCDB-AFE0-3532-947F-CFBFE9DB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8F4-164B-461E-9B6A-FE4F5377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69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438B434-BE61-E370-EBC0-76AF6EE3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C580E0-00BA-519B-D3FC-8EB1D9A7D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2C6F48-1D4D-6287-9207-E2F13BC85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3D6ED-1384-4604-A2E3-80B99D89406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2EE01F-1151-E59C-7A1E-C6F05B9E0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D06BF0-933C-F242-D0C0-DB4CF2DE7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F8F4-164B-461E-9B6A-FE4F5377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2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VStyT4nHDs" TargetMode="Externa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slovnik/search?action=listpub&amp;search=p%C5%99%C3%ADslove%C4%8Dn%C3%A9+ur%C4%8Den%C3%AD" TargetMode="External"/><Relationship Id="rId2" Type="http://schemas.openxmlformats.org/officeDocument/2006/relationships/hyperlink" Target="https://www.youtube.com/watch?v=A6D753eb_ow" TargetMode="Externa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hyperlink" Target="https://prirucka.ujc.cas.cz/" TargetMode="Externa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t.mff.cuni.cz/services/udpip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ceskatelevize.cz/video/5101-diktat-se-zdenkem-sverakem-2010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41C1D-40B7-A0F2-32C1-01AF659DE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5021"/>
            <a:ext cx="9144000" cy="2387600"/>
          </a:xfrm>
        </p:spPr>
        <p:txBody>
          <a:bodyPr/>
          <a:lstStyle/>
          <a:p>
            <a:r>
              <a:rPr lang="cs-CZ" b="1" dirty="0"/>
              <a:t>Syntax</a:t>
            </a:r>
            <a:endParaRPr lang="en-GB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18BD5F-BA0B-9F0E-DD24-D1E7677F0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013222"/>
            <a:ext cx="6683829" cy="533400"/>
          </a:xfrm>
        </p:spPr>
        <p:txBody>
          <a:bodyPr>
            <a:normAutofit fontScale="92500"/>
          </a:bodyPr>
          <a:lstStyle/>
          <a:p>
            <a:r>
              <a:rPr lang="cs-CZ" dirty="0"/>
              <a:t>Kateřina Pelegrinová, katerina.pelegrinova@fpf.slu.cz</a:t>
            </a:r>
            <a:endParaRPr lang="en-GB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9EC3A26-FEE9-E967-CECE-A9212DF61DD1}"/>
              </a:ext>
            </a:extLst>
          </p:cNvPr>
          <p:cNvSpPr txBox="1">
            <a:spLocks/>
          </p:cNvSpPr>
          <p:nvPr/>
        </p:nvSpPr>
        <p:spPr>
          <a:xfrm>
            <a:off x="9165773" y="6013222"/>
            <a:ext cx="3004454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2022/2023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96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Válku ne, mír! </a:t>
            </a:r>
            <a:r>
              <a:rPr lang="cs-CZ" dirty="0">
                <a:sym typeface="Wingdings" panose="05000000000000000000" pitchFamily="2" charset="2"/>
              </a:rPr>
              <a:t>VS </a:t>
            </a:r>
            <a:r>
              <a:rPr lang="cs-CZ" i="1" dirty="0">
                <a:sym typeface="Wingdings" panose="05000000000000000000" pitchFamily="2" charset="2"/>
              </a:rPr>
              <a:t>Válku, ne mír!</a:t>
            </a:r>
          </a:p>
          <a:p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Tvoje stará pila leží ve sklepě.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Tvoje stará pila leží ve sklepě.</a:t>
            </a:r>
            <a:r>
              <a:rPr lang="cs-CZ" dirty="0">
                <a:sym typeface="Wingdings" panose="05000000000000000000" pitchFamily="2" charset="2"/>
              </a:rPr>
              <a:t> VS </a:t>
            </a:r>
            <a:r>
              <a:rPr lang="cs-CZ" i="1" dirty="0">
                <a:sym typeface="Wingdings" panose="05000000000000000000" pitchFamily="2" charset="2"/>
              </a:rPr>
              <a:t>Tvoje stará pila, leží ve sklepě.</a:t>
            </a:r>
          </a:p>
          <a:p>
            <a:pPr marL="0" indent="0">
              <a:buNone/>
            </a:pPr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Pojďte jíst děti.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01664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2DBDC-AE1C-76CC-93A3-6F33B196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koordinace: významové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DE1C8-72CB-A386-BE77-B92189EA3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a) slučovací (</a:t>
            </a:r>
            <a:r>
              <a:rPr lang="cs-CZ" b="1" i="1" dirty="0"/>
              <a:t>a</a:t>
            </a:r>
            <a:r>
              <a:rPr lang="cs-CZ" b="1" dirty="0"/>
              <a:t>, </a:t>
            </a:r>
            <a:r>
              <a:rPr lang="cs-CZ" b="1" i="1" dirty="0"/>
              <a:t>i</a:t>
            </a:r>
            <a:r>
              <a:rPr lang="cs-CZ" b="1" dirty="0"/>
              <a:t>, </a:t>
            </a:r>
            <a:r>
              <a:rPr lang="cs-CZ" b="1" i="1" dirty="0"/>
              <a:t>ani</a:t>
            </a:r>
            <a:r>
              <a:rPr lang="cs-CZ" b="1" dirty="0"/>
              <a:t>, </a:t>
            </a:r>
            <a:r>
              <a:rPr lang="cs-CZ" b="1" i="1" dirty="0"/>
              <a:t>(a)nebo</a:t>
            </a:r>
            <a:r>
              <a:rPr lang="cs-CZ" b="1" dirty="0"/>
              <a:t>, </a:t>
            </a:r>
            <a:r>
              <a:rPr lang="cs-CZ" b="1" i="1" dirty="0"/>
              <a:t>či</a:t>
            </a:r>
            <a:r>
              <a:rPr lang="cs-CZ" b="1" dirty="0"/>
              <a:t>, </a:t>
            </a:r>
            <a:r>
              <a:rPr lang="cs-CZ" b="1" i="1" dirty="0"/>
              <a:t>jednak – jednak</a:t>
            </a:r>
            <a:r>
              <a:rPr lang="cs-CZ" b="1" dirty="0"/>
              <a:t>, …)</a:t>
            </a:r>
          </a:p>
          <a:p>
            <a:r>
              <a:rPr lang="cs-CZ" b="1" dirty="0"/>
              <a:t>b) stupňovací (</a:t>
            </a:r>
            <a:r>
              <a:rPr lang="cs-CZ" b="1" i="1" dirty="0"/>
              <a:t>nejen – ale i</a:t>
            </a:r>
            <a:r>
              <a:rPr lang="cs-CZ" b="1" dirty="0"/>
              <a:t>, </a:t>
            </a:r>
            <a:r>
              <a:rPr lang="cs-CZ" b="1" i="1" dirty="0"/>
              <a:t>ba až</a:t>
            </a:r>
            <a:r>
              <a:rPr lang="cs-CZ" b="1" dirty="0"/>
              <a:t>, …)</a:t>
            </a:r>
          </a:p>
          <a:p>
            <a:r>
              <a:rPr lang="cs-CZ" b="1" dirty="0"/>
              <a:t>c) odporovací (</a:t>
            </a:r>
            <a:r>
              <a:rPr lang="cs-CZ" b="1" i="1" dirty="0"/>
              <a:t>ne – ale</a:t>
            </a:r>
            <a:r>
              <a:rPr lang="cs-CZ" b="1" dirty="0"/>
              <a:t>, </a:t>
            </a:r>
            <a:r>
              <a:rPr lang="cs-CZ" b="1" i="1" dirty="0"/>
              <a:t>jenže</a:t>
            </a:r>
            <a:r>
              <a:rPr lang="cs-CZ" b="1" dirty="0"/>
              <a:t>, …)</a:t>
            </a:r>
          </a:p>
          <a:p>
            <a:r>
              <a:rPr lang="cs-CZ" b="1" dirty="0"/>
              <a:t>d) vylučovací (</a:t>
            </a:r>
            <a:r>
              <a:rPr lang="cs-CZ" b="1" i="1" dirty="0"/>
              <a:t>buď – (a)nebo</a:t>
            </a:r>
            <a:r>
              <a:rPr lang="cs-CZ" b="1" dirty="0"/>
              <a:t>, </a:t>
            </a:r>
            <a:r>
              <a:rPr lang="cs-CZ" b="1" i="1" dirty="0"/>
              <a:t>ať – či</a:t>
            </a:r>
            <a:r>
              <a:rPr lang="cs-CZ" b="1" dirty="0"/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20199688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2DBDC-AE1C-76CC-93A3-6F33B196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koordinace: významové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DE1C8-72CB-A386-BE77-B92189EA3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a) slučovací (</a:t>
            </a:r>
            <a:r>
              <a:rPr lang="cs-CZ" b="1" i="1" dirty="0"/>
              <a:t>a</a:t>
            </a:r>
            <a:r>
              <a:rPr lang="cs-CZ" b="1" dirty="0"/>
              <a:t>, </a:t>
            </a:r>
            <a:r>
              <a:rPr lang="cs-CZ" b="1" i="1" dirty="0"/>
              <a:t>i</a:t>
            </a:r>
            <a:r>
              <a:rPr lang="cs-CZ" b="1" dirty="0"/>
              <a:t>, </a:t>
            </a:r>
            <a:r>
              <a:rPr lang="cs-CZ" b="1" i="1" dirty="0"/>
              <a:t>ani</a:t>
            </a:r>
            <a:r>
              <a:rPr lang="cs-CZ" b="1" dirty="0"/>
              <a:t>, </a:t>
            </a:r>
            <a:r>
              <a:rPr lang="cs-CZ" b="1" i="1" dirty="0"/>
              <a:t>(a)nebo</a:t>
            </a:r>
            <a:r>
              <a:rPr lang="cs-CZ" b="1" dirty="0"/>
              <a:t>, </a:t>
            </a:r>
            <a:r>
              <a:rPr lang="cs-CZ" b="1" i="1" dirty="0"/>
              <a:t>či</a:t>
            </a:r>
            <a:r>
              <a:rPr lang="cs-CZ" b="1" dirty="0"/>
              <a:t>, </a:t>
            </a:r>
            <a:r>
              <a:rPr lang="cs-CZ" b="1" i="1" dirty="0"/>
              <a:t>jednak – jednak</a:t>
            </a:r>
            <a:r>
              <a:rPr lang="cs-CZ" b="1" dirty="0"/>
              <a:t>, …)</a:t>
            </a:r>
          </a:p>
          <a:p>
            <a:r>
              <a:rPr lang="cs-CZ" b="1" dirty="0"/>
              <a:t>b) stupňovací (</a:t>
            </a:r>
            <a:r>
              <a:rPr lang="cs-CZ" b="1" i="1" dirty="0"/>
              <a:t>nejen – ale i</a:t>
            </a:r>
            <a:r>
              <a:rPr lang="cs-CZ" b="1" dirty="0"/>
              <a:t>, </a:t>
            </a:r>
            <a:r>
              <a:rPr lang="cs-CZ" b="1" i="1" dirty="0"/>
              <a:t>ba až</a:t>
            </a:r>
            <a:r>
              <a:rPr lang="cs-CZ" b="1" dirty="0"/>
              <a:t>, …)</a:t>
            </a:r>
          </a:p>
          <a:p>
            <a:r>
              <a:rPr lang="cs-CZ" b="1" dirty="0"/>
              <a:t>c) odporovací (</a:t>
            </a:r>
            <a:r>
              <a:rPr lang="cs-CZ" b="1" i="1" dirty="0"/>
              <a:t>ne – ale</a:t>
            </a:r>
            <a:r>
              <a:rPr lang="cs-CZ" b="1" dirty="0"/>
              <a:t>, </a:t>
            </a:r>
            <a:r>
              <a:rPr lang="cs-CZ" b="1" i="1" dirty="0"/>
              <a:t>jenže</a:t>
            </a:r>
            <a:r>
              <a:rPr lang="cs-CZ" b="1" dirty="0"/>
              <a:t>, …)</a:t>
            </a:r>
          </a:p>
          <a:p>
            <a:r>
              <a:rPr lang="cs-CZ" b="1" dirty="0"/>
              <a:t>d) vylučovací (</a:t>
            </a:r>
            <a:r>
              <a:rPr lang="cs-CZ" b="1" i="1" dirty="0"/>
              <a:t>buď – (a)nebo</a:t>
            </a:r>
            <a:r>
              <a:rPr lang="cs-CZ" b="1" dirty="0"/>
              <a:t>, </a:t>
            </a:r>
            <a:r>
              <a:rPr lang="cs-CZ" b="1" i="1" dirty="0"/>
              <a:t>ať – či</a:t>
            </a:r>
            <a:r>
              <a:rPr lang="cs-CZ" b="1" dirty="0"/>
              <a:t>, …)</a:t>
            </a:r>
          </a:p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e) důsledkový (</a:t>
            </a:r>
            <a:r>
              <a:rPr lang="cs-CZ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proto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tudíž i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…)</a:t>
            </a:r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008655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2DBDC-AE1C-76CC-93A3-6F33B196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koordinace: významové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DE1C8-72CB-A386-BE77-B92189EA3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a) slučovací (</a:t>
            </a:r>
            <a:r>
              <a:rPr lang="cs-CZ" b="1" i="1" dirty="0"/>
              <a:t>a</a:t>
            </a:r>
            <a:r>
              <a:rPr lang="cs-CZ" b="1" dirty="0"/>
              <a:t>, </a:t>
            </a:r>
            <a:r>
              <a:rPr lang="cs-CZ" b="1" i="1" dirty="0"/>
              <a:t>i</a:t>
            </a:r>
            <a:r>
              <a:rPr lang="cs-CZ" b="1" dirty="0"/>
              <a:t>, </a:t>
            </a:r>
            <a:r>
              <a:rPr lang="cs-CZ" b="1" i="1" dirty="0"/>
              <a:t>ani</a:t>
            </a:r>
            <a:r>
              <a:rPr lang="cs-CZ" b="1" dirty="0"/>
              <a:t>, </a:t>
            </a:r>
            <a:r>
              <a:rPr lang="cs-CZ" b="1" i="1" dirty="0"/>
              <a:t>(a)nebo</a:t>
            </a:r>
            <a:r>
              <a:rPr lang="cs-CZ" b="1" dirty="0"/>
              <a:t>, </a:t>
            </a:r>
            <a:r>
              <a:rPr lang="cs-CZ" b="1" i="1" dirty="0"/>
              <a:t>či</a:t>
            </a:r>
            <a:r>
              <a:rPr lang="cs-CZ" b="1" dirty="0"/>
              <a:t>, </a:t>
            </a:r>
            <a:r>
              <a:rPr lang="cs-CZ" b="1" i="1" dirty="0"/>
              <a:t>jednak – jednak</a:t>
            </a:r>
            <a:r>
              <a:rPr lang="cs-CZ" b="1" dirty="0"/>
              <a:t>, …)</a:t>
            </a:r>
          </a:p>
          <a:p>
            <a:r>
              <a:rPr lang="cs-CZ" b="1" dirty="0"/>
              <a:t>b) stupňovací (</a:t>
            </a:r>
            <a:r>
              <a:rPr lang="cs-CZ" b="1" i="1" dirty="0"/>
              <a:t>nejen – ale i</a:t>
            </a:r>
            <a:r>
              <a:rPr lang="cs-CZ" b="1" dirty="0"/>
              <a:t>, </a:t>
            </a:r>
            <a:r>
              <a:rPr lang="cs-CZ" b="1" i="1" dirty="0"/>
              <a:t>ba až</a:t>
            </a:r>
            <a:r>
              <a:rPr lang="cs-CZ" b="1" dirty="0"/>
              <a:t>, …)</a:t>
            </a:r>
          </a:p>
          <a:p>
            <a:r>
              <a:rPr lang="cs-CZ" b="1" dirty="0"/>
              <a:t>c) odporovací (</a:t>
            </a:r>
            <a:r>
              <a:rPr lang="cs-CZ" b="1" i="1" dirty="0"/>
              <a:t>ne – ale</a:t>
            </a:r>
            <a:r>
              <a:rPr lang="cs-CZ" b="1" dirty="0"/>
              <a:t>, </a:t>
            </a:r>
            <a:r>
              <a:rPr lang="cs-CZ" b="1" i="1" dirty="0"/>
              <a:t>jenže</a:t>
            </a:r>
            <a:r>
              <a:rPr lang="cs-CZ" b="1" dirty="0"/>
              <a:t>, …)</a:t>
            </a:r>
          </a:p>
          <a:p>
            <a:r>
              <a:rPr lang="cs-CZ" b="1" dirty="0"/>
              <a:t>d) vylučovací (</a:t>
            </a:r>
            <a:r>
              <a:rPr lang="cs-CZ" b="1" i="1" dirty="0"/>
              <a:t>buď – (a)nebo</a:t>
            </a:r>
            <a:r>
              <a:rPr lang="cs-CZ" b="1" dirty="0"/>
              <a:t>, </a:t>
            </a:r>
            <a:r>
              <a:rPr lang="cs-CZ" b="1" i="1" dirty="0"/>
              <a:t>ať – či</a:t>
            </a:r>
            <a:r>
              <a:rPr lang="cs-CZ" b="1" dirty="0"/>
              <a:t>, …)</a:t>
            </a:r>
          </a:p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e) důsledkový (</a:t>
            </a:r>
            <a:r>
              <a:rPr lang="cs-CZ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proto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tudíž i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…)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i="1" dirty="0"/>
              <a:t>neboť </a:t>
            </a:r>
            <a:r>
              <a:rPr lang="cs-CZ" b="1" dirty="0"/>
              <a:t>= souřadicí spojka </a:t>
            </a:r>
            <a:r>
              <a:rPr lang="cs-CZ" b="1" dirty="0">
                <a:sym typeface="Wingdings" panose="05000000000000000000" pitchFamily="2" charset="2"/>
              </a:rPr>
              <a:t> formálně parataxe, významově hypotaxe 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63789596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D5519-3485-5D51-E620-64355E089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koordinace: psaní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64B83A-677E-84A0-ACEA-84BC5F2AD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cs-CZ" dirty="0"/>
              <a:t>a) jiný než slučovací poměr</a:t>
            </a:r>
          </a:p>
          <a:p>
            <a:r>
              <a:rPr lang="cs-CZ" dirty="0"/>
              <a:t>b) slučovací poměr vyjádřený jinak než slučovacími spojkami </a:t>
            </a:r>
            <a:r>
              <a:rPr lang="cs-CZ" i="1" dirty="0"/>
              <a:t>a</a:t>
            </a:r>
            <a:r>
              <a:rPr lang="cs-CZ" dirty="0"/>
              <a:t>, </a:t>
            </a:r>
            <a:r>
              <a:rPr lang="cs-CZ" i="1" dirty="0"/>
              <a:t>i</a:t>
            </a:r>
            <a:r>
              <a:rPr lang="cs-CZ" dirty="0"/>
              <a:t>, </a:t>
            </a:r>
            <a:r>
              <a:rPr lang="cs-CZ" i="1" dirty="0"/>
              <a:t>ani</a:t>
            </a:r>
            <a:r>
              <a:rPr lang="cs-CZ" dirty="0"/>
              <a:t>, </a:t>
            </a:r>
            <a:r>
              <a:rPr lang="cs-CZ" i="1" dirty="0"/>
              <a:t>(a)nebo</a:t>
            </a:r>
            <a:r>
              <a:rPr lang="cs-CZ" dirty="0"/>
              <a:t>, </a:t>
            </a:r>
            <a:r>
              <a:rPr lang="cs-CZ" i="1" dirty="0"/>
              <a:t>či</a:t>
            </a:r>
          </a:p>
          <a:p>
            <a:pPr marL="0" indent="0">
              <a:buNone/>
            </a:pPr>
            <a:r>
              <a:rPr lang="cs-CZ" b="1" dirty="0"/>
              <a:t>	= čárka vždy kromě slučovacího poměru vyjádřeného spojkami 	</a:t>
            </a:r>
            <a:r>
              <a:rPr lang="cs-CZ" b="1" i="1" dirty="0"/>
              <a:t>a</a:t>
            </a:r>
            <a:r>
              <a:rPr lang="cs-CZ" b="1" dirty="0"/>
              <a:t>, </a:t>
            </a:r>
            <a:r>
              <a:rPr lang="cs-CZ" b="1" i="1" dirty="0"/>
              <a:t>i</a:t>
            </a:r>
            <a:r>
              <a:rPr lang="cs-CZ" b="1" dirty="0"/>
              <a:t>, </a:t>
            </a:r>
            <a:r>
              <a:rPr lang="cs-CZ" b="1" i="1" dirty="0"/>
              <a:t>ani</a:t>
            </a:r>
            <a:r>
              <a:rPr lang="cs-CZ" b="1" dirty="0"/>
              <a:t>, </a:t>
            </a:r>
            <a:r>
              <a:rPr lang="cs-CZ" b="1" i="1" dirty="0"/>
              <a:t>(a)nebo</a:t>
            </a:r>
            <a:r>
              <a:rPr lang="cs-CZ" b="1" dirty="0"/>
              <a:t>, </a:t>
            </a:r>
            <a:r>
              <a:rPr lang="cs-CZ" b="1" i="1" dirty="0"/>
              <a:t>či</a:t>
            </a:r>
          </a:p>
          <a:p>
            <a:pPr marL="0" indent="0">
              <a:buNone/>
            </a:pPr>
            <a:endParaRPr lang="cs-CZ" b="1" dirty="0"/>
          </a:p>
          <a:p>
            <a:endParaRPr lang="cs-CZ" i="1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8513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D5519-3485-5D51-E620-64355E089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koordinace: psaní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64B83A-677E-84A0-ACEA-84BC5F2AD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cs-CZ" dirty="0"/>
              <a:t>a) jiný než slučovací poměr</a:t>
            </a:r>
          </a:p>
          <a:p>
            <a:r>
              <a:rPr lang="cs-CZ" dirty="0"/>
              <a:t>b) slučovací poměr vyjádřený jinak než slučovacími spojkami </a:t>
            </a:r>
            <a:r>
              <a:rPr lang="cs-CZ" i="1" dirty="0"/>
              <a:t>a</a:t>
            </a:r>
            <a:r>
              <a:rPr lang="cs-CZ" dirty="0"/>
              <a:t>, </a:t>
            </a:r>
            <a:r>
              <a:rPr lang="cs-CZ" i="1" dirty="0"/>
              <a:t>i</a:t>
            </a:r>
            <a:r>
              <a:rPr lang="cs-CZ" dirty="0"/>
              <a:t>, </a:t>
            </a:r>
            <a:r>
              <a:rPr lang="cs-CZ" i="1" dirty="0"/>
              <a:t>ani</a:t>
            </a:r>
            <a:r>
              <a:rPr lang="cs-CZ" dirty="0"/>
              <a:t>, </a:t>
            </a:r>
            <a:r>
              <a:rPr lang="cs-CZ" i="1" dirty="0"/>
              <a:t>(a)nebo</a:t>
            </a:r>
            <a:r>
              <a:rPr lang="cs-CZ" dirty="0"/>
              <a:t>, </a:t>
            </a:r>
            <a:r>
              <a:rPr lang="cs-CZ" i="1" dirty="0"/>
              <a:t>či</a:t>
            </a:r>
          </a:p>
          <a:p>
            <a:pPr marL="0" indent="0">
              <a:buNone/>
            </a:pPr>
            <a:r>
              <a:rPr lang="cs-CZ" b="1" dirty="0"/>
              <a:t>	= čárka vždy kromě slučovacího poměru vyjádřeného spojkami 	</a:t>
            </a:r>
            <a:r>
              <a:rPr lang="cs-CZ" b="1" i="1" dirty="0"/>
              <a:t>a</a:t>
            </a:r>
            <a:r>
              <a:rPr lang="cs-CZ" b="1" dirty="0"/>
              <a:t>, </a:t>
            </a:r>
            <a:r>
              <a:rPr lang="cs-CZ" b="1" i="1" dirty="0"/>
              <a:t>i</a:t>
            </a:r>
            <a:r>
              <a:rPr lang="cs-CZ" b="1" dirty="0"/>
              <a:t>, </a:t>
            </a:r>
            <a:r>
              <a:rPr lang="cs-CZ" b="1" i="1" dirty="0"/>
              <a:t>ani</a:t>
            </a:r>
            <a:r>
              <a:rPr lang="cs-CZ" b="1" dirty="0"/>
              <a:t>, </a:t>
            </a:r>
            <a:r>
              <a:rPr lang="cs-CZ" b="1" i="1" dirty="0"/>
              <a:t>(a)nebo</a:t>
            </a:r>
            <a:r>
              <a:rPr lang="cs-CZ" b="1" dirty="0"/>
              <a:t>, </a:t>
            </a:r>
            <a:r>
              <a:rPr lang="cs-CZ" b="1" i="1" dirty="0"/>
              <a:t>či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za celou koordinovanou skupinu se čárka nedává </a:t>
            </a:r>
            <a:r>
              <a:rPr lang="cs-CZ" dirty="0"/>
              <a:t>(nevyžaduje-li to jiný vztah)</a:t>
            </a:r>
          </a:p>
          <a:p>
            <a:pPr lvl="1"/>
            <a:r>
              <a:rPr lang="cs-CZ" i="1" dirty="0"/>
              <a:t>Přišel dokonce Luďa i Mirek, přestože bydlí ze všech nejdál.</a:t>
            </a:r>
          </a:p>
          <a:p>
            <a:pPr lvl="1"/>
            <a:endParaRPr lang="cs-CZ" i="1" dirty="0"/>
          </a:p>
          <a:p>
            <a:endParaRPr lang="cs-CZ" i="1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81625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19E60-81F8-6546-E951-308CB4C8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koordinace: psaní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9B4F0-CDD1-5C05-CA7F-ED75AFAF3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Jak setkání s rodiči tak návštěva u přátel mě příjemně naladily.</a:t>
            </a:r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Setkání s rodiči i návštěva u přátel mě příjemně naladily.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1384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19E60-81F8-6546-E951-308CB4C8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koordinace: psaní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9B4F0-CDD1-5C05-CA7F-ED75AFAF3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Jak setkání s rodiči, tak návštěva u přátel mě příjemně naladily.</a:t>
            </a:r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Setkání s rodiči i návštěva u přátel mě příjemně naladily.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38074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19E60-81F8-6546-E951-308CB4C8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koordinace: psaní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9B4F0-CDD1-5C05-CA7F-ED75AFAF3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Jak setkání s rodiči, tak návštěva u přátel mě příjemně naladily.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dirty="0">
                <a:sym typeface="Wingdings" panose="05000000000000000000" pitchFamily="2" charset="2"/>
              </a:rPr>
              <a:t> slučovací poměr, ale jiná spojka než</a:t>
            </a:r>
            <a:r>
              <a:rPr lang="cs-CZ" i="1" dirty="0"/>
              <a:t> a</a:t>
            </a:r>
            <a:r>
              <a:rPr lang="cs-CZ" dirty="0"/>
              <a:t>, </a:t>
            </a:r>
            <a:r>
              <a:rPr lang="cs-CZ" i="1" dirty="0"/>
              <a:t>i</a:t>
            </a:r>
            <a:r>
              <a:rPr lang="cs-CZ" dirty="0"/>
              <a:t>, </a:t>
            </a:r>
            <a:r>
              <a:rPr lang="cs-CZ" i="1" dirty="0"/>
              <a:t>ani</a:t>
            </a:r>
            <a:r>
              <a:rPr lang="cs-CZ" dirty="0"/>
              <a:t>, </a:t>
            </a:r>
            <a:r>
              <a:rPr lang="cs-CZ" i="1" dirty="0"/>
              <a:t>(a)nebo</a:t>
            </a:r>
            <a:r>
              <a:rPr lang="cs-CZ" dirty="0"/>
              <a:t>, </a:t>
            </a:r>
            <a:r>
              <a:rPr lang="cs-CZ" i="1" dirty="0"/>
              <a:t>či</a:t>
            </a:r>
          </a:p>
          <a:p>
            <a:endParaRPr lang="cs-CZ" i="1" dirty="0"/>
          </a:p>
          <a:p>
            <a:r>
              <a:rPr lang="cs-CZ" i="1" dirty="0"/>
              <a:t>Setkání s rodiči i návštěva u přátel mě příjemně naladily.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dirty="0">
                <a:sym typeface="Wingdings" panose="05000000000000000000" pitchFamily="2" charset="2"/>
              </a:rPr>
              <a:t> slučovací poměr, spojka </a:t>
            </a:r>
            <a:r>
              <a:rPr lang="cs-CZ" i="1" dirty="0">
                <a:sym typeface="Wingdings" panose="05000000000000000000" pitchFamily="2" charset="2"/>
              </a:rPr>
              <a:t>i</a:t>
            </a: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12417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F3AEBC-B00B-C75B-C919-441E76449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 err="1"/>
              <a:t>adordinace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5352362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BCEC3-55D9-37DB-2030-5FCB288A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adordinace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0BDCD-9443-0E92-CCCE-D9BE5F2BE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mezi prvky, které označují stejný referent, nemusí být vztah plné synonymie</a:t>
            </a:r>
          </a:p>
          <a:p>
            <a:r>
              <a:rPr lang="cs-CZ" dirty="0"/>
              <a:t>mezi prvky spjatými vztahem </a:t>
            </a:r>
            <a:r>
              <a:rPr lang="cs-CZ" dirty="0" err="1"/>
              <a:t>adordinace</a:t>
            </a:r>
            <a:r>
              <a:rPr lang="cs-CZ" dirty="0"/>
              <a:t> (apozice) mohou být </a:t>
            </a:r>
            <a:r>
              <a:rPr lang="cs-CZ" b="1" dirty="0"/>
              <a:t>různé významové vztahy, odstíny</a:t>
            </a:r>
          </a:p>
          <a:p>
            <a:pPr lvl="1"/>
            <a:r>
              <a:rPr lang="cs-CZ" dirty="0"/>
              <a:t>identifikace</a:t>
            </a:r>
          </a:p>
          <a:p>
            <a:pPr lvl="1"/>
            <a:r>
              <a:rPr lang="cs-CZ" dirty="0"/>
              <a:t>klasifikace</a:t>
            </a:r>
          </a:p>
          <a:p>
            <a:pPr lvl="1"/>
            <a:r>
              <a:rPr lang="cs-CZ" dirty="0"/>
              <a:t>zpřesnění</a:t>
            </a:r>
          </a:p>
          <a:p>
            <a:pPr lvl="1"/>
            <a:r>
              <a:rPr lang="cs-CZ" dirty="0"/>
              <a:t>sumarizace</a:t>
            </a:r>
          </a:p>
          <a:p>
            <a:pPr lvl="1"/>
            <a:r>
              <a:rPr lang="cs-CZ" dirty="0"/>
              <a:t>ztotožnění</a:t>
            </a:r>
          </a:p>
          <a:p>
            <a:pPr lvl="1"/>
            <a:r>
              <a:rPr lang="cs-CZ" dirty="0"/>
              <a:t>výčet</a:t>
            </a:r>
          </a:p>
          <a:p>
            <a:pPr lvl="1"/>
            <a:r>
              <a:rPr lang="cs-CZ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56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Válku ne, mír! </a:t>
            </a:r>
            <a:r>
              <a:rPr lang="cs-CZ" dirty="0">
                <a:sym typeface="Wingdings" panose="05000000000000000000" pitchFamily="2" charset="2"/>
              </a:rPr>
              <a:t>VS </a:t>
            </a:r>
            <a:r>
              <a:rPr lang="cs-CZ" i="1" dirty="0">
                <a:sym typeface="Wingdings" panose="05000000000000000000" pitchFamily="2" charset="2"/>
              </a:rPr>
              <a:t>Válku, ne mír!</a:t>
            </a:r>
          </a:p>
          <a:p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Tvoje stará pila leží ve sklepě.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Tvoje stará pila leží ve sklepě.</a:t>
            </a:r>
            <a:r>
              <a:rPr lang="cs-CZ" dirty="0">
                <a:sym typeface="Wingdings" panose="05000000000000000000" pitchFamily="2" charset="2"/>
              </a:rPr>
              <a:t> VS </a:t>
            </a:r>
            <a:r>
              <a:rPr lang="cs-CZ" i="1" dirty="0">
                <a:sym typeface="Wingdings" panose="05000000000000000000" pitchFamily="2" charset="2"/>
              </a:rPr>
              <a:t>Tvoje stará pila, leží ve sklepě.</a:t>
            </a:r>
          </a:p>
          <a:p>
            <a:pPr marL="0" indent="0">
              <a:buNone/>
            </a:pPr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Pojďte jíst děti.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 </a:t>
            </a:r>
            <a:r>
              <a:rPr lang="cs-CZ" i="1" dirty="0">
                <a:sym typeface="Wingdings" panose="05000000000000000000" pitchFamily="2" charset="2"/>
              </a:rPr>
              <a:t>Pojďte jíst, děti. 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6945660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D49B4-E45B-17C4-D81E-938A019B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adordinace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F8D8F1-872F-1DC0-B6FD-6480798AF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přístavek</a:t>
            </a:r>
          </a:p>
          <a:p>
            <a:r>
              <a:rPr lang="cs-CZ" dirty="0"/>
              <a:t>složitá definice – většinou chápeme celou skupinu jako jeden VČ (komplexní) </a:t>
            </a:r>
          </a:p>
          <a:p>
            <a:endParaRPr lang="cs-CZ" dirty="0"/>
          </a:p>
          <a:p>
            <a:r>
              <a:rPr lang="cs-CZ" i="1" dirty="0"/>
              <a:t>Karla, nejhezčí králík na světě, ráda okusuje gauč.</a:t>
            </a:r>
            <a:endParaRPr lang="en-GB" i="1" dirty="0"/>
          </a:p>
        </p:txBody>
      </p:sp>
      <p:pic>
        <p:nvPicPr>
          <p:cNvPr id="4" name="Obrázek 3" descr="Obsah obrázku savci, zajícovci&#10;&#10;Popis byl vytvořen automaticky">
            <a:extLst>
              <a:ext uri="{FF2B5EF4-FFF2-40B4-BE49-F238E27FC236}">
                <a16:creationId xmlns:a16="http://schemas.microsoft.com/office/drawing/2014/main" id="{59DA7EC6-BD81-0810-2F1D-E52C967CA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93" y="3347935"/>
            <a:ext cx="2120307" cy="282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7207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9C868-2003-4AFC-405F-761F9B48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adordinace</a:t>
            </a:r>
            <a:r>
              <a:rPr lang="cs-CZ" b="1" dirty="0"/>
              <a:t>: identifikace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D6135-9094-FB47-3611-23C174F96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	Nicholas </a:t>
            </a:r>
            <a:r>
              <a:rPr lang="cs-CZ" i="1" dirty="0" err="1"/>
              <a:t>Winton</a:t>
            </a:r>
            <a:r>
              <a:rPr lang="cs-CZ" i="1" dirty="0"/>
              <a:t>, zachránce 669 převážně židovských dětí z 	okupovaného území Československa před transportem do 	koncentračních táborů, byl pozoruhodnou osobností.</a:t>
            </a:r>
          </a:p>
          <a:p>
            <a:pPr marL="0" indent="0">
              <a:buNone/>
            </a:pP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5666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9C868-2003-4AFC-405F-761F9B48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adordinace</a:t>
            </a:r>
            <a:r>
              <a:rPr lang="cs-CZ" b="1" dirty="0"/>
              <a:t>: identifikace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D6135-9094-FB47-3611-23C174F96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	</a:t>
            </a:r>
            <a:r>
              <a:rPr lang="cs-CZ" b="1" i="1" dirty="0"/>
              <a:t>Nicholas </a:t>
            </a:r>
            <a:r>
              <a:rPr lang="cs-CZ" b="1" i="1" dirty="0" err="1"/>
              <a:t>Winton</a:t>
            </a:r>
            <a:r>
              <a:rPr lang="cs-CZ" i="1" dirty="0"/>
              <a:t>, zachránce 669 převážně židovských dětí z 	okupovaného území Československa před transportem do 	koncentračních táborů, byl pozoruhodnou osobností.</a:t>
            </a:r>
          </a:p>
          <a:p>
            <a:pPr marL="0" indent="0">
              <a:buNone/>
            </a:pP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66256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9C868-2003-4AFC-405F-761F9B48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adordinace</a:t>
            </a:r>
            <a:r>
              <a:rPr lang="cs-CZ" b="1" dirty="0"/>
              <a:t>: identifikace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D6135-9094-FB47-3611-23C174F96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	Nicholas </a:t>
            </a:r>
            <a:r>
              <a:rPr lang="cs-CZ" i="1" dirty="0" err="1"/>
              <a:t>Winton</a:t>
            </a:r>
            <a:r>
              <a:rPr lang="cs-CZ" i="1" dirty="0"/>
              <a:t>, </a:t>
            </a:r>
            <a:r>
              <a:rPr lang="cs-CZ" b="1" i="1" dirty="0"/>
              <a:t>zachránce 669 převážně židovských dětí z 	okupovaného území Československa před transportem do 	koncentračních táborů</a:t>
            </a:r>
            <a:r>
              <a:rPr lang="cs-CZ" i="1" dirty="0"/>
              <a:t>, byl pozoruhodnou osobností.</a:t>
            </a:r>
          </a:p>
          <a:p>
            <a:pPr marL="0" indent="0">
              <a:buNone/>
            </a:pP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36457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9C868-2003-4AFC-405F-761F9B48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adordinace</a:t>
            </a:r>
            <a:r>
              <a:rPr lang="cs-CZ" b="1" dirty="0"/>
              <a:t>: identifikace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D6135-9094-FB47-3611-23C174F96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14315" cy="4749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!!! pozor !!!</a:t>
            </a:r>
          </a:p>
          <a:p>
            <a:r>
              <a:rPr lang="cs-CZ" b="1" dirty="0"/>
              <a:t>při změně pořadí složek </a:t>
            </a:r>
            <a:r>
              <a:rPr lang="cs-CZ" b="1" dirty="0">
                <a:sym typeface="Wingdings" panose="05000000000000000000" pitchFamily="2" charset="2"/>
              </a:rPr>
              <a:t> změna syntaktické funkce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 přívlastek shodný</a:t>
            </a:r>
            <a:endParaRPr lang="cs-CZ" b="1" dirty="0">
              <a:sym typeface="Wingdings" panose="05000000000000000000" pitchFamily="2" charset="2"/>
            </a:endParaRPr>
          </a:p>
          <a:p>
            <a:endParaRPr lang="cs-CZ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i="1" dirty="0"/>
          </a:p>
          <a:p>
            <a:endParaRPr lang="cs-CZ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4610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9C868-2003-4AFC-405F-761F9B48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adordinace</a:t>
            </a:r>
            <a:r>
              <a:rPr lang="cs-CZ" b="1" dirty="0"/>
              <a:t>: identifikace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D6135-9094-FB47-3611-23C174F96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14315" cy="4749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!!! pozor !!!</a:t>
            </a:r>
          </a:p>
          <a:p>
            <a:r>
              <a:rPr lang="cs-CZ" b="1" dirty="0"/>
              <a:t>při změně pořadí složek </a:t>
            </a:r>
            <a:r>
              <a:rPr lang="cs-CZ" b="1" dirty="0">
                <a:sym typeface="Wingdings" panose="05000000000000000000" pitchFamily="2" charset="2"/>
              </a:rPr>
              <a:t> změna syntaktické funkce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 přívlastek shodný</a:t>
            </a:r>
            <a:endParaRPr lang="cs-CZ" b="1" dirty="0">
              <a:sym typeface="Wingdings" panose="05000000000000000000" pitchFamily="2" charset="2"/>
            </a:endParaRPr>
          </a:p>
          <a:p>
            <a:endParaRPr lang="cs-CZ" b="1" dirty="0">
              <a:sym typeface="Wingdings" panose="05000000000000000000" pitchFamily="2" charset="2"/>
            </a:endParaRPr>
          </a:p>
          <a:p>
            <a:r>
              <a:rPr lang="cs-CZ" i="1" dirty="0"/>
              <a:t>Zachránce 669 převážně židovských dětí z okupovaného území Československa před transportem do koncentračních táborů </a:t>
            </a:r>
            <a:r>
              <a:rPr lang="cs-CZ" b="1" i="1" dirty="0"/>
              <a:t>Nicholas </a:t>
            </a:r>
            <a:r>
              <a:rPr lang="cs-CZ" b="1" i="1" dirty="0" err="1"/>
              <a:t>Winton</a:t>
            </a:r>
            <a:r>
              <a:rPr lang="cs-CZ" i="1" dirty="0"/>
              <a:t> byl pozoruhodnou osobností.</a:t>
            </a:r>
          </a:p>
          <a:p>
            <a:pPr marL="0" indent="0">
              <a:buNone/>
            </a:pPr>
            <a:endParaRPr lang="cs-CZ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i="1" dirty="0"/>
          </a:p>
          <a:p>
            <a:endParaRPr lang="cs-CZ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80877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9C868-2003-4AFC-405F-761F9B48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adordinace</a:t>
            </a:r>
            <a:r>
              <a:rPr lang="cs-CZ" b="1" dirty="0"/>
              <a:t>: identifikace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D6135-9094-FB47-3611-23C174F96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14315" cy="4749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!!! pozor !!!</a:t>
            </a:r>
          </a:p>
          <a:p>
            <a:r>
              <a:rPr lang="cs-CZ" b="1" dirty="0"/>
              <a:t>při změně pořadí složek </a:t>
            </a:r>
            <a:r>
              <a:rPr lang="cs-CZ" b="1" dirty="0">
                <a:sym typeface="Wingdings" panose="05000000000000000000" pitchFamily="2" charset="2"/>
              </a:rPr>
              <a:t> změna syntaktické funkce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 přívlastek shodný  bez čárky</a:t>
            </a:r>
            <a:endParaRPr lang="cs-CZ" b="1" dirty="0">
              <a:sym typeface="Wingdings" panose="05000000000000000000" pitchFamily="2" charset="2"/>
            </a:endParaRPr>
          </a:p>
          <a:p>
            <a:endParaRPr lang="cs-CZ" b="1" dirty="0">
              <a:sym typeface="Wingdings" panose="05000000000000000000" pitchFamily="2" charset="2"/>
            </a:endParaRPr>
          </a:p>
          <a:p>
            <a:r>
              <a:rPr lang="cs-CZ" i="1" dirty="0"/>
              <a:t>Zachránce 669 převážně židovských dětí z okupovaného území Československa před transportem do koncentračních táborů </a:t>
            </a:r>
            <a:r>
              <a:rPr lang="cs-CZ" b="1" i="1" dirty="0"/>
              <a:t>Nicholas </a:t>
            </a:r>
            <a:r>
              <a:rPr lang="cs-CZ" b="1" i="1" dirty="0" err="1"/>
              <a:t>Winton</a:t>
            </a:r>
            <a:r>
              <a:rPr lang="cs-CZ" i="1" dirty="0"/>
              <a:t> byl pozoruhodnou osobností.</a:t>
            </a:r>
          </a:p>
          <a:p>
            <a:pPr marL="0" indent="0">
              <a:buNone/>
            </a:pPr>
            <a:endParaRPr lang="cs-CZ" b="1" dirty="0">
              <a:sym typeface="Wingdings" panose="05000000000000000000" pitchFamily="2" charset="2"/>
            </a:endParaRPr>
          </a:p>
          <a:p>
            <a:r>
              <a:rPr lang="cs-CZ" i="1" dirty="0"/>
              <a:t>T. G. Masaryk, první prezident ČR, se narodil 7. března 1850.</a:t>
            </a: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/>
              <a:t>První prezident ČR </a:t>
            </a:r>
            <a:r>
              <a:rPr lang="cs-CZ" b="1" i="1" dirty="0"/>
              <a:t>T. G. Masaryk </a:t>
            </a:r>
            <a:r>
              <a:rPr lang="cs-CZ" i="1" dirty="0"/>
              <a:t>se narodil 7. března 1850.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i="1" dirty="0"/>
          </a:p>
          <a:p>
            <a:endParaRPr lang="cs-CZ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79735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667E8-F30B-AD79-3F31-79B69C59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adordinace</a:t>
            </a:r>
            <a:r>
              <a:rPr lang="cs-CZ" b="1" dirty="0"/>
              <a:t>: klasifikace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C3853-4648-5BCD-F40B-C00ECA68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výraz označuje, druhý včleňuje do třídy</a:t>
            </a:r>
          </a:p>
          <a:p>
            <a:endParaRPr lang="cs-CZ" dirty="0"/>
          </a:p>
          <a:p>
            <a:r>
              <a:rPr lang="cs-CZ" i="1" dirty="0"/>
              <a:t>Albert Einstein, významný fyzik, žil pozoruhodný život.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96744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667E8-F30B-AD79-3F31-79B69C59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adordinace</a:t>
            </a:r>
            <a:r>
              <a:rPr lang="cs-CZ" b="1" dirty="0"/>
              <a:t>: klasifikace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C3853-4648-5BCD-F40B-C00ECA68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výraz </a:t>
            </a:r>
            <a:r>
              <a:rPr lang="cs-CZ" b="1" dirty="0"/>
              <a:t>označuje</a:t>
            </a:r>
            <a:r>
              <a:rPr lang="cs-CZ" dirty="0"/>
              <a:t>, druhý včleňuje do třídy</a:t>
            </a:r>
          </a:p>
          <a:p>
            <a:endParaRPr lang="cs-CZ" dirty="0"/>
          </a:p>
          <a:p>
            <a:r>
              <a:rPr lang="cs-CZ" b="1" i="1" dirty="0"/>
              <a:t>Albert Einstein</a:t>
            </a:r>
            <a:r>
              <a:rPr lang="cs-CZ" i="1" dirty="0"/>
              <a:t>, významný fyzik, žil pozoruhodný život.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65424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667E8-F30B-AD79-3F31-79B69C59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adordinace</a:t>
            </a:r>
            <a:r>
              <a:rPr lang="cs-CZ" b="1" dirty="0"/>
              <a:t>: klasifikace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C3853-4648-5BCD-F40B-C00ECA68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výraz označuje, druhý </a:t>
            </a:r>
            <a:r>
              <a:rPr lang="cs-CZ" b="1" dirty="0"/>
              <a:t>včleňuje do třídy</a:t>
            </a:r>
          </a:p>
          <a:p>
            <a:endParaRPr lang="cs-CZ" dirty="0"/>
          </a:p>
          <a:p>
            <a:r>
              <a:rPr lang="cs-CZ" i="1" dirty="0"/>
              <a:t>Albert Einstein, </a:t>
            </a:r>
            <a:r>
              <a:rPr lang="cs-CZ" b="1" i="1" dirty="0"/>
              <a:t>významný fyzik</a:t>
            </a:r>
            <a:r>
              <a:rPr lang="cs-CZ" i="1" dirty="0"/>
              <a:t>, žil pozoruhodný život.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12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Válku ne, mír! </a:t>
            </a:r>
            <a:r>
              <a:rPr lang="cs-CZ" dirty="0">
                <a:sym typeface="Wingdings" panose="05000000000000000000" pitchFamily="2" charset="2"/>
              </a:rPr>
              <a:t>VS </a:t>
            </a:r>
            <a:r>
              <a:rPr lang="cs-CZ" i="1" dirty="0">
                <a:sym typeface="Wingdings" panose="05000000000000000000" pitchFamily="2" charset="2"/>
              </a:rPr>
              <a:t>Válku, ne mír!</a:t>
            </a:r>
          </a:p>
          <a:p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Tvoje stará pila leží ve sklepě.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Tvoje stará pila leží ve sklepě.</a:t>
            </a:r>
            <a:r>
              <a:rPr lang="cs-CZ" dirty="0">
                <a:sym typeface="Wingdings" panose="05000000000000000000" pitchFamily="2" charset="2"/>
              </a:rPr>
              <a:t> VS </a:t>
            </a:r>
            <a:r>
              <a:rPr lang="cs-CZ" i="1" dirty="0">
                <a:sym typeface="Wingdings" panose="05000000000000000000" pitchFamily="2" charset="2"/>
              </a:rPr>
              <a:t>Tvoje stará pila, leží ve sklepě.</a:t>
            </a:r>
          </a:p>
          <a:p>
            <a:pPr marL="0" indent="0">
              <a:buNone/>
            </a:pPr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Pojďte jíst děti.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 </a:t>
            </a:r>
            <a:r>
              <a:rPr lang="cs-CZ" i="1" dirty="0">
                <a:sym typeface="Wingdings" panose="05000000000000000000" pitchFamily="2" charset="2"/>
              </a:rPr>
              <a:t>Pojďte jíst, děti. </a:t>
            </a:r>
            <a:r>
              <a:rPr lang="cs-CZ" dirty="0">
                <a:sym typeface="Wingdings" panose="05000000000000000000" pitchFamily="2" charset="2"/>
              </a:rPr>
              <a:t>VS </a:t>
            </a:r>
            <a:r>
              <a:rPr lang="cs-CZ" i="1" dirty="0">
                <a:sym typeface="Wingdings" panose="05000000000000000000" pitchFamily="2" charset="2"/>
              </a:rPr>
              <a:t>Pojďte jíst děti.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6069156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667E8-F30B-AD79-3F31-79B69C59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adordinace</a:t>
            </a:r>
            <a:r>
              <a:rPr lang="cs-CZ" b="1" dirty="0"/>
              <a:t>: klasifikace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C3853-4648-5BCD-F40B-C00ECA68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výraz označuje, druhý včleňuje do třídy</a:t>
            </a:r>
          </a:p>
          <a:p>
            <a:endParaRPr lang="cs-CZ" dirty="0"/>
          </a:p>
          <a:p>
            <a:r>
              <a:rPr lang="cs-CZ" i="1" dirty="0"/>
              <a:t>Albert Einstein, významný fyzik, žil pozoruhodný život.</a:t>
            </a:r>
          </a:p>
          <a:p>
            <a:endParaRPr lang="cs-CZ" i="1" dirty="0"/>
          </a:p>
          <a:p>
            <a:r>
              <a:rPr lang="cs-CZ" dirty="0"/>
              <a:t>!!! změna pořadí složek mění syntaktickou funkci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/>
              <a:t>Významný fyzik </a:t>
            </a:r>
            <a:r>
              <a:rPr lang="cs-CZ" b="1" i="1" dirty="0"/>
              <a:t>Albert Einstein </a:t>
            </a:r>
            <a:r>
              <a:rPr lang="cs-CZ" i="1" dirty="0"/>
              <a:t>žil pozoruhodný život.</a:t>
            </a:r>
          </a:p>
          <a:p>
            <a:pPr marL="0" indent="0">
              <a:buNone/>
            </a:pPr>
            <a:r>
              <a:rPr lang="cs-CZ" i="1" dirty="0"/>
              <a:t>		</a:t>
            </a:r>
            <a:r>
              <a:rPr lang="cs-CZ" dirty="0">
                <a:sym typeface="Wingdings" panose="05000000000000000000" pitchFamily="2" charset="2"/>
              </a:rPr>
              <a:t> přívlastek shodný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35660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07C54-D5F3-BE05-6FD2-689FB7078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adordinace</a:t>
            </a:r>
            <a:r>
              <a:rPr lang="cs-CZ" b="1" dirty="0"/>
              <a:t>: zpřesnění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E1563E-5421-79CF-091B-4780BD43E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upřesnění, oprava prvního výrazu</a:t>
            </a:r>
          </a:p>
          <a:p>
            <a:r>
              <a:rPr lang="cs-CZ" i="1" dirty="0"/>
              <a:t>jinak (řečeno)</a:t>
            </a:r>
            <a:r>
              <a:rPr lang="cs-CZ" dirty="0"/>
              <a:t>, </a:t>
            </a:r>
            <a:r>
              <a:rPr lang="cs-CZ" i="1" dirty="0"/>
              <a:t>přesněji</a:t>
            </a:r>
            <a:r>
              <a:rPr lang="cs-CZ" dirty="0"/>
              <a:t>, </a:t>
            </a:r>
            <a:r>
              <a:rPr lang="cs-CZ" i="1" dirty="0"/>
              <a:t>nebo lépe</a:t>
            </a:r>
            <a:r>
              <a:rPr lang="cs-CZ" dirty="0"/>
              <a:t>, </a:t>
            </a:r>
            <a:r>
              <a:rPr lang="cs-CZ" i="1" dirty="0"/>
              <a:t>či spíše</a:t>
            </a:r>
            <a:r>
              <a:rPr lang="cs-CZ" dirty="0"/>
              <a:t>, …</a:t>
            </a:r>
            <a:endParaRPr lang="cs-CZ" i="1" dirty="0"/>
          </a:p>
          <a:p>
            <a:endParaRPr lang="cs-CZ" dirty="0"/>
          </a:p>
          <a:p>
            <a:r>
              <a:rPr lang="cs-CZ" i="1" dirty="0"/>
              <a:t>Na dovolenou pojedeme </a:t>
            </a:r>
            <a:r>
              <a:rPr lang="cs-CZ" b="1" i="1" dirty="0"/>
              <a:t>v zimě, přesněji řečeno v lednu</a:t>
            </a:r>
            <a:r>
              <a:rPr lang="cs-CZ" i="1" dirty="0"/>
              <a:t>.</a:t>
            </a:r>
          </a:p>
          <a:p>
            <a:endParaRPr lang="cs-CZ" i="1" dirty="0"/>
          </a:p>
          <a:p>
            <a:r>
              <a:rPr lang="cs-CZ" i="1" dirty="0"/>
              <a:t>Postavili si nový </a:t>
            </a:r>
            <a:r>
              <a:rPr lang="cs-CZ" b="1" i="1" dirty="0"/>
              <a:t>domek, či spíše výstavní vilu</a:t>
            </a:r>
            <a:r>
              <a:rPr lang="cs-CZ" i="1" dirty="0"/>
              <a:t>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6554933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B703F-22B4-CB54-96DC-7C388454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adordinace</a:t>
            </a:r>
            <a:r>
              <a:rPr lang="cs-CZ" b="1" dirty="0"/>
              <a:t>: sumarizace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38CE93-22E6-5544-8C5D-FC1FFB133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  <a:p>
            <a:r>
              <a:rPr lang="cs-CZ" i="1" dirty="0"/>
              <a:t>zkrátka</a:t>
            </a:r>
            <a:r>
              <a:rPr lang="cs-CZ" dirty="0"/>
              <a:t>, </a:t>
            </a:r>
            <a:r>
              <a:rPr lang="cs-CZ" i="1" dirty="0"/>
              <a:t>prostě</a:t>
            </a:r>
            <a:r>
              <a:rPr lang="cs-CZ" dirty="0"/>
              <a:t>, </a:t>
            </a:r>
            <a:r>
              <a:rPr lang="cs-CZ" i="1" dirty="0"/>
              <a:t>jednoduše</a:t>
            </a:r>
            <a:r>
              <a:rPr lang="cs-CZ" dirty="0"/>
              <a:t>, …</a:t>
            </a:r>
          </a:p>
          <a:p>
            <a:endParaRPr lang="cs-CZ" i="1" dirty="0"/>
          </a:p>
          <a:p>
            <a:r>
              <a:rPr lang="cs-CZ" i="1" dirty="0"/>
              <a:t>Přišli k nám </a:t>
            </a:r>
            <a:r>
              <a:rPr lang="cs-CZ" b="1" i="1" dirty="0"/>
              <a:t>Březinovi, Nerudovi, Máchovi, zkrátka všichni sousedé</a:t>
            </a:r>
            <a:r>
              <a:rPr lang="cs-CZ" i="1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20550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F7451-2DF5-B13E-5E93-43170B64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adordinace</a:t>
            </a:r>
            <a:r>
              <a:rPr lang="cs-CZ" b="1" dirty="0"/>
              <a:t>: ztotožnění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D957EA-F396-308E-BC13-224F52041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plné ztotožnění obou složek</a:t>
            </a:r>
          </a:p>
          <a:p>
            <a:r>
              <a:rPr lang="cs-CZ" i="1" dirty="0"/>
              <a:t>neboli</a:t>
            </a:r>
            <a:r>
              <a:rPr lang="cs-CZ" dirty="0"/>
              <a:t>, </a:t>
            </a:r>
            <a:r>
              <a:rPr lang="cs-CZ" i="1" dirty="0"/>
              <a:t>čili</a:t>
            </a:r>
            <a:r>
              <a:rPr lang="cs-CZ" dirty="0"/>
              <a:t>, </a:t>
            </a:r>
            <a:r>
              <a:rPr lang="cs-CZ" i="1" dirty="0"/>
              <a:t>aneb</a:t>
            </a:r>
          </a:p>
          <a:p>
            <a:r>
              <a:rPr lang="cs-CZ" b="1" dirty="0"/>
              <a:t>nepíše se čárka</a:t>
            </a:r>
          </a:p>
          <a:p>
            <a:endParaRPr lang="cs-CZ" b="1" dirty="0"/>
          </a:p>
          <a:p>
            <a:r>
              <a:rPr lang="cs-CZ" i="1" dirty="0"/>
              <a:t>Baví nás </a:t>
            </a:r>
            <a:r>
              <a:rPr lang="cs-CZ" b="1" i="1" dirty="0"/>
              <a:t>historie čili dějepis</a:t>
            </a:r>
            <a:r>
              <a:rPr lang="cs-CZ" i="1" dirty="0"/>
              <a:t>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0803493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5C700-CC45-47EF-A1DE-7AA7D7FC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cvičení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DB8CD2-7227-6B37-58B3-038345E13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KOORDINAČNÍ VS ADORDINAČNÍ SKUPINA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5530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26A24-E77C-4B6D-6A28-90CB32F6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/>
          <a:lstStyle/>
          <a:p>
            <a:r>
              <a:rPr lang="cs-CZ" b="1" dirty="0"/>
              <a:t>	koordinace		 VS		   </a:t>
            </a:r>
            <a:r>
              <a:rPr lang="cs-CZ" b="1" dirty="0" err="1"/>
              <a:t>adordinace</a:t>
            </a:r>
            <a:endParaRPr lang="en-GB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72AEA8-9E54-B56C-E0E2-A97C00FA7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670" y="2476088"/>
            <a:ext cx="1962775" cy="19547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B654D54-4CCE-393C-838E-5A6FFB09F9D7}"/>
              </a:ext>
            </a:extLst>
          </p:cNvPr>
          <p:cNvSpPr txBox="1"/>
          <p:nvPr/>
        </p:nvSpPr>
        <p:spPr>
          <a:xfrm>
            <a:off x="833302" y="5137558"/>
            <a:ext cx="4384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Mám ráda</a:t>
            </a:r>
            <a:endParaRPr lang="en-GB" sz="26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476B547-D748-A889-6818-A1234CC04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958" y="3812762"/>
            <a:ext cx="2063856" cy="16574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14DD0C9-8032-F970-1637-EF8337D38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48" y="1688648"/>
            <a:ext cx="2114659" cy="157488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89095AC-CC31-A11C-E8E6-1240823C64A9}"/>
              </a:ext>
            </a:extLst>
          </p:cNvPr>
          <p:cNvSpPr txBox="1"/>
          <p:nvPr/>
        </p:nvSpPr>
        <p:spPr>
          <a:xfrm>
            <a:off x="5823857" y="4509089"/>
            <a:ext cx="7032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Mám ráda wombata, typické australské zvíře.</a:t>
            </a:r>
            <a:endParaRPr lang="en-GB" sz="2600" b="1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6899AEF-238C-2F48-7F5F-80A36ACC6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530" y="1690688"/>
            <a:ext cx="2114659" cy="1574881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69A25BE-6897-54C4-8986-089E66F00CCB}"/>
              </a:ext>
            </a:extLst>
          </p:cNvPr>
          <p:cNvCxnSpPr/>
          <p:nvPr/>
        </p:nvCxnSpPr>
        <p:spPr>
          <a:xfrm flipH="1" flipV="1">
            <a:off x="718457" y="3429000"/>
            <a:ext cx="1905000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6A2B733-E96A-B73A-CBE4-0A3C96BB5057}"/>
              </a:ext>
            </a:extLst>
          </p:cNvPr>
          <p:cNvCxnSpPr>
            <a:cxnSpLocks/>
          </p:cNvCxnSpPr>
          <p:nvPr/>
        </p:nvCxnSpPr>
        <p:spPr>
          <a:xfrm flipV="1">
            <a:off x="2623457" y="4381500"/>
            <a:ext cx="130627" cy="952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DEBF36B8-40B6-8007-F4E2-68D81FFC60EA}"/>
              </a:ext>
            </a:extLst>
          </p:cNvPr>
          <p:cNvCxnSpPr>
            <a:cxnSpLocks/>
          </p:cNvCxnSpPr>
          <p:nvPr/>
        </p:nvCxnSpPr>
        <p:spPr>
          <a:xfrm flipV="1">
            <a:off x="2623457" y="5001532"/>
            <a:ext cx="804458" cy="332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A47DA238-9E4B-AC18-DC75-0CECDB6E308E}"/>
              </a:ext>
            </a:extLst>
          </p:cNvPr>
          <p:cNvCxnSpPr>
            <a:cxnSpLocks/>
          </p:cNvCxnSpPr>
          <p:nvPr/>
        </p:nvCxnSpPr>
        <p:spPr>
          <a:xfrm flipV="1">
            <a:off x="8418470" y="3429000"/>
            <a:ext cx="921472" cy="1080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85B53DB9-E756-92EA-C998-40B2AA7A0FFE}"/>
              </a:ext>
            </a:extLst>
          </p:cNvPr>
          <p:cNvCxnSpPr>
            <a:cxnSpLocks/>
          </p:cNvCxnSpPr>
          <p:nvPr/>
        </p:nvCxnSpPr>
        <p:spPr>
          <a:xfrm flipH="1" flipV="1">
            <a:off x="9513859" y="3429000"/>
            <a:ext cx="1057330" cy="1080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1793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A604E-30CE-F03E-905C-B951A5A2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koordinační</a:t>
            </a:r>
            <a:r>
              <a:rPr lang="cs-CZ" b="1" dirty="0"/>
              <a:t> a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adordinační</a:t>
            </a:r>
            <a:r>
              <a:rPr lang="cs-CZ" b="1" dirty="0"/>
              <a:t> skupinu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55249-B5E8-D554-23FA-CF532B57B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Koupíme pivo, víno a rum.</a:t>
            </a:r>
          </a:p>
          <a:p>
            <a:r>
              <a:rPr lang="cs-CZ" i="1" dirty="0"/>
              <a:t>Přidejte do těsta buď čokoládu, nebo rozinky.</a:t>
            </a:r>
          </a:p>
          <a:p>
            <a:r>
              <a:rPr lang="cs-CZ" i="1" dirty="0"/>
              <a:t>Hřbitovní kvítí, první básnickou sbírku Jana Nerudy, nepřijala kritika příznivě.</a:t>
            </a:r>
          </a:p>
          <a:p>
            <a:r>
              <a:rPr lang="cs-CZ" i="1" dirty="0"/>
              <a:t>Na vaření potřebujeme nejen pomeranče, ale i citrony.</a:t>
            </a:r>
          </a:p>
          <a:p>
            <a:r>
              <a:rPr lang="cs-CZ" i="1" dirty="0"/>
              <a:t>Obrazovka přinesla nový druh umění – hraný televizní seriál.</a:t>
            </a:r>
          </a:p>
          <a:p>
            <a:r>
              <a:rPr lang="cs-CZ" i="1" dirty="0"/>
              <a:t>Sněžka, nejvyšší hora v Česku, měří 1602 metrů.</a:t>
            </a:r>
          </a:p>
          <a:p>
            <a:r>
              <a:rPr lang="cs-CZ" i="1" dirty="0"/>
              <a:t>Žili výstředně, ba až rozmařile.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3510671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A604E-30CE-F03E-905C-B951A5A2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koordinační</a:t>
            </a:r>
            <a:r>
              <a:rPr lang="cs-CZ" b="1" dirty="0"/>
              <a:t> a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adordinační</a:t>
            </a:r>
            <a:r>
              <a:rPr lang="cs-CZ" b="1" dirty="0"/>
              <a:t> skupinu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55249-B5E8-D554-23FA-CF532B57B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Koupíme pivo, víno a rum.</a:t>
            </a:r>
          </a:p>
          <a:p>
            <a:r>
              <a:rPr lang="cs-CZ" i="1" dirty="0"/>
              <a:t>Přidejte do těsta buď čokoládu, nebo rozinky.</a:t>
            </a:r>
          </a:p>
          <a:p>
            <a:r>
              <a:rPr lang="cs-CZ" i="1" dirty="0"/>
              <a:t>Hřbitovní kvítí, první básnickou sbírku Jana Nerudy, nepřijala kritika příznivě.</a:t>
            </a:r>
          </a:p>
          <a:p>
            <a:r>
              <a:rPr lang="cs-CZ" i="1" dirty="0"/>
              <a:t>Na vaření potřebujeme nejen pomeranče, ale i citrony.</a:t>
            </a:r>
          </a:p>
          <a:p>
            <a:r>
              <a:rPr lang="cs-CZ" i="1" dirty="0"/>
              <a:t>Obrazovka přinesla nový druh umění – hraný televizní seriál.</a:t>
            </a:r>
          </a:p>
          <a:p>
            <a:r>
              <a:rPr lang="cs-CZ" i="1" dirty="0"/>
              <a:t>Sněžka, nejvyšší hora v Česku, měří 1602 metrů.</a:t>
            </a:r>
          </a:p>
          <a:p>
            <a:r>
              <a:rPr lang="cs-CZ" i="1" dirty="0"/>
              <a:t>Žili výstředně, ba až rozmařile.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6246223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A604E-30CE-F03E-905C-B951A5A2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koordinační</a:t>
            </a:r>
            <a:r>
              <a:rPr lang="cs-CZ" b="1" dirty="0"/>
              <a:t> a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adordinační</a:t>
            </a:r>
            <a:r>
              <a:rPr lang="cs-CZ" b="1" dirty="0"/>
              <a:t> skupinu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55249-B5E8-D554-23FA-CF532B57B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Koupíme pivo, víno a rum.</a:t>
            </a:r>
          </a:p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Přidejte do těsta buď čokoládu, nebo rozinky.</a:t>
            </a:r>
          </a:p>
          <a:p>
            <a:r>
              <a:rPr lang="cs-CZ" i="1" dirty="0"/>
              <a:t>Hřbitovní kvítí, první básnickou sbírku Jana Nerudy, nepřijala kritika příznivě.</a:t>
            </a:r>
          </a:p>
          <a:p>
            <a:r>
              <a:rPr lang="cs-CZ" i="1" dirty="0"/>
              <a:t>Na vaření potřebujeme nejen pomeranče, ale i citrony.</a:t>
            </a:r>
          </a:p>
          <a:p>
            <a:r>
              <a:rPr lang="cs-CZ" i="1" dirty="0"/>
              <a:t>Obrazovka přinesla nový druh umění – hraný televizní seriál.</a:t>
            </a:r>
          </a:p>
          <a:p>
            <a:r>
              <a:rPr lang="cs-CZ" i="1" dirty="0"/>
              <a:t>Sněžka, nejvyšší hora v Česku, měří 1602 metrů.</a:t>
            </a:r>
          </a:p>
          <a:p>
            <a:r>
              <a:rPr lang="cs-CZ" i="1" dirty="0"/>
              <a:t>Žili výstředně, ba až rozmařile.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7361192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A604E-30CE-F03E-905C-B951A5A2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koordinační</a:t>
            </a:r>
            <a:r>
              <a:rPr lang="cs-CZ" b="1" dirty="0"/>
              <a:t> a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adordinační</a:t>
            </a:r>
            <a:r>
              <a:rPr lang="cs-CZ" b="1" dirty="0"/>
              <a:t> skupinu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55249-B5E8-D554-23FA-CF532B57B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Koupíme pivo, víno a rum.</a:t>
            </a:r>
          </a:p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Přidejte do těsta buď čokoládu, nebo rozinky.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Hřbitovní kvítí, první básnickou sbírku Jana Nerudy, nepřijala kritika příznivě.</a:t>
            </a:r>
          </a:p>
          <a:p>
            <a:r>
              <a:rPr lang="cs-CZ" i="1" dirty="0"/>
              <a:t>Na vaření potřebujeme nejen pomeranče, ale i citrony.</a:t>
            </a:r>
          </a:p>
          <a:p>
            <a:r>
              <a:rPr lang="cs-CZ" i="1" dirty="0"/>
              <a:t>Obrazovka přinesla nový druh umění – hraný televizní seriál.</a:t>
            </a:r>
          </a:p>
          <a:p>
            <a:r>
              <a:rPr lang="cs-CZ" i="1" dirty="0"/>
              <a:t>Sněžka, nejvyšší hora v Česku, měří 1602 metrů.</a:t>
            </a:r>
          </a:p>
          <a:p>
            <a:r>
              <a:rPr lang="cs-CZ" i="1" dirty="0"/>
              <a:t>Žili výstředně, ba až rozmařile.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5938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literatura</a:t>
            </a:r>
            <a:endParaRPr lang="en-GB" b="1" dirty="0"/>
          </a:p>
        </p:txBody>
      </p:sp>
      <p:sp>
        <p:nvSpPr>
          <p:cNvPr id="6" name="AutoShape 2" descr="VÃ½sledek obrÃ¡zku pro novÃ½ encyklopedickÃ½ slovnÃ­k ÄeÅ¡t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5D0DD9-70FD-791E-FE95-4535DD65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46" y="2668776"/>
            <a:ext cx="2228850" cy="31146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FB914FE-922C-2FB8-E020-B0AADF184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624" y="2078160"/>
            <a:ext cx="2164248" cy="31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8922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A604E-30CE-F03E-905C-B951A5A2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koordinační</a:t>
            </a:r>
            <a:r>
              <a:rPr lang="cs-CZ" b="1" dirty="0"/>
              <a:t> a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adordinační</a:t>
            </a:r>
            <a:r>
              <a:rPr lang="cs-CZ" b="1" dirty="0"/>
              <a:t> skupinu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55249-B5E8-D554-23FA-CF532B57B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Koupíme pivo, víno a rum.</a:t>
            </a:r>
          </a:p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Přidejte do těsta buď čokoládu, nebo rozinky.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Hřbitovní kvítí, první básnickou sbírku Jana Nerudy, nepřijala kritika příznivě.</a:t>
            </a:r>
          </a:p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Na vaření potřebujeme nejen pomeranče, ale i citrony.</a:t>
            </a:r>
          </a:p>
          <a:p>
            <a:r>
              <a:rPr lang="cs-CZ" i="1" dirty="0"/>
              <a:t>Obrazovka přinesla nový druh umění – hraný televizní seriál.</a:t>
            </a:r>
          </a:p>
          <a:p>
            <a:r>
              <a:rPr lang="cs-CZ" i="1" dirty="0"/>
              <a:t>Sněžka, nejvyšší hora v Česku, měří 1602 metrů.</a:t>
            </a:r>
          </a:p>
          <a:p>
            <a:r>
              <a:rPr lang="cs-CZ" i="1" dirty="0"/>
              <a:t>Žili výstředně, ba až rozmařile.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9269530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A604E-30CE-F03E-905C-B951A5A2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koordinační</a:t>
            </a:r>
            <a:r>
              <a:rPr lang="cs-CZ" b="1" dirty="0"/>
              <a:t> a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adordinační</a:t>
            </a:r>
            <a:r>
              <a:rPr lang="cs-CZ" b="1" dirty="0"/>
              <a:t> skupinu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55249-B5E8-D554-23FA-CF532B57B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Koupíme pivo, víno a rum.</a:t>
            </a:r>
          </a:p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Přidejte do těsta buď čokoládu, nebo rozinky.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Hřbitovní kvítí, první básnickou sbírku Jana Nerudy, nepřijala kritika příznivě.</a:t>
            </a:r>
          </a:p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Na vaření potřebujeme nejen pomeranče, ale i citrony.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Obrazovka přinesla nový druh umění – hraný televizní seriál.</a:t>
            </a:r>
          </a:p>
          <a:p>
            <a:r>
              <a:rPr lang="cs-CZ" i="1" dirty="0"/>
              <a:t>Sněžka, nejvyšší hora v Česku, měří 1602 metrů.</a:t>
            </a:r>
          </a:p>
          <a:p>
            <a:r>
              <a:rPr lang="cs-CZ" i="1" dirty="0"/>
              <a:t>Žili výstředně, ba až rozmařile.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3386294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A604E-30CE-F03E-905C-B951A5A2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koordinační</a:t>
            </a:r>
            <a:r>
              <a:rPr lang="cs-CZ" b="1" dirty="0"/>
              <a:t> a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adordinační</a:t>
            </a:r>
            <a:r>
              <a:rPr lang="cs-CZ" b="1" dirty="0"/>
              <a:t> skupinu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55249-B5E8-D554-23FA-CF532B57B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Koupíme pivo, víno a rum.</a:t>
            </a:r>
          </a:p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Přidejte do těsta buď čokoládu, nebo rozinky.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Hřbitovní kvítí, první básnickou sbírku Jana Nerudy, nepřijala kritika příznivě.</a:t>
            </a:r>
          </a:p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Na vaření potřebujeme nejen pomeranče, ale i citrony.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Obrazovka přinesla nový druh umění – hraný televizní seriál.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Sněžka, nejvyšší hora v Česku, měří 1602 metrů.</a:t>
            </a:r>
          </a:p>
          <a:p>
            <a:r>
              <a:rPr lang="cs-CZ" i="1" dirty="0"/>
              <a:t>Žili výstředně, ba až rozmařile.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4262188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A604E-30CE-F03E-905C-B951A5A2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koordinační</a:t>
            </a:r>
            <a:r>
              <a:rPr lang="cs-CZ" b="1" dirty="0"/>
              <a:t> a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adordinační</a:t>
            </a:r>
            <a:r>
              <a:rPr lang="cs-CZ" b="1" dirty="0"/>
              <a:t> skupinu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55249-B5E8-D554-23FA-CF532B57B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Koupíme pivo, víno a rum.</a:t>
            </a:r>
          </a:p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Přidejte do těsta buď čokoládu, nebo rozinky.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Hřbitovní kvítí, první básnickou sbírku Jana Nerudy, nepřijala kritika příznivě.</a:t>
            </a:r>
          </a:p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Na vaření potřebujeme nejen pomeranče, ale i citrony.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Obrazovka přinesla nový druh umění – hraný televizní seriál.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Sněžka, nejvyšší hora v Česku, měří 1602 metrů.</a:t>
            </a:r>
          </a:p>
          <a:p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Žili výstředně, ba až rozmařile.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8715910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F6258-F9B1-89F2-803D-BCD80AC7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KOORDINACI VS ADORDINACI A DOPLŇTE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CFDF4-F964-AC2B-A03F-871C07AF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Šér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Chán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nejobávanější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tvor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džungle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Mauglího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nenávidě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l.</a:t>
            </a:r>
          </a:p>
          <a:p>
            <a:r>
              <a:rPr lang="cs-CZ" i="1" dirty="0"/>
              <a:t>N</a:t>
            </a:r>
            <a:r>
              <a:rPr lang="en-GB" i="1" dirty="0" err="1"/>
              <a:t>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en-GB" i="1" dirty="0"/>
              <a:t> </a:t>
            </a:r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Rádi navštěvujeme hrady zámky skanzeny a zříceniny.</a:t>
            </a:r>
          </a:p>
          <a:p>
            <a:r>
              <a:rPr lang="cs-CZ" i="1" dirty="0"/>
              <a:t>Letos jsme navštívili hrad Přimda nejstarší dochovaný kamenný hrad v Čechách.</a:t>
            </a:r>
          </a:p>
          <a:p>
            <a:r>
              <a:rPr lang="cs-CZ" i="1" dirty="0"/>
              <a:t>Při rýmě nemám chuť ani na pivo ani na cigaretu.</a:t>
            </a:r>
          </a:p>
          <a:p>
            <a:r>
              <a:rPr lang="cs-CZ" i="1" dirty="0"/>
              <a:t>Při rýmě nemám chuť na jídlo ani na zmrzlinu.</a:t>
            </a:r>
          </a:p>
          <a:p>
            <a:r>
              <a:rPr lang="cs-CZ" i="1" dirty="0"/>
              <a:t>Náš oblíbený autor psal zajímavě ale pomalu.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2727246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F6258-F9B1-89F2-803D-BCD80AC7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KOORDINACI VS ADORDINACI A DOPLŇTE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CFDF4-F964-AC2B-A03F-871C07AF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Šér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Chán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nejobávanější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tvor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džungle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Mauglího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nenávidě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l.</a:t>
            </a:r>
          </a:p>
          <a:p>
            <a:r>
              <a:rPr lang="cs-CZ" i="1" dirty="0"/>
              <a:t>N</a:t>
            </a:r>
            <a:r>
              <a:rPr lang="en-GB" i="1" dirty="0" err="1"/>
              <a:t>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en-GB" i="1" dirty="0"/>
              <a:t> </a:t>
            </a:r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Rádi navštěvujeme hrady zámky skanzeny a zříceniny.</a:t>
            </a:r>
          </a:p>
          <a:p>
            <a:r>
              <a:rPr lang="cs-CZ" i="1" dirty="0"/>
              <a:t>Letos jsme navštívili hrad Přimda nejstarší dochovaný kamenný hrad v Čechách.</a:t>
            </a:r>
          </a:p>
          <a:p>
            <a:r>
              <a:rPr lang="cs-CZ" i="1" dirty="0"/>
              <a:t>Při rýmě nemám chuť ani na pivo ani na cigaretu.</a:t>
            </a:r>
          </a:p>
          <a:p>
            <a:r>
              <a:rPr lang="cs-CZ" i="1" dirty="0"/>
              <a:t>Při rýmě nemám chuť na jídlo ani na zmrzlinu.</a:t>
            </a:r>
          </a:p>
          <a:p>
            <a:r>
              <a:rPr lang="cs-CZ" i="1" dirty="0"/>
              <a:t>Náš oblíbený autor psal zajímavě ale pomalu.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3282611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F6258-F9B1-89F2-803D-BCD80AC7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KOORDINACI VS ADORDINACI A DOPLŇTE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CFDF4-F964-AC2B-A03F-871C07AF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nejobávanější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ejobávanější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tvor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džungle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Šér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Chán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Mauglího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nenávidě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l.</a:t>
            </a:r>
          </a:p>
          <a:p>
            <a:r>
              <a:rPr lang="cs-CZ" i="1" dirty="0"/>
              <a:t>Rádi navštěvujeme hrady zámky skanzeny a zříceniny.</a:t>
            </a:r>
          </a:p>
          <a:p>
            <a:r>
              <a:rPr lang="cs-CZ" i="1" dirty="0"/>
              <a:t>Letos jsme navštívili hrad Přimda nejstarší dochovaný kamenný hrad v Čechách.</a:t>
            </a:r>
          </a:p>
          <a:p>
            <a:r>
              <a:rPr lang="cs-CZ" i="1" dirty="0"/>
              <a:t>Při rýmě nemám chuť ani na pivo ani na cigaretu.</a:t>
            </a:r>
          </a:p>
          <a:p>
            <a:r>
              <a:rPr lang="cs-CZ" i="1" dirty="0"/>
              <a:t>Při rýmě nemám chuť na jídlo ani na zmrzlinu.</a:t>
            </a:r>
          </a:p>
          <a:p>
            <a:r>
              <a:rPr lang="cs-CZ" i="1" dirty="0"/>
              <a:t>Náš oblíbený autor psal zajímavě ale pomalu.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5948023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F6258-F9B1-89F2-803D-BCD80AC7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KOORDINACI VS ADORDINACI A DOPLŇTE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CFDF4-F964-AC2B-A03F-871C07AF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nejobávanější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ejobávanější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tvor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džungle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Šér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Chán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Mauglího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2">
                    <a:lumMod val="75000"/>
                  </a:schemeClr>
                </a:solidFill>
              </a:rPr>
              <a:t>nenávidě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l.</a:t>
            </a:r>
          </a:p>
          <a:p>
            <a:r>
              <a:rPr lang="cs-CZ" i="1" dirty="0"/>
              <a:t>Rádi navštěvujeme hrady zámky skanzeny a zříceniny.</a:t>
            </a:r>
          </a:p>
          <a:p>
            <a:r>
              <a:rPr lang="cs-CZ" i="1" dirty="0"/>
              <a:t>Letos jsme navštívili hrad Přimda nejstarší dochovaný kamenný hrad v Čechách.</a:t>
            </a:r>
          </a:p>
          <a:p>
            <a:r>
              <a:rPr lang="cs-CZ" i="1" dirty="0"/>
              <a:t>Při rýmě nemám chuť ani na pivo ani na cigaretu.</a:t>
            </a:r>
          </a:p>
          <a:p>
            <a:r>
              <a:rPr lang="cs-CZ" i="1" dirty="0"/>
              <a:t>Při rýmě nemám chuť na jídlo ani na zmrzlinu.</a:t>
            </a:r>
          </a:p>
          <a:p>
            <a:r>
              <a:rPr lang="cs-CZ" i="1" dirty="0"/>
              <a:t>Náš oblíbený autor psal zajímavě ale pomalu.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9868549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F6258-F9B1-89F2-803D-BCD80AC7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KOORDINACI VS ADORDINACI A DOPLŇTE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CFDF4-F964-AC2B-A03F-871C07AF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nejobávanější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N</a:t>
            </a:r>
            <a:r>
              <a:rPr lang="en-GB" i="1" dirty="0" err="1"/>
              <a:t>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en-GB" i="1" dirty="0"/>
              <a:t> </a:t>
            </a:r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Rádi navštěvujeme hrady zámky skanzeny a zříceniny.</a:t>
            </a:r>
          </a:p>
          <a:p>
            <a:r>
              <a:rPr lang="cs-CZ" i="1" dirty="0"/>
              <a:t>Letos jsme navštívili hrad Přimda nejstarší dochovaný kamenný hrad v Čechách.</a:t>
            </a:r>
          </a:p>
          <a:p>
            <a:r>
              <a:rPr lang="cs-CZ" i="1" dirty="0"/>
              <a:t>Při rýmě nemám chuť ani na pivo ani na cigaretu.</a:t>
            </a:r>
          </a:p>
          <a:p>
            <a:r>
              <a:rPr lang="cs-CZ" i="1" dirty="0"/>
              <a:t>Při rýmě nemám chuť na jídlo ani na zmrzlinu.</a:t>
            </a:r>
          </a:p>
          <a:p>
            <a:r>
              <a:rPr lang="cs-CZ" i="1" dirty="0"/>
              <a:t>Náš oblíbený autor psal zajímavě ale pomalu.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9204673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F6258-F9B1-89F2-803D-BCD80AC7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KOORDINACI VS ADORDINACI A DOPLŇTE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CFDF4-F964-AC2B-A03F-871C07AF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nejobávanější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N</a:t>
            </a:r>
            <a:r>
              <a:rPr lang="en-GB" i="1" dirty="0" err="1"/>
              <a:t>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en-GB" i="1" dirty="0"/>
              <a:t> </a:t>
            </a:r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Rádi navštěvujeme hrady, zámky, skanzeny a zříceniny.</a:t>
            </a:r>
          </a:p>
          <a:p>
            <a:r>
              <a:rPr lang="cs-CZ" i="1" dirty="0"/>
              <a:t>Letos jsme navštívili hrad Přimda nejstarší dochovaný kamenný hrad v Čechách.</a:t>
            </a:r>
          </a:p>
          <a:p>
            <a:r>
              <a:rPr lang="cs-CZ" i="1" dirty="0"/>
              <a:t>Při rýmě nemám chuť ani na pivo ani na cigaretu.</a:t>
            </a:r>
          </a:p>
          <a:p>
            <a:r>
              <a:rPr lang="cs-CZ" i="1" dirty="0"/>
              <a:t>Při rýmě nemám chuť na jídlo ani na zmrzlinu.</a:t>
            </a:r>
          </a:p>
          <a:p>
            <a:r>
              <a:rPr lang="cs-CZ" i="1" dirty="0"/>
              <a:t>Náš oblíbený autor psal zajímavě ale pomalu.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4269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literatura</a:t>
            </a:r>
            <a:endParaRPr lang="en-GB" b="1" dirty="0"/>
          </a:p>
        </p:txBody>
      </p:sp>
      <p:sp>
        <p:nvSpPr>
          <p:cNvPr id="6" name="AutoShape 2" descr="VÃ½sledek obrÃ¡zku pro novÃ½ encyklopedickÃ½ slovnÃ­k ÄeÅ¡t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5D0DD9-70FD-791E-FE95-4535DD65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46" y="2668776"/>
            <a:ext cx="2228850" cy="31146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EFA893B-9A4F-2D89-2E95-52F1402F2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202" y="4010128"/>
            <a:ext cx="1611106" cy="241146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9D333A-0821-4C30-F43A-5BEAA742A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292" y="4010129"/>
            <a:ext cx="1695559" cy="241146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FB914FE-922C-2FB8-E020-B0AADF184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624" y="2078160"/>
            <a:ext cx="2164248" cy="31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1330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F6258-F9B1-89F2-803D-BCD80AC7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KOORDINACI VS ADORDINACI A DOPLŇTE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CFDF4-F964-AC2B-A03F-871C07AF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nejobávanější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N</a:t>
            </a:r>
            <a:r>
              <a:rPr lang="en-GB" i="1" dirty="0" err="1"/>
              <a:t>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en-GB" i="1" dirty="0"/>
              <a:t> </a:t>
            </a:r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Rádi navštěvujeme hrady, zámky, skanzeny a zříceniny.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Letos jsme navštívili hrad Přimda nejstarší dochovaný kamenný hrad v Čechách.</a:t>
            </a:r>
          </a:p>
          <a:p>
            <a:r>
              <a:rPr lang="cs-CZ" i="1" dirty="0"/>
              <a:t>Při rýmě nemám chuť ani na pivo ani na cigaretu.</a:t>
            </a:r>
          </a:p>
          <a:p>
            <a:r>
              <a:rPr lang="cs-CZ" i="1" dirty="0"/>
              <a:t>Při rýmě nemám chuť na jídlo ani na zmrzlinu.</a:t>
            </a:r>
          </a:p>
          <a:p>
            <a:r>
              <a:rPr lang="cs-CZ" i="1" dirty="0"/>
              <a:t>Náš oblíbený autor psal zajímavě ale pomalu.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4341267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F6258-F9B1-89F2-803D-BCD80AC7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KOORDINACI VS ADORDINACI A DOPLŇTE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CFDF4-F964-AC2B-A03F-871C07AF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nejobávanější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N</a:t>
            </a:r>
            <a:r>
              <a:rPr lang="en-GB" i="1" dirty="0" err="1"/>
              <a:t>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en-GB" i="1" dirty="0"/>
              <a:t> </a:t>
            </a:r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Rádi navštěvujeme hrady, zámky, skanzeny a zříceniny.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Letos jsme navštívili hrad Přimda, nejstarší dochovaný kamenný hrad v Čechách.</a:t>
            </a:r>
          </a:p>
          <a:p>
            <a:r>
              <a:rPr lang="cs-CZ" i="1" dirty="0"/>
              <a:t>Při rýmě nemám chuť ani na pivo ani na cigaretu.</a:t>
            </a:r>
          </a:p>
          <a:p>
            <a:r>
              <a:rPr lang="cs-CZ" i="1" dirty="0"/>
              <a:t>Při rýmě nemám chuť na jídlo ani na zmrzlinu.</a:t>
            </a:r>
          </a:p>
          <a:p>
            <a:r>
              <a:rPr lang="cs-CZ" i="1" dirty="0"/>
              <a:t>Náš oblíbený autor psal zajímavě ale pomalu.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3535985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F6258-F9B1-89F2-803D-BCD80AC7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KOORDINACI VS ADORDINACI A DOPLŇTE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CFDF4-F964-AC2B-A03F-871C07AF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nejobávanější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N</a:t>
            </a:r>
            <a:r>
              <a:rPr lang="en-GB" i="1" dirty="0" err="1"/>
              <a:t>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en-GB" i="1" dirty="0"/>
              <a:t> </a:t>
            </a:r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Rádi navštěvujeme hrady, zámky, skanzeny a zříceniny.</a:t>
            </a:r>
          </a:p>
          <a:p>
            <a:r>
              <a:rPr lang="cs-CZ" i="1" dirty="0"/>
              <a:t>Letos jsme navštívili hrad Přimda, nejstarší dochovaný kamenný hrad v Čechách.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Při rýmě nemám chuť ani na pivo ani na cigaretu.</a:t>
            </a:r>
          </a:p>
          <a:p>
            <a:r>
              <a:rPr lang="cs-CZ" i="1" dirty="0"/>
              <a:t>Při rýmě nemám chuť na jídlo ani na zmrzlinu.</a:t>
            </a:r>
          </a:p>
          <a:p>
            <a:r>
              <a:rPr lang="cs-CZ" i="1" dirty="0"/>
              <a:t>Náš oblíbený autor psal zajímavě ale pomalu.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389108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F6258-F9B1-89F2-803D-BCD80AC7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KOORDINACI VS ADORDINACI A DOPLŇTE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CFDF4-F964-AC2B-A03F-871C07AF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nejobávanější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N</a:t>
            </a:r>
            <a:r>
              <a:rPr lang="en-GB" i="1" dirty="0" err="1"/>
              <a:t>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en-GB" i="1" dirty="0"/>
              <a:t> </a:t>
            </a:r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Rádi navštěvujeme hrady, zámky, skanzeny a zříceniny.</a:t>
            </a:r>
          </a:p>
          <a:p>
            <a:r>
              <a:rPr lang="cs-CZ" i="1" dirty="0"/>
              <a:t>Letos jsme navštívili hrad Přimda, nejstarší dochovaný kamenný hrad v Čechách.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Při rýmě nemám chuť ani na pivo, ani na cigaretu.</a:t>
            </a:r>
          </a:p>
          <a:p>
            <a:r>
              <a:rPr lang="cs-CZ" i="1" dirty="0"/>
              <a:t>Při rýmě nemám chuť na jídlo ani na zmrzlinu.</a:t>
            </a:r>
          </a:p>
          <a:p>
            <a:r>
              <a:rPr lang="cs-CZ" i="1" dirty="0"/>
              <a:t>Náš oblíbený autor psal zajímavě ale pomalu.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615122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F6258-F9B1-89F2-803D-BCD80AC7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KOORDINACI VS ADORDINACI A DOPLŇTE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CFDF4-F964-AC2B-A03F-871C07AF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nejobávanější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N</a:t>
            </a:r>
            <a:r>
              <a:rPr lang="en-GB" i="1" dirty="0" err="1"/>
              <a:t>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en-GB" i="1" dirty="0"/>
              <a:t> </a:t>
            </a:r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Rádi navštěvujeme hrady, zámky, skanzeny a zříceniny.</a:t>
            </a:r>
          </a:p>
          <a:p>
            <a:r>
              <a:rPr lang="cs-CZ" i="1" dirty="0"/>
              <a:t>Letos jsme navštívili hrad Přimda, nejstarší dochovaný kamenný hrad v Čechách.</a:t>
            </a:r>
          </a:p>
          <a:p>
            <a:r>
              <a:rPr lang="cs-CZ" i="1" dirty="0"/>
              <a:t>Při rýmě nemám chuť ani na pivo, ani na cigaretu.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Při rýmě nemám chuť na jídlo ani na zmrzlinu.</a:t>
            </a:r>
          </a:p>
          <a:p>
            <a:r>
              <a:rPr lang="cs-CZ" i="1" dirty="0"/>
              <a:t>Náš oblíbený autor psal zajímavě ale pomalu.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720420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F6258-F9B1-89F2-803D-BCD80AC7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KOORDINACI VS ADORDINACI A DOPLŇTE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CFDF4-F964-AC2B-A03F-871C07AF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nejobávanější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N</a:t>
            </a:r>
            <a:r>
              <a:rPr lang="en-GB" i="1" dirty="0" err="1"/>
              <a:t>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en-GB" i="1" dirty="0"/>
              <a:t> </a:t>
            </a:r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Rádi navštěvujeme hrady, zámky, skanzeny a zříceniny.</a:t>
            </a:r>
          </a:p>
          <a:p>
            <a:r>
              <a:rPr lang="cs-CZ" i="1" dirty="0"/>
              <a:t>Letos jsme navštívili hrad Přimda, nejstarší dochovaný kamenný hrad v Čechách.</a:t>
            </a:r>
          </a:p>
          <a:p>
            <a:r>
              <a:rPr lang="cs-CZ" i="1" dirty="0"/>
              <a:t>Při rýmě nemám chuť ani na pivo, ani na cigaretu.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Při rýmě nemám chuť na jídlo ani na zmrzlinu.</a:t>
            </a:r>
          </a:p>
          <a:p>
            <a:r>
              <a:rPr lang="cs-CZ" i="1" dirty="0"/>
              <a:t>Náš oblíbený autor psal zajímavě ale pomalu.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8645988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F6258-F9B1-89F2-803D-BCD80AC7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KOORDINACI VS ADORDINACI A DOPLŇTE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CFDF4-F964-AC2B-A03F-871C07AF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nejobávanější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cs-CZ" i="1" dirty="0"/>
              <a:t>,</a:t>
            </a:r>
            <a:r>
              <a:rPr lang="en-GB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N</a:t>
            </a:r>
            <a:r>
              <a:rPr lang="en-GB" i="1" dirty="0" err="1"/>
              <a:t>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en-GB" i="1" dirty="0"/>
              <a:t> </a:t>
            </a:r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Rádi navštěvujeme hrady, zámky, skanzeny a zříceniny.</a:t>
            </a:r>
          </a:p>
          <a:p>
            <a:r>
              <a:rPr lang="cs-CZ" i="1" dirty="0"/>
              <a:t>Letos jsme navštívili hrad Přimda, nejstarší dochovaný kamenný hrad v Čechách.</a:t>
            </a:r>
          </a:p>
          <a:p>
            <a:r>
              <a:rPr lang="cs-CZ" i="1" dirty="0"/>
              <a:t>Při rýmě nemám chuť ani na pivo, ani na cigaretu.</a:t>
            </a:r>
          </a:p>
          <a:p>
            <a:r>
              <a:rPr lang="cs-CZ" i="1" dirty="0"/>
              <a:t>Při rýmě nemám chuť na jídlo ani na zmrzlinu.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Náš oblíbený autor psal zajímavě ale pomalu.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721465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F6258-F9B1-89F2-803D-BCD80AC7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ROZLIŠTE KOORDINACI VS ADORDINACI A DOPLŇTE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CFDF4-F964-AC2B-A03F-871C07AF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en-GB" i="1" dirty="0"/>
              <a:t>, </a:t>
            </a:r>
            <a:r>
              <a:rPr lang="en-GB" i="1" dirty="0" err="1"/>
              <a:t>nejobávanější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en-GB" i="1" dirty="0"/>
              <a:t>,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N</a:t>
            </a:r>
            <a:r>
              <a:rPr lang="en-GB" i="1" dirty="0" err="1"/>
              <a:t>ejobávanější</a:t>
            </a:r>
            <a:r>
              <a:rPr lang="en-GB" i="1" dirty="0"/>
              <a:t> </a:t>
            </a:r>
            <a:r>
              <a:rPr lang="en-GB" i="1" dirty="0" err="1"/>
              <a:t>tvor</a:t>
            </a:r>
            <a:r>
              <a:rPr lang="en-GB" i="1" dirty="0"/>
              <a:t> </a:t>
            </a:r>
            <a:r>
              <a:rPr lang="en-GB" i="1" dirty="0" err="1"/>
              <a:t>džungle</a:t>
            </a:r>
            <a:r>
              <a:rPr lang="en-GB" i="1" dirty="0"/>
              <a:t> </a:t>
            </a:r>
            <a:r>
              <a:rPr lang="en-GB" i="1" dirty="0" err="1"/>
              <a:t>Šér</a:t>
            </a:r>
            <a:r>
              <a:rPr lang="en-GB" i="1" dirty="0"/>
              <a:t> </a:t>
            </a:r>
            <a:r>
              <a:rPr lang="en-GB" i="1" dirty="0" err="1"/>
              <a:t>Chán</a:t>
            </a:r>
            <a:r>
              <a:rPr lang="cs-CZ" i="1" dirty="0"/>
              <a:t> </a:t>
            </a:r>
            <a:r>
              <a:rPr lang="en-GB" i="1" dirty="0" err="1"/>
              <a:t>Mauglího</a:t>
            </a:r>
            <a:r>
              <a:rPr lang="en-GB" i="1" dirty="0"/>
              <a:t> </a:t>
            </a:r>
            <a:r>
              <a:rPr lang="en-GB" i="1" dirty="0" err="1"/>
              <a:t>nenávidě</a:t>
            </a:r>
            <a:r>
              <a:rPr lang="cs-CZ" i="1" dirty="0"/>
              <a:t>l.</a:t>
            </a:r>
          </a:p>
          <a:p>
            <a:r>
              <a:rPr lang="cs-CZ" i="1" dirty="0"/>
              <a:t>Rádi navštěvujeme hrady, zámky, skanzeny a zříceniny.</a:t>
            </a:r>
          </a:p>
          <a:p>
            <a:r>
              <a:rPr lang="cs-CZ" i="1" dirty="0"/>
              <a:t>Letos jsme navštívili hrad Přimda, nejstarší dochovaný kamenný hrad v Čechách.</a:t>
            </a:r>
          </a:p>
          <a:p>
            <a:r>
              <a:rPr lang="cs-CZ" i="1" dirty="0"/>
              <a:t>Při rýmě nemám chuť ani na pivo, ani na cigaretu.</a:t>
            </a:r>
          </a:p>
          <a:p>
            <a:r>
              <a:rPr lang="cs-CZ" i="1" dirty="0"/>
              <a:t>Při rýmě nemám chuť na jídlo ani na zmrzlinu.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Náš oblíbený autor psal zajímavě, ale pomalu.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0449640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5F0F7-B4E1-8777-8FEC-6CEAE48C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spojka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2FB72-A2D7-5540-5D7E-68B992E1F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slučovací poměr </a:t>
            </a:r>
            <a:r>
              <a:rPr lang="cs-CZ" dirty="0">
                <a:sym typeface="Wingdings" panose="05000000000000000000" pitchFamily="2" charset="2"/>
              </a:rPr>
              <a:t> bez čárky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i="1" dirty="0">
                <a:sym typeface="Wingdings" panose="05000000000000000000" pitchFamily="2" charset="2"/>
              </a:rPr>
              <a:t>Není mu rady ani pomoci. </a:t>
            </a:r>
          </a:p>
          <a:p>
            <a:pPr marL="0" indent="0">
              <a:buNone/>
            </a:pPr>
            <a:endParaRPr lang="cs-CZ" i="1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jiný poměr  čárka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i="1" dirty="0">
                <a:sym typeface="Wingdings" panose="05000000000000000000" pitchFamily="2" charset="2"/>
              </a:rPr>
              <a:t>Byla pořádná tma, ani měsíc nesvítil. </a:t>
            </a:r>
            <a:r>
              <a:rPr lang="cs-CZ" dirty="0">
                <a:sym typeface="Wingdings" panose="05000000000000000000" pitchFamily="2" charset="2"/>
              </a:rPr>
              <a:t> stupňovací poměr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	- </a:t>
            </a:r>
            <a:r>
              <a:rPr lang="cs-CZ" i="1" dirty="0">
                <a:sym typeface="Wingdings" panose="05000000000000000000" pitchFamily="2" charset="2"/>
              </a:rPr>
              <a:t>dokonce ani</a:t>
            </a:r>
            <a:endParaRPr lang="cs-CZ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78922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B857F-90CD-12D2-C391-17FB624B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spojka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EA6587-9FC7-0478-EA5D-5264CD960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Takový vývoj situace nikdo nečekal ani já ne.</a:t>
            </a:r>
          </a:p>
          <a:p>
            <a:r>
              <a:rPr lang="cs-CZ" i="1" dirty="0"/>
              <a:t>Neměl s sebou peníze ani kreditku.</a:t>
            </a:r>
          </a:p>
          <a:p>
            <a:r>
              <a:rPr lang="cs-CZ" i="1" dirty="0"/>
              <a:t>Filip nebyl filmová hvězda dokonce ani filmový herec.</a:t>
            </a:r>
          </a:p>
          <a:p>
            <a:r>
              <a:rPr lang="cs-CZ" i="1" dirty="0"/>
              <a:t>Nedokázala jsem si to představit ani domyslet.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2148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literatura</a:t>
            </a:r>
            <a:endParaRPr lang="en-GB" b="1" dirty="0"/>
          </a:p>
        </p:txBody>
      </p:sp>
      <p:sp>
        <p:nvSpPr>
          <p:cNvPr id="6" name="AutoShape 2" descr="VÃ½sledek obrÃ¡zku pro novÃ½ encyklopedickÃ½ slovnÃ­k ÄeÅ¡t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5D0DD9-70FD-791E-FE95-4535DD65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46" y="2668776"/>
            <a:ext cx="2228850" cy="31146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EFA893B-9A4F-2D89-2E95-52F1402F2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202" y="4010128"/>
            <a:ext cx="1611106" cy="241146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9D333A-0821-4C30-F43A-5BEAA742A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292" y="4010129"/>
            <a:ext cx="1695559" cy="241146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FB914FE-922C-2FB8-E020-B0AADF184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624" y="2078160"/>
            <a:ext cx="2164248" cy="310657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F13F16D-913C-217B-698F-55B915AEF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578" y="322840"/>
            <a:ext cx="2164248" cy="30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800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B857F-90CD-12D2-C391-17FB624B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spojka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EA6587-9FC7-0478-EA5D-5264CD960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Takový vývoj situace nikdo nečekal, ani já ne.</a:t>
            </a:r>
          </a:p>
          <a:p>
            <a:r>
              <a:rPr lang="cs-CZ" i="1" dirty="0"/>
              <a:t>Neměl s sebou peníze ani kreditku.</a:t>
            </a:r>
          </a:p>
          <a:p>
            <a:r>
              <a:rPr lang="cs-CZ" i="1" dirty="0"/>
              <a:t>Filip nebyl filmová hvězda dokonce ani filmový herec.</a:t>
            </a:r>
          </a:p>
          <a:p>
            <a:r>
              <a:rPr lang="cs-CZ" i="1" dirty="0"/>
              <a:t>Nedokázala jsem si to představit ani domyslet.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4883352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B857F-90CD-12D2-C391-17FB624B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spojka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EA6587-9FC7-0478-EA5D-5264CD960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Takový vývoj situace nikdo nečekal, ani já ne.</a:t>
            </a:r>
          </a:p>
          <a:p>
            <a:r>
              <a:rPr lang="cs-CZ" i="1" dirty="0"/>
              <a:t>Neměl s sebou peníze ani kreditku.</a:t>
            </a:r>
          </a:p>
          <a:p>
            <a:r>
              <a:rPr lang="cs-CZ" i="1" dirty="0"/>
              <a:t>Filip nebyl filmová hvězda dokonce ani filmový herec.</a:t>
            </a:r>
          </a:p>
          <a:p>
            <a:r>
              <a:rPr lang="cs-CZ" i="1" dirty="0"/>
              <a:t>Nedokázala jsem si to představit ani domyslet.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3294220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B857F-90CD-12D2-C391-17FB624B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spojka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EA6587-9FC7-0478-EA5D-5264CD960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Takový vývoj situace nikdo nečekal, ani já ne.</a:t>
            </a:r>
          </a:p>
          <a:p>
            <a:r>
              <a:rPr lang="cs-CZ" i="1" dirty="0"/>
              <a:t>Neměl s sebou peníze ani kreditku.</a:t>
            </a:r>
          </a:p>
          <a:p>
            <a:r>
              <a:rPr lang="cs-CZ" i="1" dirty="0"/>
              <a:t>Filip nebyl filmová hvězda, dokonce ani filmový herec.</a:t>
            </a:r>
          </a:p>
          <a:p>
            <a:r>
              <a:rPr lang="cs-CZ" i="1" dirty="0"/>
              <a:t>Nedokázala jsem si to představit ani domyslet.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3368933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B857F-90CD-12D2-C391-17FB624B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spojka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EA6587-9FC7-0478-EA5D-5264CD960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Takový vývoj situace nikdo nečekal, ani já ne. </a:t>
            </a:r>
          </a:p>
          <a:p>
            <a:r>
              <a:rPr lang="cs-CZ" i="1" dirty="0"/>
              <a:t>Neměl s sebou peníze ani kreditku. </a:t>
            </a:r>
          </a:p>
          <a:p>
            <a:r>
              <a:rPr lang="cs-CZ" i="1" dirty="0"/>
              <a:t>Filip nebyl filmová hvězda, dokonce ani filmový herec. </a:t>
            </a:r>
          </a:p>
          <a:p>
            <a:r>
              <a:rPr lang="cs-CZ" i="1" dirty="0"/>
              <a:t>Nedokázala jsem si to představit ani domyslet. </a:t>
            </a:r>
          </a:p>
          <a:p>
            <a:endParaRPr lang="cs-CZ" i="1" dirty="0"/>
          </a:p>
          <a:p>
            <a:r>
              <a:rPr lang="cs-CZ" dirty="0"/>
              <a:t>!!! není ostrá a objektivně stanovitelná hranice – prostřednictvím čárky lze signalizovat význam, který chceme danému spojení dát (zda prosté slučování, či stupňování)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89113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F3AB8-4E12-8FD6-AFF8-7A8C6082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spojka </a:t>
            </a:r>
            <a:r>
              <a:rPr lang="cs-CZ" b="1" i="1" dirty="0"/>
              <a:t>ani – ani 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C8A1A-EC59-5787-ABFD-668D1E029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dvojitý spojovací výraz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i="1" dirty="0">
                <a:sym typeface="Wingdings" panose="05000000000000000000" pitchFamily="2" charset="2"/>
              </a:rPr>
              <a:t>ani</a:t>
            </a:r>
            <a:r>
              <a:rPr lang="cs-CZ" dirty="0">
                <a:sym typeface="Wingdings" panose="05000000000000000000" pitchFamily="2" charset="2"/>
              </a:rPr>
              <a:t> stojí před oběma výrazy, čárka před druhým výrazem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Hugo ze sebe batoh nesundal ani v kanceláři, ani v hospodě.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Tak velkou želvu jsme nemohli ani zabít, ani zbavit krunýře.</a:t>
            </a:r>
          </a:p>
          <a:p>
            <a:pPr marL="0" indent="0">
              <a:buNone/>
            </a:pPr>
            <a:endParaRPr lang="cs-CZ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!!! čárka před prvním </a:t>
            </a:r>
            <a:r>
              <a:rPr lang="cs-CZ" i="1" dirty="0">
                <a:sym typeface="Wingdings" panose="05000000000000000000" pitchFamily="2" charset="2"/>
              </a:rPr>
              <a:t>ani</a:t>
            </a:r>
            <a:r>
              <a:rPr lang="cs-CZ" dirty="0">
                <a:sym typeface="Wingdings" panose="05000000000000000000" pitchFamily="2" charset="2"/>
              </a:rPr>
              <a:t> se píše v případě přístavku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i="1" dirty="0">
                <a:sym typeface="Wingdings" panose="05000000000000000000" pitchFamily="2" charset="2"/>
              </a:rPr>
              <a:t>Učíte se dobře, ani pomalu, ani rychle.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35198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063FF-8F15-8766-45ED-38C6AA35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vícenásobné užití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22E475-EC02-6584-64EB-446774B2C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stojí-li </a:t>
            </a:r>
            <a:r>
              <a:rPr lang="cs-CZ" i="1" dirty="0"/>
              <a:t>ani</a:t>
            </a:r>
            <a:r>
              <a:rPr lang="cs-CZ" dirty="0"/>
              <a:t> i před prvním výrazem </a:t>
            </a:r>
            <a:r>
              <a:rPr lang="cs-CZ" dirty="0">
                <a:sym typeface="Wingdings" panose="05000000000000000000" pitchFamily="2" charset="2"/>
              </a:rPr>
              <a:t> čárka před každým dalším </a:t>
            </a:r>
            <a:r>
              <a:rPr lang="cs-CZ" i="1" dirty="0">
                <a:sym typeface="Wingdings" panose="05000000000000000000" pitchFamily="2" charset="2"/>
              </a:rPr>
              <a:t>ani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Neměli jsme s sebou ani jídlo, ani stan, ani mapu.</a:t>
            </a:r>
          </a:p>
          <a:p>
            <a:pPr marL="0" indent="0">
              <a:buNone/>
            </a:pPr>
            <a:endParaRPr lang="cs-CZ" i="1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b) není-li první výraz uvozen </a:t>
            </a:r>
            <a:r>
              <a:rPr lang="cs-CZ" i="1" dirty="0">
                <a:sym typeface="Wingdings" panose="05000000000000000000" pitchFamily="2" charset="2"/>
              </a:rPr>
              <a:t>ani </a:t>
            </a:r>
            <a:r>
              <a:rPr lang="cs-CZ" dirty="0">
                <a:sym typeface="Wingdings" panose="05000000000000000000" pitchFamily="2" charset="2"/>
              </a:rPr>
              <a:t> čárka se nepíše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i="1" dirty="0">
                <a:sym typeface="Wingdings" panose="05000000000000000000" pitchFamily="2" charset="2"/>
              </a:rPr>
              <a:t>Neměli jsme s sebou jídlo ani stan ani mapu.</a:t>
            </a:r>
          </a:p>
          <a:p>
            <a:pPr marL="0" indent="0">
              <a:buNone/>
            </a:pPr>
            <a:endParaRPr lang="cs-CZ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940681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02EF7-1F73-F1B9-7D36-F876DB1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cvičení: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0761-F0BE-4B92-EA18-7A785905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Nechtělo se mi ani spát ani vstávat.</a:t>
            </a:r>
          </a:p>
          <a:p>
            <a:pPr marL="0" indent="0">
              <a:buNone/>
            </a:pPr>
            <a:r>
              <a:rPr lang="cs-CZ" i="1" dirty="0"/>
              <a:t>Tohle pivo je dobré ani sladké ani kyselé.</a:t>
            </a:r>
          </a:p>
          <a:p>
            <a:pPr marL="0" indent="0">
              <a:buNone/>
            </a:pPr>
            <a:r>
              <a:rPr lang="cs-CZ" i="1" dirty="0"/>
              <a:t>Nemám ráda sladké ani kyselé pivo.</a:t>
            </a:r>
          </a:p>
          <a:p>
            <a:pPr marL="0" indent="0">
              <a:buNone/>
            </a:pPr>
            <a:r>
              <a:rPr lang="cs-CZ" i="1" dirty="0"/>
              <a:t>Nemám ráda ani sladké ani kyselé pivo.</a:t>
            </a:r>
          </a:p>
          <a:p>
            <a:pPr marL="0" indent="0">
              <a:buNone/>
            </a:pPr>
            <a:r>
              <a:rPr lang="cs-CZ" i="1" dirty="0"/>
              <a:t>Nechce se mi ani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Nechce se mi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Polévka nebyla horká ani teplá! </a:t>
            </a:r>
          </a:p>
          <a:p>
            <a:pPr marL="0" indent="0">
              <a:buNone/>
            </a:pPr>
            <a:r>
              <a:rPr lang="cs-CZ" i="1" dirty="0"/>
              <a:t>Přišel včas ani brzo ani pozdě.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42789001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02EF7-1F73-F1B9-7D36-F876DB1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cvičení: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0761-F0BE-4B92-EA18-7A785905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Nechtělo se mi ani spát, ani vstávat.</a:t>
            </a:r>
          </a:p>
          <a:p>
            <a:pPr marL="0" indent="0">
              <a:buNone/>
            </a:pPr>
            <a:r>
              <a:rPr lang="cs-CZ" i="1" dirty="0"/>
              <a:t>Tohle pivo je dobré ani sladké ani kyselé.</a:t>
            </a:r>
          </a:p>
          <a:p>
            <a:pPr marL="0" indent="0">
              <a:buNone/>
            </a:pPr>
            <a:r>
              <a:rPr lang="cs-CZ" i="1" dirty="0"/>
              <a:t>Nemám ráda sladké ani kyselé pivo.</a:t>
            </a:r>
          </a:p>
          <a:p>
            <a:pPr marL="0" indent="0">
              <a:buNone/>
            </a:pPr>
            <a:r>
              <a:rPr lang="cs-CZ" i="1" dirty="0"/>
              <a:t>Nemám ráda ani sladké ani kyselé pivo.</a:t>
            </a:r>
          </a:p>
          <a:p>
            <a:pPr marL="0" indent="0">
              <a:buNone/>
            </a:pPr>
            <a:r>
              <a:rPr lang="cs-CZ" i="1" dirty="0"/>
              <a:t>Nechce se mi ani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Nechce se mi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Polévka nebyla horká ani teplá! </a:t>
            </a:r>
          </a:p>
          <a:p>
            <a:pPr marL="0" indent="0">
              <a:buNone/>
            </a:pPr>
            <a:r>
              <a:rPr lang="cs-CZ" i="1" dirty="0"/>
              <a:t>Přišel včas ani brzo ani pozdě.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9117562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02EF7-1F73-F1B9-7D36-F876DB1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cvičení: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0761-F0BE-4B92-EA18-7A785905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Nechtělo se mi ani spát, ani vstávat.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Tohle pivo je dobré ani sladké ani kyselé.</a:t>
            </a:r>
          </a:p>
          <a:p>
            <a:pPr marL="0" indent="0">
              <a:buNone/>
            </a:pPr>
            <a:r>
              <a:rPr lang="cs-CZ" i="1" dirty="0"/>
              <a:t>Nemám ráda sladké ani kyselé pivo.</a:t>
            </a:r>
          </a:p>
          <a:p>
            <a:pPr marL="0" indent="0">
              <a:buNone/>
            </a:pPr>
            <a:r>
              <a:rPr lang="cs-CZ" i="1" dirty="0"/>
              <a:t>Nemám ráda ani sladké ani kyselé pivo.</a:t>
            </a:r>
          </a:p>
          <a:p>
            <a:pPr marL="0" indent="0">
              <a:buNone/>
            </a:pPr>
            <a:r>
              <a:rPr lang="cs-CZ" i="1" dirty="0"/>
              <a:t>Nechce se mi ani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Nechce se mi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Polévka nebyla horká ani teplá! </a:t>
            </a:r>
          </a:p>
          <a:p>
            <a:pPr marL="0" indent="0">
              <a:buNone/>
            </a:pPr>
            <a:r>
              <a:rPr lang="cs-CZ" i="1" dirty="0"/>
              <a:t>Přišel včas ani brzo ani pozdě.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9167542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02EF7-1F73-F1B9-7D36-F876DB1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cvičení: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0761-F0BE-4B92-EA18-7A785905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Nechtělo se mi ani spát, ani vstávat.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Tohle pivo je dobré, ani sladké, ani kyselé.</a:t>
            </a:r>
          </a:p>
          <a:p>
            <a:pPr marL="0" indent="0">
              <a:buNone/>
            </a:pPr>
            <a:r>
              <a:rPr lang="cs-CZ" i="1" dirty="0"/>
              <a:t>Nemám ráda sladké ani kyselé pivo.</a:t>
            </a:r>
          </a:p>
          <a:p>
            <a:pPr marL="0" indent="0">
              <a:buNone/>
            </a:pPr>
            <a:r>
              <a:rPr lang="cs-CZ" i="1" dirty="0"/>
              <a:t>Nemám ráda ani sladké ani kyselé pivo.</a:t>
            </a:r>
          </a:p>
          <a:p>
            <a:pPr marL="0" indent="0">
              <a:buNone/>
            </a:pPr>
            <a:r>
              <a:rPr lang="cs-CZ" i="1" dirty="0"/>
              <a:t>Nechce se mi ani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Nechce se mi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Polévka nebyla horká ani teplá! </a:t>
            </a:r>
          </a:p>
          <a:p>
            <a:pPr marL="0" indent="0">
              <a:buNone/>
            </a:pPr>
            <a:r>
              <a:rPr lang="cs-CZ" i="1" dirty="0"/>
              <a:t>Přišel včas ani brzo ani pozdě.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20476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C403A-4D64-A3A8-F9F9-854C085BA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internetové zdroje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DEB1EA-8EE3-10EC-8ADA-03D5E5397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❤️</a:t>
            </a:r>
            <a:r>
              <a:rPr lang="cs-CZ" b="1" dirty="0"/>
              <a:t> </a:t>
            </a:r>
            <a:r>
              <a:rPr lang="en-GB" dirty="0"/>
              <a:t>https://prirucka.ujc.cas.cz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GB" dirty="0"/>
              <a:t>https://www.czechency.org</a:t>
            </a:r>
          </a:p>
        </p:txBody>
      </p:sp>
    </p:spTree>
    <p:extLst>
      <p:ext uri="{BB962C8B-B14F-4D97-AF65-F5344CB8AC3E}">
        <p14:creationId xmlns:p14="http://schemas.microsoft.com/office/powerpoint/2010/main" val="224374710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02EF7-1F73-F1B9-7D36-F876DB1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cvičení: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0761-F0BE-4B92-EA18-7A785905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Nechtělo se mi ani spát, ani vstávat.</a:t>
            </a:r>
          </a:p>
          <a:p>
            <a:pPr marL="0" indent="0">
              <a:buNone/>
            </a:pPr>
            <a:r>
              <a:rPr lang="cs-CZ" i="1" dirty="0"/>
              <a:t>Tohle pivo je dobré, ani sladké, ani kyselé.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Nemám ráda sladké ani kyselé pivo.</a:t>
            </a:r>
          </a:p>
          <a:p>
            <a:pPr marL="0" indent="0">
              <a:buNone/>
            </a:pPr>
            <a:r>
              <a:rPr lang="cs-CZ" i="1" dirty="0"/>
              <a:t>Nemám ráda ani sladké ani kyselé pivo.</a:t>
            </a:r>
          </a:p>
          <a:p>
            <a:pPr marL="0" indent="0">
              <a:buNone/>
            </a:pPr>
            <a:r>
              <a:rPr lang="cs-CZ" i="1" dirty="0"/>
              <a:t>Nechce se mi ani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Nechce se mi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Polévka nebyla horká ani teplá! </a:t>
            </a:r>
          </a:p>
          <a:p>
            <a:pPr marL="0" indent="0">
              <a:buNone/>
            </a:pPr>
            <a:r>
              <a:rPr lang="cs-CZ" i="1" dirty="0"/>
              <a:t>Přišel včas ani brzo ani pozdě.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0403701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02EF7-1F73-F1B9-7D36-F876DB1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cvičení: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0761-F0BE-4B92-EA18-7A785905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Nechtělo se mi ani spát, ani vstávat.</a:t>
            </a:r>
          </a:p>
          <a:p>
            <a:pPr marL="0" indent="0">
              <a:buNone/>
            </a:pPr>
            <a:r>
              <a:rPr lang="cs-CZ" i="1" dirty="0"/>
              <a:t>Tohle pivo je dobré, ani sladké, ani kyselé.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Nemám ráda sladké ani kyselé pivo.</a:t>
            </a:r>
          </a:p>
          <a:p>
            <a:pPr marL="0" indent="0">
              <a:buNone/>
            </a:pPr>
            <a:r>
              <a:rPr lang="cs-CZ" i="1" dirty="0"/>
              <a:t>Nemám ráda ani sladké ani kyselé pivo.</a:t>
            </a:r>
          </a:p>
          <a:p>
            <a:pPr marL="0" indent="0">
              <a:buNone/>
            </a:pPr>
            <a:r>
              <a:rPr lang="cs-CZ" i="1" dirty="0"/>
              <a:t>Nechce se mi ani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Nechce se mi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Polévka nebyla horká ani teplá! </a:t>
            </a:r>
          </a:p>
          <a:p>
            <a:pPr marL="0" indent="0">
              <a:buNone/>
            </a:pPr>
            <a:r>
              <a:rPr lang="cs-CZ" i="1" dirty="0"/>
              <a:t>Přišel včas ani brzo ani pozdě.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14982991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02EF7-1F73-F1B9-7D36-F876DB1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cvičení: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0761-F0BE-4B92-EA18-7A785905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Nechtělo se mi ani spát, ani vstávat.</a:t>
            </a:r>
          </a:p>
          <a:p>
            <a:pPr marL="0" indent="0">
              <a:buNone/>
            </a:pPr>
            <a:r>
              <a:rPr lang="cs-CZ" i="1" dirty="0"/>
              <a:t>Tohle pivo je dobré, ani sladké, ani kyselé.</a:t>
            </a:r>
          </a:p>
          <a:p>
            <a:pPr marL="0" indent="0">
              <a:buNone/>
            </a:pPr>
            <a:r>
              <a:rPr lang="cs-CZ" i="1" dirty="0"/>
              <a:t>Nemám ráda sladké ani kyselé pivo.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Nemám ráda ani sladké ani kyselé pivo.</a:t>
            </a:r>
          </a:p>
          <a:p>
            <a:pPr marL="0" indent="0">
              <a:buNone/>
            </a:pPr>
            <a:r>
              <a:rPr lang="cs-CZ" i="1" dirty="0"/>
              <a:t>Nechce se mi ani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Nechce se mi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Polévka nebyla horká ani teplá! </a:t>
            </a:r>
          </a:p>
          <a:p>
            <a:pPr marL="0" indent="0">
              <a:buNone/>
            </a:pPr>
            <a:r>
              <a:rPr lang="cs-CZ" i="1" dirty="0"/>
              <a:t>Přišel včas ani brzo ani pozdě.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9643455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02EF7-1F73-F1B9-7D36-F876DB1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cvičení: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0761-F0BE-4B92-EA18-7A785905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Nechtělo se mi ani spát, ani vstávat.</a:t>
            </a:r>
          </a:p>
          <a:p>
            <a:pPr marL="0" indent="0">
              <a:buNone/>
            </a:pPr>
            <a:r>
              <a:rPr lang="cs-CZ" i="1" dirty="0"/>
              <a:t>Tohle pivo je dobré, ani sladké, ani kyselé.</a:t>
            </a:r>
          </a:p>
          <a:p>
            <a:pPr marL="0" indent="0">
              <a:buNone/>
            </a:pPr>
            <a:r>
              <a:rPr lang="cs-CZ" i="1" dirty="0"/>
              <a:t>Nemám ráda sladké ani kyselé pivo.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Nemám ráda ani sladké, ani kyselé pivo.</a:t>
            </a:r>
          </a:p>
          <a:p>
            <a:pPr marL="0" indent="0">
              <a:buNone/>
            </a:pPr>
            <a:r>
              <a:rPr lang="cs-CZ" i="1" dirty="0"/>
              <a:t>Nechce se mi ani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Nechce se mi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Polévka nebyla horká ani teplá! </a:t>
            </a:r>
          </a:p>
          <a:p>
            <a:pPr marL="0" indent="0">
              <a:buNone/>
            </a:pPr>
            <a:r>
              <a:rPr lang="cs-CZ" i="1" dirty="0"/>
              <a:t>Přišel včas ani brzo ani pozdě.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32402185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02EF7-1F73-F1B9-7D36-F876DB1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cvičení: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0761-F0BE-4B92-EA18-7A785905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Nechtělo se mi ani spát, ani vstávat.</a:t>
            </a:r>
          </a:p>
          <a:p>
            <a:pPr marL="0" indent="0">
              <a:buNone/>
            </a:pPr>
            <a:r>
              <a:rPr lang="cs-CZ" i="1" dirty="0"/>
              <a:t>Tohle pivo je dobré, ani sladké, ani kyselé.</a:t>
            </a:r>
          </a:p>
          <a:p>
            <a:pPr marL="0" indent="0">
              <a:buNone/>
            </a:pPr>
            <a:r>
              <a:rPr lang="cs-CZ" i="1" dirty="0"/>
              <a:t>Nemám ráda sladké ani kyselé pivo.</a:t>
            </a:r>
          </a:p>
          <a:p>
            <a:pPr marL="0" indent="0">
              <a:buNone/>
            </a:pPr>
            <a:r>
              <a:rPr lang="cs-CZ" i="1" dirty="0"/>
              <a:t>Nemám ráda ani sladké, ani kyselé pivo.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Nechce se mi ani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Nechce se mi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Polévka nebyla horká ani teplá! </a:t>
            </a:r>
          </a:p>
          <a:p>
            <a:pPr marL="0" indent="0">
              <a:buNone/>
            </a:pPr>
            <a:r>
              <a:rPr lang="cs-CZ" i="1" dirty="0"/>
              <a:t>Přišel včas ani brzo ani pozdě.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51975969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02EF7-1F73-F1B9-7D36-F876DB1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cvičení: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0761-F0BE-4B92-EA18-7A785905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Nechtělo se mi ani spát, ani vstávat.</a:t>
            </a:r>
          </a:p>
          <a:p>
            <a:pPr marL="0" indent="0">
              <a:buNone/>
            </a:pPr>
            <a:r>
              <a:rPr lang="cs-CZ" i="1" dirty="0"/>
              <a:t>Tohle pivo je dobré, ani sladké, ani kyselé.</a:t>
            </a:r>
          </a:p>
          <a:p>
            <a:pPr marL="0" indent="0">
              <a:buNone/>
            </a:pPr>
            <a:r>
              <a:rPr lang="cs-CZ" i="1" dirty="0"/>
              <a:t>Nemám ráda sladké ani kyselé pivo.</a:t>
            </a:r>
          </a:p>
          <a:p>
            <a:pPr marL="0" indent="0">
              <a:buNone/>
            </a:pPr>
            <a:r>
              <a:rPr lang="cs-CZ" i="1" dirty="0"/>
              <a:t>Nemám ráda ani sladké, ani kyselé pivo.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Nechce se mi ani pracovat, ani psát disertaci, ani se učit na zkoušku.</a:t>
            </a:r>
          </a:p>
          <a:p>
            <a:pPr marL="0" indent="0">
              <a:buNone/>
            </a:pPr>
            <a:r>
              <a:rPr lang="cs-CZ" i="1" dirty="0"/>
              <a:t>Nechce se mi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Polévka nebyla horká ani teplá! </a:t>
            </a:r>
          </a:p>
          <a:p>
            <a:pPr marL="0" indent="0">
              <a:buNone/>
            </a:pPr>
            <a:r>
              <a:rPr lang="cs-CZ" i="1" dirty="0"/>
              <a:t>Přišel včas ani brzo ani pozdě.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1187708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02EF7-1F73-F1B9-7D36-F876DB1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cvičení: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0761-F0BE-4B92-EA18-7A785905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Nechtělo se mi ani spát, ani vstávat.</a:t>
            </a:r>
          </a:p>
          <a:p>
            <a:pPr marL="0" indent="0">
              <a:buNone/>
            </a:pPr>
            <a:r>
              <a:rPr lang="cs-CZ" i="1" dirty="0"/>
              <a:t>Tohle pivo je dobré, ani sladké, ani kyselé.</a:t>
            </a:r>
          </a:p>
          <a:p>
            <a:pPr marL="0" indent="0">
              <a:buNone/>
            </a:pPr>
            <a:r>
              <a:rPr lang="cs-CZ" i="1" dirty="0"/>
              <a:t>Nemám ráda sladké ani kyselé pivo.</a:t>
            </a:r>
          </a:p>
          <a:p>
            <a:pPr marL="0" indent="0">
              <a:buNone/>
            </a:pPr>
            <a:r>
              <a:rPr lang="cs-CZ" i="1" dirty="0"/>
              <a:t>Nemám ráda ani sladké, ani kyselé pivo.</a:t>
            </a:r>
          </a:p>
          <a:p>
            <a:pPr marL="0" indent="0">
              <a:buNone/>
            </a:pPr>
            <a:r>
              <a:rPr lang="cs-CZ" i="1" dirty="0"/>
              <a:t>Nechce se mi ani pracovat, ani psát disertaci, ani se učit na zkoušku.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Nechce se mi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Polévka nebyla horká ani teplá! </a:t>
            </a:r>
          </a:p>
          <a:p>
            <a:pPr marL="0" indent="0">
              <a:buNone/>
            </a:pPr>
            <a:r>
              <a:rPr lang="cs-CZ" i="1" dirty="0"/>
              <a:t>Přišel včas ani brzo ani pozdě.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73445646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02EF7-1F73-F1B9-7D36-F876DB1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cvičení: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0761-F0BE-4B92-EA18-7A785905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Nechtělo se mi ani spát, ani vstávat.</a:t>
            </a:r>
          </a:p>
          <a:p>
            <a:pPr marL="0" indent="0">
              <a:buNone/>
            </a:pPr>
            <a:r>
              <a:rPr lang="cs-CZ" i="1" dirty="0"/>
              <a:t>Tohle pivo je dobré, ani sladké, ani kyselé.</a:t>
            </a:r>
          </a:p>
          <a:p>
            <a:pPr marL="0" indent="0">
              <a:buNone/>
            </a:pPr>
            <a:r>
              <a:rPr lang="cs-CZ" i="1" dirty="0"/>
              <a:t>Nemám ráda sladké ani kyselé pivo.</a:t>
            </a:r>
          </a:p>
          <a:p>
            <a:pPr marL="0" indent="0">
              <a:buNone/>
            </a:pPr>
            <a:r>
              <a:rPr lang="cs-CZ" i="1" dirty="0"/>
              <a:t>Nemám ráda ani sladké, ani kyselé pivo.</a:t>
            </a:r>
          </a:p>
          <a:p>
            <a:pPr marL="0" indent="0">
              <a:buNone/>
            </a:pPr>
            <a:r>
              <a:rPr lang="cs-CZ" i="1" dirty="0"/>
              <a:t>Nechce se mi ani pracovat, ani psát disertaci, ani se učit na zkoušku.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Nechce se mi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Polévka nebyla horká ani teplá! </a:t>
            </a:r>
          </a:p>
          <a:p>
            <a:pPr marL="0" indent="0">
              <a:buNone/>
            </a:pPr>
            <a:r>
              <a:rPr lang="cs-CZ" i="1" dirty="0"/>
              <a:t>Přišel včas ani brzo ani pozdě.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5920203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02EF7-1F73-F1B9-7D36-F876DB1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cvičení: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0761-F0BE-4B92-EA18-7A785905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Nechtělo se mi ani spát, ani vstávat.</a:t>
            </a:r>
          </a:p>
          <a:p>
            <a:pPr marL="0" indent="0">
              <a:buNone/>
            </a:pPr>
            <a:r>
              <a:rPr lang="cs-CZ" i="1" dirty="0"/>
              <a:t>Tohle pivo je dobré, ani sladké, ani kyselé.</a:t>
            </a:r>
          </a:p>
          <a:p>
            <a:pPr marL="0" indent="0">
              <a:buNone/>
            </a:pPr>
            <a:r>
              <a:rPr lang="cs-CZ" i="1" dirty="0"/>
              <a:t>Nemám ráda sladké ani kyselé pivo.</a:t>
            </a:r>
          </a:p>
          <a:p>
            <a:pPr marL="0" indent="0">
              <a:buNone/>
            </a:pPr>
            <a:r>
              <a:rPr lang="cs-CZ" i="1" dirty="0"/>
              <a:t>Nemám ráda ani sladké, ani kyselé pivo.</a:t>
            </a:r>
          </a:p>
          <a:p>
            <a:pPr marL="0" indent="0">
              <a:buNone/>
            </a:pPr>
            <a:r>
              <a:rPr lang="cs-CZ" i="1" dirty="0"/>
              <a:t>Nechce se mi ani pracovat, ani psát disertaci, ani se učit na zkoušku.</a:t>
            </a:r>
          </a:p>
          <a:p>
            <a:pPr marL="0" indent="0">
              <a:buNone/>
            </a:pPr>
            <a:r>
              <a:rPr lang="cs-CZ" i="1" dirty="0"/>
              <a:t>Nechce se mi pracovat ani psát disertaci ani se učit na zkoušku.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Polévka nebyla horká ani teplá! </a:t>
            </a:r>
          </a:p>
          <a:p>
            <a:pPr marL="0" indent="0">
              <a:buNone/>
            </a:pPr>
            <a:r>
              <a:rPr lang="cs-CZ" i="1" dirty="0"/>
              <a:t>Přišel včas ani brzo ani pozdě.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66290998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02EF7-1F73-F1B9-7D36-F876DB1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cvičení: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0761-F0BE-4B92-EA18-7A785905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Nechtělo se mi ani spát, ani vstávat.</a:t>
            </a:r>
          </a:p>
          <a:p>
            <a:pPr marL="0" indent="0">
              <a:buNone/>
            </a:pPr>
            <a:r>
              <a:rPr lang="cs-CZ" i="1" dirty="0"/>
              <a:t>Tohle pivo je dobré, ani sladké, ani kyselé.</a:t>
            </a:r>
          </a:p>
          <a:p>
            <a:pPr marL="0" indent="0">
              <a:buNone/>
            </a:pPr>
            <a:r>
              <a:rPr lang="cs-CZ" i="1" dirty="0"/>
              <a:t>Nemám ráda sladké ani kyselé pivo.</a:t>
            </a:r>
          </a:p>
          <a:p>
            <a:pPr marL="0" indent="0">
              <a:buNone/>
            </a:pPr>
            <a:r>
              <a:rPr lang="cs-CZ" i="1" dirty="0"/>
              <a:t>Nemám ráda ani sladké, ani kyselé pivo.</a:t>
            </a:r>
          </a:p>
          <a:p>
            <a:pPr marL="0" indent="0">
              <a:buNone/>
            </a:pPr>
            <a:r>
              <a:rPr lang="cs-CZ" i="1" dirty="0"/>
              <a:t>Nechce se mi ani pracovat, ani psát disertaci, ani se učit na zkoušku.</a:t>
            </a:r>
          </a:p>
          <a:p>
            <a:pPr marL="0" indent="0">
              <a:buNone/>
            </a:pPr>
            <a:r>
              <a:rPr lang="cs-CZ" i="1" dirty="0"/>
              <a:t>Nechce se mi pracovat ani psát disertaci ani se učit na zkoušku.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Polévka nebyla horká, ani teplá! </a:t>
            </a:r>
          </a:p>
          <a:p>
            <a:pPr marL="0" indent="0">
              <a:buNone/>
            </a:pPr>
            <a:r>
              <a:rPr lang="cs-CZ" i="1" dirty="0"/>
              <a:t>Přišel včas ani brzo ani pozdě.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67604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B8365-F989-129A-9DDD-567B5996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278788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02EF7-1F73-F1B9-7D36-F876DB1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cvičení: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0761-F0BE-4B92-EA18-7A785905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Nechtělo se mi ani spát, ani vstávat.</a:t>
            </a:r>
          </a:p>
          <a:p>
            <a:pPr marL="0" indent="0">
              <a:buNone/>
            </a:pPr>
            <a:r>
              <a:rPr lang="cs-CZ" i="1" dirty="0"/>
              <a:t>Tohle pivo je dobré, ani sladké, ani kyselé.</a:t>
            </a:r>
          </a:p>
          <a:p>
            <a:pPr marL="0" indent="0">
              <a:buNone/>
            </a:pPr>
            <a:r>
              <a:rPr lang="cs-CZ" i="1" dirty="0"/>
              <a:t>Nemám ráda sladké ani kyselé pivo.</a:t>
            </a:r>
          </a:p>
          <a:p>
            <a:pPr marL="0" indent="0">
              <a:buNone/>
            </a:pPr>
            <a:r>
              <a:rPr lang="cs-CZ" i="1" dirty="0"/>
              <a:t>Nemám ráda ani sladké, ani kyselé pivo.</a:t>
            </a:r>
          </a:p>
          <a:p>
            <a:pPr marL="0" indent="0">
              <a:buNone/>
            </a:pPr>
            <a:r>
              <a:rPr lang="cs-CZ" i="1" dirty="0"/>
              <a:t>Nechce se mi ani pracovat, ani psát disertaci, ani se učit na zkoušku.</a:t>
            </a:r>
          </a:p>
          <a:p>
            <a:pPr marL="0" indent="0">
              <a:buNone/>
            </a:pPr>
            <a:r>
              <a:rPr lang="cs-CZ" i="1" dirty="0"/>
              <a:t>Nechce se mi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Polévka nebyla horká, ani teplá! 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Přišel včas ani brzo ani pozdě.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09676364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02EF7-1F73-F1B9-7D36-F876DB1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cvičení: </a:t>
            </a:r>
            <a:r>
              <a:rPr lang="cs-CZ" b="1" i="1" dirty="0"/>
              <a:t>ani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0761-F0BE-4B92-EA18-7A785905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Nechtělo se mi ani spát, ani vstávat.</a:t>
            </a:r>
          </a:p>
          <a:p>
            <a:pPr marL="0" indent="0">
              <a:buNone/>
            </a:pPr>
            <a:r>
              <a:rPr lang="cs-CZ" i="1" dirty="0"/>
              <a:t>Tohle pivo je dobré, ani sladké, ani kyselé.</a:t>
            </a:r>
          </a:p>
          <a:p>
            <a:pPr marL="0" indent="0">
              <a:buNone/>
            </a:pPr>
            <a:r>
              <a:rPr lang="cs-CZ" i="1" dirty="0"/>
              <a:t>Nemám ráda sladké ani kyselé pivo.</a:t>
            </a:r>
          </a:p>
          <a:p>
            <a:pPr marL="0" indent="0">
              <a:buNone/>
            </a:pPr>
            <a:r>
              <a:rPr lang="cs-CZ" i="1" dirty="0"/>
              <a:t>Nemám ráda ani sladké, ani kyselé pivo.</a:t>
            </a:r>
          </a:p>
          <a:p>
            <a:pPr marL="0" indent="0">
              <a:buNone/>
            </a:pPr>
            <a:r>
              <a:rPr lang="cs-CZ" i="1" dirty="0"/>
              <a:t>Nechce se mi ani pracovat, ani psát disertaci, ani se učit na zkoušku.</a:t>
            </a:r>
          </a:p>
          <a:p>
            <a:pPr marL="0" indent="0">
              <a:buNone/>
            </a:pPr>
            <a:r>
              <a:rPr lang="cs-CZ" i="1" dirty="0"/>
              <a:t>Nechce se mi pracovat ani psát disertaci ani se učit na zkoušku.</a:t>
            </a:r>
          </a:p>
          <a:p>
            <a:pPr marL="0" indent="0">
              <a:buNone/>
            </a:pPr>
            <a:r>
              <a:rPr lang="cs-CZ" i="1" dirty="0"/>
              <a:t>Polévka nebyla horká, ani teplá! 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Přišel včas, ani brzo, ani pozdě.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2972725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4E493-48FE-93D2-68D1-C2B9D38A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syntaktické vztahy: závislost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E80632-B444-886C-A522-5467454FB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0244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F827E-A300-734C-9591-FE3DF707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syntaktické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BEC1F-5EC3-2D85-CD2D-2E5369654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0457" y="2166257"/>
            <a:ext cx="4332514" cy="401070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ZÁVISLOST</a:t>
            </a:r>
          </a:p>
          <a:p>
            <a:pPr marL="0" indent="0">
              <a:buNone/>
            </a:pPr>
            <a:r>
              <a:rPr lang="cs-CZ" dirty="0"/>
              <a:t>= vztah syntaktické závislosti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dominance</a:t>
            </a:r>
            <a:r>
              <a:rPr lang="cs-CZ" dirty="0"/>
              <a:t> = subordinace                 		 = determinace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210A7B-CB30-9EF3-D11E-58A09DCE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2166257"/>
            <a:ext cx="5638801" cy="401070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ZMNOŽENÍ</a:t>
            </a:r>
          </a:p>
          <a:p>
            <a:pPr marL="0" indent="0">
              <a:buNone/>
            </a:pPr>
            <a:r>
              <a:rPr lang="cs-CZ" dirty="0"/>
              <a:t>= zmnožení syntaktické pozice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koordinace</a:t>
            </a:r>
          </a:p>
          <a:p>
            <a:r>
              <a:rPr lang="cs-CZ" b="1" dirty="0" err="1"/>
              <a:t>adordinace</a:t>
            </a:r>
            <a:r>
              <a:rPr lang="cs-CZ" dirty="0"/>
              <a:t> (apozice)</a:t>
            </a:r>
            <a:endParaRPr lang="en-GB" b="1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704D788-09CE-0F95-6115-32F578BED459}"/>
              </a:ext>
            </a:extLst>
          </p:cNvPr>
          <p:cNvCxnSpPr>
            <a:cxnSpLocks/>
          </p:cNvCxnSpPr>
          <p:nvPr/>
        </p:nvCxnSpPr>
        <p:spPr>
          <a:xfrm flipH="1">
            <a:off x="3690257" y="1317171"/>
            <a:ext cx="2231572" cy="576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39AF2D6-C831-CEF3-F0E9-420FB8DDC591}"/>
              </a:ext>
            </a:extLst>
          </p:cNvPr>
          <p:cNvCxnSpPr>
            <a:cxnSpLocks/>
          </p:cNvCxnSpPr>
          <p:nvPr/>
        </p:nvCxnSpPr>
        <p:spPr>
          <a:xfrm>
            <a:off x="5921829" y="1317171"/>
            <a:ext cx="2253342" cy="582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77991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CA8A8-37AB-6CC6-3F10-B9BAC36F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závislost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5EA88E-501A-FC3A-CA6D-C9841FDC3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vztah mezi členy na různých úrovních </a:t>
            </a:r>
          </a:p>
          <a:p>
            <a:pPr marL="0" indent="0">
              <a:buNone/>
            </a:pPr>
            <a:r>
              <a:rPr lang="cs-CZ" dirty="0"/>
              <a:t>	= </a:t>
            </a:r>
            <a:r>
              <a:rPr lang="cs-CZ" b="1" dirty="0"/>
              <a:t>dominance </a:t>
            </a:r>
            <a:r>
              <a:rPr lang="cs-CZ" dirty="0"/>
              <a:t>(= subordinace = determinace)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formálně signalizováno </a:t>
            </a:r>
            <a:r>
              <a:rPr lang="cs-CZ" b="1" dirty="0"/>
              <a:t>hypotaxí</a:t>
            </a:r>
            <a:r>
              <a:rPr lang="cs-CZ" dirty="0"/>
              <a:t> = mluvnickou závislostí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u VČ vzniká syntagma (skladební dvojice)</a:t>
            </a:r>
          </a:p>
          <a:p>
            <a:r>
              <a:rPr lang="cs-CZ" dirty="0"/>
              <a:t>u vět vzniká hypotaktické souvětí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0072544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EC4CA-E163-E82D-D81F-2544376D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závislost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FCC5F7-14D9-8919-4440-A3A764EEE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33314" cy="4869089"/>
          </a:xfrm>
        </p:spPr>
        <p:txBody>
          <a:bodyPr>
            <a:normAutofit/>
          </a:bodyPr>
          <a:lstStyle/>
          <a:p>
            <a:r>
              <a:rPr lang="cs-CZ" b="1" dirty="0"/>
              <a:t>rozvíjející výraz</a:t>
            </a:r>
          </a:p>
          <a:p>
            <a:pPr lvl="1"/>
            <a:r>
              <a:rPr lang="cs-CZ" dirty="0"/>
              <a:t>mluvnicky podřízený = dominovaný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rozvíjený výraz</a:t>
            </a:r>
          </a:p>
          <a:p>
            <a:pPr lvl="1"/>
            <a:r>
              <a:rPr lang="cs-CZ" dirty="0"/>
              <a:t>mluvnicky nadřazený = dominující</a:t>
            </a:r>
          </a:p>
          <a:p>
            <a:pPr lvl="1"/>
            <a:endParaRPr lang="cs-CZ" dirty="0"/>
          </a:p>
          <a:p>
            <a:r>
              <a:rPr lang="cs-CZ" i="1" dirty="0"/>
              <a:t>Můj nejoblíbenější spolužák velmi dobře rozumí anglické fotbalové lize.</a:t>
            </a:r>
          </a:p>
          <a:p>
            <a:pPr lvl="1"/>
            <a:r>
              <a:rPr lang="cs-CZ" i="1" dirty="0"/>
              <a:t>lize </a:t>
            </a:r>
            <a:r>
              <a:rPr lang="cs-CZ" dirty="0"/>
              <a:t>= rozvíjející (podřízený) vzhledem k </a:t>
            </a:r>
            <a:r>
              <a:rPr lang="cs-CZ" i="1" dirty="0"/>
              <a:t>rozumí</a:t>
            </a:r>
            <a:endParaRPr lang="cs-CZ" dirty="0"/>
          </a:p>
          <a:p>
            <a:pPr lvl="1"/>
            <a:r>
              <a:rPr lang="cs-CZ" i="1" dirty="0"/>
              <a:t>anglické </a:t>
            </a:r>
            <a:r>
              <a:rPr lang="cs-CZ" dirty="0"/>
              <a:t>a </a:t>
            </a:r>
            <a:r>
              <a:rPr lang="cs-CZ" i="1" dirty="0"/>
              <a:t>fotbalové</a:t>
            </a:r>
            <a:r>
              <a:rPr lang="cs-CZ" dirty="0"/>
              <a:t> = rozvíjející (podřízené) vzhledem k </a:t>
            </a:r>
            <a:r>
              <a:rPr lang="cs-CZ" i="1" dirty="0"/>
              <a:t>lize</a:t>
            </a:r>
            <a:endParaRPr lang="cs-CZ" dirty="0"/>
          </a:p>
          <a:p>
            <a:pPr lvl="1"/>
            <a:r>
              <a:rPr lang="cs-CZ" i="1" dirty="0"/>
              <a:t>rozumí </a:t>
            </a:r>
            <a:r>
              <a:rPr lang="cs-CZ" dirty="0"/>
              <a:t>= rozvíjený vůči </a:t>
            </a:r>
            <a:r>
              <a:rPr lang="cs-CZ" i="1" dirty="0"/>
              <a:t>spolužák</a:t>
            </a:r>
            <a:r>
              <a:rPr lang="cs-CZ" dirty="0"/>
              <a:t>, </a:t>
            </a:r>
            <a:r>
              <a:rPr lang="cs-CZ" i="1" dirty="0"/>
              <a:t>dobře</a:t>
            </a:r>
            <a:r>
              <a:rPr lang="cs-CZ" dirty="0"/>
              <a:t> a </a:t>
            </a:r>
            <a:r>
              <a:rPr lang="cs-CZ" i="1" dirty="0"/>
              <a:t>lize</a:t>
            </a:r>
          </a:p>
          <a:p>
            <a:pPr lvl="1"/>
            <a:r>
              <a:rPr lang="cs-CZ" i="1" dirty="0"/>
              <a:t>lize </a:t>
            </a:r>
            <a:r>
              <a:rPr lang="cs-CZ" dirty="0"/>
              <a:t>= rozvíjený (nadřazený) vzhledem k </a:t>
            </a:r>
            <a:r>
              <a:rPr lang="cs-CZ" i="1" dirty="0"/>
              <a:t>anglické</a:t>
            </a:r>
            <a:r>
              <a:rPr lang="cs-CZ" dirty="0"/>
              <a:t> a </a:t>
            </a:r>
            <a:r>
              <a:rPr lang="cs-CZ" i="1" dirty="0"/>
              <a:t>fotbalové</a:t>
            </a:r>
          </a:p>
          <a:p>
            <a:pPr lvl="1"/>
            <a:endParaRPr lang="cs-CZ" i="1" dirty="0"/>
          </a:p>
          <a:p>
            <a:pPr lvl="1"/>
            <a:endParaRPr lang="cs-CZ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2654CB-E6EE-D27A-D9CE-243817642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" t="51150" r="75876" b="27193"/>
          <a:stretch/>
        </p:blipFill>
        <p:spPr>
          <a:xfrm>
            <a:off x="6770709" y="1251399"/>
            <a:ext cx="5097169" cy="27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4477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F827E-A300-734C-9591-FE3DF707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závislost (dominance)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BEC1F-5EC3-2D85-CD2D-2E5369654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0457" y="2166257"/>
            <a:ext cx="4332514" cy="401070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morfologicky vyjádřena</a:t>
            </a:r>
          </a:p>
          <a:p>
            <a:r>
              <a:rPr lang="cs-CZ" dirty="0"/>
              <a:t>kongruence = shoda</a:t>
            </a:r>
          </a:p>
          <a:p>
            <a:r>
              <a:rPr lang="cs-CZ" dirty="0"/>
              <a:t>rekce = řízenost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210A7B-CB30-9EF3-D11E-58A09DCE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2166257"/>
            <a:ext cx="5638801" cy="401070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morfologicky nevyjádřena</a:t>
            </a:r>
          </a:p>
          <a:p>
            <a:r>
              <a:rPr lang="cs-CZ" dirty="0"/>
              <a:t>adjunkce = přimykání</a:t>
            </a:r>
            <a:endParaRPr lang="en-GB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704D788-09CE-0F95-6115-32F578BED459}"/>
              </a:ext>
            </a:extLst>
          </p:cNvPr>
          <p:cNvCxnSpPr>
            <a:cxnSpLocks/>
          </p:cNvCxnSpPr>
          <p:nvPr/>
        </p:nvCxnSpPr>
        <p:spPr>
          <a:xfrm flipH="1">
            <a:off x="3690257" y="1317171"/>
            <a:ext cx="2231572" cy="576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39AF2D6-C831-CEF3-F0E9-420FB8DDC591}"/>
              </a:ext>
            </a:extLst>
          </p:cNvPr>
          <p:cNvCxnSpPr>
            <a:cxnSpLocks/>
          </p:cNvCxnSpPr>
          <p:nvPr/>
        </p:nvCxnSpPr>
        <p:spPr>
          <a:xfrm>
            <a:off x="5921829" y="1317171"/>
            <a:ext cx="2253342" cy="582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5139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B30E8-633E-3571-2769-F052170B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kongruence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8C2826-0657-5B79-9A8B-941DEFFC3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rozvíjející výraz přebírá (kopíruje) od rozvíjeného některé </a:t>
            </a:r>
            <a:r>
              <a:rPr lang="cs-CZ" b="1" dirty="0"/>
              <a:t>gramatické</a:t>
            </a:r>
            <a:r>
              <a:rPr lang="cs-CZ" dirty="0"/>
              <a:t> kategorie</a:t>
            </a:r>
          </a:p>
          <a:p>
            <a:endParaRPr lang="cs-CZ" dirty="0"/>
          </a:p>
          <a:p>
            <a:r>
              <a:rPr lang="cs-CZ" dirty="0"/>
              <a:t>shodný atribut (přívlastek)</a:t>
            </a:r>
          </a:p>
          <a:p>
            <a:pPr lvl="2"/>
            <a:r>
              <a:rPr lang="cs-CZ" u="sng" dirty="0"/>
              <a:t>pád</a:t>
            </a:r>
            <a:r>
              <a:rPr lang="cs-CZ" dirty="0"/>
              <a:t>: </a:t>
            </a:r>
            <a:r>
              <a:rPr lang="cs-CZ" i="1" dirty="0"/>
              <a:t>velk</a:t>
            </a:r>
            <a:r>
              <a:rPr lang="cs-CZ" b="1" i="1" dirty="0"/>
              <a:t>á</a:t>
            </a:r>
            <a:r>
              <a:rPr lang="cs-CZ" i="1" dirty="0"/>
              <a:t> hlav</a:t>
            </a:r>
            <a:r>
              <a:rPr lang="cs-CZ" b="1" i="1" dirty="0"/>
              <a:t>a</a:t>
            </a:r>
            <a:r>
              <a:rPr lang="cs-CZ" i="1" dirty="0"/>
              <a:t>,</a:t>
            </a:r>
            <a:r>
              <a:rPr lang="cs-CZ" b="1" i="1" dirty="0"/>
              <a:t> </a:t>
            </a:r>
            <a:r>
              <a:rPr lang="cs-CZ" i="1" dirty="0"/>
              <a:t>velk</a:t>
            </a:r>
            <a:r>
              <a:rPr lang="cs-CZ" b="1" i="1" dirty="0"/>
              <a:t>ou</a:t>
            </a:r>
            <a:r>
              <a:rPr lang="cs-CZ" i="1" dirty="0"/>
              <a:t> hlav</a:t>
            </a:r>
            <a:r>
              <a:rPr lang="cs-CZ" b="1" i="1" dirty="0"/>
              <a:t>u</a:t>
            </a:r>
            <a:r>
              <a:rPr lang="cs-CZ" i="1" dirty="0"/>
              <a:t>, velk</a:t>
            </a:r>
            <a:r>
              <a:rPr lang="cs-CZ" b="1" i="1" dirty="0"/>
              <a:t>é</a:t>
            </a:r>
            <a:r>
              <a:rPr lang="cs-CZ" i="1" dirty="0"/>
              <a:t> hlav</a:t>
            </a:r>
            <a:r>
              <a:rPr lang="cs-CZ" b="1" i="1" dirty="0"/>
              <a:t>ě </a:t>
            </a:r>
            <a:r>
              <a:rPr lang="cs-CZ" dirty="0"/>
              <a:t>... </a:t>
            </a:r>
            <a:endParaRPr lang="cs-CZ" b="1" dirty="0"/>
          </a:p>
          <a:p>
            <a:pPr lvl="2"/>
            <a:r>
              <a:rPr lang="cs-CZ" u="sng" dirty="0"/>
              <a:t>číslo</a:t>
            </a:r>
            <a:r>
              <a:rPr lang="cs-CZ" dirty="0"/>
              <a:t>: </a:t>
            </a:r>
            <a:r>
              <a:rPr lang="cs-CZ" i="1" dirty="0"/>
              <a:t>velk</a:t>
            </a:r>
            <a:r>
              <a:rPr lang="cs-CZ" b="1" i="1" dirty="0"/>
              <a:t>á</a:t>
            </a:r>
            <a:r>
              <a:rPr lang="cs-CZ" i="1" dirty="0"/>
              <a:t> hlav</a:t>
            </a:r>
            <a:r>
              <a:rPr lang="cs-CZ" b="1" i="1" dirty="0"/>
              <a:t>a</a:t>
            </a:r>
            <a:r>
              <a:rPr lang="cs-CZ" i="1" dirty="0"/>
              <a:t>,</a:t>
            </a:r>
            <a:r>
              <a:rPr lang="cs-CZ" b="1" i="1" dirty="0"/>
              <a:t> </a:t>
            </a:r>
            <a:r>
              <a:rPr lang="cs-CZ" i="1" dirty="0"/>
              <a:t>velk</a:t>
            </a:r>
            <a:r>
              <a:rPr lang="cs-CZ" b="1" i="1" dirty="0"/>
              <a:t>é</a:t>
            </a:r>
            <a:r>
              <a:rPr lang="cs-CZ" i="1" dirty="0"/>
              <a:t> hlav</a:t>
            </a:r>
            <a:r>
              <a:rPr lang="cs-CZ" b="1" i="1" dirty="0"/>
              <a:t>y</a:t>
            </a:r>
            <a:endParaRPr lang="cs-CZ" i="1" dirty="0"/>
          </a:p>
          <a:p>
            <a:pPr lvl="2"/>
            <a:r>
              <a:rPr lang="cs-CZ" u="sng" dirty="0"/>
              <a:t>rod:</a:t>
            </a:r>
            <a:r>
              <a:rPr lang="cs-CZ" dirty="0"/>
              <a:t> </a:t>
            </a:r>
            <a:r>
              <a:rPr lang="cs-CZ" i="1" dirty="0"/>
              <a:t>velk</a:t>
            </a:r>
            <a:r>
              <a:rPr lang="cs-CZ" b="1" i="1" dirty="0"/>
              <a:t>á</a:t>
            </a:r>
            <a:r>
              <a:rPr lang="cs-CZ" i="1" dirty="0"/>
              <a:t> hlav</a:t>
            </a:r>
            <a:r>
              <a:rPr lang="cs-CZ" b="1" i="1" dirty="0"/>
              <a:t>a</a:t>
            </a:r>
            <a:r>
              <a:rPr lang="cs-CZ" i="1" dirty="0"/>
              <a:t>,</a:t>
            </a:r>
            <a:r>
              <a:rPr lang="cs-CZ" b="1" i="1" dirty="0"/>
              <a:t> </a:t>
            </a:r>
            <a:r>
              <a:rPr lang="cs-CZ" i="1" dirty="0"/>
              <a:t>velk</a:t>
            </a:r>
            <a:r>
              <a:rPr lang="cs-CZ" b="1" i="1" dirty="0"/>
              <a:t>ý</a:t>
            </a:r>
            <a:r>
              <a:rPr lang="cs-CZ" i="1" dirty="0"/>
              <a:t> mozek, velk</a:t>
            </a:r>
            <a:r>
              <a:rPr lang="cs-CZ" b="1" i="1" dirty="0"/>
              <a:t>é</a:t>
            </a:r>
            <a:r>
              <a:rPr lang="cs-CZ" i="1" dirty="0"/>
              <a:t> pokušení</a:t>
            </a:r>
            <a:endParaRPr lang="cs-CZ" i="1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47354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B30E8-633E-3571-2769-F052170B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kongruence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8C2826-0657-5B79-9A8B-941DEFFC3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rozvíjející výraz přebírá (kopíruje) od rozvíjeného některé </a:t>
            </a:r>
            <a:r>
              <a:rPr lang="cs-CZ" b="1" dirty="0"/>
              <a:t>gramatické</a:t>
            </a:r>
            <a:r>
              <a:rPr lang="cs-CZ" dirty="0"/>
              <a:t> kategorie</a:t>
            </a:r>
          </a:p>
          <a:p>
            <a:endParaRPr lang="cs-CZ" dirty="0"/>
          </a:p>
          <a:p>
            <a:r>
              <a:rPr lang="cs-CZ" dirty="0"/>
              <a:t>predikát (přísudek)</a:t>
            </a:r>
          </a:p>
          <a:p>
            <a:pPr lvl="1"/>
            <a:r>
              <a:rPr lang="cs-CZ" u="sng" dirty="0"/>
              <a:t>osoba</a:t>
            </a:r>
            <a:r>
              <a:rPr lang="cs-CZ" dirty="0"/>
              <a:t>: </a:t>
            </a:r>
            <a:r>
              <a:rPr lang="cs-CZ" b="1" i="1" dirty="0"/>
              <a:t>já</a:t>
            </a:r>
            <a:r>
              <a:rPr lang="cs-CZ" i="1" dirty="0"/>
              <a:t> pij</a:t>
            </a:r>
            <a:r>
              <a:rPr lang="cs-CZ" b="1" i="1" dirty="0"/>
              <a:t>u</a:t>
            </a:r>
            <a:r>
              <a:rPr lang="cs-CZ" i="1" dirty="0"/>
              <a:t>, </a:t>
            </a:r>
            <a:r>
              <a:rPr lang="cs-CZ" b="1" i="1" dirty="0"/>
              <a:t>ty</a:t>
            </a:r>
            <a:r>
              <a:rPr lang="cs-CZ" i="1" dirty="0"/>
              <a:t> pij</a:t>
            </a:r>
            <a:r>
              <a:rPr lang="cs-CZ" b="1" i="1" dirty="0"/>
              <a:t>eš</a:t>
            </a:r>
            <a:r>
              <a:rPr lang="cs-CZ" i="1" dirty="0"/>
              <a:t>, </a:t>
            </a:r>
            <a:r>
              <a:rPr lang="cs-CZ" b="1" i="1" dirty="0"/>
              <a:t>on</a:t>
            </a:r>
            <a:r>
              <a:rPr lang="cs-CZ" i="1" dirty="0"/>
              <a:t> pij</a:t>
            </a:r>
            <a:r>
              <a:rPr lang="cs-CZ" b="1" i="1" dirty="0"/>
              <a:t>e</a:t>
            </a:r>
            <a:endParaRPr lang="cs-CZ" i="1" dirty="0"/>
          </a:p>
          <a:p>
            <a:pPr lvl="1"/>
            <a:r>
              <a:rPr lang="cs-CZ" u="sng" dirty="0"/>
              <a:t>číslo</a:t>
            </a:r>
            <a:r>
              <a:rPr lang="cs-CZ" dirty="0"/>
              <a:t>: </a:t>
            </a:r>
            <a:r>
              <a:rPr lang="cs-CZ" i="1" dirty="0"/>
              <a:t>tiskárna tiskn</a:t>
            </a:r>
            <a:r>
              <a:rPr lang="cs-CZ" b="1" i="1" dirty="0"/>
              <a:t>e</a:t>
            </a:r>
            <a:r>
              <a:rPr lang="cs-CZ" i="1" dirty="0"/>
              <a:t>, tiskárny tiskn</a:t>
            </a:r>
            <a:r>
              <a:rPr lang="cs-CZ" b="1" i="1" dirty="0"/>
              <a:t>ou</a:t>
            </a:r>
            <a:endParaRPr lang="cs-CZ" i="1" dirty="0"/>
          </a:p>
          <a:p>
            <a:pPr lvl="1"/>
            <a:r>
              <a:rPr lang="cs-CZ" u="sng" dirty="0"/>
              <a:t>jmenný rod</a:t>
            </a:r>
            <a:r>
              <a:rPr lang="cs-CZ" dirty="0"/>
              <a:t> (jen u participií): </a:t>
            </a:r>
            <a:r>
              <a:rPr lang="cs-CZ" b="1" i="1" dirty="0"/>
              <a:t>muž</a:t>
            </a:r>
            <a:r>
              <a:rPr lang="cs-CZ" i="1" dirty="0"/>
              <a:t> přišel, </a:t>
            </a:r>
            <a:r>
              <a:rPr lang="cs-CZ" b="1" i="1" dirty="0"/>
              <a:t>žena</a:t>
            </a:r>
            <a:r>
              <a:rPr lang="cs-CZ" i="1" dirty="0"/>
              <a:t> přišl</a:t>
            </a:r>
            <a:r>
              <a:rPr lang="cs-CZ" b="1" i="1" dirty="0"/>
              <a:t>a</a:t>
            </a:r>
            <a:r>
              <a:rPr lang="cs-CZ" i="1" dirty="0"/>
              <a:t>, </a:t>
            </a:r>
            <a:r>
              <a:rPr lang="cs-CZ" b="1" i="1" dirty="0"/>
              <a:t>dítě</a:t>
            </a:r>
            <a:r>
              <a:rPr lang="cs-CZ" i="1" dirty="0"/>
              <a:t> přišl</a:t>
            </a:r>
            <a:r>
              <a:rPr lang="cs-CZ" b="1" i="1" dirty="0"/>
              <a:t>o</a:t>
            </a:r>
            <a:r>
              <a:rPr lang="cs-CZ" i="1" dirty="0"/>
              <a:t>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95760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17583-BF35-1540-F566-7BD484D0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rekce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C34037-A934-DAD9-5C8B-2B2487D2C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pád</a:t>
            </a:r>
            <a:r>
              <a:rPr lang="cs-CZ" dirty="0"/>
              <a:t> rozvíjejícího výrazu je diktován rozvíjeným výrazem</a:t>
            </a:r>
          </a:p>
          <a:p>
            <a:endParaRPr lang="cs-CZ" dirty="0"/>
          </a:p>
          <a:p>
            <a:r>
              <a:rPr lang="cs-CZ" dirty="0"/>
              <a:t>objekt (předmět)</a:t>
            </a:r>
          </a:p>
          <a:p>
            <a:pPr lvl="1"/>
            <a:r>
              <a:rPr lang="cs-CZ" i="1" dirty="0"/>
              <a:t>napsal dopis, napsala dopis, napsali dopis, napíšu dopis, napsat dopis</a:t>
            </a:r>
          </a:p>
          <a:p>
            <a:pPr lvl="2"/>
            <a:r>
              <a:rPr lang="cs-CZ" dirty="0"/>
              <a:t>vždy akuzativ </a:t>
            </a:r>
          </a:p>
          <a:p>
            <a:pPr lvl="1"/>
            <a:r>
              <a:rPr lang="cs-CZ" i="1" dirty="0"/>
              <a:t>pomůžu rodičům, pomohl rodičům, pomohli rodičům</a:t>
            </a:r>
          </a:p>
          <a:p>
            <a:pPr lvl="2"/>
            <a:r>
              <a:rPr lang="cs-CZ" dirty="0"/>
              <a:t>vždy dativ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02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B8365-F989-129A-9DDD-567B5996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F5A5D0-BD40-2B4B-BDE8-1F14A14D9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porozumění souvislé řeči</a:t>
            </a:r>
          </a:p>
          <a:p>
            <a:endParaRPr lang="cs-CZ" dirty="0"/>
          </a:p>
          <a:p>
            <a:r>
              <a:rPr lang="cs-CZ" dirty="0"/>
              <a:t>rozvíjí strukturní myšlení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efektivní kódování – kombinování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27356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17583-BF35-1540-F566-7BD484D0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rekce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C34037-A934-DAD9-5C8B-2B2487D2C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pád</a:t>
            </a:r>
            <a:r>
              <a:rPr lang="cs-CZ" dirty="0"/>
              <a:t> rozvíjejícího výrazu je diktován rozvíjeným výrazem</a:t>
            </a:r>
          </a:p>
          <a:p>
            <a:endParaRPr lang="cs-CZ" dirty="0"/>
          </a:p>
          <a:p>
            <a:r>
              <a:rPr lang="cs-CZ" dirty="0"/>
              <a:t>atribut neshodný </a:t>
            </a:r>
          </a:p>
          <a:p>
            <a:pPr lvl="2"/>
            <a:r>
              <a:rPr lang="cs-CZ" b="1" dirty="0"/>
              <a:t>ne všechny neshodné atributy jsou rekční</a:t>
            </a:r>
          </a:p>
          <a:p>
            <a:pPr lvl="2"/>
            <a:r>
              <a:rPr lang="cs-CZ" i="1" dirty="0"/>
              <a:t>sud piva, sudy piva, o sudech piva, se sudem piva</a:t>
            </a:r>
          </a:p>
          <a:p>
            <a:pPr lvl="3"/>
            <a:r>
              <a:rPr lang="cs-CZ" dirty="0"/>
              <a:t>vždy genitiv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81325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0C54A-19AF-DE31-B36A-ADCD7AD2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adjunkce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608488-E3CB-5C71-C967-C4F05B84A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4739"/>
            <a:ext cx="11005457" cy="4351338"/>
          </a:xfrm>
        </p:spPr>
        <p:txBody>
          <a:bodyPr>
            <a:normAutofit fontScale="92500"/>
          </a:bodyPr>
          <a:lstStyle/>
          <a:p>
            <a:r>
              <a:rPr lang="cs-CZ" dirty="0"/>
              <a:t>forma rozvíjejícího výrazu </a:t>
            </a:r>
            <a:r>
              <a:rPr lang="cs-CZ" b="1" dirty="0"/>
              <a:t>nesouvisí</a:t>
            </a:r>
            <a:r>
              <a:rPr lang="cs-CZ" dirty="0"/>
              <a:t> s rozvíjeným výrazem (není jím nijak diktována), je dána </a:t>
            </a:r>
            <a:r>
              <a:rPr lang="cs-CZ" b="1" dirty="0"/>
              <a:t>sémantikou</a:t>
            </a:r>
          </a:p>
          <a:p>
            <a:r>
              <a:rPr lang="cs-CZ" dirty="0"/>
              <a:t>tzn. závislost dominovaného členu není formálně (v jeho tvaru) vyjádřena</a:t>
            </a:r>
          </a:p>
          <a:p>
            <a:endParaRPr lang="cs-CZ" b="1" dirty="0"/>
          </a:p>
          <a:p>
            <a:r>
              <a:rPr lang="cs-CZ" dirty="0" err="1"/>
              <a:t>adverbiále</a:t>
            </a:r>
            <a:r>
              <a:rPr lang="cs-CZ" dirty="0"/>
              <a:t> (příslovečné určení)</a:t>
            </a:r>
          </a:p>
          <a:p>
            <a:pPr lvl="1"/>
            <a:r>
              <a:rPr lang="cs-CZ" i="1" dirty="0"/>
              <a:t>napsal pozdě, napsala pozdě, napsali pozdě, napsal jsem pozdě, napsat pozdě</a:t>
            </a:r>
          </a:p>
          <a:p>
            <a:pPr lvl="1"/>
            <a:r>
              <a:rPr lang="cs-CZ" i="1" dirty="0"/>
              <a:t>přespal v domě, přespala v domě, přespali v domě, přespal jsem v domě, přespat v domě</a:t>
            </a:r>
          </a:p>
          <a:p>
            <a:pPr lvl="2"/>
            <a:r>
              <a:rPr lang="cs-CZ" dirty="0"/>
              <a:t>předložkový lokál</a:t>
            </a:r>
          </a:p>
          <a:p>
            <a:pPr lvl="1"/>
            <a:r>
              <a:rPr lang="cs-CZ" i="1" dirty="0"/>
              <a:t>přespal za domem, přespala za domem, přespali za domem, přespal jsem za domem, přespat za domem</a:t>
            </a:r>
          </a:p>
          <a:p>
            <a:pPr lvl="2"/>
            <a:r>
              <a:rPr lang="cs-CZ" dirty="0"/>
              <a:t>předložkový instrumentál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248447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0C54A-19AF-DE31-B36A-ADCD7AD2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adjunkce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608488-E3CB-5C71-C967-C4F05B84A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forma rozvíjejícího výrazu </a:t>
            </a:r>
            <a:r>
              <a:rPr lang="cs-CZ" b="1" dirty="0"/>
              <a:t>nesouvisí</a:t>
            </a:r>
            <a:r>
              <a:rPr lang="cs-CZ" dirty="0"/>
              <a:t> s rozvíjeným výrazem (není jím nijak diktována), je dána </a:t>
            </a:r>
            <a:r>
              <a:rPr lang="cs-CZ" b="1" dirty="0"/>
              <a:t>sémantikou</a:t>
            </a:r>
          </a:p>
          <a:p>
            <a:r>
              <a:rPr lang="cs-CZ" dirty="0"/>
              <a:t>tzn. závislost dominovaného členu není formálně (v jeho tvaru) vyjádřena</a:t>
            </a:r>
          </a:p>
          <a:p>
            <a:endParaRPr lang="cs-CZ" b="1" dirty="0"/>
          </a:p>
          <a:p>
            <a:r>
              <a:rPr lang="cs-CZ" dirty="0"/>
              <a:t>atribut neshodný (ne vždy)</a:t>
            </a:r>
          </a:p>
          <a:p>
            <a:pPr lvl="1"/>
            <a:r>
              <a:rPr lang="cs-CZ" i="1" dirty="0"/>
              <a:t>cesta kolem domu, o cestách kolem domu, cesty kolem domu, bez cest kolem domu</a:t>
            </a:r>
          </a:p>
          <a:p>
            <a:pPr lvl="2"/>
            <a:r>
              <a:rPr lang="cs-CZ" dirty="0"/>
              <a:t>předložkový genitiv</a:t>
            </a:r>
          </a:p>
          <a:p>
            <a:pPr lvl="1"/>
            <a:r>
              <a:rPr lang="cs-CZ" dirty="0"/>
              <a:t> </a:t>
            </a:r>
            <a:r>
              <a:rPr lang="cs-CZ" i="1" dirty="0"/>
              <a:t>cesta před domem, o cestách před domem, cesty před domem, bez cest před domem</a:t>
            </a:r>
          </a:p>
          <a:p>
            <a:pPr lvl="2"/>
            <a:r>
              <a:rPr lang="cs-CZ" dirty="0"/>
              <a:t>předložkový instrumentál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17241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E5CB9-AE3A-BE84-2D2F-14F743B5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adjunkce VS rekce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5F24F7-636C-7667-602D-D5A4C8564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rozhoduje valence</a:t>
            </a:r>
          </a:p>
          <a:p>
            <a:endParaRPr lang="cs-CZ" dirty="0"/>
          </a:p>
          <a:p>
            <a:r>
              <a:rPr lang="cs-CZ" i="1" dirty="0"/>
              <a:t>chodit s Frantou </a:t>
            </a:r>
            <a:r>
              <a:rPr lang="cs-CZ" dirty="0">
                <a:sym typeface="Wingdings" panose="05000000000000000000" pitchFamily="2" charset="2"/>
              </a:rPr>
              <a:t> rekce (řízení)</a:t>
            </a:r>
          </a:p>
          <a:p>
            <a:r>
              <a:rPr lang="cs-CZ" i="1" dirty="0">
                <a:sym typeface="Wingdings" panose="05000000000000000000" pitchFamily="2" charset="2"/>
              </a:rPr>
              <a:t>chodit s holí </a:t>
            </a:r>
            <a:r>
              <a:rPr lang="cs-CZ" dirty="0">
                <a:sym typeface="Wingdings" panose="05000000000000000000" pitchFamily="2" charset="2"/>
              </a:rPr>
              <a:t> adjunkce (přimykání)</a:t>
            </a:r>
          </a:p>
          <a:p>
            <a:r>
              <a:rPr lang="cs-CZ" i="1" dirty="0">
                <a:sym typeface="Wingdings" panose="05000000000000000000" pitchFamily="2" charset="2"/>
              </a:rPr>
              <a:t>chodit po lese</a:t>
            </a:r>
            <a:r>
              <a:rPr lang="cs-CZ" dirty="0">
                <a:sym typeface="Wingdings" panose="05000000000000000000" pitchFamily="2" charset="2"/>
              </a:rPr>
              <a:t>  adjunkce (přimykání)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39136405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E5CB9-AE3A-BE84-2D2F-14F743B5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adjunkce VS rekce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5F24F7-636C-7667-602D-D5A4C8564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rozhoduje valence</a:t>
            </a:r>
          </a:p>
          <a:p>
            <a:endParaRPr lang="cs-CZ" dirty="0"/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chodit s </a:t>
            </a:r>
            <a:r>
              <a:rPr lang="cs-CZ" i="1" dirty="0"/>
              <a:t>Frantou </a:t>
            </a:r>
            <a:r>
              <a:rPr lang="cs-CZ" dirty="0">
                <a:sym typeface="Wingdings" panose="05000000000000000000" pitchFamily="2" charset="2"/>
              </a:rPr>
              <a:t> rekce (řízení)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chodit</a:t>
            </a:r>
            <a:r>
              <a:rPr lang="cs-CZ" i="1" dirty="0">
                <a:sym typeface="Wingdings" panose="05000000000000000000" pitchFamily="2" charset="2"/>
              </a:rPr>
              <a:t> s holí </a:t>
            </a:r>
            <a:r>
              <a:rPr lang="cs-CZ" dirty="0">
                <a:sym typeface="Wingdings" panose="05000000000000000000" pitchFamily="2" charset="2"/>
              </a:rPr>
              <a:t> adjunkce (přimykání)</a:t>
            </a:r>
          </a:p>
          <a:p>
            <a:r>
              <a:rPr lang="cs-CZ" i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chodit</a:t>
            </a:r>
            <a:r>
              <a:rPr lang="cs-CZ" i="1" dirty="0">
                <a:sym typeface="Wingdings" panose="05000000000000000000" pitchFamily="2" charset="2"/>
              </a:rPr>
              <a:t> po lese</a:t>
            </a:r>
            <a:r>
              <a:rPr lang="cs-CZ" dirty="0">
                <a:sym typeface="Wingdings" panose="05000000000000000000" pitchFamily="2" charset="2"/>
              </a:rPr>
              <a:t>  adjunkce (přimykání)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60262808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29EAE-335B-504E-7A65-30FD970E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shrnutí syntaktických vztahů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B2C0A1-CA6A-8009-D54E-C4C26C849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en-GB" dirty="0">
                <a:hlinkClick r:id="rId2"/>
              </a:rPr>
              <a:t>https://www.youtube.com/watch?v=lVStyT4nHDs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791464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EE70A-A320-AA4F-449E-1150D4F3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pravidla </a:t>
            </a:r>
            <a:r>
              <a:rPr lang="cs-CZ" b="1"/>
              <a:t>psaní interpunkce</a:t>
            </a:r>
            <a:endParaRPr lang="en-GB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B3EBAA-5037-0E5A-A0AF-9B1813822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03318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56C2A-8A16-0DBF-D919-BD7071F9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čárka v souvětí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C9C474-F524-953E-2052-0388B7908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 čárky, pokud prostě slučovací spojky </a:t>
            </a:r>
            <a:r>
              <a:rPr lang="cs-CZ" b="1" i="1" dirty="0"/>
              <a:t>a</a:t>
            </a:r>
            <a:r>
              <a:rPr lang="cs-CZ" b="1" dirty="0"/>
              <a:t>, </a:t>
            </a:r>
            <a:r>
              <a:rPr lang="cs-CZ" b="1" i="1" dirty="0"/>
              <a:t>i</a:t>
            </a:r>
            <a:r>
              <a:rPr lang="cs-CZ" b="1" dirty="0"/>
              <a:t>, </a:t>
            </a:r>
            <a:r>
              <a:rPr lang="cs-CZ" b="1" i="1" dirty="0"/>
              <a:t>ani</a:t>
            </a:r>
            <a:r>
              <a:rPr lang="cs-CZ" b="1" dirty="0"/>
              <a:t>, </a:t>
            </a:r>
            <a:r>
              <a:rPr lang="cs-CZ" b="1" i="1" dirty="0"/>
              <a:t>nebo</a:t>
            </a:r>
            <a:r>
              <a:rPr lang="cs-CZ" b="1" dirty="0"/>
              <a:t>, </a:t>
            </a:r>
            <a:r>
              <a:rPr lang="cs-CZ" b="1" i="1" dirty="0"/>
              <a:t>či</a:t>
            </a:r>
            <a:r>
              <a:rPr lang="cs-CZ" b="1" dirty="0"/>
              <a:t> </a:t>
            </a:r>
          </a:p>
          <a:p>
            <a:r>
              <a:rPr lang="cs-CZ" dirty="0"/>
              <a:t> nevyžaduje-li to jiný vztah!!!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67837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EC6B7-30FC-ED1A-EC25-DDDE1C12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bez čárky – hlavní věty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F9C135-FDF0-84AC-5595-DF365BAE9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089"/>
          </a:xfrm>
        </p:spPr>
        <p:txBody>
          <a:bodyPr/>
          <a:lstStyle/>
          <a:p>
            <a:r>
              <a:rPr lang="cs-CZ" i="1" dirty="0"/>
              <a:t>Hugo připluje lodí </a:t>
            </a:r>
            <a:r>
              <a:rPr lang="cs-CZ" b="1" i="1" dirty="0"/>
              <a:t>a </a:t>
            </a:r>
            <a:r>
              <a:rPr lang="cs-CZ" i="1" dirty="0"/>
              <a:t>Ludmila přijede traktorem.</a:t>
            </a:r>
          </a:p>
          <a:p>
            <a:endParaRPr lang="cs-CZ" i="1" dirty="0"/>
          </a:p>
          <a:p>
            <a:r>
              <a:rPr lang="cs-CZ" i="1" dirty="0"/>
              <a:t>Policejní člun udělal velkou kličku </a:t>
            </a:r>
            <a:r>
              <a:rPr lang="cs-CZ" b="1" i="1" dirty="0"/>
              <a:t>a</a:t>
            </a:r>
            <a:r>
              <a:rPr lang="cs-CZ" i="1" dirty="0"/>
              <a:t> šikovně se vyhnul nákladní lodi.</a:t>
            </a:r>
          </a:p>
          <a:p>
            <a:pPr lvl="1"/>
            <a:endParaRPr lang="cs-CZ" dirty="0"/>
          </a:p>
          <a:p>
            <a:r>
              <a:rPr lang="cs-CZ" i="1" dirty="0"/>
              <a:t>Navzdory slibu se u nás nikdo nezastavil </a:t>
            </a:r>
            <a:r>
              <a:rPr lang="cs-CZ" b="1" i="1" dirty="0"/>
              <a:t>ani</a:t>
            </a:r>
            <a:r>
              <a:rPr lang="cs-CZ" i="1" dirty="0"/>
              <a:t> nám telefonicky nesdělil podrobnosti.</a:t>
            </a:r>
          </a:p>
          <a:p>
            <a:endParaRPr lang="cs-CZ" i="1" dirty="0"/>
          </a:p>
          <a:p>
            <a:r>
              <a:rPr lang="cs-CZ" i="1" dirty="0"/>
              <a:t>Naše kočky si na zahradě pěkně </a:t>
            </a:r>
            <a:r>
              <a:rPr lang="cs-CZ" i="1"/>
              <a:t>hrály </a:t>
            </a:r>
            <a:r>
              <a:rPr lang="cs-CZ" b="1" i="1"/>
              <a:t>nebo </a:t>
            </a:r>
            <a:r>
              <a:rPr lang="cs-CZ" i="1"/>
              <a:t>se </a:t>
            </a:r>
            <a:r>
              <a:rPr lang="cs-CZ" i="1" dirty="0"/>
              <a:t>kolem domu proháněly se sousedovic kočkou.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108081932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3741D-6F1A-E1CA-49F2-103922C3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bez čárky – vedlejší věty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58686C-5FC2-6C9D-E390-293022E74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VV stejného druhu a na stejné syntaktické úrovni</a:t>
            </a:r>
          </a:p>
          <a:p>
            <a:endParaRPr lang="cs-CZ" dirty="0"/>
          </a:p>
          <a:p>
            <a:endParaRPr lang="cs-CZ" dirty="0"/>
          </a:p>
          <a:p>
            <a:r>
              <a:rPr lang="cs-CZ" i="1" dirty="0"/>
              <a:t>Písnička vznikne, když se hudba se slovem v pravou chvíli sejdou </a:t>
            </a:r>
            <a:r>
              <a:rPr lang="cs-CZ" b="1" i="1" dirty="0"/>
              <a:t>a</a:t>
            </a:r>
            <a:r>
              <a:rPr lang="cs-CZ" i="1" dirty="0"/>
              <a:t> když si spolu porozumí.</a:t>
            </a:r>
          </a:p>
          <a:p>
            <a:endParaRPr lang="cs-CZ" i="1" dirty="0"/>
          </a:p>
          <a:p>
            <a:r>
              <a:rPr lang="cs-CZ" i="1" dirty="0"/>
              <a:t>Nevěděl, kdo se mu ještě ozve telefonicky </a:t>
            </a:r>
            <a:r>
              <a:rPr lang="cs-CZ" b="1" i="1" dirty="0"/>
              <a:t>ani</a:t>
            </a:r>
            <a:r>
              <a:rPr lang="cs-CZ" i="1" dirty="0"/>
              <a:t> kdo už na sraz přijel.</a:t>
            </a:r>
          </a:p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07449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C1021-AE30-D143-E2AC-A53DC2B6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65C11-3D5E-E361-17CB-5632580D5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(pravděpodobně) neexistuje jazyk využívající pouze lexikální významy</a:t>
            </a:r>
          </a:p>
          <a:p>
            <a:pPr lvl="1"/>
            <a:r>
              <a:rPr lang="cs-CZ" dirty="0"/>
              <a:t>omezené konečným množstvím jednotek (kapacita lidské mysli)</a:t>
            </a:r>
          </a:p>
          <a:p>
            <a:pPr lvl="1"/>
            <a:r>
              <a:rPr lang="cs-CZ" dirty="0"/>
              <a:t>takové znakové systémy – zvířecí jazyky, dopravní značky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6677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3741D-6F1A-E1CA-49F2-103922C3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bez čárky – vedlejší věty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58686C-5FC2-6C9D-E390-293022E74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VV stejného druhu a na stejné syntaktické úrovni</a:t>
            </a:r>
          </a:p>
          <a:p>
            <a:endParaRPr lang="cs-CZ" dirty="0"/>
          </a:p>
          <a:p>
            <a:endParaRPr lang="cs-CZ" dirty="0"/>
          </a:p>
          <a:p>
            <a:r>
              <a:rPr lang="cs-CZ" i="1" dirty="0"/>
              <a:t>Písnička vznikne, </a:t>
            </a:r>
            <a:r>
              <a:rPr lang="cs-CZ" i="1" u="sng" dirty="0"/>
              <a:t>když</a:t>
            </a:r>
            <a:r>
              <a:rPr lang="cs-CZ" i="1" dirty="0"/>
              <a:t> se hudba se slovem v pravou chvíli sejdou </a:t>
            </a:r>
            <a:r>
              <a:rPr lang="cs-CZ" b="1" i="1" dirty="0"/>
              <a:t>a</a:t>
            </a:r>
            <a:r>
              <a:rPr lang="cs-CZ" i="1" dirty="0"/>
              <a:t> </a:t>
            </a:r>
            <a:r>
              <a:rPr lang="cs-CZ" i="1" u="sng" dirty="0"/>
              <a:t>když</a:t>
            </a:r>
            <a:r>
              <a:rPr lang="cs-CZ" i="1" dirty="0"/>
              <a:t> si spolu porozumí.</a:t>
            </a:r>
          </a:p>
          <a:p>
            <a:endParaRPr lang="cs-CZ" i="1" dirty="0"/>
          </a:p>
          <a:p>
            <a:r>
              <a:rPr lang="cs-CZ" i="1" dirty="0"/>
              <a:t>Nevěděl, </a:t>
            </a:r>
            <a:r>
              <a:rPr lang="cs-CZ" i="1" u="sng" dirty="0"/>
              <a:t>kdo</a:t>
            </a:r>
            <a:r>
              <a:rPr lang="cs-CZ" i="1" dirty="0"/>
              <a:t> se mu ještě ozve telefonicky </a:t>
            </a:r>
            <a:r>
              <a:rPr lang="cs-CZ" b="1" i="1" dirty="0"/>
              <a:t>ani</a:t>
            </a:r>
            <a:r>
              <a:rPr lang="cs-CZ" i="1" dirty="0"/>
              <a:t> </a:t>
            </a:r>
            <a:r>
              <a:rPr lang="cs-CZ" i="1" u="sng" dirty="0"/>
              <a:t>kdo</a:t>
            </a:r>
            <a:r>
              <a:rPr lang="cs-CZ" i="1" dirty="0"/>
              <a:t> už na sraz přijel.</a:t>
            </a:r>
          </a:p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53067400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458DB-3259-F675-AE23-1A79E84C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bez čárky – vedlejší věty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1752D-1A73-80E2-61F3-C919CEEFC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spojovací prostředek nemusí být stejný nebo se ve druhé VV opakovat</a:t>
            </a:r>
          </a:p>
          <a:p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r>
              <a:rPr lang="cs-CZ" i="1" dirty="0"/>
              <a:t>Byla velmi unavená, </a:t>
            </a:r>
            <a:r>
              <a:rPr lang="cs-CZ" i="1" u="sng" dirty="0"/>
              <a:t>jelikož</a:t>
            </a:r>
            <a:r>
              <a:rPr lang="cs-CZ" i="1" dirty="0"/>
              <a:t> špatně spala </a:t>
            </a:r>
            <a:r>
              <a:rPr lang="cs-CZ" b="1" i="1" dirty="0"/>
              <a:t>a</a:t>
            </a:r>
            <a:r>
              <a:rPr lang="cs-CZ" i="1" dirty="0"/>
              <a:t> málo pila.</a:t>
            </a:r>
          </a:p>
          <a:p>
            <a:r>
              <a:rPr lang="cs-CZ" i="1" dirty="0"/>
              <a:t>Nejlepší by bylo, </a:t>
            </a:r>
            <a:r>
              <a:rPr lang="cs-CZ" i="1" u="sng" dirty="0"/>
              <a:t>kdybyste</a:t>
            </a:r>
            <a:r>
              <a:rPr lang="cs-CZ" i="1" dirty="0"/>
              <a:t> se mnou spolupracovala </a:t>
            </a:r>
            <a:r>
              <a:rPr lang="cs-CZ" b="1" i="1" dirty="0"/>
              <a:t>a</a:t>
            </a:r>
            <a:r>
              <a:rPr lang="cs-CZ" i="1" dirty="0"/>
              <a:t> poskytla mi všechny potřebné informace.</a:t>
            </a:r>
          </a:p>
          <a:p>
            <a:r>
              <a:rPr lang="cs-CZ" i="1" dirty="0"/>
              <a:t>Karla žere krabice, </a:t>
            </a:r>
            <a:r>
              <a:rPr lang="cs-CZ" i="1" u="sng" dirty="0"/>
              <a:t>protože</a:t>
            </a:r>
            <a:r>
              <a:rPr lang="cs-CZ" i="1" dirty="0"/>
              <a:t> se nudí </a:t>
            </a:r>
            <a:r>
              <a:rPr lang="cs-CZ" b="1" i="1" dirty="0"/>
              <a:t>nebo</a:t>
            </a:r>
            <a:r>
              <a:rPr lang="cs-CZ" i="1" dirty="0"/>
              <a:t> mě chce naštvat.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6214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A851C-B1DF-D906-FA31-BD1AA031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prostě slučovací spojka v jiném kontextu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E39603-C53A-3CB8-B8C7-B8F32565F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nespojuje-li těsně sousedící věty – pokud se vloží věta mluvnicky závislá, popř. blok takových vět (střídání syntaktických úrovní)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ym typeface="Wingdings" panose="05000000000000000000" pitchFamily="2" charset="2"/>
              </a:rPr>
              <a:t> psaní čárky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r>
              <a:rPr lang="cs-CZ" i="1" dirty="0"/>
              <a:t>Pověz mi, </a:t>
            </a:r>
            <a:r>
              <a:rPr lang="cs-CZ" b="1" i="1" dirty="0"/>
              <a:t>co</a:t>
            </a:r>
            <a:r>
              <a:rPr lang="cs-CZ" i="1" dirty="0"/>
              <a:t> čteš</a:t>
            </a:r>
            <a:r>
              <a:rPr lang="cs-CZ" b="1" i="1" dirty="0"/>
              <a:t>,</a:t>
            </a:r>
            <a:r>
              <a:rPr lang="cs-CZ" i="1" dirty="0"/>
              <a:t> </a:t>
            </a:r>
            <a:r>
              <a:rPr lang="cs-CZ" b="1" i="1" dirty="0"/>
              <a:t>a</a:t>
            </a:r>
            <a:r>
              <a:rPr lang="cs-CZ" i="1" dirty="0"/>
              <a:t> já ti povím, </a:t>
            </a:r>
            <a:r>
              <a:rPr lang="cs-CZ" b="1" i="1" dirty="0"/>
              <a:t>jaký</a:t>
            </a:r>
            <a:r>
              <a:rPr lang="cs-CZ" i="1" dirty="0"/>
              <a:t> jsi.</a:t>
            </a:r>
          </a:p>
          <a:p>
            <a:r>
              <a:rPr lang="cs-CZ" i="1" dirty="0"/>
              <a:t>Jirka se podivil, </a:t>
            </a:r>
            <a:r>
              <a:rPr lang="cs-CZ" b="1" i="1" dirty="0"/>
              <a:t>že</a:t>
            </a:r>
            <a:r>
              <a:rPr lang="cs-CZ" i="1" dirty="0"/>
              <a:t> pes mluví lidskou řečí</a:t>
            </a:r>
            <a:r>
              <a:rPr lang="cs-CZ" b="1" i="1" dirty="0"/>
              <a:t>,</a:t>
            </a:r>
            <a:r>
              <a:rPr lang="cs-CZ" i="1" dirty="0"/>
              <a:t> </a:t>
            </a:r>
            <a:r>
              <a:rPr lang="cs-CZ" b="1" i="1" dirty="0"/>
              <a:t>a</a:t>
            </a:r>
            <a:r>
              <a:rPr lang="cs-CZ" i="1" dirty="0"/>
              <a:t> třikrát zapískal na píšťalku.</a:t>
            </a:r>
          </a:p>
          <a:p>
            <a:r>
              <a:rPr lang="cs-CZ" i="1" dirty="0"/>
              <a:t>V roztržitosti zapomněl, </a:t>
            </a:r>
            <a:r>
              <a:rPr lang="cs-CZ" b="1" i="1" dirty="0"/>
              <a:t>že</a:t>
            </a:r>
            <a:r>
              <a:rPr lang="cs-CZ" i="1" dirty="0"/>
              <a:t> je schod ještě měkký</a:t>
            </a:r>
            <a:r>
              <a:rPr lang="cs-CZ" b="1" i="1" dirty="0"/>
              <a:t>,</a:t>
            </a:r>
            <a:r>
              <a:rPr lang="cs-CZ" i="1" dirty="0"/>
              <a:t> </a:t>
            </a:r>
            <a:r>
              <a:rPr lang="cs-CZ" b="1" i="1" dirty="0"/>
              <a:t>a</a:t>
            </a:r>
            <a:r>
              <a:rPr lang="cs-CZ" i="1" dirty="0"/>
              <a:t> udělal do betonu otisk boty.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3622113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05C10-F028-5A3A-83B0-BD5A65C3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prostě slučovací spojka v jiném kontextu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2147BA-F238-11AE-8997-1967693F6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vklíněná vedlejší věta nemusí být nutně závislá na první větě hlavní</a:t>
            </a:r>
          </a:p>
          <a:p>
            <a:endParaRPr lang="cs-CZ" dirty="0"/>
          </a:p>
          <a:p>
            <a:r>
              <a:rPr lang="cs-CZ" i="1" dirty="0"/>
              <a:t>Horečně se balili, a aby se vyhnuli odhalení, pozhasínali všechna světla v bytě.</a:t>
            </a:r>
          </a:p>
          <a:p>
            <a:endParaRPr lang="cs-CZ" i="1" dirty="0"/>
          </a:p>
          <a:p>
            <a:r>
              <a:rPr lang="cs-CZ" i="1" dirty="0"/>
              <a:t>Během jízdy si pozorně prohlédla půl tuctu nákladních aut, a když se policista začal vyptávat, věrohodně mu vůz popsala.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1858879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DC757-13C8-27CD-6E00-11F5D33E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oddělování souřadně spojených vět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2BBDFB-AFEA-BA4A-3749-FD1B69966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čárka když jiné než prostě slučovací spojky </a:t>
            </a:r>
            <a:r>
              <a:rPr lang="cs-CZ" b="1" i="1" dirty="0"/>
              <a:t>a</a:t>
            </a:r>
            <a:r>
              <a:rPr lang="cs-CZ" b="1" dirty="0"/>
              <a:t>, </a:t>
            </a:r>
            <a:r>
              <a:rPr lang="cs-CZ" b="1" i="1" dirty="0"/>
              <a:t>i</a:t>
            </a:r>
            <a:r>
              <a:rPr lang="cs-CZ" b="1" dirty="0"/>
              <a:t>, </a:t>
            </a:r>
            <a:r>
              <a:rPr lang="cs-CZ" b="1" i="1" dirty="0"/>
              <a:t>ani</a:t>
            </a:r>
            <a:r>
              <a:rPr lang="cs-CZ" b="1" dirty="0"/>
              <a:t>, </a:t>
            </a:r>
            <a:r>
              <a:rPr lang="cs-CZ" b="1" i="1" dirty="0"/>
              <a:t>nebo</a:t>
            </a:r>
            <a:r>
              <a:rPr lang="cs-CZ" b="1" dirty="0"/>
              <a:t>, </a:t>
            </a:r>
            <a:r>
              <a:rPr lang="cs-CZ" b="1" i="1" dirty="0"/>
              <a:t>či</a:t>
            </a:r>
            <a:r>
              <a:rPr lang="cs-CZ" b="1" dirty="0"/>
              <a:t> </a:t>
            </a:r>
          </a:p>
          <a:p>
            <a:pPr lvl="1"/>
            <a:r>
              <a:rPr lang="cs-CZ" b="1" dirty="0"/>
              <a:t>popř. spojení bezespoječné = asyndetické</a:t>
            </a:r>
          </a:p>
          <a:p>
            <a:endParaRPr lang="cs-CZ" dirty="0"/>
          </a:p>
          <a:p>
            <a:r>
              <a:rPr lang="cs-CZ" dirty="0"/>
              <a:t>a) souřadně spojené hlavní věty</a:t>
            </a:r>
          </a:p>
          <a:p>
            <a:r>
              <a:rPr lang="cs-CZ" dirty="0"/>
              <a:t>b) souřadně spojené vedlejší věty</a:t>
            </a:r>
          </a:p>
          <a:p>
            <a:endParaRPr lang="cs-CZ" dirty="0"/>
          </a:p>
          <a:p>
            <a:r>
              <a:rPr lang="cs-CZ" dirty="0"/>
              <a:t>! vložená věta může být vložená i do už vedlejší věty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/>
              <a:t>Ověřili jsme si, že cesta, kterou jsme se vydali, je správná.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80576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A7067-F795-7E11-D0D1-907E6B3F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bezespoječné spojení: cvičení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434181-B052-DDF0-8099-4F756B6B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i="1" dirty="0"/>
          </a:p>
          <a:p>
            <a:r>
              <a:rPr lang="cs-CZ" i="1" dirty="0"/>
              <a:t>Advokát byl muž s věčně zakaboněnou tváří nikdy se neusmál v rozhovorech se choval rozpačitě navenek budil nedůvěru.</a:t>
            </a:r>
          </a:p>
          <a:p>
            <a:endParaRPr lang="cs-CZ" i="1" dirty="0"/>
          </a:p>
          <a:p>
            <a:r>
              <a:rPr lang="cs-CZ" i="1" dirty="0"/>
              <a:t>Pražské mezinárodní letiště v Ruzyni se z ledového sevření vzpamatovává téměř celý den většina letů musela být zrušena řada letadel byla přesměrována jinam.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3376653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A7067-F795-7E11-D0D1-907E6B3F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bezespoječné spojení: cvičení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434181-B052-DDF0-8099-4F756B6B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i="1" dirty="0"/>
          </a:p>
          <a:p>
            <a:r>
              <a:rPr lang="cs-CZ" i="1" dirty="0"/>
              <a:t>Advokát byl muž s věčně zakaboněnou tváří, nikdy se neusmál, v rozhovorech se choval rozpačitě, navenek budil nedůvěru.</a:t>
            </a:r>
          </a:p>
          <a:p>
            <a:endParaRPr lang="cs-CZ" i="1" dirty="0"/>
          </a:p>
          <a:p>
            <a:r>
              <a:rPr lang="cs-CZ" i="1" dirty="0"/>
              <a:t>Pražské mezinárodní letiště v Ruzyni se z ledového sevření vzpamatovává téměř celý den většina letů musela být zrušena řada letadel byla přesměrována jinam.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53644914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A7067-F795-7E11-D0D1-907E6B3F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bezespoječné spojení VH: cvičení  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434181-B052-DDF0-8099-4F756B6B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i="1" dirty="0"/>
          </a:p>
          <a:p>
            <a:r>
              <a:rPr lang="cs-CZ" i="1" dirty="0"/>
              <a:t>Advokát byl muž s věčně zakaboněnou tváří, nikdy se neusmál, v rozhovorech se choval rozpačitě, navenek budil nedůvěru.</a:t>
            </a:r>
          </a:p>
          <a:p>
            <a:endParaRPr lang="cs-CZ" i="1" dirty="0"/>
          </a:p>
          <a:p>
            <a:r>
              <a:rPr lang="cs-CZ" i="1" dirty="0"/>
              <a:t>Pražské mezinárodní letiště v Ruzyni se z ledového sevření vzpamatovává téměř celý den, většina letů musela být zrušena, řada letadel byla přesměrována jinam.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20374501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83D1D-5B24-1D36-1DB1-B5C01BA0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bezespoječné spojení: cvičení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F23A5-1F0D-D30F-9E42-4EE3B8660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Popřejme tomuto pracovišti ať se mu nadále daří ať jeho rozvoj neustává.</a:t>
            </a:r>
          </a:p>
          <a:p>
            <a:endParaRPr lang="cs-CZ" i="1" dirty="0"/>
          </a:p>
          <a:p>
            <a:r>
              <a:rPr lang="cs-CZ" i="1" dirty="0"/>
              <a:t>Netušil ani jak matka v daleké cizině strádá jak je blízka zoufalství.</a:t>
            </a:r>
          </a:p>
          <a:p>
            <a:endParaRPr lang="cs-CZ" i="1" dirty="0"/>
          </a:p>
          <a:p>
            <a:r>
              <a:rPr lang="cs-CZ" i="1" dirty="0"/>
              <a:t>Svěřil se mi že řešení se našlo že dostaneme úvěr.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04080490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83D1D-5B24-1D36-1DB1-B5C01BA0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bezespoječné spojení: cvičení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F23A5-1F0D-D30F-9E42-4EE3B8660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Popřejme tomuto pracovišti, ať se mu nadále daří, ať jeho rozvoj neustává.</a:t>
            </a:r>
          </a:p>
          <a:p>
            <a:endParaRPr lang="cs-CZ" i="1" dirty="0"/>
          </a:p>
          <a:p>
            <a:r>
              <a:rPr lang="cs-CZ" i="1" dirty="0"/>
              <a:t>Netušil ani jak matka v daleké cizině strádá jak je blízka zoufalství.</a:t>
            </a:r>
          </a:p>
          <a:p>
            <a:endParaRPr lang="cs-CZ" i="1" dirty="0"/>
          </a:p>
          <a:p>
            <a:r>
              <a:rPr lang="cs-CZ" i="1" dirty="0"/>
              <a:t>Svěřil se mi že řešení se našlo že dostaneme úvěr.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4594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93402-AA3C-4CCA-8148-7CEED8EE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cíl předmětu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4269BB-CEC8-4A45-A704-73BE24D82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pochopit, jak fungují pravidla a principy spojování jednotek ve větě a souvětí v češtině</a:t>
            </a:r>
          </a:p>
          <a:p>
            <a:endParaRPr lang="cs-CZ" dirty="0"/>
          </a:p>
          <a:p>
            <a:r>
              <a:rPr lang="cs-CZ" dirty="0"/>
              <a:t>správně používat interpunkci</a:t>
            </a:r>
          </a:p>
        </p:txBody>
      </p:sp>
    </p:spTree>
    <p:extLst>
      <p:ext uri="{BB962C8B-B14F-4D97-AF65-F5344CB8AC3E}">
        <p14:creationId xmlns:p14="http://schemas.microsoft.com/office/powerpoint/2010/main" val="874323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C1021-AE30-D143-E2AC-A53DC2B6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65C11-3D5E-E361-17CB-5632580D5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(pravděpodobně) neexistuje jazyk využívající pouze lexikální významy</a:t>
            </a:r>
          </a:p>
          <a:p>
            <a:pPr lvl="1"/>
            <a:r>
              <a:rPr lang="cs-CZ" dirty="0"/>
              <a:t>omezené konečným množstvím jednotek (kapacita lidské mysli)</a:t>
            </a:r>
          </a:p>
          <a:p>
            <a:pPr lvl="1"/>
            <a:r>
              <a:rPr lang="cs-CZ" dirty="0"/>
              <a:t>takové znakové systémy – zvířecí jazyky, dopravní značky</a:t>
            </a:r>
          </a:p>
          <a:p>
            <a:pPr lvl="1"/>
            <a:r>
              <a:rPr lang="cs-CZ" dirty="0"/>
              <a:t>omezení na paradigmatickou organizaci prvků (F. </a:t>
            </a:r>
            <a:r>
              <a:rPr lang="cs-CZ" dirty="0" err="1"/>
              <a:t>Saussure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609818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83D1D-5B24-1D36-1DB1-B5C01BA0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bezespoječné spojení: cvičení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F23A5-1F0D-D30F-9E42-4EE3B8660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Popřejme tomuto pracovišti, ať se mu nadále daří, ať jeho rozvoj neustává.</a:t>
            </a:r>
          </a:p>
          <a:p>
            <a:endParaRPr lang="cs-CZ" i="1" dirty="0"/>
          </a:p>
          <a:p>
            <a:r>
              <a:rPr lang="cs-CZ" i="1" dirty="0"/>
              <a:t>Netušil ani, jak matka v daleké cizině strádá, jak je blízka zoufalství.</a:t>
            </a:r>
          </a:p>
          <a:p>
            <a:endParaRPr lang="cs-CZ" i="1" dirty="0"/>
          </a:p>
          <a:p>
            <a:r>
              <a:rPr lang="cs-CZ" i="1" dirty="0"/>
              <a:t>Svěřil se mi že řešení se našlo že dostaneme úvěr.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5397182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83D1D-5B24-1D36-1DB1-B5C01BA0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bezespoječné spojení VV: cvičení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F23A5-1F0D-D30F-9E42-4EE3B8660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Popřejme tomuto pracovišti, ať se mu nadále daří, ať jeho rozvoj neustává.</a:t>
            </a:r>
          </a:p>
          <a:p>
            <a:endParaRPr lang="cs-CZ" i="1" dirty="0"/>
          </a:p>
          <a:p>
            <a:r>
              <a:rPr lang="cs-CZ" i="1" dirty="0"/>
              <a:t>Netušil ani, jak matka v daleké cizině strádá, jak je blízka zoufalství.</a:t>
            </a:r>
          </a:p>
          <a:p>
            <a:endParaRPr lang="cs-CZ" i="1" dirty="0"/>
          </a:p>
          <a:p>
            <a:r>
              <a:rPr lang="cs-CZ" i="1" dirty="0"/>
              <a:t>Svěřil se mi, že řešení se našlo, že dostaneme úvěr.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68935385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BAFD2-EB36-6BE2-6023-0CC8DB40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a</a:t>
            </a:r>
            <a:endParaRPr lang="en-GB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0B28B-57CC-F9D9-1CFF-6E12DE9F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66725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je-li součástí </a:t>
            </a:r>
            <a:r>
              <a:rPr lang="cs-CZ" b="1" dirty="0"/>
              <a:t>víceslovného</a:t>
            </a:r>
            <a:r>
              <a:rPr lang="cs-CZ" dirty="0"/>
              <a:t> slučovacího </a:t>
            </a:r>
            <a:r>
              <a:rPr lang="cs-CZ" b="1" dirty="0"/>
              <a:t>prostředku</a:t>
            </a:r>
            <a:r>
              <a:rPr lang="cs-CZ" dirty="0"/>
              <a:t> (</a:t>
            </a:r>
            <a:r>
              <a:rPr lang="cs-CZ" i="1" dirty="0"/>
              <a:t>a proto</a:t>
            </a:r>
            <a:r>
              <a:rPr lang="cs-CZ" dirty="0"/>
              <a:t>, </a:t>
            </a:r>
            <a:r>
              <a:rPr lang="cs-CZ" i="1" dirty="0"/>
              <a:t>a tak</a:t>
            </a:r>
            <a:r>
              <a:rPr lang="cs-CZ" dirty="0"/>
              <a:t>, </a:t>
            </a:r>
            <a:r>
              <a:rPr lang="cs-CZ" i="1" dirty="0"/>
              <a:t>a přesto</a:t>
            </a:r>
            <a:r>
              <a:rPr lang="cs-CZ" dirty="0"/>
              <a:t>, </a:t>
            </a:r>
            <a:r>
              <a:rPr lang="cs-CZ" i="1" dirty="0"/>
              <a:t>a přece</a:t>
            </a:r>
            <a:r>
              <a:rPr lang="cs-CZ" dirty="0"/>
              <a:t>, </a:t>
            </a:r>
            <a:r>
              <a:rPr lang="cs-CZ" i="1" dirty="0"/>
              <a:t>a tedy</a:t>
            </a:r>
            <a:r>
              <a:rPr lang="cs-CZ" dirty="0"/>
              <a:t>, </a:t>
            </a:r>
            <a:r>
              <a:rPr lang="cs-CZ" i="1" dirty="0"/>
              <a:t>a tudíž</a:t>
            </a:r>
            <a:r>
              <a:rPr lang="cs-CZ" dirty="0"/>
              <a:t>) </a:t>
            </a:r>
            <a:r>
              <a:rPr lang="cs-CZ" b="1" dirty="0"/>
              <a:t>bez</a:t>
            </a:r>
            <a:r>
              <a:rPr lang="cs-CZ" dirty="0"/>
              <a:t> prostě slučovacího významu </a:t>
            </a:r>
            <a:r>
              <a:rPr lang="cs-CZ" dirty="0">
                <a:sym typeface="Wingdings" panose="05000000000000000000" pitchFamily="2" charset="2"/>
              </a:rPr>
              <a:t> čárka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b="1" i="1" dirty="0">
                <a:sym typeface="Wingdings" panose="05000000000000000000" pitchFamily="2" charset="2"/>
              </a:rPr>
              <a:t>a tak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– s čárkou pouze u důsledkového významu (možno nahradit </a:t>
            </a:r>
            <a:r>
              <a:rPr lang="cs-CZ" i="1" dirty="0">
                <a:sym typeface="Wingdings" panose="05000000000000000000" pitchFamily="2" charset="2"/>
              </a:rPr>
              <a:t>a proto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cs-CZ" i="1" dirty="0">
                <a:sym typeface="Wingdings" panose="05000000000000000000" pitchFamily="2" charset="2"/>
              </a:rPr>
              <a:t>a tak</a:t>
            </a:r>
            <a:r>
              <a:rPr lang="cs-CZ" dirty="0">
                <a:sym typeface="Wingdings" panose="05000000000000000000" pitchFamily="2" charset="2"/>
              </a:rPr>
              <a:t> ve smyslu „tím(to) způsobem“ je slučovací</a:t>
            </a:r>
          </a:p>
          <a:p>
            <a:pPr lvl="1"/>
            <a:r>
              <a:rPr lang="cs-CZ" i="1" dirty="0">
                <a:sym typeface="Wingdings" panose="05000000000000000000" pitchFamily="2" charset="2"/>
              </a:rPr>
              <a:t>Chci číst pomalu a tak to taky udělám!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Děti si přály zvířátko, a tak jim otec sehnal štěně.</a:t>
            </a:r>
          </a:p>
          <a:p>
            <a:r>
              <a:rPr lang="cs-CZ" i="1" dirty="0">
                <a:sym typeface="Wingdings" panose="05000000000000000000" pitchFamily="2" charset="2"/>
              </a:rPr>
              <a:t>V Austrálii nikdy žádná divoká kočka nežila, a tak jsou všechny domácí kočky přistěhovalci.</a:t>
            </a:r>
          </a:p>
          <a:p>
            <a:r>
              <a:rPr lang="cs-CZ" i="1" dirty="0">
                <a:sym typeface="Wingdings" panose="05000000000000000000" pitchFamily="2" charset="2"/>
              </a:rPr>
              <a:t>Bratr nečekaně uspěl při konkurzu na výhodné místo, a tudíž z rodinné firmy odešel.</a:t>
            </a:r>
          </a:p>
          <a:p>
            <a:r>
              <a:rPr lang="cs-CZ" i="1" dirty="0">
                <a:sym typeface="Wingdings" panose="05000000000000000000" pitchFamily="2" charset="2"/>
              </a:rPr>
              <a:t>Už jednou se spálil, a přece udělal tutéž chybu znova.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06164009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72BD3-A9F6-1AD3-23D6-8017FACE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než</a:t>
            </a:r>
            <a:endParaRPr lang="en-GB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D01D0-6865-CB45-6CE3-790076BEE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srovnání</a:t>
            </a:r>
          </a:p>
          <a:p>
            <a:r>
              <a:rPr lang="cs-CZ" dirty="0"/>
              <a:t>čárku, pokud spojujeme věty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/>
              <a:t>Hořké pivo chutná lépe, než chutná pivo kyselé.</a:t>
            </a:r>
          </a:p>
          <a:p>
            <a:pPr marL="0" indent="0">
              <a:buNone/>
            </a:pPr>
            <a:r>
              <a:rPr lang="cs-CZ" i="1" dirty="0"/>
              <a:t>	Radši seděli v hospodě, než se učili o syntaxi.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dirty="0"/>
              <a:t>bez čárky připojujeme-li nevětný výraz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	Hořké pivo je lepší než kyselé.</a:t>
            </a:r>
          </a:p>
          <a:p>
            <a:pPr marL="0" indent="0">
              <a:buNone/>
            </a:pPr>
            <a:r>
              <a:rPr lang="cs-CZ" i="1" dirty="0"/>
              <a:t>	Radši seděli v hospodě než ve škole.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362051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07E01-7F33-DBF0-E8F9-658D1021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než</a:t>
            </a:r>
            <a:endParaRPr lang="en-GB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E5E211-7633-79B2-8F38-1B3BD78E0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spojení dvou určitých slovesných tvarů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 dvě rovnocenné varianty, nelze určit, zda několikanásobný 	  	      přísudek nebo spojení dvou vět v souvětí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Spíš si hověl než pracoval. </a:t>
            </a:r>
            <a:r>
              <a:rPr lang="cs-CZ" dirty="0">
                <a:sym typeface="Wingdings" panose="05000000000000000000" pitchFamily="2" charset="2"/>
              </a:rPr>
              <a:t>i </a:t>
            </a:r>
            <a:r>
              <a:rPr lang="cs-CZ" i="1" dirty="0">
                <a:sym typeface="Wingdings" panose="05000000000000000000" pitchFamily="2" charset="2"/>
              </a:rPr>
              <a:t>Spíš si hověl, než pracoval.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Víc ho kritizovali než chválili. </a:t>
            </a:r>
            <a:r>
              <a:rPr lang="cs-CZ" dirty="0">
                <a:sym typeface="Wingdings" panose="05000000000000000000" pitchFamily="2" charset="2"/>
              </a:rPr>
              <a:t>i </a:t>
            </a:r>
            <a:r>
              <a:rPr lang="cs-CZ" i="1" dirty="0">
                <a:sym typeface="Wingdings" panose="05000000000000000000" pitchFamily="2" charset="2"/>
              </a:rPr>
              <a:t>Víc ho kritizovali, než chválili.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56538971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C5F7A-DA19-0399-9F5E-25F31084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VV + výraz s oslabenou větnou platností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BC16A9-95C1-881C-20BD-2CB28C8BA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dvě varianty – s čárkou i bez čárky</a:t>
            </a:r>
          </a:p>
          <a:p>
            <a:r>
              <a:rPr lang="cs-CZ" i="1" dirty="0"/>
              <a:t>dobře, raději, hlavně, možná, samozřejmě, mimochodem, bohužel, naštěstí, celkem vzato, upřímně řečeno, prosím, přirozeně, …</a:t>
            </a:r>
          </a:p>
          <a:p>
            <a:endParaRPr lang="cs-CZ" i="1" dirty="0"/>
          </a:p>
          <a:p>
            <a:pPr marL="0" indent="0">
              <a:buNone/>
            </a:pPr>
            <a:r>
              <a:rPr lang="cs-CZ" i="1" dirty="0"/>
              <a:t>		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77479969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89E88-006A-F4AC-B399-98EDB429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VV + výraz s oslabenou větnou platností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14D8-9DF9-7ADC-49D7-E6A8725C0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Možná, že Karla žere novou sedačku. </a:t>
            </a:r>
          </a:p>
          <a:p>
            <a:r>
              <a:rPr lang="cs-CZ" i="1" dirty="0"/>
              <a:t>Možná že Karla žere novou sedačku.</a:t>
            </a:r>
          </a:p>
          <a:p>
            <a:endParaRPr lang="cs-CZ" i="1" dirty="0"/>
          </a:p>
          <a:p>
            <a:r>
              <a:rPr lang="cs-CZ" i="1" dirty="0"/>
              <a:t>Pošlete nám, prosím, všechny údaje.</a:t>
            </a:r>
          </a:p>
          <a:p>
            <a:r>
              <a:rPr lang="cs-CZ" i="1" dirty="0"/>
              <a:t>Pošlete nám prosím všechny údaje.</a:t>
            </a:r>
          </a:p>
          <a:p>
            <a:endParaRPr lang="cs-CZ" i="1" dirty="0"/>
          </a:p>
          <a:p>
            <a:r>
              <a:rPr lang="cs-CZ" i="1" dirty="0"/>
              <a:t>Syntax je, celkem vzato, docela zajímavá.</a:t>
            </a:r>
          </a:p>
          <a:p>
            <a:r>
              <a:rPr lang="cs-CZ" i="1" dirty="0"/>
              <a:t>Syntax je celkem vzato docela zajímavá.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04861573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7E7E49-3377-558A-29F0-F8384799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VV + výraz s oslabenou větnou platností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7B17FA-0714-6429-AC33-B3DB70B0E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Samozřejmě, že ne.</a:t>
            </a:r>
          </a:p>
          <a:p>
            <a:r>
              <a:rPr lang="cs-CZ" i="1" dirty="0"/>
              <a:t>Samozřejmě že ne.</a:t>
            </a:r>
          </a:p>
          <a:p>
            <a:endParaRPr lang="cs-CZ" i="1" dirty="0"/>
          </a:p>
          <a:p>
            <a:r>
              <a:rPr lang="cs-CZ" i="1" dirty="0"/>
              <a:t>Možná, že přijde.</a:t>
            </a:r>
          </a:p>
          <a:p>
            <a:r>
              <a:rPr lang="cs-CZ" i="1" dirty="0"/>
              <a:t>Možná že přijde.</a:t>
            </a:r>
          </a:p>
          <a:p>
            <a:endParaRPr lang="cs-CZ" i="1" dirty="0"/>
          </a:p>
          <a:p>
            <a:r>
              <a:rPr lang="cs-CZ" i="1" dirty="0"/>
              <a:t>ať děláme co děláme</a:t>
            </a:r>
          </a:p>
          <a:p>
            <a:r>
              <a:rPr lang="cs-CZ" i="1" dirty="0"/>
              <a:t>buď jak buď</a:t>
            </a:r>
          </a:p>
          <a:p>
            <a:r>
              <a:rPr lang="cs-CZ" i="1" dirty="0"/>
              <a:t>ať je jaký je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515405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9D89F-DADE-F9EB-FF2D-E1B1DE79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VV + výraz s oslabenou větnou platností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C67D93-B4E3-E8EE-FE1B-DE364FBB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40143" cy="4351338"/>
          </a:xfrm>
        </p:spPr>
        <p:txBody>
          <a:bodyPr/>
          <a:lstStyle/>
          <a:p>
            <a:r>
              <a:rPr lang="cs-CZ" dirty="0"/>
              <a:t>!!! </a:t>
            </a:r>
          </a:p>
          <a:p>
            <a:r>
              <a:rPr lang="cs-CZ" dirty="0"/>
              <a:t>stojí-li modální částice na začátku věty a následuje příklonka (enklitikon)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ym typeface="Wingdings" panose="05000000000000000000" pitchFamily="2" charset="2"/>
              </a:rPr>
              <a:t> bez čárky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i="1" dirty="0">
                <a:sym typeface="Wingdings" panose="05000000000000000000" pitchFamily="2" charset="2"/>
              </a:rPr>
              <a:t>Bohužel jsem neměl čas.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Možná jsi to nevěděl.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Samozřejmě mu to dal.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317995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2D73B-8685-57B8-43CD-A034232D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zásady u složitějších konstrukcí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174309-5FA5-1226-19BD-6F51ECFF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6857" cy="4351338"/>
          </a:xfrm>
        </p:spPr>
        <p:txBody>
          <a:bodyPr>
            <a:normAutofit/>
          </a:bodyPr>
          <a:lstStyle/>
          <a:p>
            <a:r>
              <a:rPr lang="cs-CZ" dirty="0"/>
              <a:t>spojovací prostředek + zesilovací/vytýkací výraz – čárka před tento výraz</a:t>
            </a:r>
          </a:p>
          <a:p>
            <a:pPr lvl="1"/>
            <a:r>
              <a:rPr lang="cs-CZ" b="1" i="1" dirty="0"/>
              <a:t>teprve, jen, zvláště, právě, hned, ještě, zrovna, dříve</a:t>
            </a:r>
          </a:p>
          <a:p>
            <a:endParaRPr lang="cs-CZ" dirty="0"/>
          </a:p>
          <a:p>
            <a:r>
              <a:rPr lang="cs-CZ" i="1" dirty="0"/>
              <a:t>Starosti ti nastanou, </a:t>
            </a:r>
            <a:r>
              <a:rPr lang="cs-CZ" b="1" i="1" dirty="0"/>
              <a:t>teprve až </a:t>
            </a:r>
            <a:r>
              <a:rPr lang="cs-CZ" i="1" dirty="0"/>
              <a:t>se budeš muset učit na zkoušku.</a:t>
            </a:r>
          </a:p>
          <a:p>
            <a:r>
              <a:rPr lang="cs-CZ" i="1" dirty="0"/>
              <a:t>Moderátor soutěž ukončí, </a:t>
            </a:r>
            <a:r>
              <a:rPr lang="cs-CZ" b="1" i="1" dirty="0"/>
              <a:t>teprve když </a:t>
            </a:r>
            <a:r>
              <a:rPr lang="cs-CZ" i="1" dirty="0"/>
              <a:t>mu soutěžící dá příslušný pokyn.</a:t>
            </a:r>
          </a:p>
          <a:p>
            <a:r>
              <a:rPr lang="cs-CZ" i="1" dirty="0"/>
              <a:t>Do soutěže bych se přihlásil, </a:t>
            </a:r>
            <a:r>
              <a:rPr lang="cs-CZ" b="1" i="1" dirty="0"/>
              <a:t>jen kdybych </a:t>
            </a:r>
            <a:r>
              <a:rPr lang="cs-CZ" i="1" dirty="0"/>
              <a:t>měl opravdu hluboko do kapsy.</a:t>
            </a:r>
          </a:p>
          <a:p>
            <a:r>
              <a:rPr lang="cs-CZ" i="1" dirty="0"/>
              <a:t>Jako začátečník se bál předjíždět, </a:t>
            </a:r>
            <a:r>
              <a:rPr lang="cs-CZ" b="1" i="1" dirty="0"/>
              <a:t>zvláště když </a:t>
            </a:r>
            <a:r>
              <a:rPr lang="cs-CZ" i="1" dirty="0"/>
              <a:t>jel za kamionem.</a:t>
            </a:r>
          </a:p>
          <a:p>
            <a:r>
              <a:rPr lang="cs-CZ" i="1" dirty="0"/>
              <a:t>Znala správnou odpověď, </a:t>
            </a:r>
            <a:r>
              <a:rPr lang="cs-CZ" b="1" i="1" dirty="0"/>
              <a:t>ještě než </a:t>
            </a:r>
            <a:r>
              <a:rPr lang="cs-CZ" i="1" dirty="0"/>
              <a:t>dozněla celá otázka.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835894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C1021-AE30-D143-E2AC-A53DC2B6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65C11-3D5E-E361-17CB-5632580D5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(pravděpodobně) neexistuje jazyk využívající pouze lexikální významy</a:t>
            </a:r>
          </a:p>
          <a:p>
            <a:pPr lvl="1"/>
            <a:r>
              <a:rPr lang="cs-CZ" dirty="0"/>
              <a:t>omezené konečným množstvím jednotek (kapacita lidské mysli)</a:t>
            </a:r>
          </a:p>
          <a:p>
            <a:pPr lvl="1"/>
            <a:r>
              <a:rPr lang="cs-CZ" dirty="0"/>
              <a:t>takové znakové systémy – zvířecí jazyky, dopravní značky</a:t>
            </a:r>
          </a:p>
          <a:p>
            <a:pPr lvl="1"/>
            <a:r>
              <a:rPr lang="cs-CZ" dirty="0"/>
              <a:t>omezení na paradigmatickou organizaci prvků (F. </a:t>
            </a:r>
            <a:r>
              <a:rPr lang="cs-CZ" dirty="0" err="1"/>
              <a:t>Saussure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r>
              <a:rPr lang="cs-CZ" dirty="0"/>
              <a:t>organizace jazykových znaků – 2 základní způsoby (mechanismy)</a:t>
            </a:r>
          </a:p>
        </p:txBody>
      </p:sp>
    </p:spTree>
    <p:extLst>
      <p:ext uri="{BB962C8B-B14F-4D97-AF65-F5344CB8AC3E}">
        <p14:creationId xmlns:p14="http://schemas.microsoft.com/office/powerpoint/2010/main" val="4255949108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55AF3-03C3-2C19-EE56-9153E515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zásady u složitějších konstrukcí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C8CA6F-A712-CB15-ED0B-0250329A7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cs-CZ" dirty="0"/>
              <a:t>výskyt </a:t>
            </a:r>
            <a:r>
              <a:rPr lang="cs-CZ" dirty="0" err="1"/>
              <a:t>různovětných</a:t>
            </a:r>
            <a:r>
              <a:rPr lang="cs-CZ" dirty="0"/>
              <a:t> podřadicích spojovacích prostředků – čárka (jedna) před první z nich</a:t>
            </a:r>
          </a:p>
          <a:p>
            <a:pPr lvl="1"/>
            <a:r>
              <a:rPr lang="cs-CZ" dirty="0"/>
              <a:t>= každý náleží jiné větě</a:t>
            </a:r>
          </a:p>
          <a:p>
            <a:endParaRPr lang="cs-CZ" dirty="0"/>
          </a:p>
          <a:p>
            <a:r>
              <a:rPr lang="cs-CZ" i="1" dirty="0"/>
              <a:t>Přísloví tvrdí, </a:t>
            </a:r>
            <a:r>
              <a:rPr lang="cs-CZ" b="1" i="1" dirty="0"/>
              <a:t>že když </a:t>
            </a:r>
            <a:r>
              <a:rPr lang="cs-CZ" i="1" dirty="0"/>
              <a:t>se dva hádají, třetí se směje.</a:t>
            </a:r>
          </a:p>
          <a:p>
            <a:pPr lvl="1"/>
            <a:r>
              <a:rPr lang="cs-CZ" i="1" dirty="0"/>
              <a:t>= Přísloví tvrdí, že třetí se směje, když se dva hádají.</a:t>
            </a:r>
          </a:p>
          <a:p>
            <a:r>
              <a:rPr lang="cs-CZ" i="1" dirty="0"/>
              <a:t>Nic neviděla, </a:t>
            </a:r>
            <a:r>
              <a:rPr lang="cs-CZ" b="1" i="1" dirty="0"/>
              <a:t>protože když </a:t>
            </a:r>
            <a:r>
              <a:rPr lang="cs-CZ" i="1" dirty="0"/>
              <a:t>uklouzla, brýle jí upadly na zem.</a:t>
            </a:r>
          </a:p>
          <a:p>
            <a:pPr lvl="1"/>
            <a:r>
              <a:rPr lang="cs-CZ" i="1" dirty="0"/>
              <a:t>Nic neviděla, protože brýle jí upadly na zem, když uklouzla.</a:t>
            </a:r>
          </a:p>
          <a:p>
            <a:r>
              <a:rPr lang="cs-CZ" i="1" dirty="0"/>
              <a:t>Vím, </a:t>
            </a:r>
            <a:r>
              <a:rPr lang="cs-CZ" b="1" i="1" dirty="0"/>
              <a:t>že ať </a:t>
            </a:r>
            <a:r>
              <a:rPr lang="cs-CZ" i="1" dirty="0"/>
              <a:t>tvrdíte cokoliv, nic už nebude jako dřív.</a:t>
            </a:r>
          </a:p>
          <a:p>
            <a:pPr lvl="1"/>
            <a:r>
              <a:rPr lang="cs-CZ" i="1" dirty="0"/>
              <a:t>Vím, že nic už nebude jako dřív, ať tvrdíte cokoliv.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5406263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38B5A-B082-3E7C-79CD-091F691C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zásady u složitějších konstrukcí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23C737-0BF8-33F3-8321-5265B1445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cs-CZ" dirty="0"/>
              <a:t>zdvojené spojky – souřadicí (parataktická) + podřadicí (hypotaktická)</a:t>
            </a:r>
          </a:p>
          <a:p>
            <a:pPr lvl="1"/>
            <a:r>
              <a:rPr lang="cs-CZ" dirty="0"/>
              <a:t>i když je první spojka </a:t>
            </a:r>
            <a:r>
              <a:rPr lang="cs-CZ" i="1" dirty="0"/>
              <a:t>a</a:t>
            </a:r>
          </a:p>
          <a:p>
            <a:pPr lvl="1"/>
            <a:endParaRPr lang="cs-CZ" dirty="0"/>
          </a:p>
          <a:p>
            <a:r>
              <a:rPr lang="cs-CZ" i="1" dirty="0"/>
              <a:t>Nemám představu, kdy se nám bude dařit lépe, </a:t>
            </a:r>
            <a:r>
              <a:rPr lang="cs-CZ" b="1" i="1" dirty="0"/>
              <a:t>ale až </a:t>
            </a:r>
            <a:r>
              <a:rPr lang="cs-CZ" i="1" dirty="0"/>
              <a:t>ta šťastná chvíle nastane, určitě se ti pochlubím.</a:t>
            </a:r>
          </a:p>
          <a:p>
            <a:pPr lvl="1"/>
            <a:r>
              <a:rPr lang="cs-CZ" i="1" dirty="0"/>
              <a:t>Nemám představu, kdy se nám bude dařit lépe, ale určitě se ti pochlubím, až ta šťastná doba nastane.</a:t>
            </a:r>
          </a:p>
          <a:p>
            <a:r>
              <a:rPr lang="cs-CZ" i="1" dirty="0"/>
              <a:t>Chtěla jsem jí ještě něco poradit</a:t>
            </a:r>
            <a:r>
              <a:rPr lang="cs-CZ" b="1" i="1" dirty="0"/>
              <a:t>, avšak když </a:t>
            </a:r>
            <a:r>
              <a:rPr lang="cs-CZ" i="1" dirty="0"/>
              <a:t>se na mě obořila, raději jsem zmlkla.</a:t>
            </a:r>
          </a:p>
          <a:p>
            <a:pPr lvl="1"/>
            <a:r>
              <a:rPr lang="cs-CZ" i="1" dirty="0"/>
              <a:t>Chtěla jsem jí ještě něco poradit, avšak raději jsem zmlkla, když se na mě obořila.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2140812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B713D-1C15-22B9-4E5F-57823818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zásady u složitějších konstrukcí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C7AC4F-5E70-0997-8B89-0F9D26B69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Obilí kvapem rostlo, a nežli jsem se nadál, bylo větší než já.</a:t>
            </a:r>
          </a:p>
          <a:p>
            <a:pPr lvl="1"/>
            <a:r>
              <a:rPr lang="cs-CZ" i="1" dirty="0"/>
              <a:t>Obilí kvapem rostlo a bylo větší než já, nežli jsem se nadál.</a:t>
            </a:r>
          </a:p>
          <a:p>
            <a:r>
              <a:rPr lang="cs-CZ" i="1" dirty="0"/>
              <a:t>Pomalu couvala ke dveřím, a než zhasla baterka, sklouzla tenkým kuželem světla po obličejích usínajících dětí.</a:t>
            </a:r>
          </a:p>
          <a:p>
            <a:pPr lvl="1"/>
            <a:r>
              <a:rPr lang="cs-CZ" i="1" dirty="0"/>
              <a:t>Pomalu couvala ke dveřím a sklouzla tenkým kuželem světla po obličejích usínajících dětí, než zhasla baterka.</a:t>
            </a:r>
          </a:p>
          <a:p>
            <a:r>
              <a:rPr lang="cs-CZ" i="1" dirty="0"/>
              <a:t>Při aktivaci přístroje postupujeme podle návodu, a máme-li problémy, konzultujeme je na bezplatné telefonní lince.</a:t>
            </a:r>
          </a:p>
          <a:p>
            <a:pPr lvl="1"/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98530580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6B040-EEF9-44DB-CAE8-2BF03CF6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zásady u složitějších konstrukcí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2ED582-E4DC-2396-652A-3C70C9791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obecnější pravidlo: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= nezáleží na typu souřadicí spojky – důvod ke kladení čárky automaticky nastane, když se setkají věty na rozdílných mluvnických úrovních</a:t>
            </a:r>
          </a:p>
        </p:txBody>
      </p:sp>
    </p:spTree>
    <p:extLst>
      <p:ext uri="{BB962C8B-B14F-4D97-AF65-F5344CB8AC3E}">
        <p14:creationId xmlns:p14="http://schemas.microsoft.com/office/powerpoint/2010/main" val="122766528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47D94-8E9C-84FC-B9BF-C8AB2A47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infinitivní konstrukce: čárka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22CFF-A279-901F-8E5E-17335840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infinitiv zastupující VV </a:t>
            </a:r>
            <a:r>
              <a:rPr lang="cs-CZ" dirty="0"/>
              <a:t>(nejčastěji předmětnou/přívlastkovou)</a:t>
            </a:r>
          </a:p>
          <a:p>
            <a:endParaRPr lang="cs-CZ" i="1" dirty="0"/>
          </a:p>
          <a:p>
            <a:endParaRPr lang="cs-CZ" i="1" dirty="0"/>
          </a:p>
          <a:p>
            <a:pPr marL="0" indent="0">
              <a:buNone/>
            </a:pPr>
            <a:r>
              <a:rPr lang="cs-CZ" i="1" dirty="0"/>
              <a:t>	Maminka hledala, co snést nemocnému Pavlovi nejlepšího.</a:t>
            </a:r>
          </a:p>
          <a:p>
            <a:pPr marL="0" indent="0">
              <a:buNone/>
            </a:pPr>
            <a:r>
              <a:rPr lang="cs-CZ" i="1" dirty="0"/>
              <a:t>	Poraďte mi spolehlivý způsob, jak zapůsobit na publikum.</a:t>
            </a:r>
          </a:p>
          <a:p>
            <a:pPr lvl="1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74575385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4229F9-5482-D7CF-2583-CB9375F9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infinitivní konstrukce: čárka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F7B7A-C68D-5FE3-0873-48087764B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zastupuje-li VV s podřadicí spojkou kromě </a:t>
            </a:r>
            <a:r>
              <a:rPr lang="cs-CZ" i="1" dirty="0"/>
              <a:t>než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	Přemýšlel, jak začít.</a:t>
            </a:r>
          </a:p>
          <a:p>
            <a:pPr marL="0" indent="0">
              <a:buNone/>
            </a:pPr>
            <a:r>
              <a:rPr lang="cs-CZ" i="1" dirty="0"/>
              <a:t>	Nevěděl, kam dřív skočit.	</a:t>
            </a:r>
          </a:p>
          <a:p>
            <a:pPr marL="0" indent="0">
              <a:buNone/>
            </a:pPr>
            <a:r>
              <a:rPr lang="cs-CZ" i="1" dirty="0"/>
              <a:t>	Dosud se nepodařilo najít způsob, jak diagnostikovat toto 	onemocnění.</a:t>
            </a:r>
          </a:p>
          <a:p>
            <a:pPr marL="0" indent="0">
              <a:buNone/>
            </a:pPr>
            <a:r>
              <a:rPr lang="cs-CZ" i="1" dirty="0"/>
              <a:t>	Řešili otázku, zda změnit strategii.</a:t>
            </a:r>
          </a:p>
        </p:txBody>
      </p:sp>
    </p:spTree>
    <p:extLst>
      <p:ext uri="{BB962C8B-B14F-4D97-AF65-F5344CB8AC3E}">
        <p14:creationId xmlns:p14="http://schemas.microsoft.com/office/powerpoint/2010/main" val="197933199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028FF-1F1B-C381-4056-A4E2976E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infinitivní konstrukce: čárka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5BA4C1-C7BE-F627-A80B-E6A5B9DEF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s významem podmínkovým nebo </a:t>
            </a:r>
            <a:r>
              <a:rPr lang="cs-CZ" dirty="0" err="1">
                <a:sym typeface="Wingdings" panose="05000000000000000000" pitchFamily="2" charset="2"/>
              </a:rPr>
              <a:t>možnostním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i="1" dirty="0">
                <a:sym typeface="Wingdings" panose="05000000000000000000" pitchFamily="2" charset="2"/>
              </a:rPr>
              <a:t>Žít v dávných dobách, psali bychom husím brkem.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Sklonit víc hlavu, neuhodil by se o nízké dveře.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Mít víc peněz, jela bych </a:t>
            </a:r>
            <a:r>
              <a:rPr lang="cs-CZ" i="1">
                <a:sym typeface="Wingdings" panose="05000000000000000000" pitchFamily="2" charset="2"/>
              </a:rPr>
              <a:t>na dovolenou.</a:t>
            </a: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067651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E03BC-ABCE-7CC5-44E9-9FB01085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vedlejší věty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BA0180-D93E-A81F-0F43-636978D9D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https://www.youtube.com/watch?v=A6D753eb_ow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https://www.czechency.org/slovnik/search?action=listpub&amp;search=p%C5%99%C3%ADslove%C4%8Dn%C3%A9+ur%C4%8Den%C3%AD</a:t>
            </a:r>
            <a:endParaRPr lang="cs-CZ" dirty="0"/>
          </a:p>
          <a:p>
            <a:endParaRPr lang="cs-CZ"/>
          </a:p>
          <a:p>
            <a:endParaRPr lang="cs-CZ" dirty="0"/>
          </a:p>
          <a:p>
            <a:r>
              <a:rPr lang="cs-CZ" dirty="0"/>
              <a:t>cvičení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21226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75747-553E-7BAB-CDDB-98EEF95B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interpunkce v jednoduché větě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FE705E-1BCA-8821-92CB-8C9D44BCA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97108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75747-553E-7BAB-CDDB-98EEF95B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interpunkce v jednoduché větě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FE705E-1BCA-8821-92CB-8C9D44BCA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několikanásobný VČ bez spojky – slučovací poměr</a:t>
            </a:r>
          </a:p>
          <a:p>
            <a:pPr lvl="1"/>
            <a:r>
              <a:rPr lang="en-GB" i="1" dirty="0" err="1"/>
              <a:t>Všude</a:t>
            </a:r>
            <a:r>
              <a:rPr lang="en-GB" i="1" dirty="0"/>
              <a:t> </a:t>
            </a:r>
            <a:r>
              <a:rPr lang="en-GB" i="1" dirty="0" err="1"/>
              <a:t>byly</a:t>
            </a:r>
            <a:r>
              <a:rPr lang="en-GB" i="1" dirty="0"/>
              <a:t> jen </a:t>
            </a:r>
            <a:r>
              <a:rPr lang="en-GB" i="1" dirty="0" err="1"/>
              <a:t>pralesy</a:t>
            </a:r>
            <a:r>
              <a:rPr lang="en-GB" i="1" dirty="0"/>
              <a:t>, </a:t>
            </a:r>
            <a:r>
              <a:rPr lang="en-GB" i="1" dirty="0" err="1"/>
              <a:t>skály</a:t>
            </a:r>
            <a:r>
              <a:rPr lang="en-GB" i="1" dirty="0"/>
              <a:t>, </a:t>
            </a:r>
            <a:r>
              <a:rPr lang="en-GB" i="1" dirty="0" err="1"/>
              <a:t>spousta</a:t>
            </a:r>
            <a:r>
              <a:rPr lang="en-GB" i="1" dirty="0"/>
              <a:t> </a:t>
            </a:r>
            <a:r>
              <a:rPr lang="en-GB" i="1" dirty="0" err="1"/>
              <a:t>bažin</a:t>
            </a:r>
            <a:r>
              <a:rPr lang="en-GB" i="1" dirty="0"/>
              <a:t>, </a:t>
            </a:r>
            <a:r>
              <a:rPr lang="en-GB" i="1" dirty="0" err="1"/>
              <a:t>jezera</a:t>
            </a:r>
            <a:r>
              <a:rPr lang="en-GB" i="1" dirty="0"/>
              <a:t>, </a:t>
            </a:r>
            <a:r>
              <a:rPr lang="en-GB" i="1" dirty="0" err="1"/>
              <a:t>potoky</a:t>
            </a:r>
            <a:r>
              <a:rPr lang="cs-CZ" i="1" dirty="0"/>
              <a:t>.</a:t>
            </a:r>
          </a:p>
          <a:p>
            <a:pPr lvl="1"/>
            <a:r>
              <a:rPr lang="en-GB" i="1" dirty="0" err="1"/>
              <a:t>Chudák</a:t>
            </a:r>
            <a:r>
              <a:rPr lang="en-GB" i="1" dirty="0"/>
              <a:t> Karel </a:t>
            </a:r>
            <a:r>
              <a:rPr lang="en-GB" i="1" dirty="0" err="1"/>
              <a:t>kýchal</a:t>
            </a:r>
            <a:r>
              <a:rPr lang="en-GB" i="1" dirty="0"/>
              <a:t>, </a:t>
            </a:r>
            <a:r>
              <a:rPr lang="en-GB" i="1" dirty="0" err="1"/>
              <a:t>kašlal</a:t>
            </a:r>
            <a:r>
              <a:rPr lang="en-GB" i="1" dirty="0"/>
              <a:t> a </a:t>
            </a:r>
            <a:r>
              <a:rPr lang="en-GB" i="1" dirty="0" err="1"/>
              <a:t>smrkal</a:t>
            </a:r>
            <a:r>
              <a:rPr lang="cs-CZ" i="1" dirty="0"/>
              <a:t>.</a:t>
            </a:r>
          </a:p>
          <a:p>
            <a:pPr lvl="1"/>
            <a:r>
              <a:rPr lang="en-GB" i="1" dirty="0" err="1"/>
              <a:t>Mluvil</a:t>
            </a:r>
            <a:r>
              <a:rPr lang="en-GB" i="1" dirty="0"/>
              <a:t> </a:t>
            </a:r>
            <a:r>
              <a:rPr lang="en-GB" i="1" dirty="0" err="1"/>
              <a:t>klidně</a:t>
            </a:r>
            <a:r>
              <a:rPr lang="en-GB" i="1" dirty="0"/>
              <a:t>, </a:t>
            </a:r>
            <a:r>
              <a:rPr lang="en-GB" i="1" dirty="0" err="1"/>
              <a:t>vyrovnaně</a:t>
            </a:r>
            <a:r>
              <a:rPr lang="en-GB" i="1" dirty="0"/>
              <a:t>, s </a:t>
            </a:r>
            <a:r>
              <a:rPr lang="en-GB" i="1" dirty="0" err="1"/>
              <a:t>rozvahou</a:t>
            </a:r>
            <a:r>
              <a:rPr lang="cs-CZ" i="1" dirty="0"/>
              <a:t>.</a:t>
            </a:r>
          </a:p>
          <a:p>
            <a:pPr lvl="1"/>
            <a:endParaRPr lang="cs-CZ" i="1" dirty="0"/>
          </a:p>
          <a:p>
            <a:r>
              <a:rPr lang="cs-CZ" dirty="0"/>
              <a:t>několikanásobný VČ (se spojkou / bez spojky) – jiný poměr</a:t>
            </a:r>
          </a:p>
          <a:p>
            <a:pPr lvl="1"/>
            <a:r>
              <a:rPr lang="cs-CZ" i="1" dirty="0"/>
              <a:t>L</a:t>
            </a:r>
            <a:r>
              <a:rPr lang="en-GB" i="1" dirty="0" err="1"/>
              <a:t>oajální</a:t>
            </a:r>
            <a:r>
              <a:rPr lang="en-GB" i="1" dirty="0"/>
              <a:t> </a:t>
            </a:r>
            <a:r>
              <a:rPr lang="en-GB" i="1" dirty="0" err="1"/>
              <a:t>mohou</a:t>
            </a:r>
            <a:r>
              <a:rPr lang="en-GB" i="1" dirty="0"/>
              <a:t> být jen </a:t>
            </a:r>
            <a:r>
              <a:rPr lang="en-GB" i="1" dirty="0" err="1"/>
              <a:t>lidé</a:t>
            </a:r>
            <a:r>
              <a:rPr lang="en-GB" i="1" dirty="0"/>
              <a:t>, a </a:t>
            </a:r>
            <a:r>
              <a:rPr lang="en-GB" i="1" dirty="0" err="1"/>
              <a:t>nikoliv</a:t>
            </a:r>
            <a:r>
              <a:rPr lang="en-GB" i="1" dirty="0"/>
              <a:t> </a:t>
            </a:r>
            <a:r>
              <a:rPr lang="en-GB" i="1" dirty="0" err="1"/>
              <a:t>strany</a:t>
            </a:r>
            <a:r>
              <a:rPr lang="cs-CZ" i="1" dirty="0"/>
              <a:t>.</a:t>
            </a:r>
          </a:p>
          <a:p>
            <a:r>
              <a:rPr lang="cs-CZ" dirty="0"/>
              <a:t>spojení dvojitými spojovacími výrazy (ani – ani, buď – nebo, jednak – jednak)</a:t>
            </a:r>
          </a:p>
          <a:p>
            <a:pPr lvl="1"/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848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C1021-AE30-D143-E2AC-A53DC2B6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65C11-3D5E-E361-17CB-5632580D5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(pravděpodobně) neexistuje jazyk využívající pouze lexikální významy</a:t>
            </a:r>
          </a:p>
          <a:p>
            <a:pPr lvl="1"/>
            <a:r>
              <a:rPr lang="cs-CZ" dirty="0"/>
              <a:t>omezené konečným množstvím jednotek (kapacita lidské mysli)</a:t>
            </a:r>
          </a:p>
          <a:p>
            <a:pPr lvl="1"/>
            <a:r>
              <a:rPr lang="cs-CZ" dirty="0"/>
              <a:t>takové znakové systémy – zvířecí jazyky, dopravní značky</a:t>
            </a:r>
          </a:p>
          <a:p>
            <a:pPr lvl="1"/>
            <a:r>
              <a:rPr lang="cs-CZ" dirty="0"/>
              <a:t>omezení na paradigmatickou organizaci prvků (F. </a:t>
            </a:r>
            <a:r>
              <a:rPr lang="cs-CZ" dirty="0" err="1"/>
              <a:t>Saussure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r>
              <a:rPr lang="cs-CZ" dirty="0"/>
              <a:t>organizace jazykových znaků – 2 základní způsoby (mechanismy)</a:t>
            </a:r>
          </a:p>
          <a:p>
            <a:pPr lvl="1"/>
            <a:r>
              <a:rPr lang="cs-CZ" b="1" dirty="0"/>
              <a:t>selekce</a:t>
            </a:r>
          </a:p>
          <a:p>
            <a:pPr lvl="1"/>
            <a:r>
              <a:rPr lang="cs-CZ" b="1" dirty="0"/>
              <a:t>kombinace</a:t>
            </a:r>
          </a:p>
        </p:txBody>
      </p:sp>
    </p:spTree>
    <p:extLst>
      <p:ext uri="{BB962C8B-B14F-4D97-AF65-F5344CB8AC3E}">
        <p14:creationId xmlns:p14="http://schemas.microsoft.com/office/powerpoint/2010/main" val="1472261130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4C350-8BF3-88F7-A7B4-8A169924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volný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F31DAA-C451-F69B-E41F-4DDD28986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volný – významově </a:t>
            </a:r>
          </a:p>
          <a:p>
            <a:r>
              <a:rPr lang="cs-CZ" dirty="0"/>
              <a:t>nezužuje významový obsah </a:t>
            </a:r>
            <a:r>
              <a:rPr lang="cs-CZ" dirty="0">
                <a:sym typeface="Wingdings" panose="05000000000000000000" pitchFamily="2" charset="2"/>
              </a:rPr>
              <a:t> oddělen čárkou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vložený: čárka z obou stran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r>
              <a:rPr lang="cs-CZ" i="1" dirty="0"/>
              <a:t>V</a:t>
            </a:r>
            <a:r>
              <a:rPr lang="en-GB" i="1" dirty="0" err="1"/>
              <a:t>ýraznou</a:t>
            </a:r>
            <a:r>
              <a:rPr lang="en-GB" i="1" dirty="0"/>
              <a:t> </a:t>
            </a:r>
            <a:r>
              <a:rPr lang="en-GB" i="1" dirty="0" err="1"/>
              <a:t>dominantou</a:t>
            </a:r>
            <a:r>
              <a:rPr lang="en-GB" i="1" dirty="0"/>
              <a:t> </a:t>
            </a:r>
            <a:r>
              <a:rPr lang="en-GB" i="1" dirty="0" err="1"/>
              <a:t>obce</a:t>
            </a:r>
            <a:r>
              <a:rPr lang="en-GB" i="1" dirty="0"/>
              <a:t> je </a:t>
            </a:r>
            <a:r>
              <a:rPr lang="en-GB" i="1" dirty="0" err="1"/>
              <a:t>barokní</a:t>
            </a:r>
            <a:r>
              <a:rPr lang="en-GB" i="1" dirty="0"/>
              <a:t> </a:t>
            </a:r>
            <a:r>
              <a:rPr lang="en-GB" i="1" dirty="0" err="1"/>
              <a:t>kostel</a:t>
            </a:r>
            <a:r>
              <a:rPr lang="en-GB" i="1" dirty="0"/>
              <a:t>, </a:t>
            </a:r>
            <a:r>
              <a:rPr lang="en-GB" i="1" dirty="0" err="1"/>
              <a:t>přebudovaný</a:t>
            </a:r>
            <a:r>
              <a:rPr lang="en-GB" i="1" dirty="0"/>
              <a:t> do </a:t>
            </a:r>
            <a:r>
              <a:rPr lang="en-GB" i="1" dirty="0" err="1"/>
              <a:t>nynější</a:t>
            </a:r>
            <a:r>
              <a:rPr lang="en-GB" i="1" dirty="0"/>
              <a:t> </a:t>
            </a:r>
            <a:r>
              <a:rPr lang="en-GB" i="1" dirty="0" err="1"/>
              <a:t>podoby</a:t>
            </a:r>
            <a:r>
              <a:rPr lang="en-GB" i="1" dirty="0"/>
              <a:t> v </a:t>
            </a:r>
            <a:r>
              <a:rPr lang="en-GB" i="1" dirty="0" err="1"/>
              <a:t>letech</a:t>
            </a:r>
            <a:r>
              <a:rPr lang="en-GB" i="1" dirty="0"/>
              <a:t> 1862–⁠⁠⁠⁠⁠⁠⁠⁠⁠1864</a:t>
            </a:r>
            <a:r>
              <a:rPr lang="cs-CZ" i="1" dirty="0"/>
              <a:t>.</a:t>
            </a:r>
          </a:p>
          <a:p>
            <a:r>
              <a:rPr lang="en-GB" i="1" dirty="0" err="1"/>
              <a:t>Tento</a:t>
            </a:r>
            <a:r>
              <a:rPr lang="en-GB" i="1" dirty="0"/>
              <a:t> film, </a:t>
            </a:r>
            <a:r>
              <a:rPr lang="en-GB" i="1" dirty="0" err="1"/>
              <a:t>natočený</a:t>
            </a:r>
            <a:r>
              <a:rPr lang="en-GB" i="1" dirty="0"/>
              <a:t> </a:t>
            </a:r>
            <a:r>
              <a:rPr lang="en-GB" i="1" dirty="0" err="1"/>
              <a:t>těsně</a:t>
            </a:r>
            <a:r>
              <a:rPr lang="en-GB" i="1" dirty="0"/>
              <a:t> po </a:t>
            </a:r>
            <a:r>
              <a:rPr lang="en-GB" i="1" dirty="0" err="1"/>
              <a:t>návratu</a:t>
            </a:r>
            <a:r>
              <a:rPr lang="en-GB" i="1" dirty="0"/>
              <a:t> z </a:t>
            </a:r>
            <a:r>
              <a:rPr lang="en-GB" i="1" dirty="0" err="1"/>
              <a:t>Nepálu</a:t>
            </a:r>
            <a:r>
              <a:rPr lang="en-GB" i="1" dirty="0"/>
              <a:t>, </a:t>
            </a:r>
            <a:r>
              <a:rPr lang="en-GB" i="1" dirty="0" err="1"/>
              <a:t>patří</a:t>
            </a:r>
            <a:r>
              <a:rPr lang="en-GB" i="1" dirty="0"/>
              <a:t> k </a:t>
            </a:r>
            <a:r>
              <a:rPr lang="en-GB" i="1" dirty="0" err="1"/>
              <a:t>jeho</a:t>
            </a:r>
            <a:r>
              <a:rPr lang="en-GB" i="1" dirty="0"/>
              <a:t> </a:t>
            </a:r>
            <a:r>
              <a:rPr lang="en-GB" i="1" dirty="0" err="1"/>
              <a:t>nejlepším</a:t>
            </a:r>
            <a:r>
              <a:rPr lang="en-GB" i="1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626476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B7D94-D953-BADF-1507-3F249819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těsný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E8E831-EB84-596A-A1E9-BB8C83A22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daném kontextu vyjadřuje informace nutné pro jednoznačné pochopení sdělení</a:t>
            </a:r>
          </a:p>
          <a:p>
            <a:r>
              <a:rPr lang="cs-CZ" dirty="0"/>
              <a:t>zužuje obsah řídícího jména </a:t>
            </a:r>
            <a:r>
              <a:rPr lang="cs-CZ" dirty="0">
                <a:sym typeface="Wingdings" panose="05000000000000000000" pitchFamily="2" charset="2"/>
              </a:rPr>
              <a:t> neodděluje se čárkami</a:t>
            </a:r>
            <a:endParaRPr lang="cs-CZ" dirty="0"/>
          </a:p>
          <a:p>
            <a:pPr lvl="1"/>
            <a:r>
              <a:rPr lang="cs-CZ" dirty="0"/>
              <a:t>neznamená to, že by vznikla nesmyslná věta, ale mohla by mít jiný význam</a:t>
            </a:r>
          </a:p>
          <a:p>
            <a:pPr lvl="1"/>
            <a:endParaRPr lang="cs-CZ" dirty="0"/>
          </a:p>
          <a:p>
            <a:r>
              <a:rPr lang="en-GB" i="1" dirty="0" err="1"/>
              <a:t>Studenti</a:t>
            </a:r>
            <a:r>
              <a:rPr lang="en-GB" i="1" dirty="0"/>
              <a:t> </a:t>
            </a:r>
            <a:r>
              <a:rPr lang="en-GB" i="1" dirty="0" err="1"/>
              <a:t>uvedení</a:t>
            </a:r>
            <a:r>
              <a:rPr lang="en-GB" i="1" dirty="0"/>
              <a:t> v </a:t>
            </a:r>
            <a:r>
              <a:rPr lang="en-GB" i="1" dirty="0" err="1"/>
              <a:t>tomto</a:t>
            </a:r>
            <a:r>
              <a:rPr lang="en-GB" i="1" dirty="0"/>
              <a:t> </a:t>
            </a:r>
            <a:r>
              <a:rPr lang="en-GB" i="1" dirty="0" err="1"/>
              <a:t>seznamu</a:t>
            </a:r>
            <a:r>
              <a:rPr lang="en-GB" i="1" dirty="0"/>
              <a:t> </a:t>
            </a:r>
            <a:r>
              <a:rPr lang="en-GB" i="1" dirty="0" err="1"/>
              <a:t>mohou</a:t>
            </a:r>
            <a:r>
              <a:rPr lang="en-GB" i="1" dirty="0"/>
              <a:t> </a:t>
            </a:r>
            <a:r>
              <a:rPr lang="en-GB" i="1" dirty="0" err="1"/>
              <a:t>odejít</a:t>
            </a:r>
            <a:r>
              <a:rPr lang="cs-CZ" i="1" dirty="0"/>
              <a:t>.</a:t>
            </a:r>
          </a:p>
          <a:p>
            <a:r>
              <a:rPr lang="en-GB" i="1" dirty="0" err="1"/>
              <a:t>Úpravy</a:t>
            </a:r>
            <a:r>
              <a:rPr lang="en-GB" i="1" dirty="0"/>
              <a:t> </a:t>
            </a:r>
            <a:r>
              <a:rPr lang="en-GB" i="1" dirty="0" err="1"/>
              <a:t>Prašné</a:t>
            </a:r>
            <a:r>
              <a:rPr lang="en-GB" i="1" dirty="0"/>
              <a:t> </a:t>
            </a:r>
            <a:r>
              <a:rPr lang="en-GB" i="1" dirty="0" err="1"/>
              <a:t>brány</a:t>
            </a:r>
            <a:r>
              <a:rPr lang="en-GB" i="1" dirty="0"/>
              <a:t> </a:t>
            </a:r>
            <a:r>
              <a:rPr lang="en-GB" i="1" dirty="0" err="1"/>
              <a:t>navržené</a:t>
            </a:r>
            <a:r>
              <a:rPr lang="en-GB" i="1" dirty="0"/>
              <a:t> </a:t>
            </a:r>
            <a:r>
              <a:rPr lang="en-GB" i="1" dirty="0" err="1"/>
              <a:t>architektem</a:t>
            </a:r>
            <a:r>
              <a:rPr lang="en-GB" i="1" dirty="0"/>
              <a:t> </a:t>
            </a:r>
            <a:r>
              <a:rPr lang="en-GB" i="1" dirty="0" err="1"/>
              <a:t>Mockerem</a:t>
            </a:r>
            <a:r>
              <a:rPr lang="en-GB" i="1" dirty="0"/>
              <a:t> se </a:t>
            </a:r>
            <a:r>
              <a:rPr lang="en-GB" i="1" dirty="0" err="1"/>
              <a:t>realizovaly</a:t>
            </a:r>
            <a:r>
              <a:rPr lang="en-GB" i="1" dirty="0"/>
              <a:t> v </a:t>
            </a:r>
            <a:r>
              <a:rPr lang="en-GB" i="1" dirty="0" err="1"/>
              <a:t>letech</a:t>
            </a:r>
            <a:r>
              <a:rPr lang="en-GB" i="1" dirty="0"/>
              <a:t> 1875–⁠⁠⁠⁠⁠⁠⁠⁠⁠1886</a:t>
            </a:r>
            <a:r>
              <a:rPr lang="cs-CZ" i="1" dirty="0"/>
              <a:t>.</a:t>
            </a:r>
          </a:p>
          <a:p>
            <a:r>
              <a:rPr lang="en-GB" i="1" dirty="0" err="1"/>
              <a:t>Výrobky</a:t>
            </a:r>
            <a:r>
              <a:rPr lang="en-GB" i="1" dirty="0"/>
              <a:t> </a:t>
            </a:r>
            <a:r>
              <a:rPr lang="en-GB" i="1" dirty="0" err="1"/>
              <a:t>určené</a:t>
            </a:r>
            <a:r>
              <a:rPr lang="en-GB" i="1" dirty="0"/>
              <a:t> na export </a:t>
            </a:r>
            <a:r>
              <a:rPr lang="en-GB" i="1" dirty="0" err="1"/>
              <a:t>bývají</a:t>
            </a:r>
            <a:r>
              <a:rPr lang="en-GB" i="1" dirty="0"/>
              <a:t> </a:t>
            </a:r>
            <a:r>
              <a:rPr lang="en-GB" i="1" dirty="0" err="1"/>
              <a:t>kvalitnější</a:t>
            </a:r>
            <a:r>
              <a:rPr lang="en-GB" dirty="0"/>
              <a:t> </a:t>
            </a:r>
            <a:r>
              <a:rPr lang="en-GB" i="1" dirty="0" err="1"/>
              <a:t>než</a:t>
            </a:r>
            <a:r>
              <a:rPr lang="en-GB" i="1" dirty="0"/>
              <a:t> </a:t>
            </a:r>
            <a:r>
              <a:rPr lang="en-GB" i="1" dirty="0" err="1"/>
              <a:t>zboží</a:t>
            </a:r>
            <a:r>
              <a:rPr lang="en-GB" i="1" dirty="0"/>
              <a:t> pro </a:t>
            </a:r>
            <a:r>
              <a:rPr lang="en-GB" i="1" dirty="0" err="1"/>
              <a:t>domácí</a:t>
            </a:r>
            <a:r>
              <a:rPr lang="en-GB" i="1" dirty="0"/>
              <a:t> </a:t>
            </a:r>
            <a:r>
              <a:rPr lang="en-GB" i="1" dirty="0" err="1"/>
              <a:t>trh</a:t>
            </a:r>
            <a:r>
              <a:rPr lang="cs-CZ" i="1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838897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62F95-ED4D-4B4D-1635-A99DF587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několikanásobný</a:t>
            </a:r>
            <a:r>
              <a:rPr lang="cs-CZ" b="1" dirty="0"/>
              <a:t> a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postupně rozvíjející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0A5B9E-E899-86D4-B46C-62D65A9A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Vezmu si jiné večerní šaty.	Vezmu si jiné, večerní šaty.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0256520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62F95-ED4D-4B4D-1635-A99DF587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několikanásobný</a:t>
            </a:r>
            <a:r>
              <a:rPr lang="cs-CZ" b="1" dirty="0"/>
              <a:t> a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postupně rozvíjející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0A5B9E-E899-86D4-B46C-62D65A9A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Vezmu si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jiné večerní </a:t>
            </a:r>
            <a:r>
              <a:rPr lang="cs-CZ" i="1" dirty="0"/>
              <a:t>šaty.	Vezmu si 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jiné, večerní </a:t>
            </a:r>
            <a:r>
              <a:rPr lang="cs-CZ" i="1" dirty="0"/>
              <a:t>šaty.</a:t>
            </a:r>
          </a:p>
          <a:p>
            <a:endParaRPr lang="cs-CZ" i="1" dirty="0"/>
          </a:p>
          <a:p>
            <a:r>
              <a:rPr lang="cs-CZ" dirty="0"/>
              <a:t>postupně rozvíjející = rozvíjí již rozvité jméno novým přívlastkem (vždy celou tu skupinu)</a:t>
            </a:r>
          </a:p>
          <a:p>
            <a:pPr marL="0" indent="0">
              <a:buNone/>
            </a:pPr>
            <a:r>
              <a:rPr lang="cs-CZ" dirty="0"/>
              <a:t>	      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012860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62F95-ED4D-4B4D-1635-A99DF587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několikanásobný</a:t>
            </a:r>
            <a:r>
              <a:rPr lang="cs-CZ" b="1" dirty="0"/>
              <a:t> a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postupně rozvíjející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0A5B9E-E899-86D4-B46C-62D65A9A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Vezmu si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jiné večerní </a:t>
            </a:r>
            <a:r>
              <a:rPr lang="cs-CZ" i="1" dirty="0"/>
              <a:t>šaty.	Vezmu si 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jiné, večerní </a:t>
            </a:r>
            <a:r>
              <a:rPr lang="cs-CZ" i="1" dirty="0"/>
              <a:t>šaty.</a:t>
            </a:r>
          </a:p>
          <a:p>
            <a:endParaRPr lang="cs-CZ" i="1" dirty="0"/>
          </a:p>
          <a:p>
            <a:r>
              <a:rPr lang="cs-CZ" dirty="0"/>
              <a:t>postupně rozvíjející = rozvíjí již rozvité jméno novým přívlastkem (vždy celou tu skupinu)</a:t>
            </a:r>
          </a:p>
          <a:p>
            <a:pPr marL="0" indent="0">
              <a:buNone/>
            </a:pPr>
            <a:r>
              <a:rPr lang="cs-CZ" dirty="0"/>
              <a:t>	      šaty		</a:t>
            </a:r>
            <a:endParaRPr lang="en-GB" dirty="0"/>
          </a:p>
        </p:txBody>
      </p:sp>
      <p:pic>
        <p:nvPicPr>
          <p:cNvPr id="5" name="Obrázek 4" descr="Obsah obrázku oblečení&#10;&#10;Popis byl vytvořen automaticky">
            <a:extLst>
              <a:ext uri="{FF2B5EF4-FFF2-40B4-BE49-F238E27FC236}">
                <a16:creationId xmlns:a16="http://schemas.microsoft.com/office/drawing/2014/main" id="{799CDA78-5B73-4BDA-A3D6-E83CA1822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4" y="4180114"/>
            <a:ext cx="1787906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84410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62F95-ED4D-4B4D-1635-A99DF587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několikanásobný</a:t>
            </a:r>
            <a:r>
              <a:rPr lang="cs-CZ" b="1" dirty="0"/>
              <a:t> a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postupně rozvíjející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0A5B9E-E899-86D4-B46C-62D65A9A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Vezmu si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jiné večerní </a:t>
            </a:r>
            <a:r>
              <a:rPr lang="cs-CZ" i="1" dirty="0"/>
              <a:t>šaty.	Vezmu si 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jiné, večerní </a:t>
            </a:r>
            <a:r>
              <a:rPr lang="cs-CZ" i="1" dirty="0"/>
              <a:t>šaty.</a:t>
            </a:r>
          </a:p>
          <a:p>
            <a:endParaRPr lang="cs-CZ" i="1" dirty="0"/>
          </a:p>
          <a:p>
            <a:r>
              <a:rPr lang="cs-CZ" dirty="0"/>
              <a:t>postupně rozvíjející = rozvíjí již rozvité jméno novým přívlastkem (vždy celou tu skupinu)</a:t>
            </a:r>
          </a:p>
          <a:p>
            <a:pPr marL="0" indent="0">
              <a:buNone/>
            </a:pPr>
            <a:r>
              <a:rPr lang="cs-CZ" dirty="0"/>
              <a:t>	      šaty		večerní šaty			</a:t>
            </a:r>
            <a:endParaRPr lang="en-GB" dirty="0"/>
          </a:p>
        </p:txBody>
      </p:sp>
      <p:pic>
        <p:nvPicPr>
          <p:cNvPr id="5" name="Obrázek 4" descr="Obsah obrázku oblečení&#10;&#10;Popis byl vytvořen automaticky">
            <a:extLst>
              <a:ext uri="{FF2B5EF4-FFF2-40B4-BE49-F238E27FC236}">
                <a16:creationId xmlns:a16="http://schemas.microsoft.com/office/drawing/2014/main" id="{799CDA78-5B73-4BDA-A3D6-E83CA1822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4" y="4180114"/>
            <a:ext cx="1787906" cy="2677886"/>
          </a:xfrm>
          <a:prstGeom prst="rect">
            <a:avLst/>
          </a:prstGeom>
        </p:spPr>
      </p:pic>
      <p:pic>
        <p:nvPicPr>
          <p:cNvPr id="7" name="Obrázek 6" descr="Obsah obrázku oblečení, šaty, sukně&#10;&#10;Popis byl vytvořen automaticky">
            <a:extLst>
              <a:ext uri="{FF2B5EF4-FFF2-40B4-BE49-F238E27FC236}">
                <a16:creationId xmlns:a16="http://schemas.microsoft.com/office/drawing/2014/main" id="{E3847412-C471-30E0-C93E-F3E4897A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71" y="4332740"/>
            <a:ext cx="2372633" cy="23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25844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62F95-ED4D-4B4D-1635-A99DF587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několikanásobný</a:t>
            </a:r>
            <a:r>
              <a:rPr lang="cs-CZ" b="1" dirty="0"/>
              <a:t> a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postupně rozvíjející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0A5B9E-E899-86D4-B46C-62D65A9A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Vezmu si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jiné večerní </a:t>
            </a:r>
            <a:r>
              <a:rPr lang="cs-CZ" i="1" dirty="0"/>
              <a:t>šaty.	Vezmu si 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jiné, večerní </a:t>
            </a:r>
            <a:r>
              <a:rPr lang="cs-CZ" i="1" dirty="0"/>
              <a:t>šaty.</a:t>
            </a:r>
          </a:p>
          <a:p>
            <a:endParaRPr lang="cs-CZ" i="1" dirty="0"/>
          </a:p>
          <a:p>
            <a:r>
              <a:rPr lang="cs-CZ" dirty="0"/>
              <a:t>postupně rozvíjející = rozvíjí již rozvité jméno novým přívlastkem (vždy celou tu skupinu)</a:t>
            </a:r>
          </a:p>
          <a:p>
            <a:pPr marL="0" indent="0">
              <a:buNone/>
            </a:pPr>
            <a:r>
              <a:rPr lang="cs-CZ" dirty="0"/>
              <a:t>	      šaty		večerní šaty			jiné večerní šaty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5" name="Obrázek 4" descr="Obsah obrázku oblečení&#10;&#10;Popis byl vytvořen automaticky">
            <a:extLst>
              <a:ext uri="{FF2B5EF4-FFF2-40B4-BE49-F238E27FC236}">
                <a16:creationId xmlns:a16="http://schemas.microsoft.com/office/drawing/2014/main" id="{799CDA78-5B73-4BDA-A3D6-E83CA1822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4" y="4180114"/>
            <a:ext cx="1787906" cy="2677886"/>
          </a:xfrm>
          <a:prstGeom prst="rect">
            <a:avLst/>
          </a:prstGeom>
        </p:spPr>
      </p:pic>
      <p:pic>
        <p:nvPicPr>
          <p:cNvPr id="7" name="Obrázek 6" descr="Obsah obrázku oblečení, šaty, sukně&#10;&#10;Popis byl vytvořen automaticky">
            <a:extLst>
              <a:ext uri="{FF2B5EF4-FFF2-40B4-BE49-F238E27FC236}">
                <a16:creationId xmlns:a16="http://schemas.microsoft.com/office/drawing/2014/main" id="{E3847412-C471-30E0-C93E-F3E4897A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71" y="4332740"/>
            <a:ext cx="2372633" cy="2372633"/>
          </a:xfrm>
          <a:prstGeom prst="rect">
            <a:avLst/>
          </a:prstGeom>
        </p:spPr>
      </p:pic>
      <p:pic>
        <p:nvPicPr>
          <p:cNvPr id="11" name="Obrázek 10" descr="Obsah obrázku šaty&#10;&#10;Popis byl vytvořen automaticky">
            <a:extLst>
              <a:ext uri="{FF2B5EF4-FFF2-40B4-BE49-F238E27FC236}">
                <a16:creationId xmlns:a16="http://schemas.microsoft.com/office/drawing/2014/main" id="{061A0BAC-D17B-DDF9-754F-F53D64CF9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68" y="4180113"/>
            <a:ext cx="2525260" cy="252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71170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68D8E-75A8-F593-C50D-A5A41D95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postupně rozvíjející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D1589-DD3E-65CC-93C3-46FECDB69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rozpoznávací znaky</a:t>
            </a:r>
          </a:p>
          <a:p>
            <a:pPr lvl="1"/>
            <a:r>
              <a:rPr lang="cs-CZ" dirty="0"/>
              <a:t>pořadí nelze měnit</a:t>
            </a:r>
          </a:p>
          <a:p>
            <a:pPr lvl="1"/>
            <a:r>
              <a:rPr lang="cs-CZ" i="1" strike="sngStrike" dirty="0"/>
              <a:t>německý bačův starý ovčák</a:t>
            </a:r>
            <a:r>
              <a:rPr lang="cs-CZ" i="1" dirty="0"/>
              <a:t>	</a:t>
            </a:r>
            <a:r>
              <a:rPr lang="cs-CZ" i="1" strike="sngStrike" dirty="0"/>
              <a:t>vycházková moje hůl</a:t>
            </a:r>
            <a:endParaRPr lang="cs-CZ" i="1" dirty="0"/>
          </a:p>
          <a:p>
            <a:r>
              <a:rPr lang="cs-CZ" dirty="0"/>
              <a:t>nelze mezi ně vložit spojku </a:t>
            </a:r>
            <a:r>
              <a:rPr lang="cs-CZ" i="1" dirty="0"/>
              <a:t>a</a:t>
            </a:r>
            <a:endParaRPr lang="cs-CZ" dirty="0"/>
          </a:p>
          <a:p>
            <a:pPr lvl="1"/>
            <a:r>
              <a:rPr lang="cs-CZ" i="1" strike="sngStrike" dirty="0"/>
              <a:t>německý a bačův a starý ovčák</a:t>
            </a:r>
            <a:r>
              <a:rPr lang="cs-CZ" i="1" dirty="0"/>
              <a:t>		</a:t>
            </a:r>
            <a:r>
              <a:rPr lang="cs-CZ" i="1" strike="sngStrike" dirty="0"/>
              <a:t>vycházková a moje hůl</a:t>
            </a:r>
            <a:endParaRPr lang="cs-CZ" i="1" dirty="0"/>
          </a:p>
          <a:p>
            <a:r>
              <a:rPr lang="cs-CZ" dirty="0"/>
              <a:t>shodné i neshodné!!!</a:t>
            </a:r>
          </a:p>
          <a:p>
            <a:pPr lvl="1"/>
            <a:r>
              <a:rPr lang="cs-CZ" dirty="0"/>
              <a:t>neshodné: </a:t>
            </a:r>
            <a:r>
              <a:rPr lang="cs-CZ" i="1" dirty="0"/>
              <a:t>steak ze svíčkové z menu</a:t>
            </a:r>
          </a:p>
          <a:p>
            <a:pPr lvl="1"/>
            <a:r>
              <a:rPr lang="cs-CZ" dirty="0"/>
              <a:t>kombinace: </a:t>
            </a:r>
            <a:r>
              <a:rPr lang="cs-CZ" i="1" dirty="0"/>
              <a:t>pikantní vepřový guláš s karlovarským knedlíkem</a:t>
            </a:r>
          </a:p>
          <a:p>
            <a:pPr lvl="1"/>
            <a:endParaRPr lang="cs-CZ" i="1" dirty="0"/>
          </a:p>
          <a:p>
            <a:endParaRPr lang="cs-CZ" i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298425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E058-3C9F-8FC5-3B38-E31AEFE0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několikanásobný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1B0AEB-B102-B2FD-E8EE-EDC1C4CCD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cs-CZ" dirty="0"/>
              <a:t>volné seskupení přívlastků rozvíjejících totéž jméno</a:t>
            </a:r>
          </a:p>
          <a:p>
            <a:r>
              <a:rPr lang="cs-CZ" dirty="0"/>
              <a:t>ne postupně, ale atributy jsou navěšeny přímo na rozvíjené jméno</a:t>
            </a:r>
          </a:p>
          <a:p>
            <a:r>
              <a:rPr lang="cs-CZ" dirty="0"/>
              <a:t>paralelní přívlastky, vůči sobě na stejné úrovni</a:t>
            </a:r>
          </a:p>
          <a:p>
            <a:endParaRPr lang="cs-CZ" dirty="0"/>
          </a:p>
          <a:p>
            <a:r>
              <a:rPr lang="cs-CZ" i="1" dirty="0"/>
              <a:t>Ponořila se do studených, výhružně syčících vln.</a:t>
            </a:r>
          </a:p>
          <a:p>
            <a:r>
              <a:rPr lang="cs-CZ" i="1" dirty="0"/>
              <a:t>Ponořila se do studených a výhružně syčících vln.</a:t>
            </a:r>
          </a:p>
          <a:p>
            <a:endParaRPr lang="cs-CZ" i="1" dirty="0"/>
          </a:p>
          <a:p>
            <a:r>
              <a:rPr lang="cs-CZ" i="1" dirty="0"/>
              <a:t>Nabízíme zmrzlinu čokoládovou, mangovou, </a:t>
            </a:r>
            <a:r>
              <a:rPr lang="cs-CZ" i="1" dirty="0" err="1"/>
              <a:t>perníčkovou</a:t>
            </a:r>
            <a:r>
              <a:rPr lang="cs-CZ" i="1" dirty="0"/>
              <a:t>.</a:t>
            </a:r>
          </a:p>
          <a:p>
            <a:r>
              <a:rPr lang="cs-CZ" i="1" dirty="0"/>
              <a:t>Nabízíme zmrzlinu čokoládovou a mangovou a </a:t>
            </a:r>
            <a:r>
              <a:rPr lang="cs-CZ" i="1" dirty="0" err="1"/>
              <a:t>perníčkovou</a:t>
            </a:r>
            <a:r>
              <a:rPr lang="cs-CZ" i="1" dirty="0"/>
              <a:t>.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082113522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359E9-1833-00F4-1FC8-B8E615BC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přívlastek několikanásobný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D07C3B-00A5-47E2-FB44-72D7065F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89"/>
          </a:xfrm>
        </p:spPr>
        <p:txBody>
          <a:bodyPr>
            <a:normAutofit/>
          </a:bodyPr>
          <a:lstStyle/>
          <a:p>
            <a:r>
              <a:rPr lang="cs-CZ" dirty="0"/>
              <a:t>pořadí můžeme zpravidla měnit</a:t>
            </a:r>
          </a:p>
          <a:p>
            <a:r>
              <a:rPr lang="cs-CZ" dirty="0"/>
              <a:t>často povaha výčtu</a:t>
            </a:r>
          </a:p>
          <a:p>
            <a:pPr lvl="1"/>
            <a:r>
              <a:rPr lang="en-GB" i="1" dirty="0">
                <a:effectLst/>
                <a:latin typeface="Calibri "/>
              </a:rPr>
              <a:t>V </a:t>
            </a:r>
            <a:r>
              <a:rPr lang="en-GB" i="1" dirty="0" err="1">
                <a:effectLst/>
                <a:latin typeface="Calibri "/>
              </a:rPr>
              <a:t>nabídce</a:t>
            </a:r>
            <a:r>
              <a:rPr lang="en-GB" i="1" dirty="0">
                <a:effectLst/>
                <a:latin typeface="Calibri "/>
              </a:rPr>
              <a:t> </a:t>
            </a:r>
            <a:r>
              <a:rPr lang="en-GB" i="1" dirty="0" err="1">
                <a:effectLst/>
                <a:latin typeface="Calibri "/>
              </a:rPr>
              <a:t>měli</a:t>
            </a:r>
            <a:r>
              <a:rPr lang="en-GB" i="1" dirty="0">
                <a:effectLst/>
                <a:latin typeface="Calibri "/>
              </a:rPr>
              <a:t> </a:t>
            </a:r>
            <a:r>
              <a:rPr lang="en-GB" i="1" dirty="0" err="1">
                <a:effectLst/>
                <a:latin typeface="Calibri "/>
              </a:rPr>
              <a:t>bohužel</a:t>
            </a:r>
            <a:r>
              <a:rPr lang="en-GB" i="1" dirty="0">
                <a:effectLst/>
                <a:latin typeface="Calibri "/>
              </a:rPr>
              <a:t> jen </a:t>
            </a:r>
            <a:r>
              <a:rPr lang="en-GB" i="1" dirty="0" err="1">
                <a:effectLst/>
                <a:latin typeface="Calibri "/>
              </a:rPr>
              <a:t>hnědé</a:t>
            </a:r>
            <a:r>
              <a:rPr lang="en-GB" i="1" dirty="0">
                <a:effectLst/>
                <a:latin typeface="Calibri "/>
              </a:rPr>
              <a:t>, </a:t>
            </a:r>
            <a:r>
              <a:rPr lang="en-GB" i="1" dirty="0" err="1">
                <a:effectLst/>
                <a:latin typeface="Calibri "/>
              </a:rPr>
              <a:t>bílé</a:t>
            </a:r>
            <a:r>
              <a:rPr lang="en-GB" i="1" dirty="0">
                <a:effectLst/>
                <a:latin typeface="Calibri "/>
              </a:rPr>
              <a:t> a </a:t>
            </a:r>
            <a:r>
              <a:rPr lang="en-GB" i="1" dirty="0" err="1">
                <a:effectLst/>
                <a:latin typeface="Calibri "/>
              </a:rPr>
              <a:t>růžové</a:t>
            </a:r>
            <a:r>
              <a:rPr lang="en-GB" i="1" dirty="0">
                <a:effectLst/>
                <a:latin typeface="Calibri "/>
              </a:rPr>
              <a:t> </a:t>
            </a:r>
            <a:r>
              <a:rPr lang="en-GB" i="1" dirty="0" err="1">
                <a:effectLst/>
                <a:latin typeface="Calibri "/>
              </a:rPr>
              <a:t>vozy</a:t>
            </a:r>
            <a:r>
              <a:rPr lang="en-GB" i="1" dirty="0">
                <a:effectLst/>
                <a:latin typeface="Calibri "/>
              </a:rPr>
              <a:t>.</a:t>
            </a:r>
            <a:endParaRPr lang="cs-CZ" i="1" dirty="0">
              <a:effectLst/>
              <a:latin typeface="Calibri "/>
            </a:endParaRPr>
          </a:p>
          <a:p>
            <a:r>
              <a:rPr lang="cs-CZ" dirty="0"/>
              <a:t>lze mezi ně vložit souřadnou spojku </a:t>
            </a:r>
            <a:r>
              <a:rPr lang="cs-CZ" i="1" dirty="0"/>
              <a:t>a </a:t>
            </a:r>
            <a:r>
              <a:rPr lang="cs-CZ" dirty="0"/>
              <a:t>či jiné výrazy</a:t>
            </a:r>
          </a:p>
          <a:p>
            <a:pPr lvl="1"/>
            <a:r>
              <a:rPr lang="cs-CZ" i="1" dirty="0"/>
              <a:t>prostě, zkrátka, jednoduše, tentokrát, spíše</a:t>
            </a:r>
          </a:p>
          <a:p>
            <a:pPr lvl="1"/>
            <a:endParaRPr lang="cs-CZ" i="1" dirty="0"/>
          </a:p>
          <a:p>
            <a:r>
              <a:rPr lang="en-GB" i="1" dirty="0" err="1">
                <a:effectLst/>
                <a:latin typeface="Calibri "/>
              </a:rPr>
              <a:t>Nakonec</a:t>
            </a:r>
            <a:r>
              <a:rPr lang="en-GB" i="1" dirty="0">
                <a:effectLst/>
                <a:latin typeface="Calibri "/>
              </a:rPr>
              <a:t> se </a:t>
            </a:r>
            <a:r>
              <a:rPr lang="en-GB" i="1" dirty="0" err="1">
                <a:effectLst/>
                <a:latin typeface="Calibri "/>
              </a:rPr>
              <a:t>rozhodl</a:t>
            </a:r>
            <a:r>
              <a:rPr lang="en-GB" i="1" dirty="0">
                <a:effectLst/>
                <a:latin typeface="Calibri "/>
              </a:rPr>
              <a:t> koupit si </a:t>
            </a:r>
            <a:r>
              <a:rPr lang="en-GB" i="1" dirty="0" err="1">
                <a:effectLst/>
                <a:latin typeface="Calibri "/>
              </a:rPr>
              <a:t>nové</a:t>
            </a:r>
            <a:r>
              <a:rPr lang="en-GB" i="1" dirty="0">
                <a:effectLst/>
                <a:latin typeface="Calibri "/>
              </a:rPr>
              <a:t>, </a:t>
            </a:r>
            <a:r>
              <a:rPr lang="cs-CZ" i="1" dirty="0">
                <a:effectLst/>
                <a:latin typeface="Calibri "/>
              </a:rPr>
              <a:t>tentokrát </a:t>
            </a:r>
            <a:r>
              <a:rPr lang="en-GB" i="1" dirty="0" err="1">
                <a:effectLst/>
                <a:latin typeface="Calibri "/>
              </a:rPr>
              <a:t>levnější</a:t>
            </a:r>
            <a:r>
              <a:rPr lang="en-GB" i="1" dirty="0">
                <a:effectLst/>
                <a:latin typeface="Calibri "/>
              </a:rPr>
              <a:t> </a:t>
            </a:r>
            <a:r>
              <a:rPr lang="en-GB" i="1" dirty="0" err="1">
                <a:effectLst/>
                <a:latin typeface="Calibri "/>
              </a:rPr>
              <a:t>letenky</a:t>
            </a:r>
            <a:r>
              <a:rPr lang="en-GB" i="1" dirty="0">
                <a:effectLst/>
                <a:latin typeface="Calibri "/>
              </a:rPr>
              <a:t>.</a:t>
            </a:r>
            <a:endParaRPr lang="cs-CZ" i="1" dirty="0">
              <a:effectLst/>
              <a:latin typeface="Calibri "/>
            </a:endParaRPr>
          </a:p>
          <a:p>
            <a:r>
              <a:rPr lang="en-GB" i="1" dirty="0" err="1">
                <a:effectLst/>
                <a:latin typeface="Calibri "/>
              </a:rPr>
              <a:t>Nemáte</a:t>
            </a:r>
            <a:r>
              <a:rPr lang="en-GB" i="1" dirty="0">
                <a:effectLst/>
                <a:latin typeface="Calibri "/>
              </a:rPr>
              <a:t> </a:t>
            </a:r>
            <a:r>
              <a:rPr lang="en-GB" i="1" dirty="0" err="1">
                <a:effectLst/>
                <a:latin typeface="Calibri "/>
              </a:rPr>
              <a:t>nějaké</a:t>
            </a:r>
            <a:r>
              <a:rPr lang="en-GB" i="1" dirty="0">
                <a:effectLst/>
                <a:latin typeface="Calibri "/>
              </a:rPr>
              <a:t> </a:t>
            </a:r>
            <a:r>
              <a:rPr lang="en-GB" i="1" dirty="0" err="1">
                <a:effectLst/>
                <a:latin typeface="Calibri "/>
              </a:rPr>
              <a:t>jiné</a:t>
            </a:r>
            <a:r>
              <a:rPr lang="en-GB" i="1" dirty="0">
                <a:effectLst/>
                <a:latin typeface="Calibri "/>
              </a:rPr>
              <a:t>, </a:t>
            </a:r>
            <a:r>
              <a:rPr lang="en-GB" i="1" dirty="0" err="1">
                <a:effectLst/>
                <a:latin typeface="Calibri "/>
              </a:rPr>
              <a:t>spíše</a:t>
            </a:r>
            <a:r>
              <a:rPr lang="en-GB" i="1" dirty="0">
                <a:effectLst/>
                <a:latin typeface="Calibri "/>
              </a:rPr>
              <a:t> </a:t>
            </a:r>
            <a:r>
              <a:rPr lang="en-GB" i="1" dirty="0" err="1">
                <a:effectLst/>
                <a:latin typeface="Calibri "/>
              </a:rPr>
              <a:t>levnější</a:t>
            </a:r>
            <a:r>
              <a:rPr lang="en-GB" i="1" dirty="0">
                <a:effectLst/>
                <a:latin typeface="Calibri "/>
              </a:rPr>
              <a:t> auto?</a:t>
            </a:r>
            <a:endParaRPr lang="cs-CZ" i="1" dirty="0">
              <a:latin typeface="Calibri "/>
            </a:endParaRPr>
          </a:p>
          <a:p>
            <a:endParaRPr lang="cs-CZ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222623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4CE10-5BFA-AB01-06F0-865EDA4E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paradigmatická VS syntagmatická organizace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147CE-E8C7-0384-6C53-ABDFF6C3F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selekce – paradigmatická organizace – vertikální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507216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C63B7-000E-16C7-7775-1B57E22F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ustálená spojení bez čárky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856B2A-FE7C-206B-2F60-8DDD9B5EA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křížem krážem</a:t>
            </a:r>
          </a:p>
          <a:p>
            <a:r>
              <a:rPr lang="cs-CZ" i="1" dirty="0"/>
              <a:t>hlava nehlava</a:t>
            </a:r>
          </a:p>
          <a:p>
            <a:r>
              <a:rPr lang="cs-CZ" i="1" dirty="0"/>
              <a:t>chtěj nechtěj</a:t>
            </a:r>
          </a:p>
          <a:p>
            <a:r>
              <a:rPr lang="cs-CZ" i="1" dirty="0"/>
              <a:t>čím dál tím víc</a:t>
            </a:r>
          </a:p>
          <a:p>
            <a:r>
              <a:rPr lang="cs-CZ" i="1" dirty="0"/>
              <a:t>jakž takž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7361572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747A8-9FA5-05EE-47AA-24EC57A16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vsuvka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CB991A-149A-ADCA-153B-39A7D3E40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68000" cy="48037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sdělení z jiné promluvové skupiny, nesouvisí se svým okolím mluvnicky</a:t>
            </a:r>
          </a:p>
          <a:p>
            <a:r>
              <a:rPr lang="cs-CZ" dirty="0"/>
              <a:t>oddělení z obou stran čárkami (či jiným znaménkem)</a:t>
            </a:r>
          </a:p>
          <a:p>
            <a:r>
              <a:rPr lang="cs-CZ" dirty="0"/>
              <a:t>formálně vypadá jako další hlavní/vedlejší věta, ale není v žádném syntaktickém vztahu s okolními větami</a:t>
            </a:r>
          </a:p>
          <a:p>
            <a:pPr lvl="1"/>
            <a:r>
              <a:rPr lang="cs-CZ" dirty="0"/>
              <a:t>spojky </a:t>
            </a:r>
            <a:r>
              <a:rPr lang="cs-CZ" i="1" dirty="0"/>
              <a:t>aby, jak, </a:t>
            </a:r>
            <a:r>
              <a:rPr lang="cs-CZ" i="1" dirty="0" err="1"/>
              <a:t>-li</a:t>
            </a:r>
            <a:endParaRPr lang="cs-CZ" dirty="0"/>
          </a:p>
          <a:p>
            <a:endParaRPr lang="cs-CZ" dirty="0"/>
          </a:p>
          <a:p>
            <a:r>
              <a:rPr lang="cs-CZ" i="1" dirty="0"/>
              <a:t>Nepřehledná doba, </a:t>
            </a:r>
            <a:r>
              <a:rPr lang="cs-CZ" b="1" i="1" dirty="0"/>
              <a:t>jak se později ukázalo</a:t>
            </a:r>
            <a:r>
              <a:rPr lang="cs-CZ" i="1" dirty="0"/>
              <a:t>, některým lidem umožnila zbohatnout.</a:t>
            </a:r>
          </a:p>
          <a:p>
            <a:r>
              <a:rPr lang="cs-CZ" i="1" dirty="0"/>
              <a:t>Vsuvka čili parenteze, </a:t>
            </a:r>
            <a:r>
              <a:rPr lang="cs-CZ" b="1" i="1" dirty="0"/>
              <a:t>a to byste si měli pamatovat</a:t>
            </a:r>
            <a:r>
              <a:rPr lang="cs-CZ" i="1" dirty="0"/>
              <a:t>, mluvnicky nesouvisí se svým okolím.</a:t>
            </a:r>
          </a:p>
          <a:p>
            <a:r>
              <a:rPr lang="cs-CZ" i="1" dirty="0"/>
              <a:t>Určitě všichni napíšete, </a:t>
            </a:r>
            <a:r>
              <a:rPr lang="cs-CZ" b="1" i="1" dirty="0"/>
              <a:t>abych to nezakřikla</a:t>
            </a:r>
            <a:r>
              <a:rPr lang="cs-CZ" i="1" dirty="0"/>
              <a:t>, závěrečný test správně.</a:t>
            </a:r>
          </a:p>
        </p:txBody>
      </p:sp>
    </p:spTree>
    <p:extLst>
      <p:ext uri="{BB962C8B-B14F-4D97-AF65-F5344CB8AC3E}">
        <p14:creationId xmlns:p14="http://schemas.microsoft.com/office/powerpoint/2010/main" val="1025788630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2E7B7-A729-4DA5-A01E-A62AE96C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a to</a:t>
            </a:r>
            <a:endParaRPr lang="en-GB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F784A6-6247-2032-527E-5861F05EA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pomocí </a:t>
            </a:r>
            <a:r>
              <a:rPr lang="cs-CZ" i="1" dirty="0"/>
              <a:t>a to</a:t>
            </a:r>
            <a:r>
              <a:rPr lang="cs-CZ" dirty="0"/>
              <a:t> lze k větě připojit VČ přinášející nové informace </a:t>
            </a:r>
            <a:r>
              <a:rPr lang="cs-CZ" dirty="0">
                <a:sym typeface="Wingdings" panose="05000000000000000000" pitchFamily="2" charset="2"/>
              </a:rPr>
              <a:t> čárka</a:t>
            </a:r>
          </a:p>
          <a:p>
            <a:pPr lvl="1"/>
            <a:r>
              <a:rPr lang="cs-CZ" i="1" dirty="0">
                <a:sym typeface="Wingdings" panose="05000000000000000000" pitchFamily="2" charset="2"/>
              </a:rPr>
              <a:t>Zboží můžete reklamovat, a to do tří dnů.</a:t>
            </a:r>
          </a:p>
          <a:p>
            <a:pPr lvl="1"/>
            <a:r>
              <a:rPr lang="cs-CZ" i="1" dirty="0">
                <a:sym typeface="Wingdings" panose="05000000000000000000" pitchFamily="2" charset="2"/>
              </a:rPr>
              <a:t>Odpovězte co nejrychleji, a to písemně.</a:t>
            </a:r>
          </a:p>
          <a:p>
            <a:pPr lvl="1"/>
            <a:endParaRPr lang="cs-CZ" i="1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!!! VS souvětí, kde věty spojeny souřadně spojkou </a:t>
            </a:r>
            <a:r>
              <a:rPr lang="cs-CZ" i="1" dirty="0">
                <a:sym typeface="Wingdings" panose="05000000000000000000" pitchFamily="2" charset="2"/>
              </a:rPr>
              <a:t>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i="1" dirty="0">
                <a:sym typeface="Wingdings" panose="05000000000000000000" pitchFamily="2" charset="2"/>
              </a:rPr>
              <a:t>to</a:t>
            </a:r>
            <a:r>
              <a:rPr lang="cs-CZ" dirty="0">
                <a:sym typeface="Wingdings" panose="05000000000000000000" pitchFamily="2" charset="2"/>
              </a:rPr>
              <a:t> je zájmenem odkazujícím na obsah předchozí věty</a:t>
            </a:r>
          </a:p>
          <a:p>
            <a:pPr lvl="1"/>
            <a:r>
              <a:rPr lang="cs-CZ" i="1" dirty="0"/>
              <a:t>Příliš dlouho váhal a to se mu nevyplatilo. </a:t>
            </a:r>
            <a:r>
              <a:rPr lang="cs-CZ" dirty="0"/>
              <a:t>= váhání</a:t>
            </a:r>
          </a:p>
          <a:p>
            <a:pPr lvl="1"/>
            <a:r>
              <a:rPr lang="cs-CZ" i="1" dirty="0"/>
              <a:t>Bylo jednou jedno černé kuře a to si jednoho dne vyrazilo do světa.</a:t>
            </a:r>
            <a:r>
              <a:rPr lang="cs-CZ" dirty="0"/>
              <a:t> = kuře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075911996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72ADF-768A-4FFC-776E-F6EE7FDA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doplněk 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F2E23E-F54B-2B2B-FF4E-DB6C6D66E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holý </a:t>
            </a:r>
            <a:r>
              <a:rPr lang="cs-CZ" dirty="0">
                <a:sym typeface="Wingdings" panose="05000000000000000000" pitchFamily="2" charset="2"/>
              </a:rPr>
              <a:t> bez čárky</a:t>
            </a:r>
          </a:p>
          <a:p>
            <a:r>
              <a:rPr lang="cs-CZ" dirty="0">
                <a:sym typeface="Wingdings" panose="05000000000000000000" pitchFamily="2" charset="2"/>
              </a:rPr>
              <a:t>rozvitý  s čárkou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en-GB" b="1" i="1" dirty="0" err="1"/>
              <a:t>Dojat</a:t>
            </a:r>
            <a:r>
              <a:rPr lang="en-GB" i="1" dirty="0"/>
              <a:t> </a:t>
            </a:r>
            <a:r>
              <a:rPr lang="en-GB" i="1" dirty="0" err="1"/>
              <a:t>tleskal</a:t>
            </a:r>
            <a:r>
              <a:rPr lang="en-GB" i="1" dirty="0"/>
              <a:t> </a:t>
            </a:r>
            <a:r>
              <a:rPr lang="en-GB" i="1" dirty="0" err="1"/>
              <a:t>bravurnímu</a:t>
            </a:r>
            <a:r>
              <a:rPr lang="en-GB" i="1" dirty="0"/>
              <a:t> </a:t>
            </a:r>
            <a:r>
              <a:rPr lang="en-GB" i="1" dirty="0" err="1"/>
              <a:t>výkonu</a:t>
            </a:r>
            <a:r>
              <a:rPr lang="en-GB" i="1" dirty="0"/>
              <a:t> </a:t>
            </a:r>
            <a:r>
              <a:rPr lang="en-GB" i="1" dirty="0" err="1"/>
              <a:t>hlavního</a:t>
            </a:r>
            <a:r>
              <a:rPr lang="en-GB" i="1" dirty="0"/>
              <a:t> </a:t>
            </a:r>
            <a:r>
              <a:rPr lang="en-GB" i="1" dirty="0" err="1"/>
              <a:t>představitele</a:t>
            </a:r>
            <a:r>
              <a:rPr lang="en-GB" i="1" dirty="0"/>
              <a:t>.</a:t>
            </a:r>
            <a:endParaRPr lang="cs-CZ" i="1" dirty="0">
              <a:sym typeface="Wingdings" panose="05000000000000000000" pitchFamily="2" charset="2"/>
            </a:endParaRPr>
          </a:p>
          <a:p>
            <a:r>
              <a:rPr lang="en-GB" b="1" i="1" dirty="0" err="1"/>
              <a:t>Sedě</a:t>
            </a:r>
            <a:r>
              <a:rPr lang="en-GB" b="1" i="1" dirty="0"/>
              <a:t> </a:t>
            </a:r>
            <a:r>
              <a:rPr lang="en-GB" b="1" i="1" dirty="0" err="1"/>
              <a:t>vzpřímeně</a:t>
            </a:r>
            <a:r>
              <a:rPr lang="en-GB" b="1" i="1" dirty="0"/>
              <a:t> a </a:t>
            </a:r>
            <a:r>
              <a:rPr lang="en-GB" b="1" i="1" dirty="0" err="1"/>
              <a:t>hrdě</a:t>
            </a:r>
            <a:r>
              <a:rPr lang="en-GB" b="1" i="1" dirty="0"/>
              <a:t>, </a:t>
            </a:r>
            <a:r>
              <a:rPr lang="en-GB" i="1" dirty="0" err="1"/>
              <a:t>odpovídal</a:t>
            </a:r>
            <a:r>
              <a:rPr lang="en-GB" i="1" dirty="0"/>
              <a:t> </a:t>
            </a:r>
            <a:r>
              <a:rPr lang="en-GB" i="1" dirty="0" err="1"/>
              <a:t>obžalovaný</a:t>
            </a:r>
            <a:r>
              <a:rPr lang="en-GB" i="1" dirty="0"/>
              <a:t> na </a:t>
            </a:r>
            <a:r>
              <a:rPr lang="en-GB" i="1" dirty="0" err="1"/>
              <a:t>palbu</a:t>
            </a:r>
            <a:r>
              <a:rPr lang="en-GB" i="1" dirty="0"/>
              <a:t> </a:t>
            </a:r>
            <a:r>
              <a:rPr lang="en-GB" i="1" dirty="0" err="1"/>
              <a:t>otázek</a:t>
            </a:r>
            <a:r>
              <a:rPr lang="en-GB" i="1" dirty="0"/>
              <a:t>.</a:t>
            </a:r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/>
              <a:t>Obžalovaný odpovídal </a:t>
            </a:r>
            <a:r>
              <a:rPr lang="cs-CZ" b="1" i="1" dirty="0"/>
              <a:t>sedě</a:t>
            </a:r>
            <a:r>
              <a:rPr lang="cs-CZ" i="1" dirty="0"/>
              <a:t> na palbu otázek.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993123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3D5B6-0B84-840F-100D-386E28AE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interpunkce v jednoduché větě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B9EABE-F2E0-ECD4-D6BE-69652A190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https://prirucka.ujc.cas.cz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ym typeface="Wingdings" panose="05000000000000000000" pitchFamily="2" charset="2"/>
              </a:rPr>
              <a:t> Pravopis – interpunkce  Psaní čárky ve větě jednoduché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293493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01D0B-59C3-CCA1-E19C-26E9F339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souhrnné cvičení interpunkce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C249D3-DBFD-7664-55ED-5A1FA44B0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37950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BBD67-6506-FC6B-808B-4EFA2D92C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testové cvičení</a:t>
            </a:r>
            <a:endParaRPr lang="en-GB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BDEC72-ED1C-403C-0A7E-23D7C3A24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754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4CE10-5BFA-AB01-06F0-865EDA4E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paradigmatická VS syntagmatická organizace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147CE-E8C7-0384-6C53-ABDFF6C3F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selekce – paradigmatická organizace – vertikální</a:t>
            </a:r>
          </a:p>
          <a:p>
            <a:endParaRPr lang="cs-CZ" dirty="0"/>
          </a:p>
          <a:p>
            <a:r>
              <a:rPr lang="cs-CZ" dirty="0"/>
              <a:t>kombinace – syntagmatická organizace – horizontální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45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4CE10-5BFA-AB01-06F0-865EDA4E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paradigmatická VS syntagmatická organizace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147CE-E8C7-0384-6C53-ABDFF6C3F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selekce – paradigmatická organizace – vertikální</a:t>
            </a:r>
          </a:p>
          <a:p>
            <a:endParaRPr lang="cs-CZ" dirty="0"/>
          </a:p>
          <a:p>
            <a:r>
              <a:rPr lang="cs-CZ" dirty="0"/>
              <a:t>kombinace – syntagmatická organizace – horizontální </a:t>
            </a:r>
          </a:p>
          <a:p>
            <a:endParaRPr lang="cs-CZ" dirty="0"/>
          </a:p>
          <a:p>
            <a:r>
              <a:rPr lang="cs-CZ" dirty="0"/>
              <a:t>para- = vedle (vedle sebe stojící)</a:t>
            </a:r>
          </a:p>
          <a:p>
            <a:r>
              <a:rPr lang="cs-CZ" dirty="0"/>
              <a:t>syn- = spolu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069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8BD14-065A-BD2B-6350-EE4C9E9E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b="1" i="1" dirty="0"/>
              <a:t>Kdo</a:t>
            </a:r>
            <a:r>
              <a:rPr lang="cs-CZ" b="1" dirty="0"/>
              <a:t>/</a:t>
            </a:r>
            <a:r>
              <a:rPr lang="cs-CZ" b="1" i="1" dirty="0"/>
              <a:t>co</a:t>
            </a:r>
            <a:r>
              <a:rPr lang="cs-CZ" b="1" dirty="0"/>
              <a:t>, </a:t>
            </a:r>
            <a:r>
              <a:rPr lang="cs-CZ" b="1" i="1" dirty="0"/>
              <a:t>kdy</a:t>
            </a:r>
            <a:r>
              <a:rPr lang="cs-CZ" b="1" dirty="0"/>
              <a:t>, </a:t>
            </a:r>
            <a:r>
              <a:rPr lang="cs-CZ" b="1" i="1" dirty="0"/>
              <a:t>kde</a:t>
            </a:r>
            <a:r>
              <a:rPr lang="cs-CZ" b="1" dirty="0"/>
              <a:t>, </a:t>
            </a:r>
            <a:r>
              <a:rPr lang="cs-CZ" b="1" i="1" dirty="0"/>
              <a:t>s kým</a:t>
            </a:r>
            <a:r>
              <a:rPr lang="cs-CZ" b="1" dirty="0"/>
              <a:t>/</a:t>
            </a:r>
            <a:r>
              <a:rPr lang="cs-CZ" b="1" i="1" dirty="0"/>
              <a:t>čím</a:t>
            </a:r>
            <a:r>
              <a:rPr lang="cs-CZ" b="1" dirty="0"/>
              <a:t>, </a:t>
            </a:r>
            <a:r>
              <a:rPr lang="cs-CZ" b="1" i="1" dirty="0"/>
              <a:t>co dělali</a:t>
            </a: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61125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7D2DC-0BEA-8A2A-D45B-281C3F95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kdo</a:t>
            </a:r>
            <a:r>
              <a:rPr lang="cs-CZ" b="1" dirty="0"/>
              <a:t>/</a:t>
            </a:r>
            <a:r>
              <a:rPr lang="cs-CZ" b="1" i="1" dirty="0"/>
              <a:t>co</a:t>
            </a:r>
            <a:r>
              <a:rPr lang="cs-CZ" b="1" dirty="0"/>
              <a:t>, </a:t>
            </a:r>
            <a:r>
              <a:rPr lang="cs-CZ" b="1" i="1" dirty="0"/>
              <a:t>kdy</a:t>
            </a:r>
            <a:r>
              <a:rPr lang="cs-CZ" b="1" dirty="0"/>
              <a:t>, </a:t>
            </a:r>
            <a:r>
              <a:rPr lang="cs-CZ" b="1" i="1" dirty="0"/>
              <a:t>kde</a:t>
            </a:r>
            <a:r>
              <a:rPr lang="cs-CZ" b="1" dirty="0"/>
              <a:t>, </a:t>
            </a:r>
            <a:r>
              <a:rPr lang="cs-CZ" b="1" i="1" dirty="0"/>
              <a:t>s kým</a:t>
            </a:r>
            <a:r>
              <a:rPr lang="cs-CZ" b="1" dirty="0"/>
              <a:t>/</a:t>
            </a:r>
            <a:r>
              <a:rPr lang="cs-CZ" b="1" i="1" dirty="0"/>
              <a:t>čím</a:t>
            </a:r>
            <a:r>
              <a:rPr lang="cs-CZ" b="1" dirty="0"/>
              <a:t>, </a:t>
            </a:r>
            <a:r>
              <a:rPr lang="cs-CZ" b="1" i="1" dirty="0"/>
              <a:t>co dělali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BFFFD-0176-373C-EC89-60A8B6EBB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jednotlivé kategorie obsahují položky (slova), které jste do nich vepsali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292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7D2DC-0BEA-8A2A-D45B-281C3F95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kdo</a:t>
            </a:r>
            <a:r>
              <a:rPr lang="cs-CZ" b="1" dirty="0"/>
              <a:t>/</a:t>
            </a:r>
            <a:r>
              <a:rPr lang="cs-CZ" b="1" i="1" dirty="0"/>
              <a:t>co</a:t>
            </a:r>
            <a:r>
              <a:rPr lang="cs-CZ" b="1" dirty="0"/>
              <a:t>, </a:t>
            </a:r>
            <a:r>
              <a:rPr lang="cs-CZ" b="1" i="1" dirty="0"/>
              <a:t>kdy</a:t>
            </a:r>
            <a:r>
              <a:rPr lang="cs-CZ" b="1" dirty="0"/>
              <a:t>, </a:t>
            </a:r>
            <a:r>
              <a:rPr lang="cs-CZ" b="1" i="1" dirty="0"/>
              <a:t>kde</a:t>
            </a:r>
            <a:r>
              <a:rPr lang="cs-CZ" b="1" dirty="0"/>
              <a:t>, </a:t>
            </a:r>
            <a:r>
              <a:rPr lang="cs-CZ" b="1" i="1" dirty="0"/>
              <a:t>s kým</a:t>
            </a:r>
            <a:r>
              <a:rPr lang="cs-CZ" b="1" dirty="0"/>
              <a:t>/</a:t>
            </a:r>
            <a:r>
              <a:rPr lang="cs-CZ" b="1" i="1" dirty="0"/>
              <a:t>čím</a:t>
            </a:r>
            <a:r>
              <a:rPr lang="cs-CZ" b="1" dirty="0"/>
              <a:t>, </a:t>
            </a:r>
            <a:r>
              <a:rPr lang="cs-CZ" b="1" i="1" dirty="0"/>
              <a:t>co dělali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BFFFD-0176-373C-EC89-60A8B6EBB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jednotlivé kategorie obsahují položky (slova), které jste do nich vepsali</a:t>
            </a:r>
          </a:p>
          <a:p>
            <a:endParaRPr lang="cs-CZ" dirty="0"/>
          </a:p>
          <a:p>
            <a:r>
              <a:rPr lang="cs-CZ" dirty="0"/>
              <a:t>vybírání jednotlivého slova z každé kategorie = selekce (paradigmatická část organizace/kódování)</a:t>
            </a:r>
          </a:p>
        </p:txBody>
      </p:sp>
    </p:spTree>
    <p:extLst>
      <p:ext uri="{BB962C8B-B14F-4D97-AF65-F5344CB8AC3E}">
        <p14:creationId xmlns:p14="http://schemas.microsoft.com/office/powerpoint/2010/main" val="1079657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7D2DC-0BEA-8A2A-D45B-281C3F95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kdo</a:t>
            </a:r>
            <a:r>
              <a:rPr lang="cs-CZ" b="1" dirty="0"/>
              <a:t>/</a:t>
            </a:r>
            <a:r>
              <a:rPr lang="cs-CZ" b="1" i="1" dirty="0"/>
              <a:t>co</a:t>
            </a:r>
            <a:r>
              <a:rPr lang="cs-CZ" b="1" dirty="0"/>
              <a:t>, </a:t>
            </a:r>
            <a:r>
              <a:rPr lang="cs-CZ" b="1" i="1" dirty="0"/>
              <a:t>kdy</a:t>
            </a:r>
            <a:r>
              <a:rPr lang="cs-CZ" b="1" dirty="0"/>
              <a:t>, </a:t>
            </a:r>
            <a:r>
              <a:rPr lang="cs-CZ" b="1" i="1" dirty="0"/>
              <a:t>kde</a:t>
            </a:r>
            <a:r>
              <a:rPr lang="cs-CZ" b="1" dirty="0"/>
              <a:t>, </a:t>
            </a:r>
            <a:r>
              <a:rPr lang="cs-CZ" b="1" i="1" dirty="0"/>
              <a:t>s kým</a:t>
            </a:r>
            <a:r>
              <a:rPr lang="cs-CZ" b="1" dirty="0"/>
              <a:t>/</a:t>
            </a:r>
            <a:r>
              <a:rPr lang="cs-CZ" b="1" i="1" dirty="0"/>
              <a:t>čím</a:t>
            </a:r>
            <a:r>
              <a:rPr lang="cs-CZ" b="1" dirty="0"/>
              <a:t>, </a:t>
            </a:r>
            <a:r>
              <a:rPr lang="cs-CZ" b="1" i="1" dirty="0"/>
              <a:t>co dělali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BFFFD-0176-373C-EC89-60A8B6EBB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jednotlivé kategorie obsahují položky (slova), které jste do nich vepsali</a:t>
            </a:r>
          </a:p>
          <a:p>
            <a:endParaRPr lang="cs-CZ" dirty="0"/>
          </a:p>
          <a:p>
            <a:r>
              <a:rPr lang="cs-CZ" dirty="0"/>
              <a:t>vybírání jednotlivého slova z každé kategorie = selekce (paradigmatická část organizace/kódování)</a:t>
            </a:r>
          </a:p>
          <a:p>
            <a:r>
              <a:rPr lang="cs-CZ" dirty="0"/>
              <a:t>skládání vybraných slov do věty = kombinace (syntagmatická část organizace/kódování)</a:t>
            </a:r>
          </a:p>
        </p:txBody>
      </p:sp>
    </p:spTree>
    <p:extLst>
      <p:ext uri="{BB962C8B-B14F-4D97-AF65-F5344CB8AC3E}">
        <p14:creationId xmlns:p14="http://schemas.microsoft.com/office/powerpoint/2010/main" val="121838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60528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7D2DC-0BEA-8A2A-D45B-281C3F95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kdo</a:t>
            </a:r>
            <a:r>
              <a:rPr lang="cs-CZ" b="1" dirty="0"/>
              <a:t>/</a:t>
            </a:r>
            <a:r>
              <a:rPr lang="cs-CZ" b="1" i="1" dirty="0"/>
              <a:t>co</a:t>
            </a:r>
            <a:r>
              <a:rPr lang="cs-CZ" b="1" dirty="0"/>
              <a:t>, </a:t>
            </a:r>
            <a:r>
              <a:rPr lang="cs-CZ" b="1" i="1" dirty="0"/>
              <a:t>kdy</a:t>
            </a:r>
            <a:r>
              <a:rPr lang="cs-CZ" b="1" dirty="0"/>
              <a:t>, </a:t>
            </a:r>
            <a:r>
              <a:rPr lang="cs-CZ" b="1" i="1" dirty="0"/>
              <a:t>kde</a:t>
            </a:r>
            <a:r>
              <a:rPr lang="cs-CZ" b="1" dirty="0"/>
              <a:t>, </a:t>
            </a:r>
            <a:r>
              <a:rPr lang="cs-CZ" b="1" i="1" dirty="0"/>
              <a:t>s kým</a:t>
            </a:r>
            <a:r>
              <a:rPr lang="cs-CZ" b="1" dirty="0"/>
              <a:t>/</a:t>
            </a:r>
            <a:r>
              <a:rPr lang="cs-CZ" b="1" i="1" dirty="0"/>
              <a:t>čím</a:t>
            </a:r>
            <a:r>
              <a:rPr lang="cs-CZ" b="1" dirty="0"/>
              <a:t>, </a:t>
            </a:r>
            <a:r>
              <a:rPr lang="cs-CZ" b="1" i="1" dirty="0"/>
              <a:t>co dělali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BFFFD-0176-373C-EC89-60A8B6EBB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jednotlivé kategorie obsahují položky (slova), které jste do nich vepsali</a:t>
            </a:r>
          </a:p>
          <a:p>
            <a:endParaRPr lang="cs-CZ" dirty="0"/>
          </a:p>
          <a:p>
            <a:r>
              <a:rPr lang="cs-CZ" dirty="0"/>
              <a:t>vybírání jednotlivého slova z každé kategorie = selekce (paradigmatická část organizace/kódování)</a:t>
            </a:r>
          </a:p>
          <a:p>
            <a:r>
              <a:rPr lang="cs-CZ" dirty="0"/>
              <a:t>skládání vybraných slov do věty = kombinace (syntagmatická část organizace/kódování)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!!! při hře mohou vznikat negramatická spojení, v rámci daného kontextu jim však mluvčí rozumí a akceptují je</a:t>
            </a:r>
          </a:p>
        </p:txBody>
      </p:sp>
    </p:spTree>
    <p:extLst>
      <p:ext uri="{BB962C8B-B14F-4D97-AF65-F5344CB8AC3E}">
        <p14:creationId xmlns:p14="http://schemas.microsoft.com/office/powerpoint/2010/main" val="2621954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D239B4-E775-88D3-95E2-1C190CE28B65}"/>
              </a:ext>
            </a:extLst>
          </p:cNvPr>
          <p:cNvSpPr txBox="1"/>
          <p:nvPr/>
        </p:nvSpPr>
        <p:spPr>
          <a:xfrm>
            <a:off x="1360714" y="5225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králík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ptakopysk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kůň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antilopa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err="1"/>
              <a:t>wombat</a:t>
            </a:r>
            <a:endParaRPr lang="cs-CZ" sz="22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27D1CFC-D77D-4FE9-DE10-A44F5E28A758}"/>
              </a:ext>
            </a:extLst>
          </p:cNvPr>
          <p:cNvSpPr txBox="1"/>
          <p:nvPr/>
        </p:nvSpPr>
        <p:spPr>
          <a:xfrm>
            <a:off x="4430486" y="5225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včera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ráno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večer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poledne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nikdy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92D020-2733-E585-7D2C-F19C96A65469}"/>
              </a:ext>
            </a:extLst>
          </p:cNvPr>
          <p:cNvSpPr txBox="1"/>
          <p:nvPr/>
        </p:nvSpPr>
        <p:spPr>
          <a:xfrm>
            <a:off x="7500258" y="5987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pást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utíkat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spát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vyhřívat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pít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23F12F7-FD07-A0C0-AF0D-8706F97843B4}"/>
              </a:ext>
            </a:extLst>
          </p:cNvPr>
          <p:cNvCxnSpPr>
            <a:cxnSpLocks/>
          </p:cNvCxnSpPr>
          <p:nvPr/>
        </p:nvCxnSpPr>
        <p:spPr>
          <a:xfrm>
            <a:off x="914400" y="598714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B445222-3614-CFD8-2CF0-F8A6E2D35036}"/>
              </a:ext>
            </a:extLst>
          </p:cNvPr>
          <p:cNvCxnSpPr>
            <a:cxnSpLocks/>
          </p:cNvCxnSpPr>
          <p:nvPr/>
        </p:nvCxnSpPr>
        <p:spPr>
          <a:xfrm>
            <a:off x="3995057" y="598714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3CD4E12-2CA8-1D93-0BE9-D839476A6ADF}"/>
              </a:ext>
            </a:extLst>
          </p:cNvPr>
          <p:cNvCxnSpPr>
            <a:cxnSpLocks/>
          </p:cNvCxnSpPr>
          <p:nvPr/>
        </p:nvCxnSpPr>
        <p:spPr>
          <a:xfrm>
            <a:off x="7162800" y="609523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229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D239B4-E775-88D3-95E2-1C190CE28B65}"/>
              </a:ext>
            </a:extLst>
          </p:cNvPr>
          <p:cNvSpPr txBox="1"/>
          <p:nvPr/>
        </p:nvSpPr>
        <p:spPr>
          <a:xfrm>
            <a:off x="1360714" y="5225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králík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ptakopysk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kůň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antilopa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err="1"/>
              <a:t>wombat</a:t>
            </a:r>
            <a:endParaRPr lang="cs-CZ" sz="22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27D1CFC-D77D-4FE9-DE10-A44F5E28A758}"/>
              </a:ext>
            </a:extLst>
          </p:cNvPr>
          <p:cNvSpPr txBox="1"/>
          <p:nvPr/>
        </p:nvSpPr>
        <p:spPr>
          <a:xfrm>
            <a:off x="4430486" y="5225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včera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ráno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večer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poledne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nikdy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92D020-2733-E585-7D2C-F19C96A65469}"/>
              </a:ext>
            </a:extLst>
          </p:cNvPr>
          <p:cNvSpPr txBox="1"/>
          <p:nvPr/>
        </p:nvSpPr>
        <p:spPr>
          <a:xfrm>
            <a:off x="7500258" y="5987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pást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utíkat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spát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vyhřívat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pít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23F12F7-FD07-A0C0-AF0D-8706F97843B4}"/>
              </a:ext>
            </a:extLst>
          </p:cNvPr>
          <p:cNvCxnSpPr>
            <a:cxnSpLocks/>
          </p:cNvCxnSpPr>
          <p:nvPr/>
        </p:nvCxnSpPr>
        <p:spPr>
          <a:xfrm>
            <a:off x="914400" y="598714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B445222-3614-CFD8-2CF0-F8A6E2D35036}"/>
              </a:ext>
            </a:extLst>
          </p:cNvPr>
          <p:cNvCxnSpPr>
            <a:cxnSpLocks/>
          </p:cNvCxnSpPr>
          <p:nvPr/>
        </p:nvCxnSpPr>
        <p:spPr>
          <a:xfrm>
            <a:off x="3995057" y="598714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3CD4E12-2CA8-1D93-0BE9-D839476A6ADF}"/>
              </a:ext>
            </a:extLst>
          </p:cNvPr>
          <p:cNvCxnSpPr>
            <a:cxnSpLocks/>
          </p:cNvCxnSpPr>
          <p:nvPr/>
        </p:nvCxnSpPr>
        <p:spPr>
          <a:xfrm>
            <a:off x="7162800" y="609523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B06D070-5F61-038A-631A-E50D2DF8035A}"/>
              </a:ext>
            </a:extLst>
          </p:cNvPr>
          <p:cNvSpPr txBox="1"/>
          <p:nvPr/>
        </p:nvSpPr>
        <p:spPr>
          <a:xfrm>
            <a:off x="3684814" y="3831771"/>
            <a:ext cx="38970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*Antilopa poledne pást se.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747211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D239B4-E775-88D3-95E2-1C190CE28B65}"/>
              </a:ext>
            </a:extLst>
          </p:cNvPr>
          <p:cNvSpPr txBox="1"/>
          <p:nvPr/>
        </p:nvSpPr>
        <p:spPr>
          <a:xfrm>
            <a:off x="1360714" y="5225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králík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ptakopysk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kůň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antilopa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err="1"/>
              <a:t>wombat</a:t>
            </a:r>
            <a:endParaRPr lang="cs-CZ" sz="22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27D1CFC-D77D-4FE9-DE10-A44F5E28A758}"/>
              </a:ext>
            </a:extLst>
          </p:cNvPr>
          <p:cNvSpPr txBox="1"/>
          <p:nvPr/>
        </p:nvSpPr>
        <p:spPr>
          <a:xfrm>
            <a:off x="4430486" y="5225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včera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ráno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večer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poledne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nikdy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92D020-2733-E585-7D2C-F19C96A65469}"/>
              </a:ext>
            </a:extLst>
          </p:cNvPr>
          <p:cNvSpPr txBox="1"/>
          <p:nvPr/>
        </p:nvSpPr>
        <p:spPr>
          <a:xfrm>
            <a:off x="7500258" y="5987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pást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utíkat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spát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vyhřívat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pít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23F12F7-FD07-A0C0-AF0D-8706F97843B4}"/>
              </a:ext>
            </a:extLst>
          </p:cNvPr>
          <p:cNvCxnSpPr>
            <a:cxnSpLocks/>
          </p:cNvCxnSpPr>
          <p:nvPr/>
        </p:nvCxnSpPr>
        <p:spPr>
          <a:xfrm>
            <a:off x="914400" y="598714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B445222-3614-CFD8-2CF0-F8A6E2D35036}"/>
              </a:ext>
            </a:extLst>
          </p:cNvPr>
          <p:cNvCxnSpPr>
            <a:cxnSpLocks/>
          </p:cNvCxnSpPr>
          <p:nvPr/>
        </p:nvCxnSpPr>
        <p:spPr>
          <a:xfrm>
            <a:off x="3995057" y="598714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3CD4E12-2CA8-1D93-0BE9-D839476A6ADF}"/>
              </a:ext>
            </a:extLst>
          </p:cNvPr>
          <p:cNvCxnSpPr>
            <a:cxnSpLocks/>
          </p:cNvCxnSpPr>
          <p:nvPr/>
        </p:nvCxnSpPr>
        <p:spPr>
          <a:xfrm>
            <a:off x="7162800" y="609523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B06D070-5F61-038A-631A-E50D2DF8035A}"/>
              </a:ext>
            </a:extLst>
          </p:cNvPr>
          <p:cNvSpPr txBox="1"/>
          <p:nvPr/>
        </p:nvSpPr>
        <p:spPr>
          <a:xfrm>
            <a:off x="3684814" y="3831771"/>
            <a:ext cx="38970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*Antilopa poledne pást se.</a:t>
            </a:r>
            <a:endParaRPr lang="en-GB" sz="2600" b="1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C570836-DCF6-6484-7A3C-A16B1BEA5426}"/>
              </a:ext>
            </a:extLst>
          </p:cNvPr>
          <p:cNvSpPr txBox="1"/>
          <p:nvPr/>
        </p:nvSpPr>
        <p:spPr>
          <a:xfrm>
            <a:off x="3684814" y="4800600"/>
            <a:ext cx="41039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Antilopa se v poledne pase.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107093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5D51D-B8EC-5A05-0F4A-1EF289D9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218B198-EA20-9041-3958-CBA043FE5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898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5D51D-B8EC-5A05-0F4A-1EF289D9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C53B9E-F03B-063F-A629-2FFE7CE42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schopnost vyjádřit nekonečné množství významů pomocí konečné (omezené) množiny hodnot (slov)</a:t>
            </a:r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4C4CC0-E4DA-AC07-3AC7-B1FB74D19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223" y="2772228"/>
            <a:ext cx="3418138" cy="35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27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</a:t>
            </a:r>
            <a:r>
              <a:rPr lang="cs-CZ" b="1" dirty="0"/>
              <a:t>pravidel</a:t>
            </a:r>
            <a:r>
              <a:rPr lang="cs-CZ" dirty="0"/>
              <a:t> a </a:t>
            </a:r>
            <a:r>
              <a:rPr lang="cs-CZ" b="1" dirty="0"/>
              <a:t>principů</a:t>
            </a:r>
            <a:r>
              <a:rPr lang="cs-CZ" dirty="0"/>
              <a:t>, na základě kterých se vytvářejí věty daného jazyka</a:t>
            </a:r>
          </a:p>
          <a:p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646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</a:t>
            </a:r>
            <a:r>
              <a:rPr lang="cs-CZ" b="1" dirty="0"/>
              <a:t>pravidel</a:t>
            </a:r>
            <a:r>
              <a:rPr lang="cs-CZ" dirty="0"/>
              <a:t> a </a:t>
            </a:r>
            <a:r>
              <a:rPr lang="cs-CZ" b="1" dirty="0"/>
              <a:t>principů</a:t>
            </a:r>
            <a:r>
              <a:rPr lang="cs-CZ" dirty="0"/>
              <a:t>, na základě kterých se vytvářejí věty daného jazyka</a:t>
            </a:r>
          </a:p>
          <a:p>
            <a:pPr lvl="1"/>
            <a:r>
              <a:rPr lang="cs-CZ" dirty="0"/>
              <a:t>struktura syntaktických jednotek</a:t>
            </a:r>
          </a:p>
          <a:p>
            <a:pPr lvl="2"/>
            <a:r>
              <a:rPr lang="cs-CZ" dirty="0"/>
              <a:t>lineární</a:t>
            </a:r>
          </a:p>
          <a:p>
            <a:pPr lvl="2"/>
            <a:r>
              <a:rPr lang="cs-CZ" dirty="0"/>
              <a:t>hierarchická</a:t>
            </a:r>
          </a:p>
          <a:p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530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</a:t>
            </a:r>
            <a:r>
              <a:rPr lang="cs-CZ" b="1" dirty="0"/>
              <a:t>pravidel</a:t>
            </a:r>
            <a:r>
              <a:rPr lang="cs-CZ" dirty="0"/>
              <a:t> a </a:t>
            </a:r>
            <a:r>
              <a:rPr lang="cs-CZ" b="1" dirty="0"/>
              <a:t>principů</a:t>
            </a:r>
            <a:r>
              <a:rPr lang="cs-CZ" dirty="0"/>
              <a:t>, na základě kterých se vytvářejí věty daného jazyka</a:t>
            </a:r>
          </a:p>
          <a:p>
            <a:pPr lvl="1"/>
            <a:r>
              <a:rPr lang="cs-CZ" dirty="0"/>
              <a:t>struktura syntaktických jednotek</a:t>
            </a:r>
          </a:p>
          <a:p>
            <a:pPr lvl="2"/>
            <a:r>
              <a:rPr lang="cs-CZ" b="1" dirty="0"/>
              <a:t>lineární</a:t>
            </a:r>
          </a:p>
          <a:p>
            <a:pPr lvl="2"/>
            <a:r>
              <a:rPr lang="cs-CZ" dirty="0"/>
              <a:t>hierarchická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pl-PL" i="1" dirty="0"/>
              <a:t>Pád stromu na osobní auto lehce zranil jednoho člověka</a:t>
            </a:r>
            <a:endParaRPr lang="cs-CZ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34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</a:t>
            </a:r>
            <a:r>
              <a:rPr lang="cs-CZ" b="1" dirty="0"/>
              <a:t>pravidel</a:t>
            </a:r>
            <a:r>
              <a:rPr lang="cs-CZ" dirty="0"/>
              <a:t> a </a:t>
            </a:r>
            <a:r>
              <a:rPr lang="cs-CZ" b="1" dirty="0"/>
              <a:t>principů</a:t>
            </a:r>
            <a:r>
              <a:rPr lang="cs-CZ" dirty="0"/>
              <a:t>, na základě kterých se vytvářejí věty daného jazyka</a:t>
            </a:r>
          </a:p>
          <a:p>
            <a:pPr lvl="1"/>
            <a:r>
              <a:rPr lang="cs-CZ" dirty="0"/>
              <a:t>struktura syntaktických jednotek</a:t>
            </a:r>
          </a:p>
          <a:p>
            <a:pPr lvl="2"/>
            <a:r>
              <a:rPr lang="cs-CZ" b="1" dirty="0"/>
              <a:t>lineární</a:t>
            </a:r>
          </a:p>
          <a:p>
            <a:pPr lvl="2"/>
            <a:r>
              <a:rPr lang="cs-CZ" dirty="0"/>
              <a:t>hierarchická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pl-PL" i="1" dirty="0"/>
              <a:t>Pád stromu na osobní auto lehce zranil jednoho člověka</a:t>
            </a:r>
          </a:p>
          <a:p>
            <a:pPr marL="0" indent="0">
              <a:buNone/>
            </a:pPr>
            <a:r>
              <a:rPr lang="pl-PL" i="1" dirty="0"/>
              <a:t>Stromu pád na auto osobní zranil lehce člověka jednoho </a:t>
            </a:r>
            <a:endParaRPr lang="cs-CZ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90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1728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</a:t>
            </a:r>
            <a:r>
              <a:rPr lang="cs-CZ" b="1" dirty="0"/>
              <a:t>pravidel</a:t>
            </a:r>
            <a:r>
              <a:rPr lang="cs-CZ" dirty="0"/>
              <a:t> a </a:t>
            </a:r>
            <a:r>
              <a:rPr lang="cs-CZ" b="1" dirty="0"/>
              <a:t>principů</a:t>
            </a:r>
            <a:r>
              <a:rPr lang="cs-CZ" dirty="0"/>
              <a:t>, na základě kterých se vytvářejí věty daného jazyka</a:t>
            </a:r>
          </a:p>
          <a:p>
            <a:pPr lvl="1"/>
            <a:r>
              <a:rPr lang="cs-CZ" dirty="0"/>
              <a:t>struktura syntaktických jednotek</a:t>
            </a:r>
          </a:p>
          <a:p>
            <a:pPr lvl="2"/>
            <a:r>
              <a:rPr lang="cs-CZ" b="1" dirty="0"/>
              <a:t>lineární</a:t>
            </a:r>
          </a:p>
          <a:p>
            <a:pPr lvl="2"/>
            <a:r>
              <a:rPr lang="cs-CZ" dirty="0"/>
              <a:t>hierarchická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pl-PL" i="1" dirty="0"/>
              <a:t>Pád stromu na osobní auto lehce zranil jednoho člověka</a:t>
            </a:r>
          </a:p>
          <a:p>
            <a:pPr marL="0" indent="0">
              <a:buNone/>
            </a:pPr>
            <a:r>
              <a:rPr lang="pl-PL" i="1" dirty="0"/>
              <a:t>Stromu pád na auto osobní zranil lehce člověka jednoho </a:t>
            </a:r>
          </a:p>
          <a:p>
            <a:pPr marL="0" indent="0">
              <a:buNone/>
            </a:pPr>
            <a:r>
              <a:rPr lang="pl-PL" i="1" dirty="0"/>
              <a:t>Člověka na zranil stromu auto pád jednoho osobní lehce </a:t>
            </a:r>
            <a:endParaRPr lang="cs-CZ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727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</a:t>
            </a:r>
            <a:r>
              <a:rPr lang="cs-CZ" b="1" dirty="0"/>
              <a:t>pravidel</a:t>
            </a:r>
            <a:r>
              <a:rPr lang="cs-CZ" dirty="0"/>
              <a:t> a </a:t>
            </a:r>
            <a:r>
              <a:rPr lang="cs-CZ" b="1" dirty="0"/>
              <a:t>principů</a:t>
            </a:r>
            <a:r>
              <a:rPr lang="cs-CZ" dirty="0"/>
              <a:t>, na základě kterých se vytvářejí věty daného jazyka</a:t>
            </a:r>
          </a:p>
          <a:p>
            <a:pPr lvl="1"/>
            <a:r>
              <a:rPr lang="cs-CZ" dirty="0"/>
              <a:t>struktura syntaktických jednotek</a:t>
            </a:r>
          </a:p>
          <a:p>
            <a:pPr lvl="2"/>
            <a:r>
              <a:rPr lang="cs-CZ" dirty="0"/>
              <a:t>lineární</a:t>
            </a:r>
          </a:p>
          <a:p>
            <a:pPr lvl="2"/>
            <a:r>
              <a:rPr lang="cs-CZ" b="1" dirty="0"/>
              <a:t>hierarchická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pl-PL" i="1" dirty="0"/>
              <a:t> </a:t>
            </a:r>
            <a:endParaRPr lang="cs-CZ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81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C8FB9F4-5871-4A62-80C2-0EECC972D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568" y="372390"/>
            <a:ext cx="4424516" cy="6309517"/>
          </a:xfrm>
          <a:prstGeom prst="rect">
            <a:avLst/>
          </a:prstGeo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3154B4C-8CEF-4108-9F27-FBE8CE3A6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61" y="2359742"/>
            <a:ext cx="2898058" cy="37778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nástroj: </a:t>
            </a:r>
            <a:r>
              <a:rPr lang="cs-CZ" dirty="0" err="1"/>
              <a:t>UDPipe</a:t>
            </a:r>
            <a:r>
              <a:rPr lang="cs-CZ" dirty="0"/>
              <a:t>:</a:t>
            </a:r>
            <a:br>
              <a:rPr lang="cs-CZ" dirty="0"/>
            </a:br>
            <a:br>
              <a:rPr lang="cs-CZ" dirty="0"/>
            </a:br>
            <a:r>
              <a:rPr lang="cs-CZ" dirty="0">
                <a:hlinkClick r:id="rId3"/>
              </a:rPr>
              <a:t>http://lindat.mff.cuni.cz/services/udpipe/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374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</a:t>
            </a:r>
            <a:r>
              <a:rPr lang="cs-CZ" b="1" dirty="0"/>
              <a:t>pravidel</a:t>
            </a:r>
            <a:r>
              <a:rPr lang="cs-CZ" dirty="0"/>
              <a:t> a </a:t>
            </a:r>
            <a:r>
              <a:rPr lang="cs-CZ" b="1" dirty="0"/>
              <a:t>principů</a:t>
            </a:r>
            <a:r>
              <a:rPr lang="cs-CZ" dirty="0"/>
              <a:t>, na základě kterých se vytvářejí věty daného jazyka</a:t>
            </a:r>
          </a:p>
          <a:p>
            <a:pPr lvl="1"/>
            <a:r>
              <a:rPr lang="cs-CZ" dirty="0"/>
              <a:t>struktura syntaktických jednotek</a:t>
            </a:r>
          </a:p>
          <a:p>
            <a:pPr lvl="2"/>
            <a:r>
              <a:rPr lang="cs-CZ" dirty="0"/>
              <a:t>hierarchická</a:t>
            </a:r>
          </a:p>
          <a:p>
            <a:pPr lvl="2"/>
            <a:r>
              <a:rPr lang="cs-CZ" dirty="0"/>
              <a:t>lineární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b="1" dirty="0"/>
              <a:t>nauka</a:t>
            </a:r>
            <a:r>
              <a:rPr lang="cs-CZ" dirty="0"/>
              <a:t> o mluvnické stavbě vět a souvětí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504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E7768-6BF3-6F61-1B18-DC81BCB2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věta?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CD205-2728-1840-6B0C-F8448838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027532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E7768-6BF3-6F61-1B18-DC81BCB2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věta?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CD205-2728-1840-6B0C-F8448838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Mumínci</a:t>
            </a:r>
            <a:r>
              <a:rPr lang="cs-CZ" i="1" dirty="0"/>
              <a:t> si rádi </a:t>
            </a:r>
            <a:r>
              <a:rPr lang="cs-CZ" i="1" dirty="0" err="1"/>
              <a:t>hrajou</a:t>
            </a:r>
            <a:r>
              <a:rPr lang="cs-CZ" i="1" dirty="0"/>
              <a:t> na louce i v lese.</a:t>
            </a:r>
          </a:p>
          <a:p>
            <a:endParaRPr lang="cs-CZ" i="1" dirty="0"/>
          </a:p>
          <a:p>
            <a:endParaRPr lang="cs-CZ" i="1" dirty="0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322244F4-B5F8-31E3-F2E7-DF497FEF4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2" y="377825"/>
            <a:ext cx="4286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94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E7768-6BF3-6F61-1B18-DC81BCB2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věta?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CD205-2728-1840-6B0C-F8448838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Mumínci</a:t>
            </a:r>
            <a:r>
              <a:rPr lang="cs-CZ" i="1" dirty="0"/>
              <a:t> si rádi </a:t>
            </a:r>
            <a:r>
              <a:rPr lang="cs-CZ" i="1" dirty="0" err="1"/>
              <a:t>hrajou</a:t>
            </a:r>
            <a:r>
              <a:rPr lang="cs-CZ" i="1" dirty="0"/>
              <a:t> na louce i v lese.</a:t>
            </a:r>
          </a:p>
          <a:p>
            <a:endParaRPr lang="cs-CZ" i="1" dirty="0"/>
          </a:p>
          <a:p>
            <a:r>
              <a:rPr lang="cs-CZ" i="1" dirty="0" err="1"/>
              <a:t>Mumínci</a:t>
            </a:r>
            <a:r>
              <a:rPr lang="cs-CZ" i="1" dirty="0"/>
              <a:t> rádi louce lese i v </a:t>
            </a:r>
            <a:r>
              <a:rPr lang="cs-CZ" i="1" dirty="0" err="1"/>
              <a:t>hrajou</a:t>
            </a:r>
            <a:r>
              <a:rPr lang="cs-CZ" i="1" dirty="0"/>
              <a:t> si.</a:t>
            </a:r>
          </a:p>
          <a:p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endParaRPr lang="cs-CZ" i="1" dirty="0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FD57360A-1C70-0CBA-B696-C190454DF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2" y="377825"/>
            <a:ext cx="4286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47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E7768-6BF3-6F61-1B18-DC81BCB2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věta?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CD205-2728-1840-6B0C-F8448838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Mumínci</a:t>
            </a:r>
            <a:r>
              <a:rPr lang="cs-CZ" i="1" dirty="0"/>
              <a:t> si rádi </a:t>
            </a:r>
            <a:r>
              <a:rPr lang="cs-CZ" i="1" dirty="0" err="1"/>
              <a:t>hrajou</a:t>
            </a:r>
            <a:r>
              <a:rPr lang="cs-CZ" i="1" dirty="0"/>
              <a:t> na louce i v lese.</a:t>
            </a:r>
          </a:p>
          <a:p>
            <a:endParaRPr lang="cs-CZ" i="1" dirty="0"/>
          </a:p>
          <a:p>
            <a:r>
              <a:rPr lang="cs-CZ" i="1" dirty="0"/>
              <a:t>*</a:t>
            </a:r>
            <a:r>
              <a:rPr lang="cs-CZ" i="1" dirty="0" err="1"/>
              <a:t>Mumínci</a:t>
            </a:r>
            <a:r>
              <a:rPr lang="cs-CZ" i="1" dirty="0"/>
              <a:t> rádi louce lese i v </a:t>
            </a:r>
            <a:r>
              <a:rPr lang="cs-CZ" i="1" dirty="0" err="1"/>
              <a:t>hrajou</a:t>
            </a:r>
            <a:r>
              <a:rPr lang="cs-CZ" i="1" dirty="0"/>
              <a:t> si.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0B147BBF-9456-5082-D4FA-7CAFEACB1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2" y="377825"/>
            <a:ext cx="4286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150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E7768-6BF3-6F61-1B18-DC81BCB2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věta?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CD205-2728-1840-6B0C-F8448838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Mumínci</a:t>
            </a:r>
            <a:r>
              <a:rPr lang="cs-CZ" i="1" dirty="0"/>
              <a:t> si rádi </a:t>
            </a:r>
            <a:r>
              <a:rPr lang="cs-CZ" i="1" dirty="0" err="1"/>
              <a:t>hrajou</a:t>
            </a:r>
            <a:r>
              <a:rPr lang="cs-CZ" i="1" dirty="0"/>
              <a:t> na louce i v lese.</a:t>
            </a:r>
          </a:p>
          <a:p>
            <a:endParaRPr lang="cs-CZ" i="1" dirty="0"/>
          </a:p>
          <a:p>
            <a:r>
              <a:rPr lang="cs-CZ" i="1" dirty="0"/>
              <a:t>*</a:t>
            </a:r>
            <a:r>
              <a:rPr lang="cs-CZ" i="1" dirty="0" err="1"/>
              <a:t>Mumínci</a:t>
            </a:r>
            <a:r>
              <a:rPr lang="cs-CZ" i="1" dirty="0"/>
              <a:t> rádi louce lese i v </a:t>
            </a:r>
            <a:r>
              <a:rPr lang="cs-CZ" i="1" dirty="0" err="1"/>
              <a:t>hrajou</a:t>
            </a:r>
            <a:r>
              <a:rPr lang="cs-CZ" i="1" dirty="0"/>
              <a:t> si.</a:t>
            </a:r>
          </a:p>
          <a:p>
            <a:endParaRPr lang="cs-CZ" i="1" dirty="0"/>
          </a:p>
          <a:p>
            <a:r>
              <a:rPr lang="cs-CZ" i="1" dirty="0" err="1"/>
              <a:t>Mumínci</a:t>
            </a:r>
            <a:r>
              <a:rPr lang="cs-CZ" i="1" dirty="0"/>
              <a:t> si na louce i v lese.</a:t>
            </a:r>
          </a:p>
          <a:p>
            <a:pPr marL="0" indent="0">
              <a:buNone/>
            </a:pPr>
            <a:endParaRPr lang="cs-CZ" i="1" dirty="0"/>
          </a:p>
          <a:p>
            <a:endParaRPr lang="cs-CZ" i="1" dirty="0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5C92F2A5-93E5-0FE8-497C-0A6124346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2" y="377825"/>
            <a:ext cx="4286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58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E7768-6BF3-6F61-1B18-DC81BCB2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věta?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CD205-2728-1840-6B0C-F8448838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Mumínci</a:t>
            </a:r>
            <a:r>
              <a:rPr lang="cs-CZ" i="1" dirty="0"/>
              <a:t> si rádi </a:t>
            </a:r>
            <a:r>
              <a:rPr lang="cs-CZ" i="1" dirty="0" err="1"/>
              <a:t>hrajou</a:t>
            </a:r>
            <a:r>
              <a:rPr lang="cs-CZ" i="1" dirty="0"/>
              <a:t> na louce i v lese.</a:t>
            </a:r>
          </a:p>
          <a:p>
            <a:endParaRPr lang="cs-CZ" i="1" dirty="0"/>
          </a:p>
          <a:p>
            <a:r>
              <a:rPr lang="cs-CZ" i="1" dirty="0"/>
              <a:t>*</a:t>
            </a:r>
            <a:r>
              <a:rPr lang="cs-CZ" i="1" dirty="0" err="1"/>
              <a:t>Mumínci</a:t>
            </a:r>
            <a:r>
              <a:rPr lang="cs-CZ" i="1" dirty="0"/>
              <a:t> rádi louce lese i v </a:t>
            </a:r>
            <a:r>
              <a:rPr lang="cs-CZ" i="1" dirty="0" err="1"/>
              <a:t>hrajou</a:t>
            </a:r>
            <a:r>
              <a:rPr lang="cs-CZ" i="1" dirty="0"/>
              <a:t> si.</a:t>
            </a:r>
          </a:p>
          <a:p>
            <a:endParaRPr lang="cs-CZ" i="1" dirty="0"/>
          </a:p>
          <a:p>
            <a:r>
              <a:rPr lang="cs-CZ" i="1" dirty="0"/>
              <a:t>*</a:t>
            </a:r>
            <a:r>
              <a:rPr lang="cs-CZ" i="1" dirty="0" err="1"/>
              <a:t>Mumínci</a:t>
            </a:r>
            <a:r>
              <a:rPr lang="cs-CZ" i="1" dirty="0"/>
              <a:t> si na louce i v lese.</a:t>
            </a:r>
          </a:p>
          <a:p>
            <a:pPr marL="0" indent="0">
              <a:buNone/>
            </a:pPr>
            <a:endParaRPr lang="cs-CZ" i="1" dirty="0"/>
          </a:p>
          <a:p>
            <a:endParaRPr lang="cs-CZ" i="1" dirty="0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E03FE12F-A46D-4626-AE73-09627005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2" y="377825"/>
            <a:ext cx="4286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5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Válku ne, mír! 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4430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E7768-6BF3-6F61-1B18-DC81BCB2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věta?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CD205-2728-1840-6B0C-F8448838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Mumínci</a:t>
            </a:r>
            <a:r>
              <a:rPr lang="cs-CZ" i="1" dirty="0"/>
              <a:t> si rádi </a:t>
            </a:r>
            <a:r>
              <a:rPr lang="cs-CZ" i="1" dirty="0" err="1"/>
              <a:t>hrajou</a:t>
            </a:r>
            <a:r>
              <a:rPr lang="cs-CZ" i="1" dirty="0"/>
              <a:t> na louce i v lese.</a:t>
            </a:r>
          </a:p>
          <a:p>
            <a:endParaRPr lang="cs-CZ" i="1" dirty="0"/>
          </a:p>
          <a:p>
            <a:r>
              <a:rPr lang="cs-CZ" i="1" dirty="0"/>
              <a:t>*</a:t>
            </a:r>
            <a:r>
              <a:rPr lang="cs-CZ" i="1" dirty="0" err="1"/>
              <a:t>Mumínci</a:t>
            </a:r>
            <a:r>
              <a:rPr lang="cs-CZ" i="1" dirty="0"/>
              <a:t> rádi louce lese i v </a:t>
            </a:r>
            <a:r>
              <a:rPr lang="cs-CZ" i="1" dirty="0" err="1"/>
              <a:t>hrajou</a:t>
            </a:r>
            <a:r>
              <a:rPr lang="cs-CZ" i="1" dirty="0"/>
              <a:t> si.</a:t>
            </a:r>
          </a:p>
          <a:p>
            <a:endParaRPr lang="cs-CZ" i="1" dirty="0"/>
          </a:p>
          <a:p>
            <a:r>
              <a:rPr lang="cs-CZ" i="1" dirty="0"/>
              <a:t>*</a:t>
            </a:r>
            <a:r>
              <a:rPr lang="cs-CZ" i="1" dirty="0" err="1"/>
              <a:t>Mumínci</a:t>
            </a:r>
            <a:r>
              <a:rPr lang="cs-CZ" i="1" dirty="0"/>
              <a:t> si na louce i v lese.</a:t>
            </a:r>
          </a:p>
          <a:p>
            <a:endParaRPr lang="cs-CZ" i="1" dirty="0"/>
          </a:p>
          <a:p>
            <a:r>
              <a:rPr lang="cs-CZ" i="1" dirty="0"/>
              <a:t>Na louce i v lese si rádi </a:t>
            </a:r>
            <a:r>
              <a:rPr lang="cs-CZ" i="1" dirty="0" err="1"/>
              <a:t>hrajou</a:t>
            </a:r>
            <a:r>
              <a:rPr lang="cs-CZ" i="1" dirty="0"/>
              <a:t> </a:t>
            </a:r>
            <a:r>
              <a:rPr lang="cs-CZ" i="1" dirty="0" err="1"/>
              <a:t>mumínci</a:t>
            </a:r>
            <a:r>
              <a:rPr lang="cs-CZ" i="1" dirty="0"/>
              <a:t>.</a:t>
            </a:r>
          </a:p>
          <a:p>
            <a:endParaRPr lang="cs-CZ" i="1" dirty="0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E3903F87-07D3-26B9-A3CA-9610A0E5A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2" y="377825"/>
            <a:ext cx="4286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192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10F9C-D830-4194-884B-454CDAAC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věta</a:t>
            </a:r>
          </a:p>
        </p:txBody>
      </p:sp>
    </p:spTree>
    <p:extLst>
      <p:ext uri="{BB962C8B-B14F-4D97-AF65-F5344CB8AC3E}">
        <p14:creationId xmlns:p14="http://schemas.microsoft.com/office/powerpoint/2010/main" val="104837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10F9C-D830-4194-884B-454CDAAC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A5D4CC-93AC-4FE3-B70E-965687C7E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gramatická správnost</a:t>
            </a:r>
          </a:p>
        </p:txBody>
      </p:sp>
    </p:spTree>
    <p:extLst>
      <p:ext uri="{BB962C8B-B14F-4D97-AF65-F5344CB8AC3E}">
        <p14:creationId xmlns:p14="http://schemas.microsoft.com/office/powerpoint/2010/main" val="20348764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10F9C-D830-4194-884B-454CDAAC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A5D4CC-93AC-4FE3-B70E-965687C7E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gramatická správnost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sémantická správnost</a:t>
            </a:r>
          </a:p>
        </p:txBody>
      </p:sp>
    </p:spTree>
    <p:extLst>
      <p:ext uri="{BB962C8B-B14F-4D97-AF65-F5344CB8AC3E}">
        <p14:creationId xmlns:p14="http://schemas.microsoft.com/office/powerpoint/2010/main" val="19124317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10F9C-D830-4194-884B-454CDAAC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A5D4CC-93AC-4FE3-B70E-965687C7E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gramatická správnost</a:t>
            </a:r>
          </a:p>
          <a:p>
            <a:pPr lvl="1"/>
            <a:r>
              <a:rPr lang="cs-CZ" i="1" dirty="0"/>
              <a:t>*Na dálnici D1 se po dvou hodinou konečně rozjelo oběma směrech.</a:t>
            </a:r>
            <a:endParaRPr lang="cs-CZ" dirty="0"/>
          </a:p>
          <a:p>
            <a:endParaRPr lang="cs-CZ" dirty="0"/>
          </a:p>
          <a:p>
            <a:r>
              <a:rPr lang="cs-CZ" dirty="0"/>
              <a:t>sémantická správnost</a:t>
            </a:r>
          </a:p>
          <a:p>
            <a:pPr lvl="1"/>
            <a:r>
              <a:rPr lang="cs-CZ" i="1" dirty="0"/>
              <a:t># Na geniální dálnici se po dvou slovesech konečně zima rozplakala oběma paneláky.</a:t>
            </a:r>
          </a:p>
        </p:txBody>
      </p:sp>
    </p:spTree>
    <p:extLst>
      <p:ext uri="{BB962C8B-B14F-4D97-AF65-F5344CB8AC3E}">
        <p14:creationId xmlns:p14="http://schemas.microsoft.com/office/powerpoint/2010/main" val="159343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F4A50-4BF1-1DDC-C99F-2421C8D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ACB6-9ADC-9F23-9629-4BAE8E29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výrazová (= </a:t>
            </a:r>
            <a:r>
              <a:rPr lang="cs-CZ" b="1" dirty="0"/>
              <a:t>formální</a:t>
            </a:r>
            <a:r>
              <a:rPr lang="cs-CZ" dirty="0"/>
              <a:t>) stránka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8234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F4A50-4BF1-1DDC-C99F-2421C8D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ACB6-9ADC-9F23-9629-4BAE8E29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výrazová (= </a:t>
            </a:r>
            <a:r>
              <a:rPr lang="cs-CZ" b="1" dirty="0"/>
              <a:t>formální</a:t>
            </a:r>
            <a:r>
              <a:rPr lang="cs-CZ" dirty="0"/>
              <a:t>) stránka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významová (= </a:t>
            </a:r>
            <a:r>
              <a:rPr lang="cs-CZ" b="1" dirty="0"/>
              <a:t>sémantická</a:t>
            </a:r>
            <a:r>
              <a:rPr lang="cs-CZ" dirty="0"/>
              <a:t>) stránka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3844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F4A50-4BF1-1DDC-C99F-2421C8D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ACB6-9ADC-9F23-9629-4BAE8E29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výrazová (= </a:t>
            </a:r>
            <a:r>
              <a:rPr lang="cs-CZ" b="1" dirty="0"/>
              <a:t>formální</a:t>
            </a:r>
            <a:r>
              <a:rPr lang="cs-CZ" dirty="0"/>
              <a:t>) stránka</a:t>
            </a:r>
          </a:p>
          <a:p>
            <a:pPr lvl="1"/>
            <a:r>
              <a:rPr lang="cs-CZ" i="1" dirty="0"/>
              <a:t>Karla ; seno ; žrát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Karla žere seno.</a:t>
            </a:r>
          </a:p>
          <a:p>
            <a:pPr marL="457200" lvl="1" indent="0">
              <a:buNone/>
            </a:pPr>
            <a:r>
              <a:rPr lang="cs-CZ" i="1" dirty="0">
                <a:sym typeface="Wingdings" panose="05000000000000000000" pitchFamily="2" charset="2"/>
              </a:rPr>
              <a:t>			         </a:t>
            </a:r>
            <a:r>
              <a:rPr lang="cs-CZ" dirty="0">
                <a:sym typeface="Wingdings" panose="05000000000000000000" pitchFamily="2" charset="2"/>
              </a:rPr>
              <a:t>PODMĚT – PŘÍSUDEK – PŘEDMĚT</a:t>
            </a:r>
            <a:endParaRPr lang="cs-CZ" i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významová (= </a:t>
            </a:r>
            <a:r>
              <a:rPr lang="cs-CZ" b="1" dirty="0"/>
              <a:t>sémantická</a:t>
            </a:r>
            <a:r>
              <a:rPr lang="cs-CZ" dirty="0"/>
              <a:t>) stránka</a:t>
            </a:r>
          </a:p>
          <a:p>
            <a:pPr lvl="1"/>
            <a:r>
              <a:rPr lang="cs-CZ" i="1" dirty="0"/>
              <a:t>Karla ; seno ; žrát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Karla žere seno.</a:t>
            </a:r>
          </a:p>
          <a:p>
            <a:pPr marL="457200" lvl="1" indent="0">
              <a:buNone/>
            </a:pPr>
            <a:r>
              <a:rPr lang="cs-CZ" i="1" dirty="0">
                <a:sym typeface="Wingdings" panose="05000000000000000000" pitchFamily="2" charset="2"/>
              </a:rPr>
              <a:t>			        </a:t>
            </a:r>
            <a:r>
              <a:rPr lang="cs-CZ" dirty="0">
                <a:sym typeface="Wingdings" panose="05000000000000000000" pitchFamily="2" charset="2"/>
              </a:rPr>
              <a:t> AGENS – (DĚJ) – PATIENS</a:t>
            </a:r>
          </a:p>
          <a:p>
            <a:pPr marL="457200" lvl="1" indent="0">
              <a:buNone/>
            </a:pP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Seno je žráno Karlou.</a:t>
            </a:r>
            <a:endParaRPr lang="cs-CZ" dirty="0"/>
          </a:p>
          <a:p>
            <a:pPr lvl="1"/>
            <a:endParaRPr lang="cs-CZ" i="1" dirty="0"/>
          </a:p>
          <a:p>
            <a:endParaRPr lang="cs-CZ" dirty="0"/>
          </a:p>
        </p:txBody>
      </p:sp>
      <p:pic>
        <p:nvPicPr>
          <p:cNvPr id="4" name="Obrázek 3" descr="Obsah obrázku savci, zajícovci&#10;&#10;Popis byl vytvořen automaticky">
            <a:extLst>
              <a:ext uri="{FF2B5EF4-FFF2-40B4-BE49-F238E27FC236}">
                <a16:creationId xmlns:a16="http://schemas.microsoft.com/office/drawing/2014/main" id="{526CE39E-E8D7-6E75-D8CD-3E19A9236B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93" y="3347935"/>
            <a:ext cx="2120307" cy="282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328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syntaktické jednotky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0352"/>
          </a:xfrm>
        </p:spPr>
        <p:txBody>
          <a:bodyPr>
            <a:normAutofit/>
          </a:bodyPr>
          <a:lstStyle/>
          <a:p>
            <a:r>
              <a:rPr lang="cs-CZ" sz="2600" b="1" dirty="0"/>
              <a:t>výpověď</a:t>
            </a:r>
          </a:p>
          <a:p>
            <a:pPr lvl="1"/>
            <a:r>
              <a:rPr lang="cs-CZ" sz="2200" dirty="0"/>
              <a:t>konkrétní realizace věty</a:t>
            </a:r>
          </a:p>
          <a:p>
            <a:pPr lvl="1"/>
            <a:r>
              <a:rPr lang="cs-CZ" sz="2200" dirty="0"/>
              <a:t>situačně zakotvena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1718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syntaktické jednotky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0352"/>
          </a:xfrm>
        </p:spPr>
        <p:txBody>
          <a:bodyPr>
            <a:normAutofit/>
          </a:bodyPr>
          <a:lstStyle/>
          <a:p>
            <a:r>
              <a:rPr lang="cs-CZ" sz="2600" b="1" dirty="0"/>
              <a:t>výpověď</a:t>
            </a:r>
          </a:p>
          <a:p>
            <a:pPr lvl="1"/>
            <a:r>
              <a:rPr lang="cs-CZ" sz="2200" dirty="0"/>
              <a:t>konkrétní realizace věty</a:t>
            </a:r>
          </a:p>
          <a:p>
            <a:pPr lvl="1"/>
            <a:r>
              <a:rPr lang="cs-CZ" sz="2200" dirty="0"/>
              <a:t>situačně zakotvena</a:t>
            </a:r>
          </a:p>
          <a:p>
            <a:pPr lvl="1"/>
            <a:endParaRPr lang="cs-CZ" dirty="0"/>
          </a:p>
          <a:p>
            <a:r>
              <a:rPr lang="cs-CZ" sz="2600" dirty="0"/>
              <a:t>věta:</a:t>
            </a:r>
            <a:r>
              <a:rPr lang="cs-CZ" sz="2600" i="1" dirty="0"/>
              <a:t> Učím rád</a:t>
            </a:r>
          </a:p>
          <a:p>
            <a:pPr lvl="1"/>
            <a:r>
              <a:rPr lang="cs-CZ" sz="2200" b="1" dirty="0"/>
              <a:t>výpověď</a:t>
            </a:r>
            <a:r>
              <a:rPr lang="cs-CZ" sz="2200" dirty="0"/>
              <a:t> </a:t>
            </a:r>
            <a:r>
              <a:rPr lang="cs-CZ" sz="2200" b="1" dirty="0"/>
              <a:t>1</a:t>
            </a:r>
            <a:r>
              <a:rPr lang="cs-CZ" sz="2200" dirty="0"/>
              <a:t>: </a:t>
            </a:r>
            <a:r>
              <a:rPr lang="cs-CZ" sz="2200" i="1" dirty="0"/>
              <a:t>Učím rád</a:t>
            </a:r>
            <a:r>
              <a:rPr lang="cs-CZ" sz="2200" dirty="0"/>
              <a:t>        [Radek Čech, 10. 9. 2022, 8:50]</a:t>
            </a:r>
          </a:p>
          <a:p>
            <a:pPr lvl="1"/>
            <a:r>
              <a:rPr lang="cs-CZ" sz="2200" b="1" dirty="0"/>
              <a:t>výpověď</a:t>
            </a:r>
            <a:r>
              <a:rPr lang="cs-CZ" sz="2200" dirty="0"/>
              <a:t> </a:t>
            </a:r>
            <a:r>
              <a:rPr lang="cs-CZ" sz="2200" b="1" dirty="0"/>
              <a:t>2</a:t>
            </a:r>
            <a:r>
              <a:rPr lang="cs-CZ" sz="2200" dirty="0"/>
              <a:t>: </a:t>
            </a:r>
            <a:r>
              <a:rPr lang="cs-CZ" sz="2200" i="1" dirty="0"/>
              <a:t>Učím rád</a:t>
            </a:r>
            <a:r>
              <a:rPr lang="cs-CZ" sz="2200" dirty="0"/>
              <a:t>        [Jan Ámos Komenský, 26. 9. 1630, 9:50]</a:t>
            </a:r>
          </a:p>
          <a:p>
            <a:pPr lvl="1"/>
            <a:r>
              <a:rPr lang="cs-CZ" sz="2200" dirty="0"/>
              <a:t>…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77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Válku ne, mír! </a:t>
            </a:r>
            <a:r>
              <a:rPr lang="cs-CZ" dirty="0">
                <a:sym typeface="Wingdings" panose="05000000000000000000" pitchFamily="2" charset="2"/>
              </a:rPr>
              <a:t>VS </a:t>
            </a:r>
            <a:r>
              <a:rPr lang="cs-CZ" i="1" dirty="0">
                <a:sym typeface="Wingdings" panose="05000000000000000000" pitchFamily="2" charset="2"/>
              </a:rPr>
              <a:t>Válku, ne mír!</a:t>
            </a:r>
          </a:p>
          <a:p>
            <a:endParaRPr lang="cs-CZ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68526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F4A50-4BF1-1DDC-C99F-2421C8D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výpověď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ACB6-9ADC-9F23-9629-4BAE8E29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výrazová (= </a:t>
            </a:r>
            <a:r>
              <a:rPr lang="cs-CZ" b="1" dirty="0"/>
              <a:t>formální</a:t>
            </a:r>
            <a:r>
              <a:rPr lang="cs-CZ" dirty="0"/>
              <a:t>) stránka</a:t>
            </a:r>
          </a:p>
          <a:p>
            <a:r>
              <a:rPr lang="cs-CZ" dirty="0"/>
              <a:t>významová (= </a:t>
            </a:r>
            <a:r>
              <a:rPr lang="cs-CZ" b="1" dirty="0"/>
              <a:t>sémantická</a:t>
            </a:r>
            <a:r>
              <a:rPr lang="cs-CZ" dirty="0"/>
              <a:t>) stránka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657600" lvl="8" indent="0">
              <a:buNone/>
            </a:pPr>
            <a:r>
              <a:rPr lang="cs-CZ" dirty="0"/>
              <a:t>	     </a:t>
            </a:r>
            <a:endParaRPr lang="cs-CZ" sz="2800" b="1" dirty="0"/>
          </a:p>
          <a:p>
            <a:pPr lvl="1"/>
            <a:endParaRPr lang="cs-CZ" i="1" dirty="0"/>
          </a:p>
          <a:p>
            <a:pPr lvl="1"/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9857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F4A50-4BF1-1DDC-C99F-2421C8D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výpověď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ACB6-9ADC-9F23-9629-4BAE8E29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výrazová (= </a:t>
            </a:r>
            <a:r>
              <a:rPr lang="cs-CZ" b="1" dirty="0"/>
              <a:t>formální</a:t>
            </a:r>
            <a:r>
              <a:rPr lang="cs-CZ" dirty="0"/>
              <a:t>) stránka</a:t>
            </a:r>
          </a:p>
          <a:p>
            <a:r>
              <a:rPr lang="cs-CZ" dirty="0"/>
              <a:t>významová (= </a:t>
            </a:r>
            <a:r>
              <a:rPr lang="cs-CZ" b="1" dirty="0"/>
              <a:t>sémantická</a:t>
            </a:r>
            <a:r>
              <a:rPr lang="cs-CZ" dirty="0"/>
              <a:t>) stránka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pragmatická stránka</a:t>
            </a:r>
          </a:p>
          <a:p>
            <a:pPr lvl="1"/>
            <a:r>
              <a:rPr lang="cs-CZ" i="1" dirty="0"/>
              <a:t>Ludmila hraje na housle a Hugo hraje na klavír. </a:t>
            </a:r>
            <a:r>
              <a:rPr lang="cs-CZ" dirty="0"/>
              <a:t>(různé pojetí času)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657600" lvl="8" indent="0">
              <a:buNone/>
            </a:pPr>
            <a:r>
              <a:rPr lang="cs-CZ" dirty="0"/>
              <a:t>	     </a:t>
            </a:r>
            <a:endParaRPr lang="cs-CZ" sz="2800" b="1" dirty="0"/>
          </a:p>
          <a:p>
            <a:pPr lvl="1"/>
            <a:endParaRPr lang="cs-CZ" i="1" dirty="0"/>
          </a:p>
          <a:p>
            <a:pPr lvl="1"/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4762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F4A50-4BF1-1DDC-C99F-2421C8D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výpověď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ACB6-9ADC-9F23-9629-4BAE8E29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výrazová (= </a:t>
            </a:r>
            <a:r>
              <a:rPr lang="cs-CZ" b="1" dirty="0"/>
              <a:t>formální</a:t>
            </a:r>
            <a:r>
              <a:rPr lang="cs-CZ" dirty="0"/>
              <a:t>) stránka</a:t>
            </a:r>
          </a:p>
          <a:p>
            <a:r>
              <a:rPr lang="cs-CZ" dirty="0"/>
              <a:t>významová (= </a:t>
            </a:r>
            <a:r>
              <a:rPr lang="cs-CZ" b="1" dirty="0"/>
              <a:t>sémantická</a:t>
            </a:r>
            <a:r>
              <a:rPr lang="cs-CZ" dirty="0"/>
              <a:t>) stránka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pragmatická stránka</a:t>
            </a:r>
          </a:p>
          <a:p>
            <a:pPr lvl="1"/>
            <a:r>
              <a:rPr lang="cs-CZ" i="1" dirty="0"/>
              <a:t>Ludmila hraje na housle a Hugo hraje na klavír. </a:t>
            </a:r>
            <a:r>
              <a:rPr lang="cs-CZ" dirty="0"/>
              <a:t>(různé pojetí času)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657600" lvl="8" indent="0">
              <a:buNone/>
            </a:pPr>
            <a:r>
              <a:rPr lang="cs-CZ" dirty="0"/>
              <a:t>	     </a:t>
            </a:r>
            <a:endParaRPr lang="cs-CZ" sz="2800" b="1" dirty="0"/>
          </a:p>
          <a:p>
            <a:pPr lvl="1"/>
            <a:endParaRPr lang="cs-CZ" i="1" dirty="0"/>
          </a:p>
          <a:p>
            <a:pPr lvl="1"/>
            <a:endParaRPr lang="cs-CZ" i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612994-9D4C-1E18-A99F-09340F26F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14" y="4329692"/>
            <a:ext cx="3860971" cy="227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144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F4A50-4BF1-1DDC-C99F-2421C8D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výpověď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ACB6-9ADC-9F23-9629-4BAE8E29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výrazová (= </a:t>
            </a:r>
            <a:r>
              <a:rPr lang="cs-CZ" b="1" dirty="0"/>
              <a:t>formální</a:t>
            </a:r>
            <a:r>
              <a:rPr lang="cs-CZ" dirty="0"/>
              <a:t>) stránka</a:t>
            </a:r>
          </a:p>
          <a:p>
            <a:r>
              <a:rPr lang="cs-CZ" dirty="0"/>
              <a:t>významová (= </a:t>
            </a:r>
            <a:r>
              <a:rPr lang="cs-CZ" b="1" dirty="0"/>
              <a:t>sémantická</a:t>
            </a:r>
            <a:r>
              <a:rPr lang="cs-CZ" dirty="0"/>
              <a:t>) stránka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pragmatická stránka</a:t>
            </a:r>
          </a:p>
          <a:p>
            <a:pPr lvl="1"/>
            <a:r>
              <a:rPr lang="cs-CZ" i="1" dirty="0"/>
              <a:t>Ludmila hraje na housle a Hugo hraje na klavír. </a:t>
            </a:r>
            <a:r>
              <a:rPr lang="cs-CZ" dirty="0"/>
              <a:t>(různé pojetí času)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657600" lvl="8" indent="0">
              <a:buNone/>
            </a:pPr>
            <a:r>
              <a:rPr lang="cs-CZ" dirty="0"/>
              <a:t>	     </a:t>
            </a:r>
            <a:r>
              <a:rPr lang="cs-CZ" sz="2800" b="1" dirty="0"/>
              <a:t>VS</a:t>
            </a:r>
          </a:p>
          <a:p>
            <a:pPr lvl="1"/>
            <a:endParaRPr lang="cs-CZ" i="1" dirty="0"/>
          </a:p>
          <a:p>
            <a:pPr lvl="1"/>
            <a:endParaRPr lang="cs-CZ" i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612994-9D4C-1E18-A99F-09340F26F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14" y="4329692"/>
            <a:ext cx="3860971" cy="22767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D1F1078-CCA9-A330-9B37-F3D165FEF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307" y="4468725"/>
            <a:ext cx="1371670" cy="170823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FE0FB01-A3D1-C2C8-C8E1-0A966216D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360" y="4721589"/>
            <a:ext cx="2171812" cy="16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667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9DA9F-55EC-19CB-750E-4A06A589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CVIČENÍ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8886-1F15-8ED4-67C3-AF139AAD5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Svěrákův diktát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en-GB" dirty="0">
                <a:hlinkClick r:id="rId2"/>
              </a:rPr>
              <a:t>https://edu.ceskatelevize.cz/video/5101-diktat-se-zdenkem-sverakem-2010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2420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0FB60-1C9E-0088-A55E-24B23640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syntaktické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76F1E8-33D6-9139-22D5-D62B14D30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6726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A53C5-9485-3FAC-0CB9-BF72B216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syntaktické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EBB2FB-6983-6AFD-914C-7FBE58F01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mezi větnými členy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5854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A53C5-9485-3FAC-0CB9-BF72B216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syntaktické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EBB2FB-6983-6AFD-914C-7FBE58F01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mezi větnými členy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0" indent="0">
              <a:buNone/>
            </a:pPr>
            <a:r>
              <a:rPr lang="cs-CZ" dirty="0"/>
              <a:t>2) mezi větnými celky (v rámci souvětí)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51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F827E-A300-734C-9591-FE3DF707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syntaktické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BEC1F-5EC3-2D85-CD2D-2E5369654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0457" y="2166257"/>
            <a:ext cx="4332514" cy="401070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ZÁVISLOST</a:t>
            </a:r>
          </a:p>
          <a:p>
            <a:pPr marL="0" indent="0">
              <a:buNone/>
            </a:pPr>
            <a:r>
              <a:rPr lang="cs-CZ" dirty="0"/>
              <a:t>= vztah syntaktické závislosti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210A7B-CB30-9EF3-D11E-58A09DCE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2166257"/>
            <a:ext cx="5638801" cy="401070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ZMNOŽENÍ</a:t>
            </a:r>
          </a:p>
          <a:p>
            <a:pPr marL="0" indent="0">
              <a:buNone/>
            </a:pPr>
            <a:r>
              <a:rPr lang="cs-CZ" dirty="0"/>
              <a:t>= zmnožení syntaktické pozice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704D788-09CE-0F95-6115-32F578BED459}"/>
              </a:ext>
            </a:extLst>
          </p:cNvPr>
          <p:cNvCxnSpPr>
            <a:cxnSpLocks/>
          </p:cNvCxnSpPr>
          <p:nvPr/>
        </p:nvCxnSpPr>
        <p:spPr>
          <a:xfrm flipH="1">
            <a:off x="3690257" y="1317171"/>
            <a:ext cx="2231572" cy="576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39AF2D6-C831-CEF3-F0E9-420FB8DDC591}"/>
              </a:ext>
            </a:extLst>
          </p:cNvPr>
          <p:cNvCxnSpPr>
            <a:cxnSpLocks/>
          </p:cNvCxnSpPr>
          <p:nvPr/>
        </p:nvCxnSpPr>
        <p:spPr>
          <a:xfrm>
            <a:off x="5921829" y="1317171"/>
            <a:ext cx="2253342" cy="582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2249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F827E-A300-734C-9591-FE3DF707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syntaktické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BEC1F-5EC3-2D85-CD2D-2E5369654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0457" y="2166257"/>
            <a:ext cx="4332514" cy="401070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ZÁVISLOST</a:t>
            </a:r>
          </a:p>
          <a:p>
            <a:pPr marL="0" indent="0">
              <a:buNone/>
            </a:pPr>
            <a:r>
              <a:rPr lang="cs-CZ" dirty="0"/>
              <a:t>= vztah syntaktické závislosti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dominance</a:t>
            </a:r>
            <a:r>
              <a:rPr lang="cs-CZ" dirty="0"/>
              <a:t> = subordinace                 		 = determinace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210A7B-CB30-9EF3-D11E-58A09DCE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2166257"/>
            <a:ext cx="5638801" cy="401070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ZMNOŽENÍ</a:t>
            </a:r>
          </a:p>
          <a:p>
            <a:pPr marL="0" indent="0">
              <a:buNone/>
            </a:pPr>
            <a:r>
              <a:rPr lang="cs-CZ" dirty="0"/>
              <a:t>= zmnožení syntaktické pozice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704D788-09CE-0F95-6115-32F578BED459}"/>
              </a:ext>
            </a:extLst>
          </p:cNvPr>
          <p:cNvCxnSpPr>
            <a:cxnSpLocks/>
          </p:cNvCxnSpPr>
          <p:nvPr/>
        </p:nvCxnSpPr>
        <p:spPr>
          <a:xfrm flipH="1">
            <a:off x="3690257" y="1317171"/>
            <a:ext cx="2231572" cy="576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39AF2D6-C831-CEF3-F0E9-420FB8DDC591}"/>
              </a:ext>
            </a:extLst>
          </p:cNvPr>
          <p:cNvCxnSpPr>
            <a:cxnSpLocks/>
          </p:cNvCxnSpPr>
          <p:nvPr/>
        </p:nvCxnSpPr>
        <p:spPr>
          <a:xfrm>
            <a:off x="5921829" y="1317171"/>
            <a:ext cx="2253342" cy="582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91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Válku ne, mír! </a:t>
            </a:r>
            <a:r>
              <a:rPr lang="cs-CZ" dirty="0">
                <a:sym typeface="Wingdings" panose="05000000000000000000" pitchFamily="2" charset="2"/>
              </a:rPr>
              <a:t>VS </a:t>
            </a:r>
            <a:r>
              <a:rPr lang="cs-CZ" i="1" dirty="0">
                <a:sym typeface="Wingdings" panose="05000000000000000000" pitchFamily="2" charset="2"/>
              </a:rPr>
              <a:t>Válku, ne mír!</a:t>
            </a:r>
          </a:p>
          <a:p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Tvoje stará pila leží ve sklepě.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0256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F827E-A300-734C-9591-FE3DF707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syntaktické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BEC1F-5EC3-2D85-CD2D-2E5369654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0457" y="2166257"/>
            <a:ext cx="4332514" cy="401070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ZÁVISLOST</a:t>
            </a:r>
          </a:p>
          <a:p>
            <a:pPr marL="0" indent="0">
              <a:buNone/>
            </a:pPr>
            <a:r>
              <a:rPr lang="cs-CZ" dirty="0"/>
              <a:t>= vztah syntaktické závislosti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dominance</a:t>
            </a:r>
            <a:r>
              <a:rPr lang="cs-CZ" dirty="0"/>
              <a:t> = subordinace                 		 = determinace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210A7B-CB30-9EF3-D11E-58A09DCE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2166257"/>
            <a:ext cx="5638801" cy="401070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ZMNOŽENÍ</a:t>
            </a:r>
          </a:p>
          <a:p>
            <a:pPr marL="0" indent="0">
              <a:buNone/>
            </a:pPr>
            <a:r>
              <a:rPr lang="cs-CZ" dirty="0"/>
              <a:t>= zmnožení syntaktické pozice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koordinace</a:t>
            </a:r>
          </a:p>
          <a:p>
            <a:r>
              <a:rPr lang="cs-CZ" b="1" dirty="0" err="1"/>
              <a:t>adordinace</a:t>
            </a:r>
            <a:r>
              <a:rPr lang="cs-CZ" dirty="0"/>
              <a:t> (apozice)</a:t>
            </a:r>
            <a:endParaRPr lang="en-GB" b="1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704D788-09CE-0F95-6115-32F578BED459}"/>
              </a:ext>
            </a:extLst>
          </p:cNvPr>
          <p:cNvCxnSpPr>
            <a:cxnSpLocks/>
          </p:cNvCxnSpPr>
          <p:nvPr/>
        </p:nvCxnSpPr>
        <p:spPr>
          <a:xfrm flipH="1">
            <a:off x="3690257" y="1317171"/>
            <a:ext cx="2231572" cy="576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39AF2D6-C831-CEF3-F0E9-420FB8DDC591}"/>
              </a:ext>
            </a:extLst>
          </p:cNvPr>
          <p:cNvCxnSpPr>
            <a:cxnSpLocks/>
          </p:cNvCxnSpPr>
          <p:nvPr/>
        </p:nvCxnSpPr>
        <p:spPr>
          <a:xfrm>
            <a:off x="5921829" y="1317171"/>
            <a:ext cx="2253342" cy="582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8859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F827E-A300-734C-9591-FE3DF707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syntaktické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BEC1F-5EC3-2D85-CD2D-2E5369654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0457" y="2166257"/>
            <a:ext cx="4332514" cy="432661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ZÁVISLOST</a:t>
            </a:r>
          </a:p>
          <a:p>
            <a:pPr marL="0" indent="0">
              <a:buNone/>
            </a:pPr>
            <a:r>
              <a:rPr lang="cs-CZ" dirty="0"/>
              <a:t>= vztah syntaktické závislosti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dominance</a:t>
            </a:r>
            <a:r>
              <a:rPr lang="cs-CZ" dirty="0"/>
              <a:t> = subordinace                 		 = determinace</a:t>
            </a:r>
          </a:p>
          <a:p>
            <a:endParaRPr lang="cs-CZ" dirty="0"/>
          </a:p>
          <a:p>
            <a:r>
              <a:rPr lang="cs-CZ" b="1" dirty="0"/>
              <a:t>hypotaktické spojení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210A7B-CB30-9EF3-D11E-58A09DCE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2166256"/>
            <a:ext cx="5638801" cy="4326617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ZMNOŽENÍ</a:t>
            </a:r>
          </a:p>
          <a:p>
            <a:pPr marL="0" indent="0">
              <a:buNone/>
            </a:pPr>
            <a:r>
              <a:rPr lang="cs-CZ" dirty="0"/>
              <a:t>= zmnožení syntaktické pozice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koordinace</a:t>
            </a:r>
          </a:p>
          <a:p>
            <a:r>
              <a:rPr lang="cs-CZ" b="1" dirty="0" err="1"/>
              <a:t>adordinace</a:t>
            </a:r>
            <a:r>
              <a:rPr lang="cs-CZ" dirty="0"/>
              <a:t> (apozice)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parataktické spojení</a:t>
            </a:r>
            <a:endParaRPr lang="en-GB" b="1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704D788-09CE-0F95-6115-32F578BED459}"/>
              </a:ext>
            </a:extLst>
          </p:cNvPr>
          <p:cNvCxnSpPr>
            <a:cxnSpLocks/>
          </p:cNvCxnSpPr>
          <p:nvPr/>
        </p:nvCxnSpPr>
        <p:spPr>
          <a:xfrm flipH="1">
            <a:off x="3690257" y="1317171"/>
            <a:ext cx="2231572" cy="576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39AF2D6-C831-CEF3-F0E9-420FB8DDC591}"/>
              </a:ext>
            </a:extLst>
          </p:cNvPr>
          <p:cNvCxnSpPr>
            <a:cxnSpLocks/>
          </p:cNvCxnSpPr>
          <p:nvPr/>
        </p:nvCxnSpPr>
        <p:spPr>
          <a:xfrm>
            <a:off x="5921829" y="1317171"/>
            <a:ext cx="2253342" cy="582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380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F827E-A300-734C-9591-FE3DF707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syntaktické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BEC1F-5EC3-2D85-CD2D-2E5369654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6518" y="1937657"/>
            <a:ext cx="4265567" cy="4010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ZÁVISLOST</a:t>
            </a:r>
          </a:p>
          <a:p>
            <a:pPr marL="0" indent="0">
              <a:buNone/>
            </a:pPr>
            <a:r>
              <a:rPr lang="cs-CZ" sz="2400" dirty="0"/>
              <a:t>= vztah syntaktické závislosti</a:t>
            </a:r>
          </a:p>
          <a:p>
            <a:pPr marL="0" indent="0">
              <a:buNone/>
            </a:pPr>
            <a:endParaRPr lang="cs-CZ" sz="2400" b="1" dirty="0"/>
          </a:p>
          <a:p>
            <a:r>
              <a:rPr lang="cs-CZ" sz="2400" b="1" dirty="0"/>
              <a:t>dominance</a:t>
            </a:r>
            <a:r>
              <a:rPr lang="cs-CZ" sz="2400" dirty="0"/>
              <a:t> = subordinace                 		 = determinace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210A7B-CB30-9EF3-D11E-58A09DCE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199" y="1937657"/>
            <a:ext cx="5638801" cy="4010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ZMNOŽENÍ</a:t>
            </a:r>
          </a:p>
          <a:p>
            <a:pPr marL="0" indent="0">
              <a:buNone/>
            </a:pPr>
            <a:r>
              <a:rPr lang="cs-CZ" sz="2400" dirty="0"/>
              <a:t>= zmnožení syntaktické pozice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koordinace</a:t>
            </a:r>
          </a:p>
          <a:p>
            <a:r>
              <a:rPr lang="cs-CZ" sz="2400" b="1" dirty="0" err="1"/>
              <a:t>adordinace</a:t>
            </a:r>
            <a:r>
              <a:rPr lang="cs-CZ" sz="2400" dirty="0"/>
              <a:t> (apozice)</a:t>
            </a:r>
          </a:p>
          <a:p>
            <a:endParaRPr lang="cs-CZ" sz="2400" b="1" dirty="0"/>
          </a:p>
          <a:p>
            <a:endParaRPr lang="cs-CZ" sz="2400" dirty="0"/>
          </a:p>
          <a:p>
            <a:endParaRPr lang="cs-CZ" sz="2400" i="1" dirty="0"/>
          </a:p>
          <a:p>
            <a:endParaRPr lang="en-GB" sz="2400" b="1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704D788-09CE-0F95-6115-32F578BED459}"/>
              </a:ext>
            </a:extLst>
          </p:cNvPr>
          <p:cNvCxnSpPr>
            <a:cxnSpLocks/>
          </p:cNvCxnSpPr>
          <p:nvPr/>
        </p:nvCxnSpPr>
        <p:spPr>
          <a:xfrm flipH="1">
            <a:off x="3799114" y="1317171"/>
            <a:ext cx="2122715" cy="468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39AF2D6-C831-CEF3-F0E9-420FB8DDC591}"/>
              </a:ext>
            </a:extLst>
          </p:cNvPr>
          <p:cNvCxnSpPr>
            <a:cxnSpLocks/>
          </p:cNvCxnSpPr>
          <p:nvPr/>
        </p:nvCxnSpPr>
        <p:spPr>
          <a:xfrm>
            <a:off x="5921829" y="1317171"/>
            <a:ext cx="2035628" cy="468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1EE5D7AA-88D9-9AD6-73C8-C1116BFC8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519" y="4005463"/>
            <a:ext cx="3231424" cy="28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38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F827E-A300-734C-9591-FE3DF707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syntaktické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BEC1F-5EC3-2D85-CD2D-2E5369654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6518" y="1937657"/>
            <a:ext cx="4265567" cy="4010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ZÁVISLOST</a:t>
            </a:r>
          </a:p>
          <a:p>
            <a:pPr marL="0" indent="0">
              <a:buNone/>
            </a:pPr>
            <a:r>
              <a:rPr lang="cs-CZ" sz="2400" dirty="0"/>
              <a:t>= vztah syntaktické závislosti</a:t>
            </a:r>
          </a:p>
          <a:p>
            <a:pPr marL="0" indent="0">
              <a:buNone/>
            </a:pPr>
            <a:endParaRPr lang="cs-CZ" sz="2400" b="1" dirty="0"/>
          </a:p>
          <a:p>
            <a:r>
              <a:rPr lang="cs-CZ" sz="2400" b="1" dirty="0"/>
              <a:t>dominance</a:t>
            </a:r>
            <a:r>
              <a:rPr lang="cs-CZ" sz="2400" dirty="0"/>
              <a:t> = subordinace                 		 = determinace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210A7B-CB30-9EF3-D11E-58A09DCE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199" y="1937657"/>
            <a:ext cx="5638801" cy="4010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ZMNOŽENÍ</a:t>
            </a:r>
          </a:p>
          <a:p>
            <a:pPr marL="0" indent="0">
              <a:buNone/>
            </a:pPr>
            <a:r>
              <a:rPr lang="cs-CZ" sz="2400" dirty="0"/>
              <a:t>= zmnožení syntaktické pozice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koordinace</a:t>
            </a:r>
          </a:p>
          <a:p>
            <a:r>
              <a:rPr lang="cs-CZ" sz="2400" b="1" dirty="0" err="1"/>
              <a:t>adordinace</a:t>
            </a:r>
            <a:r>
              <a:rPr lang="cs-CZ" sz="2400" dirty="0"/>
              <a:t> (apozice)</a:t>
            </a:r>
          </a:p>
          <a:p>
            <a:endParaRPr lang="cs-CZ" sz="2400" b="1" dirty="0"/>
          </a:p>
          <a:p>
            <a:r>
              <a:rPr lang="cs-CZ" sz="2400" i="1" dirty="0"/>
              <a:t>Karla žere </a:t>
            </a:r>
            <a:r>
              <a:rPr lang="cs-CZ" sz="2400" dirty="0"/>
              <a:t>[</a:t>
            </a:r>
            <a:r>
              <a:rPr lang="cs-CZ" sz="2400" i="1" dirty="0"/>
              <a:t>jablka, hrušky a banány</a:t>
            </a:r>
            <a:r>
              <a:rPr lang="cs-CZ" sz="2400" dirty="0"/>
              <a:t>].</a:t>
            </a:r>
          </a:p>
          <a:p>
            <a:endParaRPr lang="cs-CZ" sz="2400" dirty="0"/>
          </a:p>
          <a:p>
            <a:endParaRPr lang="cs-CZ" sz="2400" i="1" dirty="0"/>
          </a:p>
          <a:p>
            <a:endParaRPr lang="en-GB" sz="2400" b="1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704D788-09CE-0F95-6115-32F578BED459}"/>
              </a:ext>
            </a:extLst>
          </p:cNvPr>
          <p:cNvCxnSpPr>
            <a:cxnSpLocks/>
          </p:cNvCxnSpPr>
          <p:nvPr/>
        </p:nvCxnSpPr>
        <p:spPr>
          <a:xfrm flipH="1">
            <a:off x="3799114" y="1317171"/>
            <a:ext cx="2122715" cy="468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39AF2D6-C831-CEF3-F0E9-420FB8DDC591}"/>
              </a:ext>
            </a:extLst>
          </p:cNvPr>
          <p:cNvCxnSpPr>
            <a:cxnSpLocks/>
          </p:cNvCxnSpPr>
          <p:nvPr/>
        </p:nvCxnSpPr>
        <p:spPr>
          <a:xfrm>
            <a:off x="5921829" y="1317171"/>
            <a:ext cx="2035628" cy="468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1EE5D7AA-88D9-9AD6-73C8-C1116BFC8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519" y="4005463"/>
            <a:ext cx="3231424" cy="28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771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F827E-A300-734C-9591-FE3DF707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syntaktické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BEC1F-5EC3-2D85-CD2D-2E5369654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6518" y="1937657"/>
            <a:ext cx="4265567" cy="40107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ZÁVISLOST</a:t>
            </a:r>
          </a:p>
          <a:p>
            <a:pPr marL="0" indent="0">
              <a:buNone/>
            </a:pPr>
            <a:r>
              <a:rPr lang="cs-CZ" sz="2400" dirty="0"/>
              <a:t>= vztah syntaktické závislosti</a:t>
            </a:r>
          </a:p>
          <a:p>
            <a:pPr marL="0" indent="0">
              <a:buNone/>
            </a:pPr>
            <a:endParaRPr lang="cs-CZ" sz="2400" b="1" dirty="0"/>
          </a:p>
          <a:p>
            <a:r>
              <a:rPr lang="cs-CZ" sz="2400" b="1" dirty="0"/>
              <a:t>dominance</a:t>
            </a:r>
            <a:r>
              <a:rPr lang="cs-CZ" sz="2400" dirty="0"/>
              <a:t> = subordinace                 		 = determinace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210A7B-CB30-9EF3-D11E-58A09DCE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199" y="1937657"/>
            <a:ext cx="5638801" cy="40107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ZMNOŽENÍ</a:t>
            </a:r>
          </a:p>
          <a:p>
            <a:pPr marL="0" indent="0">
              <a:buNone/>
            </a:pPr>
            <a:r>
              <a:rPr lang="cs-CZ" sz="2400" dirty="0"/>
              <a:t>= zmnožení syntaktické pozice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koordinace</a:t>
            </a:r>
          </a:p>
          <a:p>
            <a:r>
              <a:rPr lang="cs-CZ" sz="2400" b="1" dirty="0" err="1"/>
              <a:t>adordinace</a:t>
            </a:r>
            <a:r>
              <a:rPr lang="cs-CZ" sz="2400" dirty="0"/>
              <a:t> (apozice)</a:t>
            </a:r>
          </a:p>
          <a:p>
            <a:endParaRPr lang="cs-CZ" sz="2400" b="1" dirty="0"/>
          </a:p>
          <a:p>
            <a:r>
              <a:rPr lang="cs-CZ" sz="2400" i="1" dirty="0"/>
              <a:t>Karla žere </a:t>
            </a:r>
            <a:r>
              <a:rPr lang="cs-CZ" sz="2400" dirty="0"/>
              <a:t>[</a:t>
            </a:r>
            <a:r>
              <a:rPr lang="cs-CZ" sz="2400" i="1" dirty="0"/>
              <a:t>jablka, hrušky a banány</a:t>
            </a:r>
            <a:r>
              <a:rPr lang="cs-CZ" sz="2400" dirty="0"/>
              <a:t>].</a:t>
            </a:r>
          </a:p>
          <a:p>
            <a:endParaRPr lang="cs-CZ" sz="2400" dirty="0"/>
          </a:p>
          <a:p>
            <a:r>
              <a:rPr lang="cs-CZ" sz="2400" i="1" dirty="0"/>
              <a:t>Miluju </a:t>
            </a:r>
            <a:r>
              <a:rPr lang="cs-CZ" sz="2400" dirty="0"/>
              <a:t>[</a:t>
            </a:r>
            <a:r>
              <a:rPr lang="cs-CZ" sz="2400" i="1" dirty="0"/>
              <a:t>syntax, nejlepší předmět na světě</a:t>
            </a:r>
            <a:r>
              <a:rPr lang="cs-CZ" sz="2400" dirty="0"/>
              <a:t>].</a:t>
            </a:r>
            <a:endParaRPr lang="cs-CZ" sz="2400" i="1" dirty="0"/>
          </a:p>
          <a:p>
            <a:endParaRPr lang="cs-CZ" sz="2400" i="1" dirty="0"/>
          </a:p>
          <a:p>
            <a:endParaRPr lang="en-GB" sz="2400" b="1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704D788-09CE-0F95-6115-32F578BED459}"/>
              </a:ext>
            </a:extLst>
          </p:cNvPr>
          <p:cNvCxnSpPr>
            <a:cxnSpLocks/>
          </p:cNvCxnSpPr>
          <p:nvPr/>
        </p:nvCxnSpPr>
        <p:spPr>
          <a:xfrm flipH="1">
            <a:off x="3799114" y="1317171"/>
            <a:ext cx="2122715" cy="468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39AF2D6-C831-CEF3-F0E9-420FB8DDC591}"/>
              </a:ext>
            </a:extLst>
          </p:cNvPr>
          <p:cNvCxnSpPr>
            <a:cxnSpLocks/>
          </p:cNvCxnSpPr>
          <p:nvPr/>
        </p:nvCxnSpPr>
        <p:spPr>
          <a:xfrm>
            <a:off x="5921829" y="1317171"/>
            <a:ext cx="2035628" cy="468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1EE5D7AA-88D9-9AD6-73C8-C1116BFC8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519" y="4005463"/>
            <a:ext cx="3231424" cy="28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1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972801" cy="4814661"/>
          </a:xfrm>
        </p:spPr>
        <p:txBody>
          <a:bodyPr>
            <a:normAutofit/>
          </a:bodyPr>
          <a:lstStyle/>
          <a:p>
            <a:r>
              <a:rPr lang="cs-CZ" dirty="0"/>
              <a:t>vztahy mezi členy na stejné syntaktické úrovni </a:t>
            </a:r>
          </a:p>
          <a:p>
            <a:endParaRPr lang="cs-CZ" dirty="0"/>
          </a:p>
          <a:p>
            <a:pPr marL="0" indent="0">
              <a:buNone/>
            </a:pP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722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972801" cy="4814661"/>
          </a:xfrm>
        </p:spPr>
        <p:txBody>
          <a:bodyPr>
            <a:normAutofit/>
          </a:bodyPr>
          <a:lstStyle/>
          <a:p>
            <a:r>
              <a:rPr lang="cs-CZ" dirty="0"/>
              <a:t>vztahy mezi členy na stejné syntaktické úrovni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>
                <a:sym typeface="Wingdings" panose="05000000000000000000" pitchFamily="2" charset="2"/>
              </a:rPr>
              <a:t>a) </a:t>
            </a:r>
            <a:r>
              <a:rPr lang="cs-CZ" b="1" dirty="0"/>
              <a:t>koordinace</a:t>
            </a:r>
          </a:p>
          <a:p>
            <a:pPr lvl="1"/>
            <a:endParaRPr lang="cs-CZ" b="1" dirty="0"/>
          </a:p>
          <a:p>
            <a:pPr marL="0" indent="0">
              <a:buNone/>
            </a:pPr>
            <a:r>
              <a:rPr lang="cs-CZ" b="1" dirty="0"/>
              <a:t>b) </a:t>
            </a:r>
            <a:r>
              <a:rPr lang="cs-CZ" b="1" dirty="0" err="1"/>
              <a:t>adordinace</a:t>
            </a:r>
            <a:endParaRPr lang="cs-CZ" b="1" dirty="0"/>
          </a:p>
          <a:p>
            <a:pPr lvl="1"/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0921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972801" cy="4814661"/>
          </a:xfrm>
        </p:spPr>
        <p:txBody>
          <a:bodyPr>
            <a:normAutofit/>
          </a:bodyPr>
          <a:lstStyle/>
          <a:p>
            <a:r>
              <a:rPr lang="cs-CZ" dirty="0"/>
              <a:t>vztahy mezi členy na stejné syntaktické úrovni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>
                <a:sym typeface="Wingdings" panose="05000000000000000000" pitchFamily="2" charset="2"/>
              </a:rPr>
              <a:t>a) </a:t>
            </a:r>
            <a:r>
              <a:rPr lang="cs-CZ" b="1" dirty="0"/>
              <a:t>koordinace</a:t>
            </a:r>
          </a:p>
          <a:p>
            <a:pPr lvl="1"/>
            <a:r>
              <a:rPr lang="cs-CZ" sz="2600" dirty="0"/>
              <a:t>spojuje min. 2 jednotky (podobná sémantická funkce, stejná syntaktická platnost)</a:t>
            </a:r>
          </a:p>
          <a:p>
            <a:pPr lvl="1"/>
            <a:r>
              <a:rPr lang="cs-CZ" sz="2600" dirty="0"/>
              <a:t>jednotky jsou na sobě nezávislé (odkazují k různým referentům)</a:t>
            </a:r>
          </a:p>
          <a:p>
            <a:pPr lvl="1"/>
            <a:r>
              <a:rPr lang="cs-CZ" sz="2600" dirty="0"/>
              <a:t>vzniká koordinační skupina = několikanásobný VČ (nevětný/větný/smíšený)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i="1" dirty="0"/>
              <a:t>	</a:t>
            </a:r>
            <a:endParaRPr lang="cs-CZ" b="1" dirty="0"/>
          </a:p>
          <a:p>
            <a:pPr marL="0" indent="0">
              <a:buNone/>
            </a:pP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2362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972801" cy="4814661"/>
          </a:xfrm>
        </p:spPr>
        <p:txBody>
          <a:bodyPr>
            <a:normAutofit/>
          </a:bodyPr>
          <a:lstStyle/>
          <a:p>
            <a:r>
              <a:rPr lang="cs-CZ" dirty="0"/>
              <a:t>vztahy mezi členy na stejné syntaktické úrovni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>
                <a:sym typeface="Wingdings" panose="05000000000000000000" pitchFamily="2" charset="2"/>
              </a:rPr>
              <a:t>a) </a:t>
            </a:r>
            <a:r>
              <a:rPr lang="cs-CZ" b="1" dirty="0"/>
              <a:t>koordinace</a:t>
            </a:r>
          </a:p>
          <a:p>
            <a:pPr lvl="1"/>
            <a:r>
              <a:rPr lang="cs-CZ" sz="2600" dirty="0"/>
              <a:t>spojuje min. 2 jednotky (podobná sémantická funkce, stejná syntaktická platnost)</a:t>
            </a:r>
          </a:p>
          <a:p>
            <a:pPr lvl="1"/>
            <a:r>
              <a:rPr lang="cs-CZ" sz="2600" dirty="0"/>
              <a:t>jednotky jsou na sobě nezávislé (odkazují k různým referentům)</a:t>
            </a:r>
          </a:p>
          <a:p>
            <a:pPr lvl="1"/>
            <a:r>
              <a:rPr lang="cs-CZ" sz="2600" dirty="0"/>
              <a:t>vzniká koordinační skupina = několikanásobný VČ (nevětný/větný/smíšený)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i="1" dirty="0"/>
              <a:t>	</a:t>
            </a:r>
            <a:r>
              <a:rPr lang="cs-CZ" dirty="0"/>
              <a:t>nevětná koordinační skupina: </a:t>
            </a:r>
            <a:r>
              <a:rPr lang="cs-CZ" i="1" dirty="0"/>
              <a:t>Mám ráda </a:t>
            </a:r>
            <a:r>
              <a:rPr lang="cs-CZ" b="1" i="1" dirty="0"/>
              <a:t>králíka, osla i wombata</a:t>
            </a:r>
            <a:r>
              <a:rPr lang="cs-CZ" i="1" dirty="0"/>
              <a:t>. </a:t>
            </a:r>
          </a:p>
          <a:p>
            <a:pPr marL="457200" lvl="1" indent="0">
              <a:buNone/>
            </a:pPr>
            <a:r>
              <a:rPr lang="cs-CZ" i="1" dirty="0"/>
              <a:t>	</a:t>
            </a:r>
            <a:endParaRPr lang="cs-CZ" b="1" dirty="0"/>
          </a:p>
          <a:p>
            <a:pPr marL="0" indent="0">
              <a:buNone/>
            </a:pP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2384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972801" cy="4814661"/>
          </a:xfrm>
        </p:spPr>
        <p:txBody>
          <a:bodyPr>
            <a:normAutofit/>
          </a:bodyPr>
          <a:lstStyle/>
          <a:p>
            <a:r>
              <a:rPr lang="cs-CZ" dirty="0"/>
              <a:t>vztahy mezi členy na stejné syntaktické úrovni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>
                <a:sym typeface="Wingdings" panose="05000000000000000000" pitchFamily="2" charset="2"/>
              </a:rPr>
              <a:t>a) </a:t>
            </a:r>
            <a:r>
              <a:rPr lang="cs-CZ" b="1" dirty="0"/>
              <a:t>koordinace</a:t>
            </a:r>
          </a:p>
          <a:p>
            <a:pPr lvl="1"/>
            <a:r>
              <a:rPr lang="cs-CZ" sz="2600" dirty="0"/>
              <a:t>spojuje min. 2 jednotky (podobná sémantická funkce, stejná syntaktická platnost)</a:t>
            </a:r>
          </a:p>
          <a:p>
            <a:pPr lvl="1"/>
            <a:r>
              <a:rPr lang="cs-CZ" sz="2600" dirty="0"/>
              <a:t>jednotky jsou na sobě nezávislé (odkazují k různým referentům)</a:t>
            </a:r>
          </a:p>
          <a:p>
            <a:pPr lvl="1"/>
            <a:r>
              <a:rPr lang="cs-CZ" sz="2600" dirty="0"/>
              <a:t>vzniká koordinační skupina = několikanásobný VČ (nevětný/větný/smíšený)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i="1" dirty="0"/>
              <a:t>	</a:t>
            </a:r>
            <a:r>
              <a:rPr lang="cs-CZ" dirty="0"/>
              <a:t>nevětná koordinační skupina: </a:t>
            </a:r>
            <a:r>
              <a:rPr lang="cs-CZ" i="1" dirty="0"/>
              <a:t>Mám ráda </a:t>
            </a:r>
            <a:r>
              <a:rPr lang="cs-CZ" b="1" i="1" dirty="0"/>
              <a:t>králíka, osla i wombata</a:t>
            </a:r>
            <a:r>
              <a:rPr lang="cs-CZ" i="1" dirty="0"/>
              <a:t>. </a:t>
            </a:r>
          </a:p>
          <a:p>
            <a:pPr marL="457200" lvl="1" indent="0">
              <a:buNone/>
            </a:pPr>
            <a:r>
              <a:rPr lang="cs-CZ" i="1" dirty="0"/>
              <a:t>	</a:t>
            </a:r>
            <a:r>
              <a:rPr lang="cs-CZ" dirty="0"/>
              <a:t>větná koordinační skupina: </a:t>
            </a:r>
            <a:r>
              <a:rPr lang="cs-CZ" i="1" dirty="0"/>
              <a:t>Viděl, </a:t>
            </a:r>
            <a:r>
              <a:rPr lang="cs-CZ" b="1" i="1" dirty="0"/>
              <a:t>že </a:t>
            </a:r>
            <a:r>
              <a:rPr lang="cs-CZ" b="1" i="1" dirty="0" err="1"/>
              <a:t>wombat</a:t>
            </a:r>
            <a:r>
              <a:rPr lang="cs-CZ" b="1" i="1" dirty="0"/>
              <a:t> žere a osel odpočívá</a:t>
            </a:r>
            <a:r>
              <a:rPr lang="cs-CZ" i="1" dirty="0"/>
              <a:t>. </a:t>
            </a:r>
          </a:p>
          <a:p>
            <a:pPr marL="457200" lvl="1" indent="0">
              <a:buNone/>
            </a:pPr>
            <a:r>
              <a:rPr lang="cs-CZ" i="1" dirty="0"/>
              <a:t>	</a:t>
            </a:r>
            <a:endParaRPr lang="cs-CZ" b="1" dirty="0"/>
          </a:p>
          <a:p>
            <a:pPr marL="0" indent="0">
              <a:buNone/>
            </a:pP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34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Válku ne, mír! </a:t>
            </a:r>
            <a:r>
              <a:rPr lang="cs-CZ" dirty="0">
                <a:sym typeface="Wingdings" panose="05000000000000000000" pitchFamily="2" charset="2"/>
              </a:rPr>
              <a:t>VS </a:t>
            </a:r>
            <a:r>
              <a:rPr lang="cs-CZ" i="1" dirty="0">
                <a:sym typeface="Wingdings" panose="05000000000000000000" pitchFamily="2" charset="2"/>
              </a:rPr>
              <a:t>Válku, ne mír!</a:t>
            </a:r>
          </a:p>
          <a:p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Tvoje stará pila leží ve sklepě.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Tvoje stará pila leží ve sklepě.</a:t>
            </a:r>
            <a:r>
              <a:rPr lang="cs-CZ" dirty="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0243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972801" cy="4814661"/>
          </a:xfrm>
        </p:spPr>
        <p:txBody>
          <a:bodyPr>
            <a:normAutofit/>
          </a:bodyPr>
          <a:lstStyle/>
          <a:p>
            <a:r>
              <a:rPr lang="cs-CZ" dirty="0"/>
              <a:t>vztahy mezi členy na stejné syntaktické úrovni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>
                <a:sym typeface="Wingdings" panose="05000000000000000000" pitchFamily="2" charset="2"/>
              </a:rPr>
              <a:t>a) </a:t>
            </a:r>
            <a:r>
              <a:rPr lang="cs-CZ" b="1" dirty="0"/>
              <a:t>koordinace</a:t>
            </a:r>
          </a:p>
          <a:p>
            <a:pPr lvl="1"/>
            <a:r>
              <a:rPr lang="cs-CZ" sz="2600" dirty="0"/>
              <a:t>spojuje min. 2 jednotky (podobná sémantická funkce, stejná syntaktická platnost)</a:t>
            </a:r>
          </a:p>
          <a:p>
            <a:pPr lvl="1"/>
            <a:r>
              <a:rPr lang="cs-CZ" sz="2600" dirty="0"/>
              <a:t>jednotky jsou na sobě nezávislé (odkazují k různým referentům)</a:t>
            </a:r>
          </a:p>
          <a:p>
            <a:pPr lvl="1"/>
            <a:r>
              <a:rPr lang="cs-CZ" sz="2600" dirty="0"/>
              <a:t>vzniká koordinační skupina = několikanásobný VČ (nevětný/větný/smíšený)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i="1" dirty="0"/>
              <a:t>	</a:t>
            </a:r>
            <a:r>
              <a:rPr lang="cs-CZ" dirty="0"/>
              <a:t>nevětná koordinační skupina: </a:t>
            </a:r>
            <a:r>
              <a:rPr lang="cs-CZ" i="1" dirty="0"/>
              <a:t>Mám ráda </a:t>
            </a:r>
            <a:r>
              <a:rPr lang="cs-CZ" b="1" i="1" dirty="0"/>
              <a:t>králíka, osla i wombata</a:t>
            </a:r>
            <a:r>
              <a:rPr lang="cs-CZ" i="1" dirty="0"/>
              <a:t>. </a:t>
            </a:r>
          </a:p>
          <a:p>
            <a:pPr marL="457200" lvl="1" indent="0">
              <a:buNone/>
            </a:pPr>
            <a:r>
              <a:rPr lang="cs-CZ" i="1" dirty="0"/>
              <a:t>	</a:t>
            </a:r>
            <a:r>
              <a:rPr lang="cs-CZ" dirty="0"/>
              <a:t>větná koordinační skupina: </a:t>
            </a:r>
            <a:r>
              <a:rPr lang="cs-CZ" i="1" dirty="0"/>
              <a:t>Viděl, </a:t>
            </a:r>
            <a:r>
              <a:rPr lang="cs-CZ" b="1" i="1" dirty="0"/>
              <a:t>že </a:t>
            </a:r>
            <a:r>
              <a:rPr lang="cs-CZ" b="1" i="1" dirty="0" err="1"/>
              <a:t>wombat</a:t>
            </a:r>
            <a:r>
              <a:rPr lang="cs-CZ" b="1" i="1" dirty="0"/>
              <a:t> žere a osel odpočívá</a:t>
            </a:r>
            <a:r>
              <a:rPr lang="cs-CZ" i="1" dirty="0"/>
              <a:t>. </a:t>
            </a:r>
          </a:p>
          <a:p>
            <a:pPr marL="457200" lvl="1" indent="0">
              <a:buNone/>
            </a:pPr>
            <a:r>
              <a:rPr lang="cs-CZ" i="1" dirty="0"/>
              <a:t>	</a:t>
            </a:r>
            <a:r>
              <a:rPr lang="cs-CZ" dirty="0"/>
              <a:t>smíšená koordinační skupina: </a:t>
            </a:r>
            <a:r>
              <a:rPr lang="cs-CZ" i="1" dirty="0"/>
              <a:t>Přišel </a:t>
            </a:r>
            <a:r>
              <a:rPr lang="cs-CZ" b="1" i="1" dirty="0"/>
              <a:t>na zavolání, a protože měl hlad.</a:t>
            </a:r>
          </a:p>
          <a:p>
            <a:pPr lvl="1"/>
            <a:endParaRPr lang="cs-CZ" b="1" dirty="0"/>
          </a:p>
          <a:p>
            <a:pPr marL="0" indent="0">
              <a:buNone/>
            </a:pP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7740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972801" cy="4814661"/>
          </a:xfrm>
        </p:spPr>
        <p:txBody>
          <a:bodyPr>
            <a:normAutofit/>
          </a:bodyPr>
          <a:lstStyle/>
          <a:p>
            <a:r>
              <a:rPr lang="cs-CZ" dirty="0"/>
              <a:t>vztahy mezi členy na stejné syntaktické úrovni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b) </a:t>
            </a:r>
            <a:r>
              <a:rPr lang="cs-CZ" b="1" dirty="0" err="1"/>
              <a:t>adordinace</a:t>
            </a:r>
            <a:endParaRPr lang="cs-CZ" b="1" dirty="0"/>
          </a:p>
          <a:p>
            <a:pPr lvl="1"/>
            <a:r>
              <a:rPr lang="cs-CZ" dirty="0"/>
              <a:t>skupina s přístavkem = vícekrát se pojmenovává stejná realita</a:t>
            </a:r>
          </a:p>
          <a:p>
            <a:pPr lvl="1"/>
            <a:r>
              <a:rPr lang="cs-CZ" i="1" dirty="0"/>
              <a:t>Mám ráda </a:t>
            </a:r>
            <a:r>
              <a:rPr lang="cs-CZ" b="1" i="1" dirty="0"/>
              <a:t>králíka, nejlepšího přítele člověka</a:t>
            </a:r>
            <a:r>
              <a:rPr lang="cs-CZ" i="1" dirty="0"/>
              <a:t>.</a:t>
            </a:r>
          </a:p>
          <a:p>
            <a:pPr lvl="1"/>
            <a:endParaRPr lang="cs-CZ" i="1" dirty="0"/>
          </a:p>
          <a:p>
            <a:pPr marL="457200" lvl="1" indent="0">
              <a:buNone/>
            </a:pPr>
            <a:r>
              <a:rPr lang="cs-CZ" dirty="0"/>
              <a:t>	</a:t>
            </a: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8733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972801" cy="4814661"/>
          </a:xfrm>
        </p:spPr>
        <p:txBody>
          <a:bodyPr>
            <a:normAutofit/>
          </a:bodyPr>
          <a:lstStyle/>
          <a:p>
            <a:r>
              <a:rPr lang="cs-CZ" dirty="0"/>
              <a:t>vztahy mezi členy na stejné syntaktické úrovni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b) </a:t>
            </a:r>
            <a:r>
              <a:rPr lang="cs-CZ" b="1" dirty="0" err="1"/>
              <a:t>adordinace</a:t>
            </a:r>
            <a:endParaRPr lang="cs-CZ" b="1" dirty="0"/>
          </a:p>
          <a:p>
            <a:pPr lvl="1"/>
            <a:r>
              <a:rPr lang="cs-CZ" dirty="0"/>
              <a:t>skupina s přístavkem = vícekrát se pojmenovává stejná realita</a:t>
            </a:r>
          </a:p>
          <a:p>
            <a:pPr lvl="1"/>
            <a:r>
              <a:rPr lang="cs-CZ" i="1" dirty="0"/>
              <a:t>Mám ráda </a:t>
            </a:r>
            <a:r>
              <a:rPr lang="cs-CZ" b="1" i="1" dirty="0"/>
              <a:t>králíka, nejlepšího přítele člověka</a:t>
            </a:r>
            <a:r>
              <a:rPr lang="cs-CZ" i="1" dirty="0"/>
              <a:t>.</a:t>
            </a:r>
          </a:p>
          <a:p>
            <a:pPr lvl="1"/>
            <a:endParaRPr lang="cs-CZ" i="1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b="1" i="1" dirty="0"/>
              <a:t>Karel, náš nejlepší houslista</a:t>
            </a:r>
            <a:r>
              <a:rPr lang="cs-CZ" i="1" dirty="0"/>
              <a:t>, odjel do ciziny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</a:t>
            </a: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3147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972801" cy="4814661"/>
          </a:xfrm>
        </p:spPr>
        <p:txBody>
          <a:bodyPr>
            <a:normAutofit/>
          </a:bodyPr>
          <a:lstStyle/>
          <a:p>
            <a:r>
              <a:rPr lang="cs-CZ" dirty="0"/>
              <a:t>vztahy mezi členy na stejné syntaktické úrovni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b) </a:t>
            </a:r>
            <a:r>
              <a:rPr lang="cs-CZ" b="1" dirty="0" err="1"/>
              <a:t>adordinace</a:t>
            </a:r>
            <a:endParaRPr lang="cs-CZ" b="1" dirty="0"/>
          </a:p>
          <a:p>
            <a:pPr lvl="1"/>
            <a:r>
              <a:rPr lang="cs-CZ" dirty="0"/>
              <a:t>skupina s přístavkem = vícekrát se pojmenovává stejná realita</a:t>
            </a:r>
          </a:p>
          <a:p>
            <a:pPr lvl="1"/>
            <a:r>
              <a:rPr lang="cs-CZ" i="1" dirty="0"/>
              <a:t>Mám ráda </a:t>
            </a:r>
            <a:r>
              <a:rPr lang="cs-CZ" b="1" i="1" dirty="0"/>
              <a:t>králíka, nejlepšího přítele člověka</a:t>
            </a:r>
            <a:r>
              <a:rPr lang="cs-CZ" i="1" dirty="0"/>
              <a:t>.</a:t>
            </a:r>
          </a:p>
          <a:p>
            <a:pPr lvl="1"/>
            <a:endParaRPr lang="cs-CZ" i="1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b="1" i="1" dirty="0"/>
              <a:t>Karel, náš nejlepší houslista</a:t>
            </a:r>
            <a:r>
              <a:rPr lang="cs-CZ" i="1" dirty="0"/>
              <a:t>, odjel do ciziny </a:t>
            </a:r>
            <a:r>
              <a:rPr lang="cs-CZ" dirty="0">
                <a:sym typeface="Wingdings" panose="05000000000000000000" pitchFamily="2" charset="2"/>
              </a:rPr>
              <a:t> podmět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</a:t>
            </a: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0179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972801" cy="4814661"/>
          </a:xfrm>
        </p:spPr>
        <p:txBody>
          <a:bodyPr>
            <a:normAutofit/>
          </a:bodyPr>
          <a:lstStyle/>
          <a:p>
            <a:r>
              <a:rPr lang="cs-CZ" dirty="0"/>
              <a:t>vztahy mezi členy na stejné syntaktické úrovni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b) </a:t>
            </a:r>
            <a:r>
              <a:rPr lang="cs-CZ" b="1" dirty="0" err="1"/>
              <a:t>adordinace</a:t>
            </a:r>
            <a:endParaRPr lang="cs-CZ" b="1" dirty="0"/>
          </a:p>
          <a:p>
            <a:pPr lvl="1"/>
            <a:r>
              <a:rPr lang="cs-CZ" dirty="0"/>
              <a:t>skupina s přístavkem = vícekrát se pojmenovává stejná realita</a:t>
            </a:r>
          </a:p>
          <a:p>
            <a:pPr lvl="1"/>
            <a:r>
              <a:rPr lang="cs-CZ" i="1" dirty="0"/>
              <a:t>Mám ráda </a:t>
            </a:r>
            <a:r>
              <a:rPr lang="cs-CZ" b="1" i="1" dirty="0"/>
              <a:t>králíka, nejlepšího přítele člověka</a:t>
            </a:r>
            <a:r>
              <a:rPr lang="cs-CZ" i="1" dirty="0"/>
              <a:t>.</a:t>
            </a:r>
          </a:p>
          <a:p>
            <a:pPr lvl="1"/>
            <a:endParaRPr lang="cs-CZ" i="1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b="1" i="1" dirty="0"/>
              <a:t>Karel, náš nejlepší houslista</a:t>
            </a:r>
            <a:r>
              <a:rPr lang="cs-CZ" i="1" dirty="0"/>
              <a:t>, odjel do ciziny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b="1" i="1" dirty="0"/>
              <a:t>Karla, našeho nejlepšího houslistu,</a:t>
            </a:r>
            <a:r>
              <a:rPr lang="cs-CZ" i="1" dirty="0"/>
              <a:t> jsme několik dní neviděli.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</a:t>
            </a: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5408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972801" cy="4814661"/>
          </a:xfrm>
        </p:spPr>
        <p:txBody>
          <a:bodyPr>
            <a:normAutofit/>
          </a:bodyPr>
          <a:lstStyle/>
          <a:p>
            <a:r>
              <a:rPr lang="cs-CZ" dirty="0"/>
              <a:t>vztahy mezi členy na stejné syntaktické úrovni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b) </a:t>
            </a:r>
            <a:r>
              <a:rPr lang="cs-CZ" b="1" dirty="0" err="1"/>
              <a:t>adordinace</a:t>
            </a:r>
            <a:endParaRPr lang="cs-CZ" b="1" dirty="0"/>
          </a:p>
          <a:p>
            <a:pPr lvl="1"/>
            <a:r>
              <a:rPr lang="cs-CZ" dirty="0"/>
              <a:t>skupina s přístavkem = vícekrát se pojmenovává stejná realita</a:t>
            </a:r>
          </a:p>
          <a:p>
            <a:pPr lvl="1"/>
            <a:r>
              <a:rPr lang="cs-CZ" i="1" dirty="0"/>
              <a:t>Mám ráda </a:t>
            </a:r>
            <a:r>
              <a:rPr lang="cs-CZ" b="1" i="1" dirty="0"/>
              <a:t>králíka, nejlepšího přítele člověka</a:t>
            </a:r>
            <a:r>
              <a:rPr lang="cs-CZ" i="1" dirty="0"/>
              <a:t>.</a:t>
            </a:r>
          </a:p>
          <a:p>
            <a:pPr lvl="1"/>
            <a:endParaRPr lang="cs-CZ" i="1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b="1" i="1" dirty="0"/>
              <a:t>Karel, náš nejlepší houslista</a:t>
            </a:r>
            <a:r>
              <a:rPr lang="cs-CZ" i="1" dirty="0"/>
              <a:t>, odjel do ciziny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b="1" i="1" dirty="0"/>
              <a:t>Karla, našeho nejlepšího houslistu,</a:t>
            </a:r>
            <a:r>
              <a:rPr lang="cs-CZ" i="1" dirty="0"/>
              <a:t> jsme několik dní neviděli. </a:t>
            </a:r>
            <a:r>
              <a:rPr lang="cs-CZ" dirty="0">
                <a:sym typeface="Wingdings" panose="05000000000000000000" pitchFamily="2" charset="2"/>
              </a:rPr>
              <a:t> předmět 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</a:t>
            </a: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815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972801" cy="4814661"/>
          </a:xfrm>
        </p:spPr>
        <p:txBody>
          <a:bodyPr>
            <a:normAutofit/>
          </a:bodyPr>
          <a:lstStyle/>
          <a:p>
            <a:r>
              <a:rPr lang="cs-CZ" dirty="0"/>
              <a:t>vztahy mezi členy na stejné syntaktické úrovni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b) </a:t>
            </a:r>
            <a:r>
              <a:rPr lang="cs-CZ" b="1" dirty="0" err="1"/>
              <a:t>adordinace</a:t>
            </a:r>
            <a:endParaRPr lang="cs-CZ" b="1" dirty="0"/>
          </a:p>
          <a:p>
            <a:pPr lvl="1"/>
            <a:r>
              <a:rPr lang="cs-CZ" dirty="0"/>
              <a:t>skupina s přístavkem = vícekrát se pojmenovává stejná realita</a:t>
            </a:r>
          </a:p>
          <a:p>
            <a:pPr lvl="1"/>
            <a:r>
              <a:rPr lang="cs-CZ" i="1" dirty="0"/>
              <a:t>Mám ráda </a:t>
            </a:r>
            <a:r>
              <a:rPr lang="cs-CZ" b="1" i="1" dirty="0"/>
              <a:t>králíka, nejlepšího přítele člověka</a:t>
            </a:r>
            <a:r>
              <a:rPr lang="cs-CZ" i="1" dirty="0"/>
              <a:t>.</a:t>
            </a:r>
          </a:p>
          <a:p>
            <a:pPr lvl="1"/>
            <a:endParaRPr lang="cs-CZ" i="1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b="1" i="1" dirty="0"/>
              <a:t>Karel, náš nejlepší houslista</a:t>
            </a:r>
            <a:r>
              <a:rPr lang="cs-CZ" i="1" dirty="0"/>
              <a:t>, odjel do ciziny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b="1" i="1" dirty="0"/>
              <a:t>Karla, našeho nejlepšího houslistu,</a:t>
            </a:r>
            <a:r>
              <a:rPr lang="cs-CZ" i="1" dirty="0"/>
              <a:t> jsme několik dní neviděli.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i="1" dirty="0"/>
              <a:t>Toto je </a:t>
            </a:r>
            <a:r>
              <a:rPr lang="cs-CZ" b="1" i="1" dirty="0"/>
              <a:t>Karel, náš nejlepší houslista.</a:t>
            </a:r>
            <a:endParaRPr lang="cs-CZ" dirty="0"/>
          </a:p>
          <a:p>
            <a:pPr lvl="1"/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6815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972801" cy="4814661"/>
          </a:xfrm>
        </p:spPr>
        <p:txBody>
          <a:bodyPr>
            <a:normAutofit/>
          </a:bodyPr>
          <a:lstStyle/>
          <a:p>
            <a:r>
              <a:rPr lang="cs-CZ" dirty="0"/>
              <a:t>vztahy mezi členy na stejné syntaktické úrovni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b) </a:t>
            </a:r>
            <a:r>
              <a:rPr lang="cs-CZ" b="1" dirty="0" err="1"/>
              <a:t>adordinace</a:t>
            </a:r>
            <a:endParaRPr lang="cs-CZ" b="1" dirty="0"/>
          </a:p>
          <a:p>
            <a:pPr lvl="1"/>
            <a:r>
              <a:rPr lang="cs-CZ" dirty="0"/>
              <a:t>skupina s přístavkem = vícekrát se pojmenovává stejná realita</a:t>
            </a:r>
          </a:p>
          <a:p>
            <a:pPr lvl="1"/>
            <a:r>
              <a:rPr lang="cs-CZ" i="1" dirty="0"/>
              <a:t>Mám ráda </a:t>
            </a:r>
            <a:r>
              <a:rPr lang="cs-CZ" b="1" i="1" dirty="0"/>
              <a:t>králíka, nejlepšího přítele člověka</a:t>
            </a:r>
            <a:r>
              <a:rPr lang="cs-CZ" i="1" dirty="0"/>
              <a:t>.</a:t>
            </a:r>
          </a:p>
          <a:p>
            <a:pPr lvl="1"/>
            <a:endParaRPr lang="cs-CZ" i="1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b="1" i="1" dirty="0"/>
              <a:t>Karel, náš nejlepší houslista</a:t>
            </a:r>
            <a:r>
              <a:rPr lang="cs-CZ" i="1" dirty="0"/>
              <a:t>, odjel do ciziny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b="1" i="1" dirty="0"/>
              <a:t>Karla, našeho nejlepšího houslistu,</a:t>
            </a:r>
            <a:r>
              <a:rPr lang="cs-CZ" i="1" dirty="0"/>
              <a:t> jsme několik dní neviděli.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i="1" dirty="0"/>
              <a:t>Toto je </a:t>
            </a:r>
            <a:r>
              <a:rPr lang="cs-CZ" b="1" i="1" dirty="0"/>
              <a:t>Karel, náš nejlepší houslista. </a:t>
            </a:r>
            <a:r>
              <a:rPr lang="cs-CZ" b="1" dirty="0">
                <a:sym typeface="Wingdings" panose="05000000000000000000" pitchFamily="2" charset="2"/>
              </a:rPr>
              <a:t> </a:t>
            </a:r>
            <a:r>
              <a:rPr lang="cs-CZ" dirty="0">
                <a:sym typeface="Wingdings" panose="05000000000000000000" pitchFamily="2" charset="2"/>
              </a:rPr>
              <a:t>přísudek</a:t>
            </a:r>
            <a:endParaRPr lang="cs-CZ" dirty="0"/>
          </a:p>
          <a:p>
            <a:pPr lvl="1"/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7096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26A24-E77C-4B6D-6A28-90CB32F6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/>
          <a:lstStyle/>
          <a:p>
            <a:r>
              <a:rPr lang="cs-CZ" b="1" dirty="0"/>
              <a:t>	koordinace		 VS		   </a:t>
            </a:r>
            <a:r>
              <a:rPr lang="cs-CZ" b="1" dirty="0" err="1"/>
              <a:t>adordinace</a:t>
            </a:r>
            <a:endParaRPr lang="en-GB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72AEA8-9E54-B56C-E0E2-A97C00FA7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670" y="2476088"/>
            <a:ext cx="1962775" cy="19547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B654D54-4CCE-393C-838E-5A6FFB09F9D7}"/>
              </a:ext>
            </a:extLst>
          </p:cNvPr>
          <p:cNvSpPr txBox="1"/>
          <p:nvPr/>
        </p:nvSpPr>
        <p:spPr>
          <a:xfrm>
            <a:off x="833302" y="5137558"/>
            <a:ext cx="4384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Mám ráda</a:t>
            </a:r>
            <a:endParaRPr lang="en-GB" sz="26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476B547-D748-A889-6818-A1234CC04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958" y="3812762"/>
            <a:ext cx="2063856" cy="16574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14DD0C9-8032-F970-1637-EF8337D38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48" y="1688648"/>
            <a:ext cx="2114659" cy="157488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89095AC-CC31-A11C-E8E6-1240823C64A9}"/>
              </a:ext>
            </a:extLst>
          </p:cNvPr>
          <p:cNvSpPr txBox="1"/>
          <p:nvPr/>
        </p:nvSpPr>
        <p:spPr>
          <a:xfrm>
            <a:off x="5823857" y="4509089"/>
            <a:ext cx="7032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Mám ráda wombata, typické australské zvíře.</a:t>
            </a:r>
            <a:endParaRPr lang="en-GB" sz="2600" b="1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6899AEF-238C-2F48-7F5F-80A36ACC6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530" y="1690688"/>
            <a:ext cx="2114659" cy="1574881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69A25BE-6897-54C4-8986-089E66F00CCB}"/>
              </a:ext>
            </a:extLst>
          </p:cNvPr>
          <p:cNvCxnSpPr/>
          <p:nvPr/>
        </p:nvCxnSpPr>
        <p:spPr>
          <a:xfrm flipH="1" flipV="1">
            <a:off x="718457" y="3429000"/>
            <a:ext cx="1905000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6A2B733-E96A-B73A-CBE4-0A3C96BB5057}"/>
              </a:ext>
            </a:extLst>
          </p:cNvPr>
          <p:cNvCxnSpPr>
            <a:cxnSpLocks/>
          </p:cNvCxnSpPr>
          <p:nvPr/>
        </p:nvCxnSpPr>
        <p:spPr>
          <a:xfrm flipV="1">
            <a:off x="2623457" y="4381500"/>
            <a:ext cx="130627" cy="952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DEBF36B8-40B6-8007-F4E2-68D81FFC60EA}"/>
              </a:ext>
            </a:extLst>
          </p:cNvPr>
          <p:cNvCxnSpPr>
            <a:cxnSpLocks/>
          </p:cNvCxnSpPr>
          <p:nvPr/>
        </p:nvCxnSpPr>
        <p:spPr>
          <a:xfrm flipV="1">
            <a:off x="2623457" y="5001532"/>
            <a:ext cx="804458" cy="332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A47DA238-9E4B-AC18-DC75-0CECDB6E308E}"/>
              </a:ext>
            </a:extLst>
          </p:cNvPr>
          <p:cNvCxnSpPr>
            <a:cxnSpLocks/>
          </p:cNvCxnSpPr>
          <p:nvPr/>
        </p:nvCxnSpPr>
        <p:spPr>
          <a:xfrm flipV="1">
            <a:off x="8418470" y="3429000"/>
            <a:ext cx="921472" cy="1080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85B53DB9-E756-92EA-C998-40B2AA7A0FFE}"/>
              </a:ext>
            </a:extLst>
          </p:cNvPr>
          <p:cNvCxnSpPr>
            <a:cxnSpLocks/>
          </p:cNvCxnSpPr>
          <p:nvPr/>
        </p:nvCxnSpPr>
        <p:spPr>
          <a:xfrm flipH="1" flipV="1">
            <a:off x="9513859" y="3429000"/>
            <a:ext cx="1057330" cy="1080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6564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26A24-E77C-4B6D-6A28-90CB32F6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/>
          <a:lstStyle/>
          <a:p>
            <a:r>
              <a:rPr lang="cs-CZ" b="1" dirty="0"/>
              <a:t>	koordinace (typy)	 VS	   </a:t>
            </a:r>
            <a:r>
              <a:rPr lang="cs-CZ" b="1" dirty="0" err="1"/>
              <a:t>adordinace</a:t>
            </a:r>
            <a:endParaRPr lang="en-GB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72AEA8-9E54-B56C-E0E2-A97C00FA7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670" y="2476088"/>
            <a:ext cx="1962775" cy="19547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B654D54-4CCE-393C-838E-5A6FFB09F9D7}"/>
              </a:ext>
            </a:extLst>
          </p:cNvPr>
          <p:cNvSpPr txBox="1"/>
          <p:nvPr/>
        </p:nvSpPr>
        <p:spPr>
          <a:xfrm>
            <a:off x="833302" y="5137558"/>
            <a:ext cx="4384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Mám ráda</a:t>
            </a:r>
            <a:endParaRPr lang="en-GB" sz="26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476B547-D748-A889-6818-A1234CC04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958" y="3812762"/>
            <a:ext cx="2063856" cy="16574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14DD0C9-8032-F970-1637-EF8337D38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48" y="1688648"/>
            <a:ext cx="2114659" cy="157488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89095AC-CC31-A11C-E8E6-1240823C64A9}"/>
              </a:ext>
            </a:extLst>
          </p:cNvPr>
          <p:cNvSpPr txBox="1"/>
          <p:nvPr/>
        </p:nvSpPr>
        <p:spPr>
          <a:xfrm>
            <a:off x="5823857" y="4509089"/>
            <a:ext cx="7032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Mám ráda wombata, typické australské zvíře.</a:t>
            </a:r>
            <a:endParaRPr lang="en-GB" sz="2600" b="1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6899AEF-238C-2F48-7F5F-80A36ACC6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530" y="1690688"/>
            <a:ext cx="2114659" cy="1574881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69A25BE-6897-54C4-8986-089E66F00CCB}"/>
              </a:ext>
            </a:extLst>
          </p:cNvPr>
          <p:cNvCxnSpPr/>
          <p:nvPr/>
        </p:nvCxnSpPr>
        <p:spPr>
          <a:xfrm flipH="1" flipV="1">
            <a:off x="718457" y="3429000"/>
            <a:ext cx="1905000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6A2B733-E96A-B73A-CBE4-0A3C96BB5057}"/>
              </a:ext>
            </a:extLst>
          </p:cNvPr>
          <p:cNvCxnSpPr>
            <a:cxnSpLocks/>
          </p:cNvCxnSpPr>
          <p:nvPr/>
        </p:nvCxnSpPr>
        <p:spPr>
          <a:xfrm flipV="1">
            <a:off x="2623457" y="4381500"/>
            <a:ext cx="130627" cy="952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DEBF36B8-40B6-8007-F4E2-68D81FFC60EA}"/>
              </a:ext>
            </a:extLst>
          </p:cNvPr>
          <p:cNvCxnSpPr>
            <a:cxnSpLocks/>
          </p:cNvCxnSpPr>
          <p:nvPr/>
        </p:nvCxnSpPr>
        <p:spPr>
          <a:xfrm flipV="1">
            <a:off x="2623457" y="5001532"/>
            <a:ext cx="804458" cy="332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A47DA238-9E4B-AC18-DC75-0CECDB6E308E}"/>
              </a:ext>
            </a:extLst>
          </p:cNvPr>
          <p:cNvCxnSpPr>
            <a:cxnSpLocks/>
          </p:cNvCxnSpPr>
          <p:nvPr/>
        </p:nvCxnSpPr>
        <p:spPr>
          <a:xfrm flipV="1">
            <a:off x="8418470" y="3429000"/>
            <a:ext cx="921472" cy="1080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85B53DB9-E756-92EA-C998-40B2AA7A0FFE}"/>
              </a:ext>
            </a:extLst>
          </p:cNvPr>
          <p:cNvCxnSpPr>
            <a:cxnSpLocks/>
          </p:cNvCxnSpPr>
          <p:nvPr/>
        </p:nvCxnSpPr>
        <p:spPr>
          <a:xfrm flipH="1" flipV="1">
            <a:off x="9513859" y="3429000"/>
            <a:ext cx="1057330" cy="1080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714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Válku ne, mír! </a:t>
            </a:r>
            <a:r>
              <a:rPr lang="cs-CZ" dirty="0">
                <a:sym typeface="Wingdings" panose="05000000000000000000" pitchFamily="2" charset="2"/>
              </a:rPr>
              <a:t>VS </a:t>
            </a:r>
            <a:r>
              <a:rPr lang="cs-CZ" i="1" dirty="0">
                <a:sym typeface="Wingdings" panose="05000000000000000000" pitchFamily="2" charset="2"/>
              </a:rPr>
              <a:t>Válku, ne mír!</a:t>
            </a:r>
          </a:p>
          <a:p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Tvoje stará pila leží ve sklepě.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Tvoje stará pila leží ve sklepě.</a:t>
            </a:r>
            <a:r>
              <a:rPr lang="cs-CZ" dirty="0">
                <a:sym typeface="Wingdings" panose="05000000000000000000" pitchFamily="2" charset="2"/>
              </a:rPr>
              <a:t> VS </a:t>
            </a:r>
            <a:r>
              <a:rPr lang="cs-CZ" i="1" dirty="0">
                <a:sym typeface="Wingdings" panose="05000000000000000000" pitchFamily="2" charset="2"/>
              </a:rPr>
              <a:t>Tvoje stará pila, leží ve sklepě.</a:t>
            </a:r>
          </a:p>
        </p:txBody>
      </p:sp>
    </p:spTree>
    <p:extLst>
      <p:ext uri="{BB962C8B-B14F-4D97-AF65-F5344CB8AC3E}">
        <p14:creationId xmlns:p14="http://schemas.microsoft.com/office/powerpoint/2010/main" val="386791057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zmnožení: pravopisný rozdíl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787743" cy="4814661"/>
          </a:xfrm>
        </p:spPr>
        <p:txBody>
          <a:bodyPr>
            <a:normAutofit/>
          </a:bodyPr>
          <a:lstStyle/>
          <a:p>
            <a:r>
              <a:rPr lang="cs-CZ" b="1" dirty="0"/>
              <a:t>u koordinační skupiny </a:t>
            </a:r>
            <a:r>
              <a:rPr lang="cs-CZ" dirty="0"/>
              <a:t>oddělíme čárkami jen její složky, je-li to nutné</a:t>
            </a:r>
          </a:p>
          <a:p>
            <a:pPr lvl="1"/>
            <a:r>
              <a:rPr lang="cs-CZ" i="1" dirty="0"/>
              <a:t>Těšíme se na sníh a mráz a Vánoce. </a:t>
            </a:r>
            <a:r>
              <a:rPr lang="cs-CZ" dirty="0"/>
              <a:t>VS </a:t>
            </a:r>
            <a:r>
              <a:rPr lang="cs-CZ" i="1" dirty="0"/>
              <a:t>Těšíme se na sníh, mráz a Vánoce</a:t>
            </a:r>
            <a:r>
              <a:rPr lang="cs-CZ" dirty="0"/>
              <a:t>. </a:t>
            </a:r>
            <a:endParaRPr lang="cs-CZ" i="1" dirty="0"/>
          </a:p>
          <a:p>
            <a:endParaRPr lang="cs-CZ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498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zmnožení: pravopisný rozdíl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787743" cy="4814661"/>
          </a:xfrm>
        </p:spPr>
        <p:txBody>
          <a:bodyPr>
            <a:normAutofit/>
          </a:bodyPr>
          <a:lstStyle/>
          <a:p>
            <a:r>
              <a:rPr lang="cs-CZ" b="1" dirty="0"/>
              <a:t>u koordinační skupiny </a:t>
            </a:r>
            <a:r>
              <a:rPr lang="cs-CZ" dirty="0"/>
              <a:t>oddělíme čárkami jen její složky, je-li to nutné</a:t>
            </a:r>
          </a:p>
          <a:p>
            <a:pPr lvl="1"/>
            <a:r>
              <a:rPr lang="cs-CZ" i="1" dirty="0"/>
              <a:t>Těšíme se na sníh a mráz a Vánoce. </a:t>
            </a:r>
            <a:r>
              <a:rPr lang="cs-CZ" dirty="0"/>
              <a:t>VS </a:t>
            </a:r>
            <a:r>
              <a:rPr lang="cs-CZ" i="1" dirty="0"/>
              <a:t>Těšíme se na sníh, mráz a Vánoce</a:t>
            </a:r>
            <a:r>
              <a:rPr lang="cs-CZ" dirty="0"/>
              <a:t>. </a:t>
            </a:r>
            <a:endParaRPr lang="cs-CZ" i="1" dirty="0"/>
          </a:p>
          <a:p>
            <a:endParaRPr lang="cs-CZ" b="1" dirty="0"/>
          </a:p>
          <a:p>
            <a:r>
              <a:rPr lang="cs-CZ" b="1" dirty="0"/>
              <a:t>u </a:t>
            </a:r>
            <a:r>
              <a:rPr lang="cs-CZ" b="1" dirty="0" err="1"/>
              <a:t>adordinační</a:t>
            </a:r>
            <a:r>
              <a:rPr lang="cs-CZ" b="1" dirty="0"/>
              <a:t> skupiny </a:t>
            </a:r>
            <a:r>
              <a:rPr lang="cs-CZ" dirty="0"/>
              <a:t>oddělíme </a:t>
            </a:r>
            <a:r>
              <a:rPr lang="cs-CZ" b="1" dirty="0"/>
              <a:t>čárkami</a:t>
            </a:r>
            <a:r>
              <a:rPr lang="cs-CZ" dirty="0"/>
              <a:t> její </a:t>
            </a:r>
            <a:r>
              <a:rPr lang="cs-CZ" b="1" dirty="0"/>
              <a:t>složky</a:t>
            </a:r>
            <a:r>
              <a:rPr lang="cs-CZ" dirty="0"/>
              <a:t> </a:t>
            </a:r>
            <a:r>
              <a:rPr lang="cs-CZ" b="1" dirty="0"/>
              <a:t>i celou skupinu </a:t>
            </a:r>
            <a:r>
              <a:rPr lang="cs-CZ" dirty="0"/>
              <a:t>na konci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1115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zmnožení: pravopisný rozdíl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787743" cy="4814661"/>
          </a:xfrm>
        </p:spPr>
        <p:txBody>
          <a:bodyPr>
            <a:normAutofit/>
          </a:bodyPr>
          <a:lstStyle/>
          <a:p>
            <a:r>
              <a:rPr lang="cs-CZ" b="1" dirty="0"/>
              <a:t>u koordinační skupiny </a:t>
            </a:r>
            <a:r>
              <a:rPr lang="cs-CZ" dirty="0"/>
              <a:t>oddělíme čárkami jen její složky, je-li to nutné</a:t>
            </a:r>
          </a:p>
          <a:p>
            <a:pPr lvl="1"/>
            <a:r>
              <a:rPr lang="cs-CZ" i="1" dirty="0"/>
              <a:t>Těšíme se na sníh a mráz a Vánoce. </a:t>
            </a:r>
            <a:r>
              <a:rPr lang="cs-CZ" dirty="0"/>
              <a:t>VS </a:t>
            </a:r>
            <a:r>
              <a:rPr lang="cs-CZ" i="1" dirty="0"/>
              <a:t>Těšíme se na sníh, mráz a Vánoce</a:t>
            </a:r>
            <a:r>
              <a:rPr lang="cs-CZ" dirty="0"/>
              <a:t>. </a:t>
            </a:r>
            <a:endParaRPr lang="cs-CZ" i="1" dirty="0"/>
          </a:p>
          <a:p>
            <a:endParaRPr lang="cs-CZ" b="1" dirty="0"/>
          </a:p>
          <a:p>
            <a:r>
              <a:rPr lang="cs-CZ" b="1" dirty="0"/>
              <a:t>u </a:t>
            </a:r>
            <a:r>
              <a:rPr lang="cs-CZ" b="1" dirty="0" err="1"/>
              <a:t>adordinační</a:t>
            </a:r>
            <a:r>
              <a:rPr lang="cs-CZ" b="1" dirty="0"/>
              <a:t> skupiny </a:t>
            </a:r>
            <a:r>
              <a:rPr lang="cs-CZ" dirty="0"/>
              <a:t>oddělíme </a:t>
            </a:r>
            <a:r>
              <a:rPr lang="cs-CZ" b="1" dirty="0"/>
              <a:t>čárkami</a:t>
            </a:r>
            <a:r>
              <a:rPr lang="cs-CZ" dirty="0"/>
              <a:t> její </a:t>
            </a:r>
            <a:r>
              <a:rPr lang="cs-CZ" b="1" dirty="0"/>
              <a:t>složky</a:t>
            </a:r>
            <a:r>
              <a:rPr lang="cs-CZ" dirty="0"/>
              <a:t> </a:t>
            </a:r>
            <a:r>
              <a:rPr lang="cs-CZ" b="1" dirty="0"/>
              <a:t>i celou skupinu </a:t>
            </a:r>
            <a:r>
              <a:rPr lang="cs-CZ" dirty="0"/>
              <a:t>na konci</a:t>
            </a:r>
          </a:p>
          <a:p>
            <a:pPr lvl="1"/>
            <a:r>
              <a:rPr lang="cs-CZ" i="1" dirty="0"/>
              <a:t>Herečka Olga Scheinpflugová, manželka Karla Čapka, sama také měla spisovatelské ambice.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331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2216A-4D86-7CD6-2538-5AAAEB2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zmnožení: pravopisný rozdíl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1652C-0BAF-7E02-8C6E-321193C0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1825624"/>
            <a:ext cx="10787743" cy="4814661"/>
          </a:xfrm>
        </p:spPr>
        <p:txBody>
          <a:bodyPr>
            <a:normAutofit/>
          </a:bodyPr>
          <a:lstStyle/>
          <a:p>
            <a:r>
              <a:rPr lang="cs-CZ" b="1" dirty="0"/>
              <a:t>u koordinační skupiny </a:t>
            </a:r>
            <a:r>
              <a:rPr lang="cs-CZ" dirty="0"/>
              <a:t>oddělíme čárkami jen její složky, je-li to nutné</a:t>
            </a:r>
          </a:p>
          <a:p>
            <a:pPr lvl="1"/>
            <a:r>
              <a:rPr lang="cs-CZ" i="1" dirty="0"/>
              <a:t>Těšíme se na sníh a mráz a Vánoce. </a:t>
            </a:r>
            <a:r>
              <a:rPr lang="cs-CZ" dirty="0"/>
              <a:t>VS </a:t>
            </a:r>
            <a:r>
              <a:rPr lang="cs-CZ" i="1" dirty="0"/>
              <a:t>Těšíme se na sníh, mráz a Vánoce</a:t>
            </a:r>
            <a:r>
              <a:rPr lang="cs-CZ" dirty="0"/>
              <a:t>. </a:t>
            </a:r>
            <a:endParaRPr lang="cs-CZ" i="1" dirty="0"/>
          </a:p>
          <a:p>
            <a:endParaRPr lang="cs-CZ" b="1" dirty="0"/>
          </a:p>
          <a:p>
            <a:r>
              <a:rPr lang="cs-CZ" b="1" dirty="0"/>
              <a:t>u </a:t>
            </a:r>
            <a:r>
              <a:rPr lang="cs-CZ" b="1" dirty="0" err="1"/>
              <a:t>adordinační</a:t>
            </a:r>
            <a:r>
              <a:rPr lang="cs-CZ" b="1" dirty="0"/>
              <a:t> skupiny </a:t>
            </a:r>
            <a:r>
              <a:rPr lang="cs-CZ" dirty="0"/>
              <a:t>oddělíme </a:t>
            </a:r>
            <a:r>
              <a:rPr lang="cs-CZ" b="1" dirty="0"/>
              <a:t>čárkami</a:t>
            </a:r>
            <a:r>
              <a:rPr lang="cs-CZ" dirty="0"/>
              <a:t> její </a:t>
            </a:r>
            <a:r>
              <a:rPr lang="cs-CZ" b="1" dirty="0"/>
              <a:t>složky</a:t>
            </a:r>
            <a:r>
              <a:rPr lang="cs-CZ" dirty="0"/>
              <a:t> </a:t>
            </a:r>
            <a:r>
              <a:rPr lang="cs-CZ" b="1" dirty="0"/>
              <a:t>i celou skupinu </a:t>
            </a:r>
            <a:r>
              <a:rPr lang="cs-CZ" dirty="0"/>
              <a:t>na konci</a:t>
            </a:r>
          </a:p>
          <a:p>
            <a:pPr lvl="1"/>
            <a:r>
              <a:rPr lang="cs-CZ" i="1" dirty="0"/>
              <a:t>Herečka Olga Scheinpflugová, manželka Karla Čapka, sama také měla spisovatelské ambice.</a:t>
            </a:r>
          </a:p>
          <a:p>
            <a:pPr lvl="1"/>
            <a:r>
              <a:rPr lang="cs-CZ" b="1" dirty="0"/>
              <a:t>výjimka: </a:t>
            </a:r>
            <a:r>
              <a:rPr lang="cs-CZ" dirty="0"/>
              <a:t>při </a:t>
            </a:r>
            <a:r>
              <a:rPr lang="cs-CZ" b="1" dirty="0"/>
              <a:t>plném ztotožnění </a:t>
            </a:r>
            <a:r>
              <a:rPr lang="cs-CZ" dirty="0"/>
              <a:t>obou složek skupiny </a:t>
            </a:r>
            <a:r>
              <a:rPr lang="cs-CZ" b="1" dirty="0"/>
              <a:t>čárku</a:t>
            </a:r>
            <a:r>
              <a:rPr lang="cs-CZ" dirty="0"/>
              <a:t> </a:t>
            </a:r>
            <a:r>
              <a:rPr lang="cs-CZ" b="1" dirty="0"/>
              <a:t>nepíšeme</a:t>
            </a:r>
            <a:endParaRPr lang="cs-CZ" dirty="0"/>
          </a:p>
          <a:p>
            <a:pPr lvl="2"/>
            <a:r>
              <a:rPr lang="cs-CZ" b="1" dirty="0"/>
              <a:t>označují výrazy: </a:t>
            </a:r>
            <a:r>
              <a:rPr lang="cs-CZ" b="1" i="1" dirty="0"/>
              <a:t>čili</a:t>
            </a:r>
            <a:r>
              <a:rPr lang="cs-CZ" b="1" dirty="0"/>
              <a:t>, </a:t>
            </a:r>
            <a:r>
              <a:rPr lang="cs-CZ" b="1" i="1" dirty="0"/>
              <a:t>neboli</a:t>
            </a:r>
            <a:r>
              <a:rPr lang="cs-CZ" b="1" dirty="0"/>
              <a:t>, </a:t>
            </a:r>
            <a:r>
              <a:rPr lang="cs-CZ" b="1" i="1" dirty="0"/>
              <a:t>aneb</a:t>
            </a:r>
          </a:p>
          <a:p>
            <a:pPr lvl="2"/>
            <a:r>
              <a:rPr lang="cs-CZ" i="1" dirty="0"/>
              <a:t>Studujeme skladbu čili syntax. Nebaví nás gramatika neboli mluvnice.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13395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47C88-0A90-1150-B993-9C515A85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koordinace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755998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7226E-896D-C749-7918-E947FA5A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koordinace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A4E1E1-BD0B-F957-D9BC-D8723D549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typy spojení koordinovaných složek = </a:t>
            </a:r>
            <a:r>
              <a:rPr lang="cs-CZ" dirty="0" err="1"/>
              <a:t>konjunktů</a:t>
            </a:r>
            <a:endParaRPr lang="cs-CZ" dirty="0"/>
          </a:p>
          <a:p>
            <a:endParaRPr lang="cs-CZ" dirty="0"/>
          </a:p>
          <a:p>
            <a:pPr lvl="1"/>
            <a:r>
              <a:rPr lang="cs-CZ" b="1" dirty="0"/>
              <a:t>souřadící spojky </a:t>
            </a:r>
            <a:r>
              <a:rPr lang="cs-CZ" dirty="0"/>
              <a:t>(a, ale, nebo, až, …)</a:t>
            </a:r>
          </a:p>
          <a:p>
            <a:pPr lvl="2"/>
            <a:r>
              <a:rPr lang="cs-CZ" i="1" dirty="0"/>
              <a:t>Matouš a Marek a Lukáš</a:t>
            </a:r>
          </a:p>
          <a:p>
            <a:pPr lvl="2"/>
            <a:endParaRPr lang="cs-CZ" i="1" dirty="0"/>
          </a:p>
          <a:p>
            <a:pPr lvl="1"/>
            <a:r>
              <a:rPr lang="cs-CZ" b="1" dirty="0"/>
              <a:t>vícečlenné výrazy </a:t>
            </a:r>
            <a:r>
              <a:rPr lang="cs-CZ" dirty="0"/>
              <a:t>(buď – (a)nebo, nejen – ale)</a:t>
            </a:r>
          </a:p>
          <a:p>
            <a:pPr lvl="2"/>
            <a:r>
              <a:rPr lang="cs-CZ" i="1" dirty="0"/>
              <a:t>buď Matouš, nebo Marek</a:t>
            </a:r>
          </a:p>
          <a:p>
            <a:pPr lvl="2"/>
            <a:endParaRPr lang="cs-CZ" i="1" dirty="0"/>
          </a:p>
          <a:p>
            <a:pPr lvl="1"/>
            <a:r>
              <a:rPr lang="cs-CZ" b="1" dirty="0"/>
              <a:t>juxtapozice </a:t>
            </a:r>
            <a:r>
              <a:rPr lang="cs-CZ" b="1"/>
              <a:t>= asyndetické </a:t>
            </a:r>
            <a:r>
              <a:rPr lang="cs-CZ" b="1" dirty="0"/>
              <a:t>spojení </a:t>
            </a:r>
            <a:r>
              <a:rPr lang="cs-CZ" dirty="0"/>
              <a:t>(prosté spojení, označeno čárkou) </a:t>
            </a:r>
          </a:p>
          <a:p>
            <a:pPr lvl="2"/>
            <a:r>
              <a:rPr lang="cs-CZ" i="1" dirty="0"/>
              <a:t>Matouš, Marek, Lukáš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6477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2DBDC-AE1C-76CC-93A3-6F33B196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koordinace: významové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DE1C8-72CB-A386-BE77-B92189EA3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54620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2DBDC-AE1C-76CC-93A3-6F33B196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koordinace: významové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DE1C8-72CB-A386-BE77-B92189EA3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a) slučovací (</a:t>
            </a:r>
            <a:r>
              <a:rPr lang="cs-CZ" b="1" i="1" dirty="0"/>
              <a:t>a</a:t>
            </a:r>
            <a:r>
              <a:rPr lang="cs-CZ" b="1" dirty="0"/>
              <a:t>, </a:t>
            </a:r>
            <a:r>
              <a:rPr lang="cs-CZ" b="1" i="1" dirty="0"/>
              <a:t>i</a:t>
            </a:r>
            <a:r>
              <a:rPr lang="cs-CZ" b="1" dirty="0"/>
              <a:t>, </a:t>
            </a:r>
            <a:r>
              <a:rPr lang="cs-CZ" b="1" i="1" dirty="0"/>
              <a:t>ani</a:t>
            </a:r>
            <a:r>
              <a:rPr lang="cs-CZ" b="1" dirty="0"/>
              <a:t>, </a:t>
            </a:r>
            <a:r>
              <a:rPr lang="cs-CZ" b="1" i="1" dirty="0"/>
              <a:t>(a)nebo</a:t>
            </a:r>
            <a:r>
              <a:rPr lang="cs-CZ" b="1" dirty="0"/>
              <a:t>, </a:t>
            </a:r>
            <a:r>
              <a:rPr lang="cs-CZ" b="1" i="1" dirty="0"/>
              <a:t>či</a:t>
            </a:r>
            <a:r>
              <a:rPr lang="cs-CZ" b="1" dirty="0"/>
              <a:t>, </a:t>
            </a:r>
            <a:r>
              <a:rPr lang="cs-CZ" b="1" i="1" dirty="0"/>
              <a:t>jednak – jednak</a:t>
            </a:r>
            <a:r>
              <a:rPr lang="cs-CZ" b="1" dirty="0"/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53069669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2DBDC-AE1C-76CC-93A3-6F33B196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koordinace: významové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DE1C8-72CB-A386-BE77-B92189EA3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a) slučovací (</a:t>
            </a:r>
            <a:r>
              <a:rPr lang="cs-CZ" b="1" i="1" dirty="0"/>
              <a:t>a</a:t>
            </a:r>
            <a:r>
              <a:rPr lang="cs-CZ" b="1" dirty="0"/>
              <a:t>, </a:t>
            </a:r>
            <a:r>
              <a:rPr lang="cs-CZ" b="1" i="1" dirty="0"/>
              <a:t>i</a:t>
            </a:r>
            <a:r>
              <a:rPr lang="cs-CZ" b="1" dirty="0"/>
              <a:t>, </a:t>
            </a:r>
            <a:r>
              <a:rPr lang="cs-CZ" b="1" i="1" dirty="0"/>
              <a:t>ani</a:t>
            </a:r>
            <a:r>
              <a:rPr lang="cs-CZ" b="1" dirty="0"/>
              <a:t>, </a:t>
            </a:r>
            <a:r>
              <a:rPr lang="cs-CZ" b="1" i="1" dirty="0"/>
              <a:t>(a)nebo</a:t>
            </a:r>
            <a:r>
              <a:rPr lang="cs-CZ" b="1" dirty="0"/>
              <a:t>, </a:t>
            </a:r>
            <a:r>
              <a:rPr lang="cs-CZ" b="1" i="1" dirty="0"/>
              <a:t>či</a:t>
            </a:r>
            <a:r>
              <a:rPr lang="cs-CZ" b="1" dirty="0"/>
              <a:t>, </a:t>
            </a:r>
            <a:r>
              <a:rPr lang="cs-CZ" b="1" i="1" dirty="0"/>
              <a:t>jednak – jednak</a:t>
            </a:r>
            <a:r>
              <a:rPr lang="cs-CZ" b="1" dirty="0"/>
              <a:t>, …)</a:t>
            </a:r>
          </a:p>
          <a:p>
            <a:r>
              <a:rPr lang="cs-CZ" b="1" dirty="0"/>
              <a:t>b) stupňovací (</a:t>
            </a:r>
            <a:r>
              <a:rPr lang="cs-CZ" b="1" i="1" dirty="0"/>
              <a:t>nejen – ale i</a:t>
            </a:r>
            <a:r>
              <a:rPr lang="cs-CZ" b="1" dirty="0"/>
              <a:t>, </a:t>
            </a:r>
            <a:r>
              <a:rPr lang="cs-CZ" b="1" i="1" dirty="0"/>
              <a:t>ba až</a:t>
            </a:r>
            <a:r>
              <a:rPr lang="cs-CZ" b="1" dirty="0"/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33839387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2DBDC-AE1C-76CC-93A3-6F33B196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koordinace: významové vztahy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DE1C8-72CB-A386-BE77-B92189EA3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a) slučovací (</a:t>
            </a:r>
            <a:r>
              <a:rPr lang="cs-CZ" b="1" i="1" dirty="0"/>
              <a:t>a</a:t>
            </a:r>
            <a:r>
              <a:rPr lang="cs-CZ" b="1" dirty="0"/>
              <a:t>, </a:t>
            </a:r>
            <a:r>
              <a:rPr lang="cs-CZ" b="1" i="1" dirty="0"/>
              <a:t>i</a:t>
            </a:r>
            <a:r>
              <a:rPr lang="cs-CZ" b="1" dirty="0"/>
              <a:t>, </a:t>
            </a:r>
            <a:r>
              <a:rPr lang="cs-CZ" b="1" i="1" dirty="0"/>
              <a:t>ani</a:t>
            </a:r>
            <a:r>
              <a:rPr lang="cs-CZ" b="1" dirty="0"/>
              <a:t>, </a:t>
            </a:r>
            <a:r>
              <a:rPr lang="cs-CZ" b="1" i="1" dirty="0"/>
              <a:t>(a)nebo</a:t>
            </a:r>
            <a:r>
              <a:rPr lang="cs-CZ" b="1" dirty="0"/>
              <a:t>, </a:t>
            </a:r>
            <a:r>
              <a:rPr lang="cs-CZ" b="1" i="1" dirty="0"/>
              <a:t>či</a:t>
            </a:r>
            <a:r>
              <a:rPr lang="cs-CZ" b="1" dirty="0"/>
              <a:t>, </a:t>
            </a:r>
            <a:r>
              <a:rPr lang="cs-CZ" b="1" i="1" dirty="0"/>
              <a:t>jednak – jednak</a:t>
            </a:r>
            <a:r>
              <a:rPr lang="cs-CZ" b="1" dirty="0"/>
              <a:t>, …)</a:t>
            </a:r>
          </a:p>
          <a:p>
            <a:r>
              <a:rPr lang="cs-CZ" b="1" dirty="0"/>
              <a:t>b) stupňovací (</a:t>
            </a:r>
            <a:r>
              <a:rPr lang="cs-CZ" b="1" i="1" dirty="0"/>
              <a:t>nejen – ale i</a:t>
            </a:r>
            <a:r>
              <a:rPr lang="cs-CZ" b="1" dirty="0"/>
              <a:t>, </a:t>
            </a:r>
            <a:r>
              <a:rPr lang="cs-CZ" b="1" i="1" dirty="0"/>
              <a:t>ba až</a:t>
            </a:r>
            <a:r>
              <a:rPr lang="cs-CZ" b="1" dirty="0"/>
              <a:t>, …)</a:t>
            </a:r>
          </a:p>
          <a:p>
            <a:r>
              <a:rPr lang="cs-CZ" b="1" dirty="0"/>
              <a:t>c) odporovací (</a:t>
            </a:r>
            <a:r>
              <a:rPr lang="cs-CZ" b="1" i="1" dirty="0"/>
              <a:t>ne – ale</a:t>
            </a:r>
            <a:r>
              <a:rPr lang="cs-CZ" b="1" dirty="0"/>
              <a:t>, </a:t>
            </a:r>
            <a:r>
              <a:rPr lang="cs-CZ" b="1" i="1" dirty="0"/>
              <a:t>jenže</a:t>
            </a:r>
            <a:r>
              <a:rPr lang="cs-CZ" b="1" dirty="0"/>
              <a:t>, …)</a:t>
            </a:r>
          </a:p>
          <a:p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533759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10335</Words>
  <Application>Microsoft Office PowerPoint</Application>
  <PresentationFormat>Širokoúhlá obrazovka</PresentationFormat>
  <Paragraphs>1600</Paragraphs>
  <Slides>236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236</vt:i4>
      </vt:variant>
    </vt:vector>
  </HeadingPairs>
  <TitlesOfParts>
    <vt:vector size="242" baseType="lpstr">
      <vt:lpstr>Arial</vt:lpstr>
      <vt:lpstr>Calibri</vt:lpstr>
      <vt:lpstr>Calibri </vt:lpstr>
      <vt:lpstr>Calibri Light</vt:lpstr>
      <vt:lpstr>Wingdings</vt:lpstr>
      <vt:lpstr>Motiv Office</vt:lpstr>
      <vt:lpstr>Syntax</vt:lpstr>
      <vt:lpstr>cíl předmětu </vt:lpstr>
      <vt:lpstr>je interpunkce důležitá…?</vt:lpstr>
      <vt:lpstr>je interpunkce důležitá…?</vt:lpstr>
      <vt:lpstr>je interpunkce důležitá…?</vt:lpstr>
      <vt:lpstr>je interpunkce důležitá…?</vt:lpstr>
      <vt:lpstr>je interpunkce důležitá…?</vt:lpstr>
      <vt:lpstr>je interpunkce důležitá…?</vt:lpstr>
      <vt:lpstr>je interpunkce důležitá…?</vt:lpstr>
      <vt:lpstr>je interpunkce důležitá…?</vt:lpstr>
      <vt:lpstr>je interpunkce důležitá…?</vt:lpstr>
      <vt:lpstr>je interpunkce důležitá…?</vt:lpstr>
      <vt:lpstr>literatura</vt:lpstr>
      <vt:lpstr>literatura</vt:lpstr>
      <vt:lpstr>literatura</vt:lpstr>
      <vt:lpstr>internetové zdroje</vt:lpstr>
      <vt:lpstr>k čemu je dobrá syntax…?</vt:lpstr>
      <vt:lpstr>k čemu je dobrá syntax…?</vt:lpstr>
      <vt:lpstr>k čemu je dobrá syntax…?</vt:lpstr>
      <vt:lpstr>k čemu je dobrá syntax…?</vt:lpstr>
      <vt:lpstr>k čemu je dobrá syntax…?</vt:lpstr>
      <vt:lpstr>k čemu je dobrá syntax…?</vt:lpstr>
      <vt:lpstr>paradigmatická VS syntagmatická organizace</vt:lpstr>
      <vt:lpstr>paradigmatická VS syntagmatická organizace</vt:lpstr>
      <vt:lpstr>paradigmatická VS syntagmatická organizace</vt:lpstr>
      <vt:lpstr>Kdo/co, kdy, kde, s kým/čím, co dělali </vt:lpstr>
      <vt:lpstr>kdo/co, kdy, kde, s kým/čím, co dělali</vt:lpstr>
      <vt:lpstr>kdo/co, kdy, kde, s kým/čím, co dělali</vt:lpstr>
      <vt:lpstr>kdo/co, kdy, kde, s kým/čím, co dělali</vt:lpstr>
      <vt:lpstr>kdo/co, kdy, kde, s kým/čím, co dělali</vt:lpstr>
      <vt:lpstr>Prezentace aplikace PowerPoint</vt:lpstr>
      <vt:lpstr>Prezentace aplikace PowerPoint</vt:lpstr>
      <vt:lpstr>Prezentace aplikace PowerPoint</vt:lpstr>
      <vt:lpstr>k čemu je dobrá syntax…?</vt:lpstr>
      <vt:lpstr>k čemu je dobrá syntax…?</vt:lpstr>
      <vt:lpstr>syntax</vt:lpstr>
      <vt:lpstr>syntax</vt:lpstr>
      <vt:lpstr>syntax</vt:lpstr>
      <vt:lpstr>syntax</vt:lpstr>
      <vt:lpstr>syntax</vt:lpstr>
      <vt:lpstr>syntax</vt:lpstr>
      <vt:lpstr>Prezentace aplikace PowerPoint</vt:lpstr>
      <vt:lpstr>syntax</vt:lpstr>
      <vt:lpstr>co je věta?</vt:lpstr>
      <vt:lpstr>co je věta?</vt:lpstr>
      <vt:lpstr>co je věta?</vt:lpstr>
      <vt:lpstr>co je věta?</vt:lpstr>
      <vt:lpstr>co je věta?</vt:lpstr>
      <vt:lpstr>co je věta?</vt:lpstr>
      <vt:lpstr>co je věta?</vt:lpstr>
      <vt:lpstr>věta</vt:lpstr>
      <vt:lpstr>věta</vt:lpstr>
      <vt:lpstr>věta</vt:lpstr>
      <vt:lpstr>věta</vt:lpstr>
      <vt:lpstr>věta</vt:lpstr>
      <vt:lpstr>věta</vt:lpstr>
      <vt:lpstr>věta</vt:lpstr>
      <vt:lpstr>základní syntaktické jednotky</vt:lpstr>
      <vt:lpstr>základní syntaktické jednotky</vt:lpstr>
      <vt:lpstr>výpověď</vt:lpstr>
      <vt:lpstr>výpověď</vt:lpstr>
      <vt:lpstr>výpověď</vt:lpstr>
      <vt:lpstr>výpověď</vt:lpstr>
      <vt:lpstr>CVIČENÍ</vt:lpstr>
      <vt:lpstr>syntaktické vztahy</vt:lpstr>
      <vt:lpstr>syntaktické vztahy</vt:lpstr>
      <vt:lpstr>syntaktické vztahy</vt:lpstr>
      <vt:lpstr>syntaktické vztahy</vt:lpstr>
      <vt:lpstr>syntaktické vztahy</vt:lpstr>
      <vt:lpstr>syntaktické vztahy</vt:lpstr>
      <vt:lpstr>syntaktické vztahy</vt:lpstr>
      <vt:lpstr>syntaktické vztahy</vt:lpstr>
      <vt:lpstr>syntaktické vztahy</vt:lpstr>
      <vt:lpstr>syntaktické vztahy</vt:lpstr>
      <vt:lpstr>zmnožení</vt:lpstr>
      <vt:lpstr>zmnožení</vt:lpstr>
      <vt:lpstr>zmnožení</vt:lpstr>
      <vt:lpstr>zmnožení</vt:lpstr>
      <vt:lpstr>zmnožení</vt:lpstr>
      <vt:lpstr>zmnožení</vt:lpstr>
      <vt:lpstr>zmnožení</vt:lpstr>
      <vt:lpstr>zmnožení</vt:lpstr>
      <vt:lpstr>zmnožení</vt:lpstr>
      <vt:lpstr>zmnožení</vt:lpstr>
      <vt:lpstr>zmnožení</vt:lpstr>
      <vt:lpstr>zmnožení</vt:lpstr>
      <vt:lpstr>zmnožení</vt:lpstr>
      <vt:lpstr> koordinace   VS     adordinace</vt:lpstr>
      <vt:lpstr> koordinace (typy)  VS    adordinace</vt:lpstr>
      <vt:lpstr>zmnožení: pravopisný rozdíl</vt:lpstr>
      <vt:lpstr>zmnožení: pravopisný rozdíl</vt:lpstr>
      <vt:lpstr>zmnožení: pravopisný rozdíl</vt:lpstr>
      <vt:lpstr>zmnožení: pravopisný rozdíl</vt:lpstr>
      <vt:lpstr>koordinace</vt:lpstr>
      <vt:lpstr>koordinace</vt:lpstr>
      <vt:lpstr>koordinace: významové vztahy</vt:lpstr>
      <vt:lpstr>koordinace: významové vztahy</vt:lpstr>
      <vt:lpstr>koordinace: významové vztahy</vt:lpstr>
      <vt:lpstr>koordinace: významové vztahy</vt:lpstr>
      <vt:lpstr>koordinace: významové vztahy</vt:lpstr>
      <vt:lpstr>koordinace: významové vztahy</vt:lpstr>
      <vt:lpstr>koordinace: významové vztahy</vt:lpstr>
      <vt:lpstr>koordinace: psaní čárky</vt:lpstr>
      <vt:lpstr>koordinace: psaní čárky</vt:lpstr>
      <vt:lpstr>koordinace: psaní čárky</vt:lpstr>
      <vt:lpstr>koordinace: psaní čárky</vt:lpstr>
      <vt:lpstr>koordinace: psaní čárky</vt:lpstr>
      <vt:lpstr>adordinace</vt:lpstr>
      <vt:lpstr>adordinace</vt:lpstr>
      <vt:lpstr>adordinace</vt:lpstr>
      <vt:lpstr>adordinace: identifikace</vt:lpstr>
      <vt:lpstr>adordinace: identifikace</vt:lpstr>
      <vt:lpstr>adordinace: identifikace</vt:lpstr>
      <vt:lpstr>adordinace: identifikace</vt:lpstr>
      <vt:lpstr>adordinace: identifikace</vt:lpstr>
      <vt:lpstr>adordinace: identifikace</vt:lpstr>
      <vt:lpstr>adordinace: klasifikace</vt:lpstr>
      <vt:lpstr>adordinace: klasifikace</vt:lpstr>
      <vt:lpstr>adordinace: klasifikace</vt:lpstr>
      <vt:lpstr>adordinace: klasifikace</vt:lpstr>
      <vt:lpstr>adordinace: zpřesnění</vt:lpstr>
      <vt:lpstr>adordinace: sumarizace</vt:lpstr>
      <vt:lpstr>adordinace: ztotožnění</vt:lpstr>
      <vt:lpstr>cvičení</vt:lpstr>
      <vt:lpstr> koordinace   VS     adordinace</vt:lpstr>
      <vt:lpstr>rozlište koordinační a adordinační skupinu</vt:lpstr>
      <vt:lpstr>rozlište koordinační a adordinační skupinu</vt:lpstr>
      <vt:lpstr>rozlište koordinační a adordinační skupinu</vt:lpstr>
      <vt:lpstr>rozlište koordinační a adordinační skupinu</vt:lpstr>
      <vt:lpstr>rozlište koordinační a adordinační skupinu</vt:lpstr>
      <vt:lpstr>rozlište koordinační a adordinační skupinu</vt:lpstr>
      <vt:lpstr>rozlište koordinační a adordinační skupinu</vt:lpstr>
      <vt:lpstr>rozlište koordinační a adordinační skupinu</vt:lpstr>
      <vt:lpstr>ROZLIŠTE KOORDINACI VS ADORDINACI A DOPLŇTE ČÁRKY</vt:lpstr>
      <vt:lpstr>ROZLIŠTE KOORDINACI VS ADORDINACI A DOPLŇTE ČÁRKY</vt:lpstr>
      <vt:lpstr>ROZLIŠTE KOORDINACI VS ADORDINACI A DOPLŇTE ČÁRKY</vt:lpstr>
      <vt:lpstr>ROZLIŠTE KOORDINACI VS ADORDINACI A DOPLŇTE ČÁRKY</vt:lpstr>
      <vt:lpstr>ROZLIŠTE KOORDINACI VS ADORDINACI A DOPLŇTE ČÁRKY</vt:lpstr>
      <vt:lpstr>ROZLIŠTE KOORDINACI VS ADORDINACI A DOPLŇTE ČÁRKY</vt:lpstr>
      <vt:lpstr>ROZLIŠTE KOORDINACI VS ADORDINACI A DOPLŇTE ČÁRKY</vt:lpstr>
      <vt:lpstr>ROZLIŠTE KOORDINACI VS ADORDINACI A DOPLŇTE ČÁRKY</vt:lpstr>
      <vt:lpstr>ROZLIŠTE KOORDINACI VS ADORDINACI A DOPLŇTE ČÁRKY</vt:lpstr>
      <vt:lpstr>ROZLIŠTE KOORDINACI VS ADORDINACI A DOPLŇTE ČÁRKY</vt:lpstr>
      <vt:lpstr>ROZLIŠTE KOORDINACI VS ADORDINACI A DOPLŇTE ČÁRKY</vt:lpstr>
      <vt:lpstr>ROZLIŠTE KOORDINACI VS ADORDINACI A DOPLŇTE ČÁRKY</vt:lpstr>
      <vt:lpstr>ROZLIŠTE KOORDINACI VS ADORDINACI A DOPLŇTE ČÁRKY</vt:lpstr>
      <vt:lpstr>ROZLIŠTE KOORDINACI VS ADORDINACI A DOPLŇTE ČÁRKY</vt:lpstr>
      <vt:lpstr>spojka ani</vt:lpstr>
      <vt:lpstr>spojka ani</vt:lpstr>
      <vt:lpstr>spojka ani</vt:lpstr>
      <vt:lpstr>spojka ani</vt:lpstr>
      <vt:lpstr>spojka ani</vt:lpstr>
      <vt:lpstr>spojka ani</vt:lpstr>
      <vt:lpstr>spojka ani – ani </vt:lpstr>
      <vt:lpstr>vícenásobné užití ani</vt:lpstr>
      <vt:lpstr>cvičení: ani</vt:lpstr>
      <vt:lpstr>cvičení: ani</vt:lpstr>
      <vt:lpstr>cvičení: ani</vt:lpstr>
      <vt:lpstr>cvičení: ani</vt:lpstr>
      <vt:lpstr>cvičení: ani</vt:lpstr>
      <vt:lpstr>cvičení: ani</vt:lpstr>
      <vt:lpstr>cvičení: ani</vt:lpstr>
      <vt:lpstr>cvičení: ani</vt:lpstr>
      <vt:lpstr>cvičení: ani</vt:lpstr>
      <vt:lpstr>cvičení: ani</vt:lpstr>
      <vt:lpstr>cvičení: ani</vt:lpstr>
      <vt:lpstr>cvičení: ani</vt:lpstr>
      <vt:lpstr>cvičení: ani</vt:lpstr>
      <vt:lpstr>cvičení: ani</vt:lpstr>
      <vt:lpstr>cvičení: ani</vt:lpstr>
      <vt:lpstr>cvičení: ani</vt:lpstr>
      <vt:lpstr>syntaktické vztahy: závislost</vt:lpstr>
      <vt:lpstr>syntaktické vztahy</vt:lpstr>
      <vt:lpstr>závislost</vt:lpstr>
      <vt:lpstr>závislost</vt:lpstr>
      <vt:lpstr>závislost (dominance)</vt:lpstr>
      <vt:lpstr>kongruence</vt:lpstr>
      <vt:lpstr>kongruence</vt:lpstr>
      <vt:lpstr>rekce</vt:lpstr>
      <vt:lpstr>rekce</vt:lpstr>
      <vt:lpstr>adjunkce</vt:lpstr>
      <vt:lpstr>adjunkce</vt:lpstr>
      <vt:lpstr>adjunkce VS rekce</vt:lpstr>
      <vt:lpstr>adjunkce VS rekce</vt:lpstr>
      <vt:lpstr>shrnutí syntaktických vztahů</vt:lpstr>
      <vt:lpstr>pravidla psaní interpunkce</vt:lpstr>
      <vt:lpstr>čárka v souvětí</vt:lpstr>
      <vt:lpstr>bez čárky – hlavní věty</vt:lpstr>
      <vt:lpstr>bez čárky – vedlejší věty</vt:lpstr>
      <vt:lpstr>bez čárky – vedlejší věty</vt:lpstr>
      <vt:lpstr>bez čárky – vedlejší věty</vt:lpstr>
      <vt:lpstr>prostě slučovací spojka v jiném kontextu</vt:lpstr>
      <vt:lpstr>prostě slučovací spojka v jiném kontextu</vt:lpstr>
      <vt:lpstr>oddělování souřadně spojených vět</vt:lpstr>
      <vt:lpstr>bezespoječné spojení: cvičení</vt:lpstr>
      <vt:lpstr>bezespoječné spojení: cvičení</vt:lpstr>
      <vt:lpstr>bezespoječné spojení VH: cvičení  </vt:lpstr>
      <vt:lpstr>bezespoječné spojení: cvičení </vt:lpstr>
      <vt:lpstr>bezespoječné spojení: cvičení </vt:lpstr>
      <vt:lpstr>bezespoječné spojení: cvičení </vt:lpstr>
      <vt:lpstr>bezespoječné spojení VV: cvičení </vt:lpstr>
      <vt:lpstr>a</vt:lpstr>
      <vt:lpstr>než</vt:lpstr>
      <vt:lpstr>než</vt:lpstr>
      <vt:lpstr>VV + výraz s oslabenou větnou platností</vt:lpstr>
      <vt:lpstr>VV + výraz s oslabenou větnou platností</vt:lpstr>
      <vt:lpstr>VV + výraz s oslabenou větnou platností</vt:lpstr>
      <vt:lpstr>VV + výraz s oslabenou větnou platností</vt:lpstr>
      <vt:lpstr>zásady u složitějších konstrukcí</vt:lpstr>
      <vt:lpstr>zásady u složitějších konstrukcí</vt:lpstr>
      <vt:lpstr>zásady u složitějších konstrukcí</vt:lpstr>
      <vt:lpstr>zásady u složitějších konstrukcí</vt:lpstr>
      <vt:lpstr>zásady u složitějších konstrukcí</vt:lpstr>
      <vt:lpstr>infinitivní konstrukce: čárka</vt:lpstr>
      <vt:lpstr>infinitivní konstrukce: čárka</vt:lpstr>
      <vt:lpstr>infinitivní konstrukce: čárka</vt:lpstr>
      <vt:lpstr>vedlejší věty</vt:lpstr>
      <vt:lpstr>interpunkce v jednoduché větě</vt:lpstr>
      <vt:lpstr>interpunkce v jednoduché větě</vt:lpstr>
      <vt:lpstr>přívlastek volný</vt:lpstr>
      <vt:lpstr>přívlastek těsný</vt:lpstr>
      <vt:lpstr>přívlastek několikanásobný a postupně rozvíjející</vt:lpstr>
      <vt:lpstr>přívlastek několikanásobný a postupně rozvíjející</vt:lpstr>
      <vt:lpstr>přívlastek několikanásobný a postupně rozvíjející</vt:lpstr>
      <vt:lpstr>přívlastek několikanásobný a postupně rozvíjející</vt:lpstr>
      <vt:lpstr>přívlastek několikanásobný a postupně rozvíjející</vt:lpstr>
      <vt:lpstr>přívlastek postupně rozvíjející</vt:lpstr>
      <vt:lpstr>přívlastek několikanásobný</vt:lpstr>
      <vt:lpstr>přívlastek několikanásobný</vt:lpstr>
      <vt:lpstr>ustálená spojení bez čárky</vt:lpstr>
      <vt:lpstr>vsuvka</vt:lpstr>
      <vt:lpstr>a to</vt:lpstr>
      <vt:lpstr>doplněk </vt:lpstr>
      <vt:lpstr>interpunkce v jednoduché větě</vt:lpstr>
      <vt:lpstr>souhrnné cvičení interpunkce</vt:lpstr>
      <vt:lpstr>testové cvičení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Syntax</dc:title>
  <dc:creator>Káťa Pelegrinová</dc:creator>
  <cp:lastModifiedBy>Káťa Pelegrinová</cp:lastModifiedBy>
  <cp:revision>71</cp:revision>
  <dcterms:created xsi:type="dcterms:W3CDTF">2022-11-09T09:00:29Z</dcterms:created>
  <dcterms:modified xsi:type="dcterms:W3CDTF">2022-11-11T06:51:01Z</dcterms:modified>
</cp:coreProperties>
</file>