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429" r:id="rId3"/>
    <p:sldId id="427" r:id="rId4"/>
    <p:sldId id="439" r:id="rId5"/>
    <p:sldId id="440" r:id="rId6"/>
    <p:sldId id="441" r:id="rId7"/>
    <p:sldId id="442" r:id="rId8"/>
    <p:sldId id="443" r:id="rId9"/>
    <p:sldId id="444" r:id="rId10"/>
    <p:sldId id="428" r:id="rId11"/>
    <p:sldId id="445" r:id="rId12"/>
    <p:sldId id="449" r:id="rId13"/>
    <p:sldId id="446" r:id="rId14"/>
    <p:sldId id="447" r:id="rId15"/>
    <p:sldId id="437" r:id="rId16"/>
    <p:sldId id="450" r:id="rId17"/>
    <p:sldId id="451" r:id="rId18"/>
    <p:sldId id="452" r:id="rId19"/>
    <p:sldId id="453" r:id="rId20"/>
    <p:sldId id="454" r:id="rId21"/>
    <p:sldId id="430" r:id="rId22"/>
    <p:sldId id="455" r:id="rId23"/>
    <p:sldId id="431" r:id="rId24"/>
    <p:sldId id="456" r:id="rId25"/>
    <p:sldId id="457" r:id="rId26"/>
    <p:sldId id="458" r:id="rId27"/>
    <p:sldId id="459" r:id="rId28"/>
    <p:sldId id="460" r:id="rId29"/>
    <p:sldId id="461" r:id="rId30"/>
    <p:sldId id="432" r:id="rId31"/>
    <p:sldId id="462" r:id="rId32"/>
    <p:sldId id="463" r:id="rId33"/>
    <p:sldId id="464" r:id="rId34"/>
    <p:sldId id="433" r:id="rId35"/>
    <p:sldId id="434" r:id="rId36"/>
    <p:sldId id="465" r:id="rId37"/>
    <p:sldId id="466" r:id="rId38"/>
    <p:sldId id="435" r:id="rId39"/>
    <p:sldId id="467" r:id="rId40"/>
    <p:sldId id="468" r:id="rId41"/>
    <p:sldId id="470" r:id="rId42"/>
    <p:sldId id="436" r:id="rId43"/>
    <p:sldId id="471" r:id="rId44"/>
    <p:sldId id="472" r:id="rId45"/>
    <p:sldId id="438" r:id="rId46"/>
    <p:sldId id="473" r:id="rId47"/>
    <p:sldId id="474" r:id="rId48"/>
    <p:sldId id="475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8BF50-284C-824E-92AE-8D22E233B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2EC851-A229-F6F8-A93C-73120D537C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1C132D-0BFF-EEA7-2491-41D874B7D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096481-9ECD-ABFF-D5D2-044031ED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B74413-1904-E2AD-8F8F-7A1F75EE0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87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895C6-D358-6912-9800-AFE4D43B6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DD03EE-2EA2-B33C-FECF-CD7500700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8E7B06-655F-0693-F464-43E64914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831BCA-C0B3-22E1-C649-1F4D03097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A94426-AB12-A69E-4D84-123E2CE0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78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B0976D-36E8-F051-5CB1-6302D907F1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2EA3F4-186F-BFE4-9681-0D072D32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BFA466-473A-4AD6-B4CA-93A715936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ABC27A-CBF7-337A-4C9A-6175ABCFF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47E0B7-37E1-78AC-1120-C0008CAB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59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ACE84-D051-2739-4917-34C62041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3C311B-66AF-75C4-8830-45B2AD271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241473-BD11-0E6D-4C2F-0DD36E3F6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274F56-A5ED-FD3E-49FF-C147DF76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A4B36-F316-E1F1-687D-9E8A43AC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15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52D4E-FF7D-862B-A617-D62B734DB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88CEF8-DBF1-0677-F0A0-52EFDB0D3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7D523E-D1D1-78FE-B3EE-47176840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989697-598A-4D90-F186-3FC218A4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C922D3-EAF0-600B-5420-3F206C6CF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814E3-4AFB-9290-D927-81AE7E7CC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B9E93-72CA-8870-0A11-4CB0C49FA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08405E-1132-DF31-B508-DAB246B92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D95F33-05E7-2E3A-A384-EBCCC601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39DC7E-C2D3-85A6-D318-8637CC97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32DB82-924E-337C-21B8-73680B90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85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4697A-07E4-D979-53AC-D49EDD8B5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CF7116-6B08-F15B-A197-5176A1A9E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B3EA98-CFB3-C1E0-FEF4-33A10D8E6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0FD1516-1303-8C53-7C42-A89C18CAE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7AA2A2D-E850-36B4-C35D-057370B9FB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C811A00-D8D5-39B9-8C0C-F795B66B3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5810D1E-DC56-8C8D-1300-E07BACAF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7E76F8A-CB9A-66B4-FE42-4CA58802A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78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2F6B7-00B0-8FD2-2B2C-360389805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B0DA06-5ABA-0952-5459-AD304C58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AE75379-752F-7EFD-0578-145FFA30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FB6DA6-76E5-52C7-36A1-60E1EAA8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81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CCD4A67-B0DE-6814-E369-6C827755B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0BF1EF-AD1B-5B97-8CDF-E2E9D631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4B19EA-A37F-B1DE-09D9-32B7C1367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86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F0373-6AC0-C2AB-1B62-3101366D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A8824-84AC-CEF8-C6A1-C0127AA2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4AC20A-C5B4-DDC2-FBDC-7EA9EA242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31984E-3108-AFEE-B0C0-05B3E6FD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3C5F37-EC2D-E8F2-258D-7EB71FCAB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114A7A-D8D1-42A8-B34B-7C010A99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7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93981-370A-A1C9-63EF-0F8F70A3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919DD2-AA3D-1ACE-5F2F-4375355F67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B7AD683-F6B8-3506-E89F-EB5EA5D3D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D8B219-EB35-5B19-7E7A-D5E22B1D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E6D948-0E5B-1185-AD75-3994D7029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790BE9-1982-151D-D1FC-F824AC38D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22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2A6D1ED-7463-8E88-E123-50008C0B6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AC1DA9-CDD0-66A6-8700-FAD823727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135269-FAA9-6B60-C19F-3F9CB39E7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EEFF2-984E-42D1-8637-5F1EC4F3BE8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6689F-539E-0352-2638-4C21F2A68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936CF3-A14E-FE15-7C80-C2D50FACE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E6059-34D2-460D-BF8D-841DE1A30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0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Zvuková stránka a </a:t>
            </a:r>
            <a:r>
              <a:rPr lang="cs-CZ" b="1" dirty="0" err="1"/>
              <a:t>grafémika</a:t>
            </a:r>
            <a:r>
              <a:rPr lang="cs-CZ" b="1" dirty="0"/>
              <a:t> češtiny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013222"/>
            <a:ext cx="4528456" cy="533400"/>
          </a:xfrm>
        </p:spPr>
        <p:txBody>
          <a:bodyPr/>
          <a:lstStyle/>
          <a:p>
            <a:r>
              <a:rPr lang="cs-CZ" dirty="0"/>
              <a:t>Kateřina Pelegrinová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8E6AD-B59E-5CA4-A081-0DCAE282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1DF20-C94D-664E-9DC2-9B5D066D6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15320" cy="4836432"/>
          </a:xfrm>
        </p:spPr>
        <p:txBody>
          <a:bodyPr>
            <a:normAutofit/>
          </a:bodyPr>
          <a:lstStyle/>
          <a:p>
            <a:r>
              <a:rPr lang="cs-CZ" b="1" dirty="0"/>
              <a:t>-</a:t>
            </a:r>
            <a:r>
              <a:rPr lang="cs-CZ" b="1" dirty="0" err="1"/>
              <a:t>sh</a:t>
            </a:r>
            <a:r>
              <a:rPr lang="cs-CZ" b="1" dirty="0"/>
              <a:t>-</a:t>
            </a:r>
            <a:r>
              <a:rPr lang="cs-CZ" dirty="0"/>
              <a:t>  uvnitř slov možná </a:t>
            </a:r>
            <a:r>
              <a:rPr lang="cs-CZ" b="1" dirty="0"/>
              <a:t>regresivní</a:t>
            </a:r>
            <a:r>
              <a:rPr lang="cs-CZ" dirty="0"/>
              <a:t> i </a:t>
            </a:r>
            <a:r>
              <a:rPr lang="cs-CZ" b="1" dirty="0"/>
              <a:t>progresivní</a:t>
            </a:r>
            <a:r>
              <a:rPr lang="cs-CZ" dirty="0"/>
              <a:t> asimilace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59592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8E6AD-B59E-5CA4-A081-0DCAE282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1DF20-C94D-664E-9DC2-9B5D066D6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15320" cy="4836432"/>
          </a:xfrm>
        </p:spPr>
        <p:txBody>
          <a:bodyPr>
            <a:normAutofit/>
          </a:bodyPr>
          <a:lstStyle/>
          <a:p>
            <a:r>
              <a:rPr lang="cs-CZ" b="1" dirty="0"/>
              <a:t>-</a:t>
            </a:r>
            <a:r>
              <a:rPr lang="cs-CZ" b="1" dirty="0" err="1"/>
              <a:t>sh</a:t>
            </a:r>
            <a:r>
              <a:rPr lang="cs-CZ" b="1" dirty="0"/>
              <a:t>-</a:t>
            </a:r>
            <a:r>
              <a:rPr lang="cs-CZ" dirty="0"/>
              <a:t>  uvnitř slov možná </a:t>
            </a:r>
            <a:r>
              <a:rPr lang="cs-CZ" b="1" dirty="0"/>
              <a:t>regresivní</a:t>
            </a:r>
            <a:r>
              <a:rPr lang="cs-CZ" dirty="0"/>
              <a:t> i </a:t>
            </a:r>
            <a:r>
              <a:rPr lang="cs-CZ" b="1" dirty="0"/>
              <a:t>progresivní</a:t>
            </a:r>
            <a:r>
              <a:rPr lang="cs-CZ" dirty="0"/>
              <a:t> asimilace</a:t>
            </a:r>
          </a:p>
          <a:p>
            <a:pPr lvl="1"/>
            <a:r>
              <a:rPr lang="cs-CZ" dirty="0"/>
              <a:t>regresivní </a:t>
            </a:r>
            <a:r>
              <a:rPr lang="cs-CZ" dirty="0">
                <a:sym typeface="Wingdings" panose="05000000000000000000" pitchFamily="2" charset="2"/>
              </a:rPr>
              <a:t> -</a:t>
            </a:r>
            <a:r>
              <a:rPr lang="cs-CZ" dirty="0" err="1">
                <a:sym typeface="Wingdings" panose="05000000000000000000" pitchFamily="2" charset="2"/>
              </a:rPr>
              <a:t>zh</a:t>
            </a:r>
            <a:r>
              <a:rPr lang="cs-CZ" dirty="0">
                <a:sym typeface="Wingdings" panose="05000000000000000000" pitchFamily="2" charset="2"/>
              </a:rPr>
              <a:t>- 	</a:t>
            </a:r>
            <a:r>
              <a:rPr lang="cs-CZ" i="1" dirty="0">
                <a:sym typeface="Wingdings" panose="05000000000000000000" pitchFamily="2" charset="2"/>
              </a:rPr>
              <a:t>shoda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>
                <a:sym typeface="Wingdings" panose="05000000000000000000" pitchFamily="2" charset="2"/>
              </a:rPr>
              <a:t>z</a:t>
            </a:r>
            <a:r>
              <a:rPr lang="en-GB" b="1" dirty="0"/>
              <a:t>ɦ</a:t>
            </a:r>
            <a:r>
              <a:rPr lang="cs-CZ" dirty="0" err="1">
                <a:sym typeface="Wingdings" panose="05000000000000000000" pitchFamily="2" charset="2"/>
              </a:rPr>
              <a:t>oda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progresivní  -</a:t>
            </a:r>
            <a:r>
              <a:rPr lang="cs-CZ" dirty="0" err="1">
                <a:sym typeface="Wingdings" panose="05000000000000000000" pitchFamily="2" charset="2"/>
              </a:rPr>
              <a:t>sx</a:t>
            </a:r>
            <a:r>
              <a:rPr lang="cs-CZ" dirty="0">
                <a:sym typeface="Wingdings" panose="05000000000000000000" pitchFamily="2" charset="2"/>
              </a:rPr>
              <a:t>-	</a:t>
            </a:r>
            <a:r>
              <a:rPr lang="cs-CZ" i="1" dirty="0">
                <a:sym typeface="Wingdings" panose="05000000000000000000" pitchFamily="2" charset="2"/>
              </a:rPr>
              <a:t>shoda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 err="1">
                <a:sym typeface="Wingdings" panose="05000000000000000000" pitchFamily="2" charset="2"/>
              </a:rPr>
              <a:t>sx</a:t>
            </a:r>
            <a:r>
              <a:rPr lang="cs-CZ" dirty="0" err="1">
                <a:sym typeface="Wingdings" panose="05000000000000000000" pitchFamily="2" charset="2"/>
              </a:rPr>
              <a:t>oda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1930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8E6AD-B59E-5CA4-A081-0DCAE282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1DF20-C94D-664E-9DC2-9B5D066D6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15320" cy="4836432"/>
          </a:xfrm>
        </p:spPr>
        <p:txBody>
          <a:bodyPr>
            <a:normAutofit/>
          </a:bodyPr>
          <a:lstStyle/>
          <a:p>
            <a:r>
              <a:rPr lang="cs-CZ" b="1" dirty="0"/>
              <a:t>-</a:t>
            </a:r>
            <a:r>
              <a:rPr lang="cs-CZ" b="1" dirty="0" err="1"/>
              <a:t>sh</a:t>
            </a:r>
            <a:r>
              <a:rPr lang="cs-CZ" b="1" dirty="0"/>
              <a:t>-</a:t>
            </a:r>
            <a:r>
              <a:rPr lang="cs-CZ" dirty="0"/>
              <a:t>  uvnitř slov možná </a:t>
            </a:r>
            <a:r>
              <a:rPr lang="cs-CZ" b="1" dirty="0"/>
              <a:t>regresivní</a:t>
            </a:r>
            <a:r>
              <a:rPr lang="cs-CZ" dirty="0"/>
              <a:t> i </a:t>
            </a:r>
            <a:r>
              <a:rPr lang="cs-CZ" b="1" dirty="0"/>
              <a:t>progresivní</a:t>
            </a:r>
            <a:r>
              <a:rPr lang="cs-CZ" dirty="0"/>
              <a:t> asimilace</a:t>
            </a:r>
          </a:p>
          <a:p>
            <a:pPr lvl="1"/>
            <a:r>
              <a:rPr lang="cs-CZ" dirty="0"/>
              <a:t>regresivní </a:t>
            </a:r>
            <a:r>
              <a:rPr lang="cs-CZ" dirty="0">
                <a:sym typeface="Wingdings" panose="05000000000000000000" pitchFamily="2" charset="2"/>
              </a:rPr>
              <a:t> -</a:t>
            </a:r>
            <a:r>
              <a:rPr lang="cs-CZ" dirty="0" err="1">
                <a:sym typeface="Wingdings" panose="05000000000000000000" pitchFamily="2" charset="2"/>
              </a:rPr>
              <a:t>zh</a:t>
            </a:r>
            <a:r>
              <a:rPr lang="cs-CZ" dirty="0">
                <a:sym typeface="Wingdings" panose="05000000000000000000" pitchFamily="2" charset="2"/>
              </a:rPr>
              <a:t>- 	</a:t>
            </a:r>
            <a:r>
              <a:rPr lang="cs-CZ" i="1" dirty="0">
                <a:sym typeface="Wingdings" panose="05000000000000000000" pitchFamily="2" charset="2"/>
              </a:rPr>
              <a:t>shoda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>
                <a:sym typeface="Wingdings" panose="05000000000000000000" pitchFamily="2" charset="2"/>
              </a:rPr>
              <a:t>z</a:t>
            </a:r>
            <a:r>
              <a:rPr lang="en-GB" b="1" dirty="0"/>
              <a:t>ɦ</a:t>
            </a:r>
            <a:r>
              <a:rPr lang="cs-CZ" dirty="0" err="1">
                <a:sym typeface="Wingdings" panose="05000000000000000000" pitchFamily="2" charset="2"/>
              </a:rPr>
              <a:t>oda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progresivní  -</a:t>
            </a:r>
            <a:r>
              <a:rPr lang="cs-CZ" dirty="0" err="1">
                <a:sym typeface="Wingdings" panose="05000000000000000000" pitchFamily="2" charset="2"/>
              </a:rPr>
              <a:t>sx</a:t>
            </a:r>
            <a:r>
              <a:rPr lang="cs-CZ" dirty="0">
                <a:sym typeface="Wingdings" panose="05000000000000000000" pitchFamily="2" charset="2"/>
              </a:rPr>
              <a:t>-	</a:t>
            </a:r>
            <a:r>
              <a:rPr lang="cs-CZ" i="1" dirty="0">
                <a:sym typeface="Wingdings" panose="05000000000000000000" pitchFamily="2" charset="2"/>
              </a:rPr>
              <a:t>shoda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 err="1">
                <a:sym typeface="Wingdings" panose="05000000000000000000" pitchFamily="2" charset="2"/>
              </a:rPr>
              <a:t>sx</a:t>
            </a:r>
            <a:r>
              <a:rPr lang="cs-CZ" dirty="0" err="1">
                <a:sym typeface="Wingdings" panose="05000000000000000000" pitchFamily="2" charset="2"/>
              </a:rPr>
              <a:t>oda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cs-CZ" dirty="0"/>
          </a:p>
          <a:p>
            <a:r>
              <a:rPr lang="cs-CZ" b="1" dirty="0"/>
              <a:t>!!! neplatí na hranici slov </a:t>
            </a:r>
            <a:r>
              <a:rPr lang="cs-CZ" dirty="0"/>
              <a:t>– jen regresivní </a:t>
            </a:r>
            <a:r>
              <a:rPr lang="cs-CZ" i="1" dirty="0">
                <a:sym typeface="Wingdings" panose="05000000000000000000" pitchFamily="2" charset="2"/>
              </a:rPr>
              <a:t>s hostem</a:t>
            </a:r>
            <a:r>
              <a:rPr lang="cs-CZ" dirty="0">
                <a:sym typeface="Wingdings" panose="05000000000000000000" pitchFamily="2" charset="2"/>
              </a:rPr>
              <a:t> [z </a:t>
            </a:r>
            <a:r>
              <a:rPr lang="en-GB" dirty="0"/>
              <a:t>ɦ</a:t>
            </a:r>
            <a:r>
              <a:rPr lang="cs-CZ" dirty="0" err="1">
                <a:sym typeface="Wingdings" panose="05000000000000000000" pitchFamily="2" charset="2"/>
              </a:rPr>
              <a:t>ost</a:t>
            </a:r>
            <a:r>
              <a:rPr lang="cs-CZ" dirty="0" err="1"/>
              <a:t>ɛ</a:t>
            </a:r>
            <a:r>
              <a:rPr lang="cs-CZ" dirty="0" err="1">
                <a:sym typeface="Wingdings" panose="05000000000000000000" pitchFamily="2" charset="2"/>
              </a:rPr>
              <a:t>m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5234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8E6AD-B59E-5CA4-A081-0DCAE282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1DF20-C94D-664E-9DC2-9B5D066D6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15320" cy="4836432"/>
          </a:xfrm>
        </p:spPr>
        <p:txBody>
          <a:bodyPr>
            <a:normAutofit/>
          </a:bodyPr>
          <a:lstStyle/>
          <a:p>
            <a:r>
              <a:rPr lang="cs-CZ" b="1" dirty="0"/>
              <a:t>-</a:t>
            </a:r>
            <a:r>
              <a:rPr lang="cs-CZ" b="1" dirty="0" err="1"/>
              <a:t>sh</a:t>
            </a:r>
            <a:r>
              <a:rPr lang="cs-CZ" b="1" dirty="0"/>
              <a:t>-</a:t>
            </a:r>
            <a:r>
              <a:rPr lang="cs-CZ" dirty="0"/>
              <a:t>  uvnitř slov možná </a:t>
            </a:r>
            <a:r>
              <a:rPr lang="cs-CZ" b="1" dirty="0"/>
              <a:t>regresivní</a:t>
            </a:r>
            <a:r>
              <a:rPr lang="cs-CZ" dirty="0"/>
              <a:t> i </a:t>
            </a:r>
            <a:r>
              <a:rPr lang="cs-CZ" b="1" dirty="0"/>
              <a:t>progresivní</a:t>
            </a:r>
            <a:r>
              <a:rPr lang="cs-CZ" dirty="0"/>
              <a:t> asimilace</a:t>
            </a:r>
          </a:p>
          <a:p>
            <a:pPr lvl="1"/>
            <a:r>
              <a:rPr lang="cs-CZ" dirty="0"/>
              <a:t>regresivní </a:t>
            </a:r>
            <a:r>
              <a:rPr lang="cs-CZ" dirty="0">
                <a:sym typeface="Wingdings" panose="05000000000000000000" pitchFamily="2" charset="2"/>
              </a:rPr>
              <a:t> -</a:t>
            </a:r>
            <a:r>
              <a:rPr lang="cs-CZ" dirty="0" err="1">
                <a:sym typeface="Wingdings" panose="05000000000000000000" pitchFamily="2" charset="2"/>
              </a:rPr>
              <a:t>zh</a:t>
            </a:r>
            <a:r>
              <a:rPr lang="cs-CZ" dirty="0">
                <a:sym typeface="Wingdings" panose="05000000000000000000" pitchFamily="2" charset="2"/>
              </a:rPr>
              <a:t>- 	</a:t>
            </a:r>
            <a:r>
              <a:rPr lang="cs-CZ" i="1" dirty="0">
                <a:sym typeface="Wingdings" panose="05000000000000000000" pitchFamily="2" charset="2"/>
              </a:rPr>
              <a:t>shoda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>
                <a:sym typeface="Wingdings" panose="05000000000000000000" pitchFamily="2" charset="2"/>
              </a:rPr>
              <a:t>z</a:t>
            </a:r>
            <a:r>
              <a:rPr lang="en-GB" b="1" dirty="0"/>
              <a:t>ɦ</a:t>
            </a:r>
            <a:r>
              <a:rPr lang="cs-CZ" dirty="0" err="1">
                <a:sym typeface="Wingdings" panose="05000000000000000000" pitchFamily="2" charset="2"/>
              </a:rPr>
              <a:t>oda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progresivní  -</a:t>
            </a:r>
            <a:r>
              <a:rPr lang="cs-CZ" dirty="0" err="1">
                <a:sym typeface="Wingdings" panose="05000000000000000000" pitchFamily="2" charset="2"/>
              </a:rPr>
              <a:t>sx</a:t>
            </a:r>
            <a:r>
              <a:rPr lang="cs-CZ" dirty="0">
                <a:sym typeface="Wingdings" panose="05000000000000000000" pitchFamily="2" charset="2"/>
              </a:rPr>
              <a:t>-	</a:t>
            </a:r>
            <a:r>
              <a:rPr lang="cs-CZ" i="1" dirty="0">
                <a:sym typeface="Wingdings" panose="05000000000000000000" pitchFamily="2" charset="2"/>
              </a:rPr>
              <a:t>shoda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 err="1">
                <a:sym typeface="Wingdings" panose="05000000000000000000" pitchFamily="2" charset="2"/>
              </a:rPr>
              <a:t>sx</a:t>
            </a:r>
            <a:r>
              <a:rPr lang="cs-CZ" dirty="0" err="1">
                <a:sym typeface="Wingdings" panose="05000000000000000000" pitchFamily="2" charset="2"/>
              </a:rPr>
              <a:t>oda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cs-CZ" dirty="0"/>
          </a:p>
          <a:p>
            <a:r>
              <a:rPr lang="cs-CZ" b="1" dirty="0"/>
              <a:t>!!!</a:t>
            </a:r>
            <a:r>
              <a:rPr lang="cs-CZ" dirty="0"/>
              <a:t> </a:t>
            </a:r>
            <a:r>
              <a:rPr lang="cs-CZ" b="1" dirty="0"/>
              <a:t>neplatí na hranici slov </a:t>
            </a:r>
            <a:r>
              <a:rPr lang="cs-CZ" dirty="0"/>
              <a:t>– jen regresivní </a:t>
            </a:r>
            <a:r>
              <a:rPr lang="cs-CZ" i="1" dirty="0">
                <a:sym typeface="Wingdings" panose="05000000000000000000" pitchFamily="2" charset="2"/>
              </a:rPr>
              <a:t>s hostem</a:t>
            </a:r>
            <a:r>
              <a:rPr lang="cs-CZ" dirty="0">
                <a:sym typeface="Wingdings" panose="05000000000000000000" pitchFamily="2" charset="2"/>
              </a:rPr>
              <a:t> [z </a:t>
            </a:r>
            <a:r>
              <a:rPr lang="en-GB" dirty="0"/>
              <a:t>ɦ</a:t>
            </a:r>
            <a:r>
              <a:rPr lang="cs-CZ" dirty="0" err="1">
                <a:sym typeface="Wingdings" panose="05000000000000000000" pitchFamily="2" charset="2"/>
              </a:rPr>
              <a:t>ost</a:t>
            </a:r>
            <a:r>
              <a:rPr lang="cs-CZ" dirty="0" err="1"/>
              <a:t>ɛ</a:t>
            </a:r>
            <a:r>
              <a:rPr lang="cs-CZ" dirty="0" err="1">
                <a:sym typeface="Wingdings" panose="05000000000000000000" pitchFamily="2" charset="2"/>
              </a:rPr>
              <a:t>m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r>
              <a:rPr lang="cs-CZ" b="1" dirty="0">
                <a:sym typeface="Wingdings" panose="05000000000000000000" pitchFamily="2" charset="2"/>
              </a:rPr>
              <a:t>VÝJIMKY</a:t>
            </a:r>
          </a:p>
          <a:p>
            <a:pPr marL="0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</a:t>
            </a:r>
            <a:r>
              <a:rPr lang="en-GB" i="1" dirty="0" err="1"/>
              <a:t>shora</a:t>
            </a:r>
            <a:r>
              <a:rPr lang="en-GB" i="1" dirty="0"/>
              <a:t>, </a:t>
            </a:r>
            <a:r>
              <a:rPr lang="en-GB" i="1" dirty="0" err="1"/>
              <a:t>shůry</a:t>
            </a:r>
            <a:r>
              <a:rPr lang="en-GB" dirty="0"/>
              <a:t>, </a:t>
            </a:r>
            <a:r>
              <a:rPr lang="en-GB" i="1" dirty="0" err="1"/>
              <a:t>shladit</a:t>
            </a:r>
            <a:r>
              <a:rPr lang="en-GB" i="1" dirty="0"/>
              <a:t>, </a:t>
            </a:r>
            <a:r>
              <a:rPr lang="en-GB" i="1" dirty="0" err="1"/>
              <a:t>shluknout</a:t>
            </a:r>
            <a:r>
              <a:rPr lang="en-GB" i="1" dirty="0"/>
              <a:t> se, </a:t>
            </a:r>
            <a:r>
              <a:rPr lang="en-GB" i="1" dirty="0" err="1"/>
              <a:t>shoblovat</a:t>
            </a:r>
            <a:r>
              <a:rPr lang="cs-CZ" i="1" dirty="0"/>
              <a:t>, </a:t>
            </a:r>
            <a:r>
              <a:rPr lang="en-GB" i="1" dirty="0" err="1"/>
              <a:t>shluk</a:t>
            </a:r>
            <a:r>
              <a:rPr lang="cs-CZ" i="1" dirty="0"/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b="1" dirty="0">
                <a:sym typeface="Wingdings" panose="05000000000000000000" pitchFamily="2" charset="2"/>
              </a:rPr>
              <a:t>pouze [</a:t>
            </a:r>
            <a:r>
              <a:rPr lang="cs-CZ" b="1" dirty="0" err="1">
                <a:sym typeface="Wingdings" panose="05000000000000000000" pitchFamily="2" charset="2"/>
              </a:rPr>
              <a:t>zɦ</a:t>
            </a:r>
            <a:r>
              <a:rPr lang="cs-CZ" b="1" dirty="0">
                <a:sym typeface="Wingdings" panose="05000000000000000000" pitchFamily="2" charset="2"/>
              </a:rPr>
              <a:t>]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18728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8E6AD-B59E-5CA4-A081-0DCAE282B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1DF20-C94D-664E-9DC2-9B5D066D6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15320" cy="4836432"/>
          </a:xfrm>
        </p:spPr>
        <p:txBody>
          <a:bodyPr>
            <a:normAutofit/>
          </a:bodyPr>
          <a:lstStyle/>
          <a:p>
            <a:r>
              <a:rPr lang="cs-CZ" b="1" dirty="0"/>
              <a:t>-</a:t>
            </a:r>
            <a:r>
              <a:rPr lang="cs-CZ" b="1" dirty="0" err="1"/>
              <a:t>sh</a:t>
            </a:r>
            <a:r>
              <a:rPr lang="cs-CZ" b="1" dirty="0"/>
              <a:t>-</a:t>
            </a:r>
            <a:r>
              <a:rPr lang="cs-CZ" dirty="0"/>
              <a:t>  uvnitř slov možná </a:t>
            </a:r>
            <a:r>
              <a:rPr lang="cs-CZ" b="1" dirty="0"/>
              <a:t>regresivní</a:t>
            </a:r>
            <a:r>
              <a:rPr lang="cs-CZ" dirty="0"/>
              <a:t> i </a:t>
            </a:r>
            <a:r>
              <a:rPr lang="cs-CZ" b="1" dirty="0"/>
              <a:t>progresivní</a:t>
            </a:r>
            <a:r>
              <a:rPr lang="cs-CZ" dirty="0"/>
              <a:t> asimilace</a:t>
            </a:r>
          </a:p>
          <a:p>
            <a:pPr lvl="1"/>
            <a:r>
              <a:rPr lang="cs-CZ" dirty="0"/>
              <a:t>regresivní </a:t>
            </a:r>
            <a:r>
              <a:rPr lang="cs-CZ" dirty="0">
                <a:sym typeface="Wingdings" panose="05000000000000000000" pitchFamily="2" charset="2"/>
              </a:rPr>
              <a:t> -</a:t>
            </a:r>
            <a:r>
              <a:rPr lang="cs-CZ" dirty="0" err="1">
                <a:sym typeface="Wingdings" panose="05000000000000000000" pitchFamily="2" charset="2"/>
              </a:rPr>
              <a:t>zh</a:t>
            </a:r>
            <a:r>
              <a:rPr lang="cs-CZ" dirty="0">
                <a:sym typeface="Wingdings" panose="05000000000000000000" pitchFamily="2" charset="2"/>
              </a:rPr>
              <a:t>- 	</a:t>
            </a:r>
            <a:r>
              <a:rPr lang="cs-CZ" i="1" dirty="0">
                <a:sym typeface="Wingdings" panose="05000000000000000000" pitchFamily="2" charset="2"/>
              </a:rPr>
              <a:t>shoda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>
                <a:sym typeface="Wingdings" panose="05000000000000000000" pitchFamily="2" charset="2"/>
              </a:rPr>
              <a:t>z</a:t>
            </a:r>
            <a:r>
              <a:rPr lang="en-GB" b="1" dirty="0"/>
              <a:t>ɦ</a:t>
            </a:r>
            <a:r>
              <a:rPr lang="cs-CZ" dirty="0" err="1">
                <a:sym typeface="Wingdings" panose="05000000000000000000" pitchFamily="2" charset="2"/>
              </a:rPr>
              <a:t>oda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progresivní  -</a:t>
            </a:r>
            <a:r>
              <a:rPr lang="cs-CZ" dirty="0" err="1">
                <a:sym typeface="Wingdings" panose="05000000000000000000" pitchFamily="2" charset="2"/>
              </a:rPr>
              <a:t>sx</a:t>
            </a:r>
            <a:r>
              <a:rPr lang="cs-CZ" dirty="0">
                <a:sym typeface="Wingdings" panose="05000000000000000000" pitchFamily="2" charset="2"/>
              </a:rPr>
              <a:t>-	</a:t>
            </a:r>
            <a:r>
              <a:rPr lang="cs-CZ" i="1" dirty="0">
                <a:sym typeface="Wingdings" panose="05000000000000000000" pitchFamily="2" charset="2"/>
              </a:rPr>
              <a:t>shoda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 err="1">
                <a:sym typeface="Wingdings" panose="05000000000000000000" pitchFamily="2" charset="2"/>
              </a:rPr>
              <a:t>sx</a:t>
            </a:r>
            <a:r>
              <a:rPr lang="cs-CZ" dirty="0" err="1">
                <a:sym typeface="Wingdings" panose="05000000000000000000" pitchFamily="2" charset="2"/>
              </a:rPr>
              <a:t>oda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cs-CZ" dirty="0"/>
          </a:p>
          <a:p>
            <a:r>
              <a:rPr lang="cs-CZ" b="1" dirty="0"/>
              <a:t>!!! neplatí na hranici slov </a:t>
            </a:r>
            <a:r>
              <a:rPr lang="cs-CZ" dirty="0"/>
              <a:t>– jen regresivní </a:t>
            </a:r>
            <a:r>
              <a:rPr lang="cs-CZ" i="1" dirty="0">
                <a:sym typeface="Wingdings" panose="05000000000000000000" pitchFamily="2" charset="2"/>
              </a:rPr>
              <a:t>s hostem</a:t>
            </a:r>
            <a:r>
              <a:rPr lang="cs-CZ" dirty="0">
                <a:sym typeface="Wingdings" panose="05000000000000000000" pitchFamily="2" charset="2"/>
              </a:rPr>
              <a:t> [z </a:t>
            </a:r>
            <a:r>
              <a:rPr lang="en-GB" dirty="0"/>
              <a:t>ɦ</a:t>
            </a:r>
            <a:r>
              <a:rPr lang="cs-CZ" dirty="0" err="1">
                <a:sym typeface="Wingdings" panose="05000000000000000000" pitchFamily="2" charset="2"/>
              </a:rPr>
              <a:t>ost</a:t>
            </a:r>
            <a:r>
              <a:rPr lang="cs-CZ" dirty="0" err="1"/>
              <a:t>ɛ</a:t>
            </a:r>
            <a:r>
              <a:rPr lang="cs-CZ" dirty="0" err="1">
                <a:sym typeface="Wingdings" panose="05000000000000000000" pitchFamily="2" charset="2"/>
              </a:rPr>
              <a:t>m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r>
              <a:rPr lang="cs-CZ" b="1" dirty="0">
                <a:sym typeface="Wingdings" panose="05000000000000000000" pitchFamily="2" charset="2"/>
              </a:rPr>
              <a:t>VÝJIMKY</a:t>
            </a:r>
          </a:p>
          <a:p>
            <a:pPr marL="0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</a:t>
            </a:r>
            <a:r>
              <a:rPr lang="en-GB" i="1" dirty="0" err="1"/>
              <a:t>shora</a:t>
            </a:r>
            <a:r>
              <a:rPr lang="en-GB" i="1" dirty="0"/>
              <a:t>, </a:t>
            </a:r>
            <a:r>
              <a:rPr lang="en-GB" i="1" dirty="0" err="1"/>
              <a:t>shůry</a:t>
            </a:r>
            <a:r>
              <a:rPr lang="en-GB" dirty="0"/>
              <a:t>, </a:t>
            </a:r>
            <a:r>
              <a:rPr lang="en-GB" i="1" dirty="0" err="1"/>
              <a:t>shladit</a:t>
            </a:r>
            <a:r>
              <a:rPr lang="en-GB" i="1" dirty="0"/>
              <a:t>, </a:t>
            </a:r>
            <a:r>
              <a:rPr lang="en-GB" i="1" dirty="0" err="1"/>
              <a:t>shluknout</a:t>
            </a:r>
            <a:r>
              <a:rPr lang="en-GB" i="1" dirty="0"/>
              <a:t> se, </a:t>
            </a:r>
            <a:r>
              <a:rPr lang="en-GB" i="1" dirty="0" err="1"/>
              <a:t>shoblovat</a:t>
            </a:r>
            <a:r>
              <a:rPr lang="cs-CZ" i="1" dirty="0"/>
              <a:t>, </a:t>
            </a:r>
            <a:r>
              <a:rPr lang="en-GB" i="1" dirty="0" err="1"/>
              <a:t>shluk</a:t>
            </a:r>
            <a:r>
              <a:rPr lang="cs-CZ" i="1" dirty="0"/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b="1" dirty="0">
                <a:sym typeface="Wingdings" panose="05000000000000000000" pitchFamily="2" charset="2"/>
              </a:rPr>
              <a:t>pouze [</a:t>
            </a:r>
            <a:r>
              <a:rPr lang="cs-CZ" b="1" dirty="0" err="1">
                <a:sym typeface="Wingdings" panose="05000000000000000000" pitchFamily="2" charset="2"/>
              </a:rPr>
              <a:t>zɦ</a:t>
            </a:r>
            <a:r>
              <a:rPr lang="cs-CZ" b="1" dirty="0">
                <a:sym typeface="Wingdings" panose="05000000000000000000" pitchFamily="2" charset="2"/>
              </a:rPr>
              <a:t>]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r>
              <a:rPr lang="cs-CZ" dirty="0"/>
              <a:t>hláska</a:t>
            </a:r>
            <a:r>
              <a:rPr lang="cs-CZ" b="1" i="1" dirty="0"/>
              <a:t> v</a:t>
            </a:r>
            <a:r>
              <a:rPr lang="cs-CZ" dirty="0"/>
              <a:t> </a:t>
            </a:r>
            <a:r>
              <a:rPr lang="cs-CZ" b="1" dirty="0"/>
              <a:t>podléhá</a:t>
            </a:r>
            <a:r>
              <a:rPr lang="cs-CZ" dirty="0"/>
              <a:t> regresivní asimilaci, </a:t>
            </a:r>
            <a:r>
              <a:rPr lang="cs-CZ" b="1" dirty="0"/>
              <a:t>ale</a:t>
            </a:r>
            <a:r>
              <a:rPr lang="cs-CZ" dirty="0"/>
              <a:t> samo ji </a:t>
            </a:r>
            <a:r>
              <a:rPr lang="cs-CZ" b="1" dirty="0"/>
              <a:t>nezpůsobuje</a:t>
            </a:r>
          </a:p>
          <a:p>
            <a:pPr lvl="1"/>
            <a:r>
              <a:rPr lang="cs-CZ" i="1" dirty="0"/>
              <a:t>v továrně </a:t>
            </a:r>
            <a:r>
              <a:rPr lang="cs-CZ" dirty="0"/>
              <a:t>[</a:t>
            </a:r>
            <a:r>
              <a:rPr lang="cs-CZ" b="1" dirty="0"/>
              <a:t>f </a:t>
            </a:r>
            <a:r>
              <a:rPr lang="cs-CZ" b="1" dirty="0" err="1"/>
              <a:t>t</a:t>
            </a:r>
            <a:r>
              <a:rPr lang="cs-CZ" dirty="0" err="1"/>
              <a:t>ovaːrɲɛ</a:t>
            </a:r>
            <a:r>
              <a:rPr lang="cs-CZ" dirty="0"/>
              <a:t>]		</a:t>
            </a:r>
            <a:r>
              <a:rPr lang="cs-CZ" i="1" dirty="0"/>
              <a:t> květina </a:t>
            </a:r>
            <a:r>
              <a:rPr lang="cs-CZ" dirty="0"/>
              <a:t>[</a:t>
            </a:r>
            <a:r>
              <a:rPr lang="cs-CZ" dirty="0" err="1"/>
              <a:t>kvjɛcɪna</a:t>
            </a:r>
            <a:r>
              <a:rPr lang="cs-CZ" dirty="0"/>
              <a:t>]</a:t>
            </a:r>
            <a:endParaRPr lang="cs-CZ" i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3380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431A1-B6A7-8226-00FD-4C8E5D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66866-B64D-A440-A162-8A39D8E40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hláska </a:t>
            </a:r>
            <a:r>
              <a:rPr lang="cs-CZ" b="1" i="1" dirty="0"/>
              <a:t>ř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845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431A1-B6A7-8226-00FD-4C8E5D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66866-B64D-A440-A162-8A39D8E40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hláska </a:t>
            </a:r>
            <a:r>
              <a:rPr lang="cs-CZ" b="1" i="1" dirty="0"/>
              <a:t>ř</a:t>
            </a:r>
          </a:p>
          <a:p>
            <a:r>
              <a:rPr lang="cs-CZ" b="1" dirty="0"/>
              <a:t>znělá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mezi vokály či znělými konsonanty; na začátku slova před vokálem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114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431A1-B6A7-8226-00FD-4C8E5D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66866-B64D-A440-A162-8A39D8E40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hláska </a:t>
            </a:r>
            <a:r>
              <a:rPr lang="cs-CZ" b="1" i="1" dirty="0"/>
              <a:t>ř</a:t>
            </a:r>
          </a:p>
          <a:p>
            <a:r>
              <a:rPr lang="cs-CZ" b="1" dirty="0"/>
              <a:t>znělá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mezi vokály či znělými konsonanty; na začátku slova před vokálem</a:t>
            </a:r>
          </a:p>
          <a:p>
            <a:pPr lvl="1"/>
            <a:r>
              <a:rPr lang="en-GB" i="1" dirty="0" err="1"/>
              <a:t>koření</a:t>
            </a:r>
            <a:r>
              <a:rPr lang="en-GB" dirty="0"/>
              <a:t> [</a:t>
            </a:r>
            <a:r>
              <a:rPr lang="en-GB" dirty="0" err="1"/>
              <a:t>k</a:t>
            </a:r>
            <a:r>
              <a:rPr lang="en-GB" b="1" dirty="0" err="1"/>
              <a:t>or̝ɛ</a:t>
            </a:r>
            <a:r>
              <a:rPr lang="en-GB" dirty="0" err="1"/>
              <a:t>ɲi</a:t>
            </a:r>
            <a:r>
              <a:rPr lang="en-GB" dirty="0"/>
              <a:t>ː]</a:t>
            </a:r>
            <a:r>
              <a:rPr lang="cs-CZ" dirty="0"/>
              <a:t>,</a:t>
            </a:r>
            <a:r>
              <a:rPr lang="en-GB" dirty="0"/>
              <a:t> </a:t>
            </a:r>
            <a:r>
              <a:rPr lang="en-GB" i="1" dirty="0" err="1"/>
              <a:t>hřbitov</a:t>
            </a:r>
            <a:r>
              <a:rPr lang="en-GB" dirty="0"/>
              <a:t> [</a:t>
            </a:r>
            <a:r>
              <a:rPr lang="en-GB" b="1" dirty="0" err="1"/>
              <a:t>ɦr̝b</a:t>
            </a:r>
            <a:r>
              <a:rPr lang="en-GB" dirty="0" err="1"/>
              <a:t>ɪtof</a:t>
            </a:r>
            <a:r>
              <a:rPr lang="en-GB" dirty="0"/>
              <a:t>]</a:t>
            </a:r>
            <a:r>
              <a:rPr lang="cs-CZ" dirty="0"/>
              <a:t>, </a:t>
            </a:r>
            <a:r>
              <a:rPr lang="en-GB" i="1" dirty="0" err="1"/>
              <a:t>ředitel</a:t>
            </a:r>
            <a:r>
              <a:rPr lang="en-GB" dirty="0"/>
              <a:t> [</a:t>
            </a:r>
            <a:r>
              <a:rPr lang="en-GB" b="1" dirty="0" err="1"/>
              <a:t>r̝</a:t>
            </a:r>
            <a:r>
              <a:rPr lang="en-GB" dirty="0" err="1"/>
              <a:t>ɛɟɪtɛl</a:t>
            </a:r>
            <a:r>
              <a:rPr lang="en-GB" dirty="0"/>
              <a:t>]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618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431A1-B6A7-8226-00FD-4C8E5D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66866-B64D-A440-A162-8A39D8E40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hláska </a:t>
            </a:r>
            <a:r>
              <a:rPr lang="cs-CZ" b="1" i="1" dirty="0"/>
              <a:t>ř</a:t>
            </a:r>
          </a:p>
          <a:p>
            <a:r>
              <a:rPr lang="cs-CZ" b="1" dirty="0"/>
              <a:t>znělá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mezi vokály či znělými konsonanty; na začátku slova před vokálem</a:t>
            </a:r>
          </a:p>
          <a:p>
            <a:pPr lvl="1"/>
            <a:r>
              <a:rPr lang="en-GB" i="1" dirty="0" err="1"/>
              <a:t>koření</a:t>
            </a:r>
            <a:r>
              <a:rPr lang="en-GB" dirty="0"/>
              <a:t> [</a:t>
            </a:r>
            <a:r>
              <a:rPr lang="en-GB" dirty="0" err="1"/>
              <a:t>k</a:t>
            </a:r>
            <a:r>
              <a:rPr lang="en-GB" b="1" dirty="0" err="1"/>
              <a:t>or̝ɛ</a:t>
            </a:r>
            <a:r>
              <a:rPr lang="en-GB" dirty="0" err="1"/>
              <a:t>ɲi</a:t>
            </a:r>
            <a:r>
              <a:rPr lang="en-GB" dirty="0"/>
              <a:t>ː]</a:t>
            </a:r>
            <a:r>
              <a:rPr lang="cs-CZ" dirty="0"/>
              <a:t>,</a:t>
            </a:r>
            <a:r>
              <a:rPr lang="en-GB" dirty="0"/>
              <a:t> </a:t>
            </a:r>
            <a:r>
              <a:rPr lang="en-GB" i="1" dirty="0" err="1"/>
              <a:t>hřbitov</a:t>
            </a:r>
            <a:r>
              <a:rPr lang="en-GB" dirty="0"/>
              <a:t> [</a:t>
            </a:r>
            <a:r>
              <a:rPr lang="en-GB" b="1" dirty="0" err="1"/>
              <a:t>ɦr̝b</a:t>
            </a:r>
            <a:r>
              <a:rPr lang="en-GB" dirty="0" err="1"/>
              <a:t>ɪtof</a:t>
            </a:r>
            <a:r>
              <a:rPr lang="en-GB" dirty="0"/>
              <a:t>]</a:t>
            </a:r>
            <a:r>
              <a:rPr lang="cs-CZ" dirty="0"/>
              <a:t>, </a:t>
            </a:r>
            <a:r>
              <a:rPr lang="en-GB" i="1" dirty="0" err="1"/>
              <a:t>ředitel</a:t>
            </a:r>
            <a:r>
              <a:rPr lang="en-GB" dirty="0"/>
              <a:t> [</a:t>
            </a:r>
            <a:r>
              <a:rPr lang="en-GB" b="1" dirty="0" err="1"/>
              <a:t>r̝</a:t>
            </a:r>
            <a:r>
              <a:rPr lang="en-GB" dirty="0" err="1"/>
              <a:t>ɛɟɪtɛl</a:t>
            </a:r>
            <a:r>
              <a:rPr lang="en-GB" dirty="0"/>
              <a:t>]</a:t>
            </a:r>
            <a:endParaRPr lang="cs-CZ" dirty="0"/>
          </a:p>
          <a:p>
            <a:r>
              <a:rPr lang="cs-CZ" b="1" dirty="0">
                <a:sym typeface="Wingdings" panose="05000000000000000000" pitchFamily="2" charset="2"/>
              </a:rPr>
              <a:t>neznělá</a:t>
            </a:r>
            <a:r>
              <a:rPr lang="cs-CZ" dirty="0">
                <a:sym typeface="Wingdings" panose="05000000000000000000" pitchFamily="2" charset="2"/>
              </a:rPr>
              <a:t>  konec slova před pauzou, sousedství neznělé hlásky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254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431A1-B6A7-8226-00FD-4C8E5D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66866-B64D-A440-A162-8A39D8E40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hláska </a:t>
            </a:r>
            <a:r>
              <a:rPr lang="cs-CZ" b="1" i="1" dirty="0"/>
              <a:t>ř</a:t>
            </a:r>
          </a:p>
          <a:p>
            <a:r>
              <a:rPr lang="cs-CZ" b="1" dirty="0"/>
              <a:t>znělá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mezi vokály či znělými konsonanty; na začátku slova před vokálem</a:t>
            </a:r>
          </a:p>
          <a:p>
            <a:pPr lvl="1"/>
            <a:r>
              <a:rPr lang="en-GB" i="1" dirty="0" err="1"/>
              <a:t>koření</a:t>
            </a:r>
            <a:r>
              <a:rPr lang="en-GB" dirty="0"/>
              <a:t> [</a:t>
            </a:r>
            <a:r>
              <a:rPr lang="en-GB" dirty="0" err="1"/>
              <a:t>k</a:t>
            </a:r>
            <a:r>
              <a:rPr lang="en-GB" b="1" dirty="0" err="1"/>
              <a:t>or̝ɛ</a:t>
            </a:r>
            <a:r>
              <a:rPr lang="en-GB" dirty="0" err="1"/>
              <a:t>ɲi</a:t>
            </a:r>
            <a:r>
              <a:rPr lang="en-GB" dirty="0"/>
              <a:t>ː]</a:t>
            </a:r>
            <a:r>
              <a:rPr lang="cs-CZ" dirty="0"/>
              <a:t>,</a:t>
            </a:r>
            <a:r>
              <a:rPr lang="en-GB" dirty="0"/>
              <a:t> </a:t>
            </a:r>
            <a:r>
              <a:rPr lang="en-GB" i="1" dirty="0" err="1"/>
              <a:t>hřbitov</a:t>
            </a:r>
            <a:r>
              <a:rPr lang="en-GB" dirty="0"/>
              <a:t> [</a:t>
            </a:r>
            <a:r>
              <a:rPr lang="en-GB" b="1" dirty="0" err="1"/>
              <a:t>ɦr̝b</a:t>
            </a:r>
            <a:r>
              <a:rPr lang="en-GB" dirty="0" err="1"/>
              <a:t>ɪtof</a:t>
            </a:r>
            <a:r>
              <a:rPr lang="en-GB" dirty="0"/>
              <a:t>]</a:t>
            </a:r>
            <a:r>
              <a:rPr lang="cs-CZ" dirty="0"/>
              <a:t>, </a:t>
            </a:r>
            <a:r>
              <a:rPr lang="en-GB" i="1" dirty="0" err="1"/>
              <a:t>ředitel</a:t>
            </a:r>
            <a:r>
              <a:rPr lang="en-GB" dirty="0"/>
              <a:t> [</a:t>
            </a:r>
            <a:r>
              <a:rPr lang="en-GB" b="1" dirty="0" err="1"/>
              <a:t>r̝</a:t>
            </a:r>
            <a:r>
              <a:rPr lang="en-GB" dirty="0" err="1"/>
              <a:t>ɛɟɪtɛl</a:t>
            </a:r>
            <a:r>
              <a:rPr lang="en-GB" dirty="0"/>
              <a:t>]</a:t>
            </a:r>
            <a:endParaRPr lang="cs-CZ" dirty="0"/>
          </a:p>
          <a:p>
            <a:r>
              <a:rPr lang="cs-CZ" b="1" dirty="0">
                <a:sym typeface="Wingdings" panose="05000000000000000000" pitchFamily="2" charset="2"/>
              </a:rPr>
              <a:t>neznělá</a:t>
            </a:r>
            <a:r>
              <a:rPr lang="cs-CZ" dirty="0">
                <a:sym typeface="Wingdings" panose="05000000000000000000" pitchFamily="2" charset="2"/>
              </a:rPr>
              <a:t>  konec slova před pauzou, sousedství neznělé hlásky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!!! POZOR: podléhá </a:t>
            </a:r>
            <a:r>
              <a:rPr lang="cs-CZ" b="1" dirty="0">
                <a:sym typeface="Wingdings" panose="05000000000000000000" pitchFamily="2" charset="2"/>
              </a:rPr>
              <a:t>oběma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>
                <a:sym typeface="Wingdings" panose="05000000000000000000" pitchFamily="2" charset="2"/>
              </a:rPr>
              <a:t>směrům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>
                <a:sym typeface="Wingdings" panose="05000000000000000000" pitchFamily="2" charset="2"/>
              </a:rPr>
              <a:t>asimilace</a:t>
            </a:r>
          </a:p>
          <a:p>
            <a:pPr marL="457200" lvl="1" indent="0">
              <a:buNone/>
            </a:pPr>
            <a:r>
              <a:rPr lang="cs-CZ" b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věř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dirty="0" err="1">
                <a:sym typeface="Wingdings" panose="05000000000000000000" pitchFamily="2" charset="2"/>
              </a:rPr>
              <a:t>vjɛ</a:t>
            </a:r>
            <a:r>
              <a:rPr lang="cs-CZ" b="1" dirty="0" err="1">
                <a:sym typeface="Wingdings" panose="05000000000000000000" pitchFamily="2" charset="2"/>
              </a:rPr>
              <a:t>r</a:t>
            </a:r>
            <a:r>
              <a:rPr lang="cs-CZ" b="1" dirty="0">
                <a:sym typeface="Wingdings" panose="05000000000000000000" pitchFamily="2" charset="2"/>
              </a:rPr>
              <a:t>̝̊</a:t>
            </a:r>
            <a:r>
              <a:rPr lang="cs-CZ" dirty="0">
                <a:sym typeface="Wingdings" panose="05000000000000000000" pitchFamily="2" charset="2"/>
              </a:rPr>
              <a:t>], </a:t>
            </a:r>
            <a:r>
              <a:rPr lang="en-GB" i="1" dirty="0" err="1"/>
              <a:t>řka</a:t>
            </a:r>
            <a:r>
              <a:rPr lang="en-GB" dirty="0"/>
              <a:t> [</a:t>
            </a:r>
            <a:r>
              <a:rPr lang="en-GB" b="1" dirty="0"/>
              <a:t>r̝̊k</a:t>
            </a:r>
            <a:r>
              <a:rPr lang="en-GB" dirty="0"/>
              <a:t>a], </a:t>
            </a:r>
            <a:r>
              <a:rPr lang="en-GB" i="1" dirty="0"/>
              <a:t>při</a:t>
            </a:r>
            <a:r>
              <a:rPr lang="en-GB" dirty="0"/>
              <a:t> [</a:t>
            </a:r>
            <a:r>
              <a:rPr lang="cs-CZ" b="1" dirty="0"/>
              <a:t>p</a:t>
            </a:r>
            <a:r>
              <a:rPr lang="en-GB" b="1" dirty="0"/>
              <a:t>r̝̊</a:t>
            </a:r>
            <a:r>
              <a:rPr lang="en-GB" dirty="0"/>
              <a:t>ɪ]</a:t>
            </a:r>
            <a:endParaRPr lang="cs-CZ" b="1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15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7064F-241C-C45B-277F-BE020BC9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hláskové změny:</a:t>
            </a:r>
            <a:br>
              <a:rPr lang="cs-CZ" b="1" dirty="0"/>
            </a:br>
            <a:r>
              <a:rPr lang="cs-CZ" b="1" dirty="0"/>
              <a:t>shrnutí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76827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431A1-B6A7-8226-00FD-4C8E5D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 znělosti: zvláštnosti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66866-B64D-A440-A162-8A39D8E40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hláska </a:t>
            </a:r>
            <a:r>
              <a:rPr lang="cs-CZ" b="1" i="1" dirty="0"/>
              <a:t>ř</a:t>
            </a:r>
          </a:p>
          <a:p>
            <a:r>
              <a:rPr lang="cs-CZ" b="1" dirty="0"/>
              <a:t>znělá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mezi vokály či znělými konsonanty; na začátku slova před vokálem</a:t>
            </a:r>
          </a:p>
          <a:p>
            <a:pPr lvl="1"/>
            <a:r>
              <a:rPr lang="en-GB" i="1" dirty="0" err="1"/>
              <a:t>koření</a:t>
            </a:r>
            <a:r>
              <a:rPr lang="en-GB" dirty="0"/>
              <a:t> [</a:t>
            </a:r>
            <a:r>
              <a:rPr lang="en-GB" dirty="0" err="1"/>
              <a:t>k</a:t>
            </a:r>
            <a:r>
              <a:rPr lang="en-GB" b="1" dirty="0" err="1"/>
              <a:t>or̝ɛ</a:t>
            </a:r>
            <a:r>
              <a:rPr lang="en-GB" dirty="0" err="1"/>
              <a:t>ɲi</a:t>
            </a:r>
            <a:r>
              <a:rPr lang="en-GB" dirty="0"/>
              <a:t>ː]</a:t>
            </a:r>
            <a:r>
              <a:rPr lang="cs-CZ" dirty="0"/>
              <a:t>,</a:t>
            </a:r>
            <a:r>
              <a:rPr lang="en-GB" dirty="0"/>
              <a:t> </a:t>
            </a:r>
            <a:r>
              <a:rPr lang="en-GB" i="1" dirty="0" err="1"/>
              <a:t>hřbitov</a:t>
            </a:r>
            <a:r>
              <a:rPr lang="en-GB" dirty="0"/>
              <a:t> [</a:t>
            </a:r>
            <a:r>
              <a:rPr lang="en-GB" b="1" dirty="0" err="1"/>
              <a:t>ɦr̝b</a:t>
            </a:r>
            <a:r>
              <a:rPr lang="en-GB" dirty="0" err="1"/>
              <a:t>ɪtof</a:t>
            </a:r>
            <a:r>
              <a:rPr lang="en-GB" dirty="0"/>
              <a:t>]</a:t>
            </a:r>
            <a:r>
              <a:rPr lang="cs-CZ" dirty="0"/>
              <a:t>, </a:t>
            </a:r>
            <a:r>
              <a:rPr lang="en-GB" i="1" dirty="0" err="1"/>
              <a:t>ředitel</a:t>
            </a:r>
            <a:r>
              <a:rPr lang="en-GB" dirty="0"/>
              <a:t> [</a:t>
            </a:r>
            <a:r>
              <a:rPr lang="en-GB" b="1" dirty="0" err="1"/>
              <a:t>r̝</a:t>
            </a:r>
            <a:r>
              <a:rPr lang="en-GB" dirty="0" err="1"/>
              <a:t>ɛɟɪtɛl</a:t>
            </a:r>
            <a:r>
              <a:rPr lang="en-GB" dirty="0"/>
              <a:t>]</a:t>
            </a:r>
            <a:endParaRPr lang="cs-CZ" dirty="0"/>
          </a:p>
          <a:p>
            <a:r>
              <a:rPr lang="cs-CZ" b="1" dirty="0">
                <a:sym typeface="Wingdings" panose="05000000000000000000" pitchFamily="2" charset="2"/>
              </a:rPr>
              <a:t>neznělá</a:t>
            </a:r>
            <a:r>
              <a:rPr lang="cs-CZ" dirty="0">
                <a:sym typeface="Wingdings" panose="05000000000000000000" pitchFamily="2" charset="2"/>
              </a:rPr>
              <a:t>  konec slova před pauzou, sousedství neznělé hlásky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!!! POZOR: podléhá </a:t>
            </a:r>
            <a:r>
              <a:rPr lang="cs-CZ" b="1" dirty="0">
                <a:sym typeface="Wingdings" panose="05000000000000000000" pitchFamily="2" charset="2"/>
              </a:rPr>
              <a:t>oběma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>
                <a:sym typeface="Wingdings" panose="05000000000000000000" pitchFamily="2" charset="2"/>
              </a:rPr>
              <a:t>směrům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>
                <a:sym typeface="Wingdings" panose="05000000000000000000" pitchFamily="2" charset="2"/>
              </a:rPr>
              <a:t>asimilace</a:t>
            </a:r>
          </a:p>
          <a:p>
            <a:pPr marL="457200" lvl="1" indent="0">
              <a:buNone/>
            </a:pPr>
            <a:r>
              <a:rPr lang="cs-CZ" b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věř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dirty="0" err="1">
                <a:sym typeface="Wingdings" panose="05000000000000000000" pitchFamily="2" charset="2"/>
              </a:rPr>
              <a:t>vjɛ</a:t>
            </a:r>
            <a:r>
              <a:rPr lang="cs-CZ" b="1" dirty="0" err="1">
                <a:sym typeface="Wingdings" panose="05000000000000000000" pitchFamily="2" charset="2"/>
              </a:rPr>
              <a:t>r</a:t>
            </a:r>
            <a:r>
              <a:rPr lang="cs-CZ" b="1" dirty="0">
                <a:sym typeface="Wingdings" panose="05000000000000000000" pitchFamily="2" charset="2"/>
              </a:rPr>
              <a:t>̝̊</a:t>
            </a:r>
            <a:r>
              <a:rPr lang="cs-CZ" dirty="0">
                <a:sym typeface="Wingdings" panose="05000000000000000000" pitchFamily="2" charset="2"/>
              </a:rPr>
              <a:t>], </a:t>
            </a:r>
            <a:r>
              <a:rPr lang="en-GB" i="1" dirty="0" err="1"/>
              <a:t>řka</a:t>
            </a:r>
            <a:r>
              <a:rPr lang="en-GB" dirty="0"/>
              <a:t> [</a:t>
            </a:r>
            <a:r>
              <a:rPr lang="en-GB" b="1" dirty="0"/>
              <a:t>r̝̊k</a:t>
            </a:r>
            <a:r>
              <a:rPr lang="en-GB" dirty="0"/>
              <a:t>a], </a:t>
            </a:r>
            <a:r>
              <a:rPr lang="en-GB" i="1" dirty="0"/>
              <a:t>při</a:t>
            </a:r>
            <a:r>
              <a:rPr lang="en-GB" dirty="0"/>
              <a:t> [</a:t>
            </a:r>
            <a:r>
              <a:rPr lang="cs-CZ" b="1" dirty="0"/>
              <a:t>p</a:t>
            </a:r>
            <a:r>
              <a:rPr lang="en-GB" b="1" dirty="0"/>
              <a:t>r̝̊</a:t>
            </a:r>
            <a:r>
              <a:rPr lang="en-GB" dirty="0"/>
              <a:t>ɪ]</a:t>
            </a:r>
            <a:endParaRPr lang="cs-CZ" b="1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znělá na začátku slova způsobuje</a:t>
            </a:r>
            <a:r>
              <a:rPr lang="cs-CZ" dirty="0">
                <a:sym typeface="Wingdings" panose="05000000000000000000" pitchFamily="2" charset="2"/>
              </a:rPr>
              <a:t> pravidelnou </a:t>
            </a:r>
            <a:r>
              <a:rPr lang="cs-CZ" b="1" dirty="0">
                <a:sym typeface="Wingdings" panose="05000000000000000000" pitchFamily="2" charset="2"/>
              </a:rPr>
              <a:t>regresivní</a:t>
            </a:r>
            <a:r>
              <a:rPr lang="cs-CZ" dirty="0">
                <a:sym typeface="Wingdings" panose="05000000000000000000" pitchFamily="2" charset="2"/>
              </a:rPr>
              <a:t> asimilaci</a:t>
            </a:r>
          </a:p>
          <a:p>
            <a:pPr lvl="1"/>
            <a:r>
              <a:rPr lang="en-GB" b="1" i="1" dirty="0"/>
              <a:t>k </a:t>
            </a:r>
            <a:r>
              <a:rPr lang="en-GB" b="1" i="1" dirty="0" err="1"/>
              <a:t>ř</a:t>
            </a:r>
            <a:r>
              <a:rPr lang="en-GB" i="1" dirty="0" err="1"/>
              <a:t>ízku</a:t>
            </a:r>
            <a:r>
              <a:rPr lang="en-GB" dirty="0"/>
              <a:t> [</a:t>
            </a:r>
            <a:r>
              <a:rPr lang="en-GB" b="1" dirty="0"/>
              <a:t>g</a:t>
            </a:r>
            <a:r>
              <a:rPr lang="en-GB" dirty="0"/>
              <a:t> </a:t>
            </a:r>
            <a:r>
              <a:rPr lang="en-GB" b="1" dirty="0"/>
              <a:t>r̝</a:t>
            </a:r>
            <a:r>
              <a:rPr lang="cs-CZ" dirty="0"/>
              <a:t>i</a:t>
            </a:r>
            <a:r>
              <a:rPr lang="en-GB" dirty="0"/>
              <a:t>ː</a:t>
            </a:r>
            <a:r>
              <a:rPr lang="en-GB" dirty="0" err="1"/>
              <a:t>sku</a:t>
            </a:r>
            <a:r>
              <a:rPr lang="en-GB" dirty="0"/>
              <a:t>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703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DFBA9-61E6-F774-315D-4751E0EA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artikulační asimilace: místo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A950F-5615-593C-F2DD-01F107300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/>
              <a:t>mf</a:t>
            </a:r>
            <a:r>
              <a:rPr lang="cs-CZ" b="1" dirty="0"/>
              <a:t>/</a:t>
            </a:r>
            <a:r>
              <a:rPr lang="cs-CZ" b="1" i="1" dirty="0" err="1"/>
              <a:t>mv</a:t>
            </a:r>
            <a:r>
              <a:rPr lang="cs-CZ" b="1" i="1" dirty="0"/>
              <a:t> </a:t>
            </a:r>
            <a:r>
              <a:rPr lang="cs-CZ" b="1" dirty="0">
                <a:sym typeface="Wingdings" panose="05000000000000000000" pitchFamily="2" charset="2"/>
              </a:rPr>
              <a:t> </a:t>
            </a:r>
            <a:r>
              <a:rPr lang="cs-CZ" b="1" i="1" dirty="0" err="1"/>
              <a:t>ɱf</a:t>
            </a:r>
            <a:r>
              <a:rPr lang="cs-CZ" b="1" dirty="0"/>
              <a:t>/</a:t>
            </a:r>
            <a:r>
              <a:rPr lang="cs-CZ" b="1" i="1" dirty="0" err="1"/>
              <a:t>ɱv</a:t>
            </a:r>
            <a:r>
              <a:rPr lang="cs-CZ" b="1" i="1" dirty="0"/>
              <a:t> </a:t>
            </a:r>
            <a:r>
              <a:rPr lang="cs-CZ" b="1" dirty="0"/>
              <a:t>(vzniká labiodentální </a:t>
            </a:r>
            <a:r>
              <a:rPr lang="cs-CZ" b="1" i="1" dirty="0"/>
              <a:t>ɱ</a:t>
            </a:r>
            <a:r>
              <a:rPr lang="cs-CZ" b="1" dirty="0"/>
              <a:t>)</a:t>
            </a:r>
            <a:endParaRPr lang="cs-CZ" b="1" i="1" dirty="0"/>
          </a:p>
          <a:p>
            <a:pPr lvl="1"/>
            <a:r>
              <a:rPr lang="cs-CZ" i="1" dirty="0"/>
              <a:t>komfort </a:t>
            </a:r>
            <a:r>
              <a:rPr lang="cs-CZ" dirty="0"/>
              <a:t>[</a:t>
            </a:r>
            <a:r>
              <a:rPr lang="cs-CZ" dirty="0" err="1"/>
              <a:t>ko</a:t>
            </a:r>
            <a:r>
              <a:rPr lang="cs-CZ" b="1" dirty="0" err="1"/>
              <a:t>ɱf</a:t>
            </a:r>
            <a:r>
              <a:rPr lang="cs-CZ" dirty="0" err="1"/>
              <a:t>ort</a:t>
            </a:r>
            <a:r>
              <a:rPr lang="cs-CZ" dirty="0"/>
              <a:t>]</a:t>
            </a:r>
          </a:p>
          <a:p>
            <a:pPr lvl="1"/>
            <a:r>
              <a:rPr lang="cs-CZ" i="1" dirty="0"/>
              <a:t>tramvaj</a:t>
            </a:r>
            <a:r>
              <a:rPr lang="cs-CZ" dirty="0"/>
              <a:t> [</a:t>
            </a:r>
            <a:r>
              <a:rPr lang="cs-CZ" dirty="0" err="1"/>
              <a:t>tra</a:t>
            </a:r>
            <a:r>
              <a:rPr lang="cs-CZ" b="1" dirty="0" err="1"/>
              <a:t>ɱv</a:t>
            </a:r>
            <a:r>
              <a:rPr lang="cs-CZ" dirty="0" err="1"/>
              <a:t>aj</a:t>
            </a:r>
            <a:r>
              <a:rPr lang="cs-CZ" dirty="0"/>
              <a:t>]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33037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DFBA9-61E6-F774-315D-4751E0EA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artikulační asimilace: místo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A950F-5615-593C-F2DD-01F107300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/>
              <a:t>mf</a:t>
            </a:r>
            <a:r>
              <a:rPr lang="cs-CZ" b="1" dirty="0"/>
              <a:t>/</a:t>
            </a:r>
            <a:r>
              <a:rPr lang="cs-CZ" b="1" i="1" dirty="0" err="1"/>
              <a:t>mv</a:t>
            </a:r>
            <a:r>
              <a:rPr lang="cs-CZ" b="1" i="1" dirty="0"/>
              <a:t> </a:t>
            </a:r>
            <a:r>
              <a:rPr lang="cs-CZ" b="1" dirty="0">
                <a:sym typeface="Wingdings" panose="05000000000000000000" pitchFamily="2" charset="2"/>
              </a:rPr>
              <a:t> </a:t>
            </a:r>
            <a:r>
              <a:rPr lang="cs-CZ" b="1" i="1" dirty="0" err="1"/>
              <a:t>ɱf</a:t>
            </a:r>
            <a:r>
              <a:rPr lang="cs-CZ" b="1" dirty="0"/>
              <a:t>/</a:t>
            </a:r>
            <a:r>
              <a:rPr lang="cs-CZ" b="1" i="1" dirty="0" err="1"/>
              <a:t>ɱv</a:t>
            </a:r>
            <a:r>
              <a:rPr lang="cs-CZ" b="1" i="1" dirty="0"/>
              <a:t> </a:t>
            </a:r>
            <a:r>
              <a:rPr lang="cs-CZ" b="1" dirty="0"/>
              <a:t>(vzniká labiodentální </a:t>
            </a:r>
            <a:r>
              <a:rPr lang="cs-CZ" b="1" i="1" dirty="0"/>
              <a:t>ɱ</a:t>
            </a:r>
            <a:r>
              <a:rPr lang="cs-CZ" b="1" dirty="0"/>
              <a:t>)</a:t>
            </a:r>
            <a:endParaRPr lang="cs-CZ" b="1" i="1" dirty="0"/>
          </a:p>
          <a:p>
            <a:pPr lvl="1"/>
            <a:r>
              <a:rPr lang="cs-CZ" i="1" dirty="0"/>
              <a:t>komfort </a:t>
            </a:r>
            <a:r>
              <a:rPr lang="cs-CZ" dirty="0"/>
              <a:t>[</a:t>
            </a:r>
            <a:r>
              <a:rPr lang="cs-CZ" dirty="0" err="1"/>
              <a:t>ko</a:t>
            </a:r>
            <a:r>
              <a:rPr lang="cs-CZ" b="1" dirty="0" err="1"/>
              <a:t>ɱf</a:t>
            </a:r>
            <a:r>
              <a:rPr lang="cs-CZ" dirty="0" err="1"/>
              <a:t>ort</a:t>
            </a:r>
            <a:r>
              <a:rPr lang="cs-CZ" dirty="0"/>
              <a:t>]</a:t>
            </a:r>
          </a:p>
          <a:p>
            <a:pPr lvl="1"/>
            <a:r>
              <a:rPr lang="cs-CZ" i="1" dirty="0"/>
              <a:t>tramvaj</a:t>
            </a:r>
            <a:r>
              <a:rPr lang="cs-CZ" dirty="0"/>
              <a:t> [</a:t>
            </a:r>
            <a:r>
              <a:rPr lang="cs-CZ" dirty="0" err="1"/>
              <a:t>tra</a:t>
            </a:r>
            <a:r>
              <a:rPr lang="cs-CZ" b="1" dirty="0" err="1"/>
              <a:t>ɱv</a:t>
            </a:r>
            <a:r>
              <a:rPr lang="cs-CZ" dirty="0" err="1"/>
              <a:t>aj</a:t>
            </a:r>
            <a:r>
              <a:rPr lang="cs-CZ" dirty="0"/>
              <a:t>]</a:t>
            </a:r>
            <a:endParaRPr lang="cs-CZ" i="1" dirty="0"/>
          </a:p>
          <a:p>
            <a:endParaRPr lang="cs-CZ" i="1" dirty="0"/>
          </a:p>
          <a:p>
            <a:r>
              <a:rPr lang="cs-CZ" b="1" i="1" dirty="0" err="1"/>
              <a:t>nk</a:t>
            </a:r>
            <a:r>
              <a:rPr lang="cs-CZ" b="1" dirty="0"/>
              <a:t>/</a:t>
            </a:r>
            <a:r>
              <a:rPr lang="cs-CZ" b="1" i="1" dirty="0" err="1"/>
              <a:t>ng</a:t>
            </a:r>
            <a:r>
              <a:rPr lang="cs-CZ" b="1" i="1" dirty="0"/>
              <a:t> </a:t>
            </a:r>
            <a:r>
              <a:rPr lang="cs-CZ" b="1" dirty="0">
                <a:sym typeface="Wingdings" panose="05000000000000000000" pitchFamily="2" charset="2"/>
              </a:rPr>
              <a:t> </a:t>
            </a:r>
            <a:r>
              <a:rPr lang="cs-CZ" b="1" i="1" dirty="0" err="1"/>
              <a:t>ŋk</a:t>
            </a:r>
            <a:r>
              <a:rPr lang="cs-CZ" b="1" dirty="0"/>
              <a:t>/</a:t>
            </a:r>
            <a:r>
              <a:rPr lang="cs-CZ" b="1" i="1" dirty="0" err="1"/>
              <a:t>ŋg</a:t>
            </a:r>
            <a:r>
              <a:rPr lang="cs-CZ" b="1" i="1" dirty="0"/>
              <a:t> </a:t>
            </a:r>
            <a:r>
              <a:rPr lang="cs-CZ" b="1" dirty="0"/>
              <a:t>(vzniká velární </a:t>
            </a:r>
            <a:r>
              <a:rPr lang="cs-CZ" b="1" i="1" dirty="0"/>
              <a:t>ŋ</a:t>
            </a:r>
            <a:r>
              <a:rPr lang="cs-CZ" b="1" dirty="0"/>
              <a:t>)</a:t>
            </a:r>
            <a:endParaRPr lang="cs-CZ" b="1" i="1" dirty="0"/>
          </a:p>
          <a:p>
            <a:pPr lvl="1"/>
            <a:r>
              <a:rPr lang="cs-CZ" i="1" dirty="0"/>
              <a:t>venkovní </a:t>
            </a:r>
            <a:r>
              <a:rPr lang="cs-CZ" dirty="0"/>
              <a:t>[</a:t>
            </a:r>
            <a:r>
              <a:rPr lang="cs-CZ" dirty="0" err="1"/>
              <a:t>vɛ</a:t>
            </a:r>
            <a:r>
              <a:rPr lang="cs-CZ" b="1" dirty="0" err="1"/>
              <a:t>ŋk</a:t>
            </a:r>
            <a:r>
              <a:rPr lang="cs-CZ" dirty="0" err="1"/>
              <a:t>ovɲi</a:t>
            </a:r>
            <a:r>
              <a:rPr lang="en-GB" dirty="0"/>
              <a:t>ː</a:t>
            </a:r>
            <a:r>
              <a:rPr lang="cs-CZ" dirty="0"/>
              <a:t>]</a:t>
            </a:r>
          </a:p>
          <a:p>
            <a:pPr lvl="1"/>
            <a:r>
              <a:rPr lang="cs-CZ" i="1" dirty="0"/>
              <a:t>mango </a:t>
            </a:r>
            <a:r>
              <a:rPr lang="cs-CZ" dirty="0"/>
              <a:t>[</a:t>
            </a:r>
            <a:r>
              <a:rPr lang="cs-CZ" dirty="0" err="1"/>
              <a:t>ma</a:t>
            </a:r>
            <a:r>
              <a:rPr lang="cs-CZ" b="1" dirty="0" err="1"/>
              <a:t>ŋg</a:t>
            </a:r>
            <a:r>
              <a:rPr lang="cs-CZ" dirty="0" err="1"/>
              <a:t>o</a:t>
            </a:r>
            <a:r>
              <a:rPr lang="cs-CZ" dirty="0"/>
              <a:t>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459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0A811-A976-69E9-11A9-EF5E99D7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artikulační asimilace: způsob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9F7D-281E-2DCE-428F-B202D9DF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r>
              <a:rPr lang="cs-CZ" dirty="0">
                <a:sym typeface="Wingdings" panose="05000000000000000000" pitchFamily="2" charset="2"/>
              </a:rPr>
              <a:t>většina kontextů: obě varianty – asimilovaná i neasimilovaná</a:t>
            </a:r>
          </a:p>
          <a:p>
            <a:pPr marL="457200" lvl="1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52381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0A811-A976-69E9-11A9-EF5E99D7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artikulační asimilace: způsob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9F7D-281E-2DCE-428F-B202D9DF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r>
              <a:rPr lang="cs-CZ" dirty="0">
                <a:sym typeface="Wingdings" panose="05000000000000000000" pitchFamily="2" charset="2"/>
              </a:rPr>
              <a:t>většina kontextů: obě varianty – asimilovaná i neasimilovaná</a:t>
            </a:r>
          </a:p>
          <a:p>
            <a:pPr lvl="1"/>
            <a:r>
              <a:rPr lang="cs-CZ" b="1" i="1" dirty="0" err="1"/>
              <a:t>ts</a:t>
            </a:r>
            <a:r>
              <a:rPr lang="cs-CZ" b="1" dirty="0"/>
              <a:t>/</a:t>
            </a:r>
            <a:r>
              <a:rPr lang="cs-CZ" b="1" i="1" dirty="0" err="1"/>
              <a:t>ds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ts</a:t>
            </a:r>
            <a:r>
              <a:rPr lang="cs-CZ" dirty="0">
                <a:sym typeface="Wingdings" panose="05000000000000000000" pitchFamily="2" charset="2"/>
              </a:rPr>
              <a:t>] i [c] / [</a:t>
            </a:r>
            <a:r>
              <a:rPr lang="cs-CZ" dirty="0" err="1">
                <a:sym typeface="Wingdings" panose="05000000000000000000" pitchFamily="2" charset="2"/>
              </a:rPr>
              <a:t>ds</a:t>
            </a:r>
            <a:r>
              <a:rPr lang="cs-CZ" dirty="0">
                <a:sym typeface="Wingdings" panose="05000000000000000000" pitchFamily="2" charset="2"/>
              </a:rPr>
              <a:t>] i [c]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dětský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lidský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</a:t>
            </a:r>
          </a:p>
          <a:p>
            <a:pPr marL="457200" lvl="1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4437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0A811-A976-69E9-11A9-EF5E99D7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artikulační asimilace: způsob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9F7D-281E-2DCE-428F-B202D9DF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r>
              <a:rPr lang="cs-CZ" dirty="0">
                <a:sym typeface="Wingdings" panose="05000000000000000000" pitchFamily="2" charset="2"/>
              </a:rPr>
              <a:t>většina kontextů: obě varianty – asimilovaná i neasimilovaná</a:t>
            </a:r>
          </a:p>
          <a:p>
            <a:pPr lvl="1"/>
            <a:r>
              <a:rPr lang="cs-CZ" b="1" i="1" dirty="0" err="1"/>
              <a:t>ts</a:t>
            </a:r>
            <a:r>
              <a:rPr lang="cs-CZ" b="1" dirty="0"/>
              <a:t>/</a:t>
            </a:r>
            <a:r>
              <a:rPr lang="cs-CZ" b="1" i="1" dirty="0" err="1"/>
              <a:t>ds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ts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dětský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lidský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</a:t>
            </a:r>
          </a:p>
          <a:p>
            <a:pPr lvl="1"/>
            <a:r>
              <a:rPr lang="cs-CZ" b="1" i="1" dirty="0" err="1"/>
              <a:t>tš</a:t>
            </a:r>
            <a:r>
              <a:rPr lang="cs-CZ" b="1" dirty="0"/>
              <a:t>/</a:t>
            </a:r>
            <a:r>
              <a:rPr lang="cs-CZ" b="1" i="1" dirty="0" err="1"/>
              <a:t>dš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  [</a:t>
            </a:r>
            <a:r>
              <a:rPr lang="cs-CZ" dirty="0" err="1">
                <a:sym typeface="Wingdings" panose="05000000000000000000" pitchFamily="2" charset="2"/>
              </a:rPr>
              <a:t>t</a:t>
            </a:r>
            <a:r>
              <a:rPr lang="cs-CZ" b="1" dirty="0" err="1">
                <a:sym typeface="Wingdings" panose="05000000000000000000" pitchFamily="2" charset="2"/>
              </a:rPr>
              <a:t>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kratší </a:t>
            </a:r>
            <a:r>
              <a:rPr lang="cs-CZ" dirty="0"/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</a:t>
            </a:r>
            <a:r>
              <a:rPr lang="cs-CZ" dirty="0"/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t͜ʃ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řidší </a:t>
            </a:r>
            <a:r>
              <a:rPr lang="cs-CZ" dirty="0"/>
              <a:t>[</a:t>
            </a:r>
            <a:r>
              <a:rPr lang="cs-CZ" dirty="0" err="1"/>
              <a:t>r̝ɪ</a:t>
            </a:r>
            <a:r>
              <a:rPr lang="cs-CZ" b="1" dirty="0" err="1"/>
              <a:t>tʃ</a:t>
            </a:r>
            <a:r>
              <a:rPr lang="cs-CZ" dirty="0" err="1"/>
              <a:t>i</a:t>
            </a:r>
            <a:r>
              <a:rPr lang="cs-CZ" dirty="0"/>
              <a:t>ː] i [</a:t>
            </a:r>
            <a:r>
              <a:rPr lang="cs-CZ" dirty="0" err="1"/>
              <a:t>r̝ɪ</a:t>
            </a:r>
            <a:r>
              <a:rPr lang="cs-CZ" b="1" dirty="0" err="1"/>
              <a:t>t͜ʃ</a:t>
            </a:r>
            <a:r>
              <a:rPr lang="cs-CZ" dirty="0" err="1"/>
              <a:t>i</a:t>
            </a:r>
            <a:r>
              <a:rPr lang="cs-CZ" dirty="0"/>
              <a:t>ː]</a:t>
            </a:r>
          </a:p>
          <a:p>
            <a:pPr marL="457200" lvl="1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7468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0A811-A976-69E9-11A9-EF5E99D7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artikulační asimilace: způsob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9F7D-281E-2DCE-428F-B202D9DF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r>
              <a:rPr lang="cs-CZ" dirty="0">
                <a:sym typeface="Wingdings" panose="05000000000000000000" pitchFamily="2" charset="2"/>
              </a:rPr>
              <a:t>většina kontextů: obě varianty – asimilovaná i neasimilovaná</a:t>
            </a:r>
          </a:p>
          <a:p>
            <a:pPr lvl="1"/>
            <a:r>
              <a:rPr lang="cs-CZ" b="1" i="1" dirty="0" err="1"/>
              <a:t>ts</a:t>
            </a:r>
            <a:r>
              <a:rPr lang="cs-CZ" b="1" dirty="0"/>
              <a:t>/</a:t>
            </a:r>
            <a:r>
              <a:rPr lang="cs-CZ" b="1" i="1" dirty="0" err="1"/>
              <a:t>ds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ts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dětský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lidský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</a:t>
            </a:r>
          </a:p>
          <a:p>
            <a:pPr lvl="1"/>
            <a:r>
              <a:rPr lang="cs-CZ" b="1" i="1" dirty="0" err="1"/>
              <a:t>tš</a:t>
            </a:r>
            <a:r>
              <a:rPr lang="cs-CZ" b="1" dirty="0"/>
              <a:t>/</a:t>
            </a:r>
            <a:r>
              <a:rPr lang="cs-CZ" b="1" i="1" dirty="0" err="1"/>
              <a:t>dš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  [</a:t>
            </a:r>
            <a:r>
              <a:rPr lang="cs-CZ" dirty="0" err="1">
                <a:sym typeface="Wingdings" panose="05000000000000000000" pitchFamily="2" charset="2"/>
              </a:rPr>
              <a:t>t</a:t>
            </a:r>
            <a:r>
              <a:rPr lang="cs-CZ" b="1" dirty="0" err="1">
                <a:sym typeface="Wingdings" panose="05000000000000000000" pitchFamily="2" charset="2"/>
              </a:rPr>
              <a:t>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kratší </a:t>
            </a:r>
            <a:r>
              <a:rPr lang="cs-CZ" dirty="0"/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</a:t>
            </a:r>
            <a:r>
              <a:rPr lang="cs-CZ" dirty="0"/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t͜ʃ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řidší </a:t>
            </a:r>
            <a:r>
              <a:rPr lang="cs-CZ" dirty="0"/>
              <a:t>[</a:t>
            </a:r>
            <a:r>
              <a:rPr lang="cs-CZ" dirty="0" err="1"/>
              <a:t>r̝ɪ</a:t>
            </a:r>
            <a:r>
              <a:rPr lang="cs-CZ" b="1" dirty="0" err="1"/>
              <a:t>tʃ</a:t>
            </a:r>
            <a:r>
              <a:rPr lang="cs-CZ" dirty="0" err="1"/>
              <a:t>i</a:t>
            </a:r>
            <a:r>
              <a:rPr lang="cs-CZ" dirty="0"/>
              <a:t>ː] i [</a:t>
            </a:r>
            <a:r>
              <a:rPr lang="cs-CZ" dirty="0" err="1"/>
              <a:t>r̝ɪ</a:t>
            </a:r>
            <a:r>
              <a:rPr lang="cs-CZ" b="1" dirty="0" err="1"/>
              <a:t>t͜ʃ</a:t>
            </a:r>
            <a:r>
              <a:rPr lang="cs-CZ" dirty="0" err="1"/>
              <a:t>i</a:t>
            </a:r>
            <a:r>
              <a:rPr lang="cs-CZ" dirty="0"/>
              <a:t>ː]</a:t>
            </a:r>
          </a:p>
          <a:p>
            <a:pPr lvl="1"/>
            <a:r>
              <a:rPr lang="cs-CZ" b="1" i="1" dirty="0" err="1"/>
              <a:t>dz</a:t>
            </a:r>
            <a:r>
              <a:rPr lang="cs-CZ" b="1" dirty="0"/>
              <a:t>/</a:t>
            </a:r>
            <a:r>
              <a:rPr lang="cs-CZ" b="1" i="1" dirty="0" err="1"/>
              <a:t>dž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dz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/>
              <a:t>d͜z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</a:t>
            </a:r>
            <a:r>
              <a:rPr lang="cs-CZ" sz="2400" dirty="0" err="1"/>
              <a:t>ʒ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/>
              <a:t>d͜ʒ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podzim </a:t>
            </a:r>
            <a:r>
              <a:rPr lang="cs-CZ" dirty="0"/>
              <a:t>[</a:t>
            </a:r>
            <a:r>
              <a:rPr lang="cs-CZ" dirty="0" err="1"/>
              <a:t>po</a:t>
            </a:r>
            <a:r>
              <a:rPr lang="cs-CZ" b="1" dirty="0" err="1"/>
              <a:t>dz</a:t>
            </a:r>
            <a:r>
              <a:rPr lang="cs-CZ" dirty="0" err="1"/>
              <a:t>ɪm</a:t>
            </a:r>
            <a:r>
              <a:rPr lang="cs-CZ" dirty="0"/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i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/>
              <a:t>[</a:t>
            </a:r>
            <a:r>
              <a:rPr lang="cs-CZ" dirty="0" err="1"/>
              <a:t>po</a:t>
            </a:r>
            <a:r>
              <a:rPr lang="cs-CZ" b="1" dirty="0" err="1"/>
              <a:t>d͜z</a:t>
            </a:r>
            <a:r>
              <a:rPr lang="cs-CZ" dirty="0" err="1"/>
              <a:t>ɪm</a:t>
            </a:r>
            <a:r>
              <a:rPr lang="cs-CZ" dirty="0"/>
              <a:t>], bydžovský [</a:t>
            </a:r>
            <a:r>
              <a:rPr lang="cs-CZ" dirty="0" err="1"/>
              <a:t>bɪ</a:t>
            </a:r>
            <a:r>
              <a:rPr lang="cs-CZ" b="1" dirty="0" err="1"/>
              <a:t>d</a:t>
            </a:r>
            <a:r>
              <a:rPr lang="cs-CZ" sz="2400" b="1" dirty="0" err="1"/>
              <a:t>ʒ</a:t>
            </a:r>
            <a:r>
              <a:rPr lang="cs-CZ" dirty="0" err="1"/>
              <a:t>ofski</a:t>
            </a:r>
            <a:r>
              <a:rPr lang="cs-CZ" dirty="0"/>
              <a:t>:] i [</a:t>
            </a:r>
            <a:r>
              <a:rPr lang="cs-CZ" dirty="0" err="1"/>
              <a:t>bɪ</a:t>
            </a:r>
            <a:r>
              <a:rPr lang="cs-CZ" b="1" dirty="0" err="1"/>
              <a:t>d͜ʒ</a:t>
            </a:r>
            <a:r>
              <a:rPr lang="cs-CZ" dirty="0" err="1"/>
              <a:t>ofski</a:t>
            </a:r>
            <a:r>
              <a:rPr lang="cs-CZ" dirty="0"/>
              <a:t>:]</a:t>
            </a:r>
            <a:endParaRPr lang="cs-CZ" b="1" i="1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87006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0A811-A976-69E9-11A9-EF5E99D7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artikulační asimilace: způsob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9F7D-281E-2DCE-428F-B202D9DF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r>
              <a:rPr lang="cs-CZ" dirty="0">
                <a:sym typeface="Wingdings" panose="05000000000000000000" pitchFamily="2" charset="2"/>
              </a:rPr>
              <a:t>většina kontextů: obě varianty – asimilovaná i neasimilovaná</a:t>
            </a:r>
          </a:p>
          <a:p>
            <a:pPr lvl="1"/>
            <a:r>
              <a:rPr lang="cs-CZ" b="1" i="1" dirty="0" err="1"/>
              <a:t>ts</a:t>
            </a:r>
            <a:r>
              <a:rPr lang="cs-CZ" b="1" dirty="0"/>
              <a:t>/</a:t>
            </a:r>
            <a:r>
              <a:rPr lang="cs-CZ" b="1" i="1" dirty="0" err="1"/>
              <a:t>ds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ts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dětský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lidský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</a:t>
            </a:r>
          </a:p>
          <a:p>
            <a:pPr lvl="1"/>
            <a:r>
              <a:rPr lang="cs-CZ" b="1" i="1" dirty="0" err="1"/>
              <a:t>tš</a:t>
            </a:r>
            <a:r>
              <a:rPr lang="cs-CZ" b="1" dirty="0"/>
              <a:t>/</a:t>
            </a:r>
            <a:r>
              <a:rPr lang="cs-CZ" b="1" i="1" dirty="0" err="1"/>
              <a:t>dš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  [</a:t>
            </a:r>
            <a:r>
              <a:rPr lang="cs-CZ" dirty="0" err="1">
                <a:sym typeface="Wingdings" panose="05000000000000000000" pitchFamily="2" charset="2"/>
              </a:rPr>
              <a:t>t</a:t>
            </a:r>
            <a:r>
              <a:rPr lang="cs-CZ" b="1" dirty="0" err="1">
                <a:sym typeface="Wingdings" panose="05000000000000000000" pitchFamily="2" charset="2"/>
              </a:rPr>
              <a:t>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kratší </a:t>
            </a:r>
            <a:r>
              <a:rPr lang="cs-CZ" dirty="0"/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</a:t>
            </a:r>
            <a:r>
              <a:rPr lang="cs-CZ" dirty="0"/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t͜ʃ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řidší </a:t>
            </a:r>
            <a:r>
              <a:rPr lang="cs-CZ" dirty="0"/>
              <a:t>[</a:t>
            </a:r>
            <a:r>
              <a:rPr lang="cs-CZ" dirty="0" err="1"/>
              <a:t>r̝ɪ</a:t>
            </a:r>
            <a:r>
              <a:rPr lang="cs-CZ" b="1" dirty="0" err="1"/>
              <a:t>tʃ</a:t>
            </a:r>
            <a:r>
              <a:rPr lang="cs-CZ" dirty="0" err="1"/>
              <a:t>i</a:t>
            </a:r>
            <a:r>
              <a:rPr lang="cs-CZ" dirty="0"/>
              <a:t>ː] i [</a:t>
            </a:r>
            <a:r>
              <a:rPr lang="cs-CZ" dirty="0" err="1"/>
              <a:t>r̝ɪ</a:t>
            </a:r>
            <a:r>
              <a:rPr lang="cs-CZ" b="1" dirty="0" err="1"/>
              <a:t>t͜ʃ</a:t>
            </a:r>
            <a:r>
              <a:rPr lang="cs-CZ" dirty="0" err="1"/>
              <a:t>i</a:t>
            </a:r>
            <a:r>
              <a:rPr lang="cs-CZ" dirty="0"/>
              <a:t>ː]</a:t>
            </a:r>
          </a:p>
          <a:p>
            <a:pPr lvl="1"/>
            <a:r>
              <a:rPr lang="cs-CZ" b="1" i="1" dirty="0" err="1"/>
              <a:t>dz</a:t>
            </a:r>
            <a:r>
              <a:rPr lang="cs-CZ" b="1" dirty="0"/>
              <a:t>/</a:t>
            </a:r>
            <a:r>
              <a:rPr lang="cs-CZ" b="1" i="1" dirty="0" err="1"/>
              <a:t>dž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dz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/>
              <a:t>d͜z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</a:t>
            </a:r>
            <a:r>
              <a:rPr lang="cs-CZ" sz="2400" dirty="0" err="1"/>
              <a:t>ʒ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/>
              <a:t>d͜ʒ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podzim </a:t>
            </a:r>
            <a:r>
              <a:rPr lang="cs-CZ" dirty="0"/>
              <a:t>[</a:t>
            </a:r>
            <a:r>
              <a:rPr lang="cs-CZ" dirty="0" err="1"/>
              <a:t>po</a:t>
            </a:r>
            <a:r>
              <a:rPr lang="cs-CZ" b="1" dirty="0" err="1"/>
              <a:t>dz</a:t>
            </a:r>
            <a:r>
              <a:rPr lang="cs-CZ" dirty="0" err="1"/>
              <a:t>ɪm</a:t>
            </a:r>
            <a:r>
              <a:rPr lang="cs-CZ" dirty="0"/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i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/>
              <a:t>[</a:t>
            </a:r>
            <a:r>
              <a:rPr lang="cs-CZ" dirty="0" err="1"/>
              <a:t>po</a:t>
            </a:r>
            <a:r>
              <a:rPr lang="cs-CZ" b="1" dirty="0" err="1"/>
              <a:t>d͜z</a:t>
            </a:r>
            <a:r>
              <a:rPr lang="cs-CZ" dirty="0" err="1"/>
              <a:t>ɪm</a:t>
            </a:r>
            <a:r>
              <a:rPr lang="cs-CZ" dirty="0"/>
              <a:t>], bydžovský [</a:t>
            </a:r>
            <a:r>
              <a:rPr lang="cs-CZ" dirty="0" err="1"/>
              <a:t>bɪ</a:t>
            </a:r>
            <a:r>
              <a:rPr lang="cs-CZ" b="1" dirty="0" err="1"/>
              <a:t>d</a:t>
            </a:r>
            <a:r>
              <a:rPr lang="cs-CZ" sz="2400" b="1" dirty="0" err="1"/>
              <a:t>ʒ</a:t>
            </a:r>
            <a:r>
              <a:rPr lang="cs-CZ" dirty="0" err="1"/>
              <a:t>ofski</a:t>
            </a:r>
            <a:r>
              <a:rPr lang="cs-CZ" dirty="0"/>
              <a:t>:] i [</a:t>
            </a:r>
            <a:r>
              <a:rPr lang="cs-CZ" dirty="0" err="1"/>
              <a:t>bɪ</a:t>
            </a:r>
            <a:r>
              <a:rPr lang="cs-CZ" b="1" dirty="0" err="1"/>
              <a:t>d͜ʒ</a:t>
            </a:r>
            <a:r>
              <a:rPr lang="cs-CZ" dirty="0" err="1"/>
              <a:t>ofski</a:t>
            </a:r>
            <a:r>
              <a:rPr lang="cs-CZ" dirty="0"/>
              <a:t>:]</a:t>
            </a:r>
            <a:endParaRPr lang="cs-CZ" b="1" i="1" dirty="0">
              <a:sym typeface="Wingdings" panose="05000000000000000000" pitchFamily="2" charset="2"/>
            </a:endParaRPr>
          </a:p>
          <a:p>
            <a:r>
              <a:rPr lang="cs-CZ" b="1" dirty="0" err="1">
                <a:sym typeface="Wingdings" panose="05000000000000000000" pitchFamily="2" charset="2"/>
              </a:rPr>
              <a:t>neasimilovaně</a:t>
            </a:r>
            <a:r>
              <a:rPr lang="cs-CZ" b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(=zdvojeně) v kontextech</a:t>
            </a:r>
          </a:p>
          <a:p>
            <a:pPr marL="457200" lvl="1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41400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0A811-A976-69E9-11A9-EF5E99D7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artikulační asimilace: způsob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9F7D-281E-2DCE-428F-B202D9DF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r>
              <a:rPr lang="cs-CZ" dirty="0">
                <a:sym typeface="Wingdings" panose="05000000000000000000" pitchFamily="2" charset="2"/>
              </a:rPr>
              <a:t>většina kontextů: obě varianty – asimilovaná i neasimilovaná</a:t>
            </a:r>
          </a:p>
          <a:p>
            <a:pPr lvl="1"/>
            <a:r>
              <a:rPr lang="cs-CZ" b="1" i="1" dirty="0" err="1"/>
              <a:t>ts</a:t>
            </a:r>
            <a:r>
              <a:rPr lang="cs-CZ" b="1" dirty="0"/>
              <a:t>/</a:t>
            </a:r>
            <a:r>
              <a:rPr lang="cs-CZ" b="1" i="1" dirty="0" err="1"/>
              <a:t>ds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ts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dětský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lidský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</a:t>
            </a:r>
          </a:p>
          <a:p>
            <a:pPr lvl="1"/>
            <a:r>
              <a:rPr lang="cs-CZ" b="1" i="1" dirty="0" err="1"/>
              <a:t>tš</a:t>
            </a:r>
            <a:r>
              <a:rPr lang="cs-CZ" b="1" dirty="0"/>
              <a:t>/</a:t>
            </a:r>
            <a:r>
              <a:rPr lang="cs-CZ" b="1" i="1" dirty="0" err="1"/>
              <a:t>dš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  [</a:t>
            </a:r>
            <a:r>
              <a:rPr lang="cs-CZ" dirty="0" err="1">
                <a:sym typeface="Wingdings" panose="05000000000000000000" pitchFamily="2" charset="2"/>
              </a:rPr>
              <a:t>t</a:t>
            </a:r>
            <a:r>
              <a:rPr lang="cs-CZ" b="1" dirty="0" err="1">
                <a:sym typeface="Wingdings" panose="05000000000000000000" pitchFamily="2" charset="2"/>
              </a:rPr>
              <a:t>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kratší </a:t>
            </a:r>
            <a:r>
              <a:rPr lang="cs-CZ" dirty="0"/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</a:t>
            </a:r>
            <a:r>
              <a:rPr lang="cs-CZ" dirty="0"/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t͜ʃ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řidší </a:t>
            </a:r>
            <a:r>
              <a:rPr lang="cs-CZ" dirty="0"/>
              <a:t>[</a:t>
            </a:r>
            <a:r>
              <a:rPr lang="cs-CZ" dirty="0" err="1"/>
              <a:t>r̝ɪ</a:t>
            </a:r>
            <a:r>
              <a:rPr lang="cs-CZ" b="1" dirty="0" err="1"/>
              <a:t>tʃ</a:t>
            </a:r>
            <a:r>
              <a:rPr lang="cs-CZ" dirty="0" err="1"/>
              <a:t>i</a:t>
            </a:r>
            <a:r>
              <a:rPr lang="cs-CZ" dirty="0"/>
              <a:t>ː] i [</a:t>
            </a:r>
            <a:r>
              <a:rPr lang="cs-CZ" dirty="0" err="1"/>
              <a:t>r̝ɪ</a:t>
            </a:r>
            <a:r>
              <a:rPr lang="cs-CZ" b="1" dirty="0" err="1"/>
              <a:t>t͜ʃ</a:t>
            </a:r>
            <a:r>
              <a:rPr lang="cs-CZ" dirty="0" err="1"/>
              <a:t>i</a:t>
            </a:r>
            <a:r>
              <a:rPr lang="cs-CZ" dirty="0"/>
              <a:t>ː]</a:t>
            </a:r>
          </a:p>
          <a:p>
            <a:pPr lvl="1"/>
            <a:r>
              <a:rPr lang="cs-CZ" b="1" i="1" dirty="0" err="1"/>
              <a:t>dz</a:t>
            </a:r>
            <a:r>
              <a:rPr lang="cs-CZ" b="1" dirty="0"/>
              <a:t>/</a:t>
            </a:r>
            <a:r>
              <a:rPr lang="cs-CZ" b="1" i="1" dirty="0" err="1"/>
              <a:t>dž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dz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/>
              <a:t>d͜z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</a:t>
            </a:r>
            <a:r>
              <a:rPr lang="cs-CZ" sz="2400" dirty="0" err="1"/>
              <a:t>ʒ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/>
              <a:t>d͜ʒ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podzim </a:t>
            </a:r>
            <a:r>
              <a:rPr lang="cs-CZ" dirty="0"/>
              <a:t>[</a:t>
            </a:r>
            <a:r>
              <a:rPr lang="cs-CZ" dirty="0" err="1"/>
              <a:t>po</a:t>
            </a:r>
            <a:r>
              <a:rPr lang="cs-CZ" b="1" dirty="0" err="1"/>
              <a:t>dz</a:t>
            </a:r>
            <a:r>
              <a:rPr lang="cs-CZ" dirty="0" err="1"/>
              <a:t>ɪm</a:t>
            </a:r>
            <a:r>
              <a:rPr lang="cs-CZ" dirty="0"/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i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/>
              <a:t>[</a:t>
            </a:r>
            <a:r>
              <a:rPr lang="cs-CZ" dirty="0" err="1"/>
              <a:t>po</a:t>
            </a:r>
            <a:r>
              <a:rPr lang="cs-CZ" b="1" dirty="0" err="1"/>
              <a:t>d͜z</a:t>
            </a:r>
            <a:r>
              <a:rPr lang="cs-CZ" dirty="0" err="1"/>
              <a:t>ɪm</a:t>
            </a:r>
            <a:r>
              <a:rPr lang="cs-CZ" dirty="0"/>
              <a:t>], bydžovský [</a:t>
            </a:r>
            <a:r>
              <a:rPr lang="cs-CZ" dirty="0" err="1"/>
              <a:t>bɪ</a:t>
            </a:r>
            <a:r>
              <a:rPr lang="cs-CZ" b="1" dirty="0" err="1"/>
              <a:t>d</a:t>
            </a:r>
            <a:r>
              <a:rPr lang="cs-CZ" sz="2400" b="1" dirty="0" err="1"/>
              <a:t>ʒ</a:t>
            </a:r>
            <a:r>
              <a:rPr lang="cs-CZ" dirty="0" err="1"/>
              <a:t>ofski</a:t>
            </a:r>
            <a:r>
              <a:rPr lang="cs-CZ" dirty="0"/>
              <a:t>:] i [</a:t>
            </a:r>
            <a:r>
              <a:rPr lang="cs-CZ" dirty="0" err="1"/>
              <a:t>bɪ</a:t>
            </a:r>
            <a:r>
              <a:rPr lang="cs-CZ" b="1" dirty="0" err="1"/>
              <a:t>d͜ʒ</a:t>
            </a:r>
            <a:r>
              <a:rPr lang="cs-CZ" dirty="0" err="1"/>
              <a:t>ofski</a:t>
            </a:r>
            <a:r>
              <a:rPr lang="cs-CZ" dirty="0"/>
              <a:t>:]</a:t>
            </a:r>
            <a:endParaRPr lang="cs-CZ" b="1" i="1" dirty="0">
              <a:sym typeface="Wingdings" panose="05000000000000000000" pitchFamily="2" charset="2"/>
            </a:endParaRPr>
          </a:p>
          <a:p>
            <a:r>
              <a:rPr lang="cs-CZ" b="1" dirty="0" err="1">
                <a:sym typeface="Wingdings" panose="05000000000000000000" pitchFamily="2" charset="2"/>
              </a:rPr>
              <a:t>neasimilovaně</a:t>
            </a:r>
            <a:r>
              <a:rPr lang="cs-CZ" b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(=zdvojeně) v kontextech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na hranici slov (platí i pro jednoslabičné předložky) </a:t>
            </a:r>
            <a:r>
              <a:rPr lang="cs-CZ" i="1" dirty="0"/>
              <a:t>dostat</a:t>
            </a:r>
            <a:r>
              <a:rPr lang="cs-CZ" dirty="0"/>
              <a:t> </a:t>
            </a:r>
            <a:r>
              <a:rPr lang="cs-CZ" i="1" dirty="0"/>
              <a:t>se </a:t>
            </a:r>
            <a:r>
              <a:rPr lang="cs-CZ" b="1" dirty="0">
                <a:sym typeface="Wingdings" panose="05000000000000000000" pitchFamily="2" charset="2"/>
              </a:rPr>
              <a:t> </a:t>
            </a:r>
            <a:r>
              <a:rPr lang="cs-CZ" dirty="0"/>
              <a:t>[dosta</a:t>
            </a:r>
            <a:r>
              <a:rPr lang="cs-CZ" b="1" dirty="0"/>
              <a:t>t </a:t>
            </a:r>
            <a:r>
              <a:rPr lang="cs-CZ" b="1" dirty="0" err="1"/>
              <a:t>s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/>
              <a:t>] </a:t>
            </a:r>
            <a:endParaRPr lang="cs-CZ" b="1" i="1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95487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0A811-A976-69E9-11A9-EF5E99D7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artikulační asimilace: způsob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9F7D-281E-2DCE-428F-B202D9DF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r>
              <a:rPr lang="cs-CZ" dirty="0">
                <a:sym typeface="Wingdings" panose="05000000000000000000" pitchFamily="2" charset="2"/>
              </a:rPr>
              <a:t>většina kontextů: obě varianty – asimilovaná i neasimilovaná</a:t>
            </a:r>
          </a:p>
          <a:p>
            <a:pPr lvl="1"/>
            <a:r>
              <a:rPr lang="cs-CZ" b="1" i="1" dirty="0" err="1"/>
              <a:t>ts</a:t>
            </a:r>
            <a:r>
              <a:rPr lang="cs-CZ" b="1" dirty="0"/>
              <a:t>/</a:t>
            </a:r>
            <a:r>
              <a:rPr lang="cs-CZ" b="1" i="1" dirty="0" err="1"/>
              <a:t>ds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ts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ds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dětský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ɟɛ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lidský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 i [</a:t>
            </a:r>
            <a:r>
              <a:rPr lang="cs-CZ" dirty="0" err="1">
                <a:sym typeface="Wingdings" panose="05000000000000000000" pitchFamily="2" charset="2"/>
              </a:rPr>
              <a:t>lɪ</a:t>
            </a:r>
            <a:r>
              <a:rPr lang="cs-CZ" b="1" dirty="0" err="1">
                <a:sym typeface="Wingdings" panose="05000000000000000000" pitchFamily="2" charset="2"/>
              </a:rPr>
              <a:t>t͜s</a:t>
            </a:r>
            <a:r>
              <a:rPr lang="cs-CZ" dirty="0" err="1">
                <a:sym typeface="Wingdings" panose="05000000000000000000" pitchFamily="2" charset="2"/>
              </a:rPr>
              <a:t>ki</a:t>
            </a:r>
            <a:r>
              <a:rPr lang="cs-CZ" dirty="0">
                <a:sym typeface="Wingdings" panose="05000000000000000000" pitchFamily="2" charset="2"/>
              </a:rPr>
              <a:t>ː]</a:t>
            </a:r>
          </a:p>
          <a:p>
            <a:pPr lvl="1"/>
            <a:r>
              <a:rPr lang="cs-CZ" b="1" i="1" dirty="0" err="1"/>
              <a:t>tš</a:t>
            </a:r>
            <a:r>
              <a:rPr lang="cs-CZ" b="1" dirty="0"/>
              <a:t>/</a:t>
            </a:r>
            <a:r>
              <a:rPr lang="cs-CZ" b="1" i="1" dirty="0" err="1"/>
              <a:t>dš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  [</a:t>
            </a:r>
            <a:r>
              <a:rPr lang="cs-CZ" dirty="0" err="1">
                <a:sym typeface="Wingdings" panose="05000000000000000000" pitchFamily="2" charset="2"/>
              </a:rPr>
              <a:t>t</a:t>
            </a:r>
            <a:r>
              <a:rPr lang="cs-CZ" b="1" dirty="0" err="1">
                <a:sym typeface="Wingdings" panose="05000000000000000000" pitchFamily="2" charset="2"/>
              </a:rPr>
              <a:t>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dʃ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kratší </a:t>
            </a:r>
            <a:r>
              <a:rPr lang="cs-CZ" dirty="0"/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</a:t>
            </a:r>
            <a:r>
              <a:rPr lang="cs-CZ" dirty="0"/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kra</a:t>
            </a:r>
            <a:r>
              <a:rPr lang="cs-CZ" b="1" dirty="0" err="1">
                <a:sym typeface="Wingdings" panose="05000000000000000000" pitchFamily="2" charset="2"/>
              </a:rPr>
              <a:t>t͜ʃ</a:t>
            </a:r>
            <a:r>
              <a:rPr lang="cs-CZ" dirty="0" err="1">
                <a:sym typeface="Wingdings" panose="05000000000000000000" pitchFamily="2" charset="2"/>
              </a:rPr>
              <a:t>i</a:t>
            </a:r>
            <a:r>
              <a:rPr lang="cs-CZ" dirty="0">
                <a:sym typeface="Wingdings" panose="05000000000000000000" pitchFamily="2" charset="2"/>
              </a:rPr>
              <a:t>ː], </a:t>
            </a:r>
            <a:r>
              <a:rPr lang="cs-CZ" i="1" dirty="0">
                <a:sym typeface="Wingdings" panose="05000000000000000000" pitchFamily="2" charset="2"/>
              </a:rPr>
              <a:t>řidší </a:t>
            </a:r>
            <a:r>
              <a:rPr lang="cs-CZ" dirty="0"/>
              <a:t>[</a:t>
            </a:r>
            <a:r>
              <a:rPr lang="cs-CZ" dirty="0" err="1"/>
              <a:t>r̝ɪ</a:t>
            </a:r>
            <a:r>
              <a:rPr lang="cs-CZ" b="1" dirty="0" err="1"/>
              <a:t>tʃ</a:t>
            </a:r>
            <a:r>
              <a:rPr lang="cs-CZ" dirty="0" err="1"/>
              <a:t>i</a:t>
            </a:r>
            <a:r>
              <a:rPr lang="cs-CZ" dirty="0"/>
              <a:t>ː] i [</a:t>
            </a:r>
            <a:r>
              <a:rPr lang="cs-CZ" dirty="0" err="1"/>
              <a:t>r̝ɪ</a:t>
            </a:r>
            <a:r>
              <a:rPr lang="cs-CZ" b="1" dirty="0" err="1"/>
              <a:t>t͜ʃ</a:t>
            </a:r>
            <a:r>
              <a:rPr lang="cs-CZ" dirty="0" err="1"/>
              <a:t>i</a:t>
            </a:r>
            <a:r>
              <a:rPr lang="cs-CZ" dirty="0"/>
              <a:t>ː]</a:t>
            </a:r>
          </a:p>
          <a:p>
            <a:pPr lvl="1"/>
            <a:r>
              <a:rPr lang="cs-CZ" b="1" i="1" dirty="0" err="1"/>
              <a:t>dz</a:t>
            </a:r>
            <a:r>
              <a:rPr lang="cs-CZ" b="1" dirty="0"/>
              <a:t>/</a:t>
            </a:r>
            <a:r>
              <a:rPr lang="cs-CZ" b="1" i="1" dirty="0" err="1"/>
              <a:t>dž</a:t>
            </a:r>
            <a:r>
              <a:rPr lang="cs-CZ" b="1" i="1" dirty="0"/>
              <a:t>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dz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/>
              <a:t>d͜z</a:t>
            </a:r>
            <a:r>
              <a:rPr lang="cs-CZ" dirty="0">
                <a:sym typeface="Wingdings" panose="05000000000000000000" pitchFamily="2" charset="2"/>
              </a:rPr>
              <a:t>] / [</a:t>
            </a:r>
            <a:r>
              <a:rPr lang="cs-CZ" dirty="0" err="1">
                <a:sym typeface="Wingdings" panose="05000000000000000000" pitchFamily="2" charset="2"/>
              </a:rPr>
              <a:t>d</a:t>
            </a:r>
            <a:r>
              <a:rPr lang="cs-CZ" sz="2400" dirty="0" err="1"/>
              <a:t>ʒ</a:t>
            </a:r>
            <a:r>
              <a:rPr lang="cs-CZ" dirty="0">
                <a:sym typeface="Wingdings" panose="05000000000000000000" pitchFamily="2" charset="2"/>
              </a:rPr>
              <a:t>] i [</a:t>
            </a:r>
            <a:r>
              <a:rPr lang="cs-CZ" dirty="0" err="1"/>
              <a:t>d͜ʒ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457200" lvl="1" indent="0">
              <a:buNone/>
            </a:pPr>
            <a:r>
              <a:rPr lang="cs-CZ" b="1" i="1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podzim </a:t>
            </a:r>
            <a:r>
              <a:rPr lang="cs-CZ" dirty="0"/>
              <a:t>[</a:t>
            </a:r>
            <a:r>
              <a:rPr lang="cs-CZ" dirty="0" err="1"/>
              <a:t>po</a:t>
            </a:r>
            <a:r>
              <a:rPr lang="cs-CZ" b="1" dirty="0" err="1"/>
              <a:t>dz</a:t>
            </a:r>
            <a:r>
              <a:rPr lang="cs-CZ" dirty="0" err="1"/>
              <a:t>ɪm</a:t>
            </a:r>
            <a:r>
              <a:rPr lang="cs-CZ" dirty="0"/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i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/>
              <a:t>[</a:t>
            </a:r>
            <a:r>
              <a:rPr lang="cs-CZ" dirty="0" err="1"/>
              <a:t>po</a:t>
            </a:r>
            <a:r>
              <a:rPr lang="cs-CZ" b="1" dirty="0" err="1"/>
              <a:t>d͜z</a:t>
            </a:r>
            <a:r>
              <a:rPr lang="cs-CZ" dirty="0" err="1"/>
              <a:t>ɪm</a:t>
            </a:r>
            <a:r>
              <a:rPr lang="cs-CZ" dirty="0"/>
              <a:t>], bydžovský [</a:t>
            </a:r>
            <a:r>
              <a:rPr lang="cs-CZ" dirty="0" err="1"/>
              <a:t>bɪ</a:t>
            </a:r>
            <a:r>
              <a:rPr lang="cs-CZ" b="1" dirty="0" err="1"/>
              <a:t>d</a:t>
            </a:r>
            <a:r>
              <a:rPr lang="cs-CZ" sz="2400" b="1" dirty="0" err="1"/>
              <a:t>ʒ</a:t>
            </a:r>
            <a:r>
              <a:rPr lang="cs-CZ" dirty="0" err="1"/>
              <a:t>ofski</a:t>
            </a:r>
            <a:r>
              <a:rPr lang="cs-CZ" dirty="0"/>
              <a:t>:] i [</a:t>
            </a:r>
            <a:r>
              <a:rPr lang="cs-CZ" dirty="0" err="1"/>
              <a:t>bɪ</a:t>
            </a:r>
            <a:r>
              <a:rPr lang="cs-CZ" b="1" dirty="0" err="1"/>
              <a:t>d͜ʒ</a:t>
            </a:r>
            <a:r>
              <a:rPr lang="cs-CZ" dirty="0" err="1"/>
              <a:t>ofski</a:t>
            </a:r>
            <a:r>
              <a:rPr lang="cs-CZ" dirty="0"/>
              <a:t>:]</a:t>
            </a:r>
            <a:endParaRPr lang="cs-CZ" b="1" i="1" dirty="0">
              <a:sym typeface="Wingdings" panose="05000000000000000000" pitchFamily="2" charset="2"/>
            </a:endParaRPr>
          </a:p>
          <a:p>
            <a:r>
              <a:rPr lang="cs-CZ" b="1" dirty="0" err="1">
                <a:sym typeface="Wingdings" panose="05000000000000000000" pitchFamily="2" charset="2"/>
              </a:rPr>
              <a:t>neasimilovaně</a:t>
            </a:r>
            <a:r>
              <a:rPr lang="cs-CZ" b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(=zdvojeně) v kontextech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na hranici slov (platí i pro jednoslabičné předložky) </a:t>
            </a:r>
            <a:r>
              <a:rPr lang="cs-CZ" i="1" dirty="0"/>
              <a:t>dostat</a:t>
            </a:r>
            <a:r>
              <a:rPr lang="cs-CZ" dirty="0"/>
              <a:t> </a:t>
            </a:r>
            <a:r>
              <a:rPr lang="cs-CZ" i="1" dirty="0"/>
              <a:t>se </a:t>
            </a:r>
            <a:r>
              <a:rPr lang="cs-CZ" b="1" dirty="0">
                <a:sym typeface="Wingdings" panose="05000000000000000000" pitchFamily="2" charset="2"/>
              </a:rPr>
              <a:t> </a:t>
            </a:r>
            <a:r>
              <a:rPr lang="cs-CZ" dirty="0"/>
              <a:t>[dosta</a:t>
            </a:r>
            <a:r>
              <a:rPr lang="cs-CZ" b="1" dirty="0"/>
              <a:t>t </a:t>
            </a:r>
            <a:r>
              <a:rPr lang="cs-CZ" b="1" dirty="0" err="1"/>
              <a:t>s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/>
              <a:t>] </a:t>
            </a:r>
            <a:endParaRPr lang="cs-CZ" b="1" i="1" dirty="0">
              <a:sym typeface="Wingdings" panose="05000000000000000000" pitchFamily="2" charset="2"/>
            </a:endParaRP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na hranici předpona + kořen	</a:t>
            </a:r>
            <a:r>
              <a:rPr lang="cs-CZ" i="1" dirty="0">
                <a:sym typeface="Wingdings" panose="05000000000000000000" pitchFamily="2" charset="2"/>
              </a:rPr>
              <a:t>odsoudit </a:t>
            </a:r>
            <a:r>
              <a:rPr lang="cs-CZ" dirty="0"/>
              <a:t>[</a:t>
            </a:r>
            <a:r>
              <a:rPr lang="cs-CZ" dirty="0" err="1"/>
              <a:t>ʔo</a:t>
            </a:r>
            <a:r>
              <a:rPr lang="cs-CZ" b="1" dirty="0" err="1"/>
              <a:t>ts</a:t>
            </a:r>
            <a:r>
              <a:rPr lang="cs-CZ" dirty="0" err="1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r>
              <a:rPr lang="cs-CZ" dirty="0" err="1">
                <a:sym typeface="Wingdings" panose="05000000000000000000" pitchFamily="2" charset="2"/>
              </a:rPr>
              <a:t>ɟɪ</a:t>
            </a:r>
            <a:r>
              <a:rPr lang="cs-CZ" dirty="0" err="1"/>
              <a:t>t</a:t>
            </a:r>
            <a:r>
              <a:rPr lang="cs-CZ" dirty="0"/>
              <a:t>]</a:t>
            </a:r>
            <a:endParaRPr lang="cs-CZ" b="1" dirty="0"/>
          </a:p>
          <a:p>
            <a:pPr marL="457200" lvl="1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0697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39B68-0B96-1D8B-FD6B-4EBB6DBC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znělostní </a:t>
            </a:r>
            <a:r>
              <a:rPr lang="cs-CZ" b="1" dirty="0" err="1"/>
              <a:t>asimiliace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C4BE5-C8DC-6591-0B36-528BF7C03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cs-CZ" dirty="0"/>
              <a:t>primárně ortoepická = </a:t>
            </a:r>
            <a:r>
              <a:rPr lang="cs-CZ" b="1" dirty="0"/>
              <a:t>regresivní</a:t>
            </a:r>
            <a:r>
              <a:rPr lang="cs-CZ" dirty="0"/>
              <a:t> </a:t>
            </a:r>
            <a:r>
              <a:rPr lang="cs-CZ" b="1" dirty="0"/>
              <a:t>asimilace</a:t>
            </a:r>
          </a:p>
          <a:p>
            <a:endParaRPr lang="cs-CZ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380941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62F8C-4C28-A8C9-A06F-AB6B370E7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neutralizace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17EAC-BD50-0EE9-00AF-CDCB0F9E2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ztráta znělosti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0361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62F8C-4C28-A8C9-A06F-AB6B370E7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neutralizace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17EAC-BD50-0EE9-00AF-CDCB0F9E2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ztráta znělosti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na konci slov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dopad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dopat</a:t>
            </a:r>
            <a:r>
              <a:rPr lang="cs-CZ" dirty="0">
                <a:sym typeface="Wingdings" panose="05000000000000000000" pitchFamily="2" charset="2"/>
              </a:rPr>
              <a:t>], </a:t>
            </a:r>
            <a:r>
              <a:rPr lang="cs-CZ" i="1" dirty="0">
                <a:sym typeface="Wingdings" panose="05000000000000000000" pitchFamily="2" charset="2"/>
              </a:rPr>
              <a:t>pod</a:t>
            </a:r>
            <a:r>
              <a:rPr lang="cs-CZ" dirty="0">
                <a:sym typeface="Wingdings" panose="05000000000000000000" pitchFamily="2" charset="2"/>
              </a:rPr>
              <a:t> [pot]</a:t>
            </a:r>
            <a:endParaRPr lang="cs-CZ" i="1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7097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62F8C-4C28-A8C9-A06F-AB6B370E7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neutralizace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17EAC-BD50-0EE9-00AF-CDCB0F9E2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ztráta znělosti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na konci slov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dopad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dopat</a:t>
            </a:r>
            <a:r>
              <a:rPr lang="cs-CZ" dirty="0">
                <a:sym typeface="Wingdings" panose="05000000000000000000" pitchFamily="2" charset="2"/>
              </a:rPr>
              <a:t>], </a:t>
            </a:r>
            <a:r>
              <a:rPr lang="cs-CZ" i="1" dirty="0">
                <a:sym typeface="Wingdings" panose="05000000000000000000" pitchFamily="2" charset="2"/>
              </a:rPr>
              <a:t>pod</a:t>
            </a:r>
            <a:r>
              <a:rPr lang="cs-CZ" dirty="0">
                <a:sym typeface="Wingdings" panose="05000000000000000000" pitchFamily="2" charset="2"/>
              </a:rPr>
              <a:t> [pot]</a:t>
            </a:r>
            <a:endParaRPr lang="cs-CZ" i="1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uvnitř slova před rázem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nadužívat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dirty="0" err="1">
                <a:sym typeface="Wingdings" panose="05000000000000000000" pitchFamily="2" charset="2"/>
              </a:rPr>
              <a:t>nat</a:t>
            </a:r>
            <a:r>
              <a:rPr lang="en-GB" dirty="0"/>
              <a:t>ʔ</a:t>
            </a:r>
            <a:r>
              <a:rPr lang="cs-CZ" dirty="0" err="1"/>
              <a:t>uʒi</a:t>
            </a:r>
            <a:r>
              <a:rPr lang="cs-CZ" dirty="0" err="1">
                <a:sym typeface="Wingdings" panose="05000000000000000000" pitchFamily="2" charset="2"/>
              </a:rPr>
              <a:t>ː</a:t>
            </a:r>
            <a:r>
              <a:rPr lang="cs-CZ" dirty="0" err="1"/>
              <a:t>vat</a:t>
            </a:r>
            <a:r>
              <a:rPr lang="cs-CZ" dirty="0"/>
              <a:t>]</a:t>
            </a:r>
            <a:endParaRPr lang="cs-CZ" i="1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7984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33E81-2110-9606-2C93-5B55E3FB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vkladné hlásky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155D32-BAC9-CF9D-5B08-DDDDD7122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vkladné </a:t>
            </a:r>
            <a:r>
              <a:rPr lang="cs-CZ" i="1" dirty="0"/>
              <a:t>j</a:t>
            </a:r>
          </a:p>
          <a:p>
            <a:pPr lvl="1"/>
            <a:r>
              <a:rPr lang="cs-CZ" i="1" dirty="0"/>
              <a:t>filozofie</a:t>
            </a:r>
            <a:r>
              <a:rPr lang="cs-CZ" dirty="0"/>
              <a:t>  [</a:t>
            </a:r>
            <a:r>
              <a:rPr lang="cs-CZ" dirty="0" err="1"/>
              <a:t>filozof</a:t>
            </a:r>
            <a:r>
              <a:rPr lang="cs-CZ" b="1" dirty="0" err="1"/>
              <a:t>ɪjɛ</a:t>
            </a:r>
            <a:r>
              <a:rPr lang="cs-CZ" dirty="0"/>
              <a:t>] 		</a:t>
            </a:r>
            <a:r>
              <a:rPr lang="cs-CZ" i="1" dirty="0"/>
              <a:t>Marie</a:t>
            </a:r>
            <a:r>
              <a:rPr lang="cs-CZ" dirty="0"/>
              <a:t>  [</a:t>
            </a:r>
            <a:r>
              <a:rPr lang="cs-CZ" dirty="0" err="1"/>
              <a:t>mar</a:t>
            </a:r>
            <a:r>
              <a:rPr lang="cs-CZ" b="1" dirty="0" err="1"/>
              <a:t>ɪjɛ</a:t>
            </a:r>
            <a:r>
              <a:rPr lang="cs-CZ" dirty="0"/>
              <a:t>] 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700003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33E81-2110-9606-2C93-5B55E3FB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vkladné hlásky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155D32-BAC9-CF9D-5B08-DDDDD7122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vkladné </a:t>
            </a:r>
            <a:r>
              <a:rPr lang="cs-CZ" i="1" dirty="0"/>
              <a:t>j</a:t>
            </a:r>
          </a:p>
          <a:p>
            <a:pPr lvl="1"/>
            <a:r>
              <a:rPr lang="cs-CZ" i="1" dirty="0"/>
              <a:t>filozofie</a:t>
            </a:r>
            <a:r>
              <a:rPr lang="cs-CZ" dirty="0"/>
              <a:t>  [</a:t>
            </a:r>
            <a:r>
              <a:rPr lang="cs-CZ" dirty="0" err="1"/>
              <a:t>filozof</a:t>
            </a:r>
            <a:r>
              <a:rPr lang="cs-CZ" b="1" dirty="0" err="1"/>
              <a:t>ɪjɛ</a:t>
            </a:r>
            <a:r>
              <a:rPr lang="cs-CZ" dirty="0"/>
              <a:t>] 		</a:t>
            </a:r>
            <a:r>
              <a:rPr lang="cs-CZ" i="1" dirty="0"/>
              <a:t>Marie</a:t>
            </a:r>
            <a:r>
              <a:rPr lang="cs-CZ" dirty="0"/>
              <a:t>  [</a:t>
            </a:r>
            <a:r>
              <a:rPr lang="cs-CZ" dirty="0" err="1"/>
              <a:t>mar</a:t>
            </a:r>
            <a:r>
              <a:rPr lang="cs-CZ" b="1" dirty="0" err="1"/>
              <a:t>ɪjɛ</a:t>
            </a:r>
            <a:r>
              <a:rPr lang="cs-CZ" dirty="0"/>
              <a:t>] </a:t>
            </a:r>
            <a:endParaRPr lang="cs-CZ" i="1" dirty="0"/>
          </a:p>
          <a:p>
            <a:endParaRPr lang="cs-CZ" i="1" dirty="0"/>
          </a:p>
          <a:p>
            <a:r>
              <a:rPr lang="cs-CZ" dirty="0"/>
              <a:t>vkladné </a:t>
            </a:r>
            <a:r>
              <a:rPr lang="cs-CZ" i="1" dirty="0"/>
              <a:t>u </a:t>
            </a:r>
            <a:r>
              <a:rPr lang="cs-CZ" dirty="0" err="1"/>
              <a:t>u</a:t>
            </a:r>
            <a:r>
              <a:rPr lang="cs-CZ" dirty="0"/>
              <a:t> slov </a:t>
            </a:r>
            <a:r>
              <a:rPr lang="cs-CZ" i="1" dirty="0"/>
              <a:t>sedm</a:t>
            </a:r>
            <a:r>
              <a:rPr lang="cs-CZ" dirty="0"/>
              <a:t>, </a:t>
            </a:r>
            <a:r>
              <a:rPr lang="cs-CZ" i="1" dirty="0"/>
              <a:t>osm</a:t>
            </a:r>
            <a:r>
              <a:rPr lang="cs-CZ" dirty="0"/>
              <a:t>:</a:t>
            </a:r>
            <a:endParaRPr lang="cs-CZ" i="1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[</a:t>
            </a:r>
            <a:r>
              <a:rPr lang="cs-CZ" dirty="0" err="1">
                <a:sym typeface="Wingdings" panose="05000000000000000000" pitchFamily="2" charset="2"/>
              </a:rPr>
              <a:t>sɛd</a:t>
            </a:r>
            <a:r>
              <a:rPr lang="cs-CZ" b="1" dirty="0" err="1">
                <a:sym typeface="Wingdings" panose="05000000000000000000" pitchFamily="2" charset="2"/>
              </a:rPr>
              <a:t>u</a:t>
            </a:r>
            <a:r>
              <a:rPr lang="cs-CZ" dirty="0" err="1">
                <a:sym typeface="Wingdings" panose="05000000000000000000" pitchFamily="2" charset="2"/>
              </a:rPr>
              <a:t>m</a:t>
            </a:r>
            <a:r>
              <a:rPr lang="cs-CZ" dirty="0">
                <a:sym typeface="Wingdings" panose="05000000000000000000" pitchFamily="2" charset="2"/>
              </a:rPr>
              <a:t>], [</a:t>
            </a:r>
            <a:r>
              <a:rPr lang="cs-CZ" dirty="0" err="1">
                <a:sym typeface="Wingdings" panose="05000000000000000000" pitchFamily="2" charset="2"/>
              </a:rPr>
              <a:t>os</a:t>
            </a:r>
            <a:r>
              <a:rPr lang="cs-CZ" b="1" dirty="0" err="1">
                <a:sym typeface="Wingdings" panose="05000000000000000000" pitchFamily="2" charset="2"/>
              </a:rPr>
              <a:t>u</a:t>
            </a:r>
            <a:r>
              <a:rPr lang="cs-CZ" dirty="0" err="1">
                <a:sym typeface="Wingdings" panose="05000000000000000000" pitchFamily="2" charset="2"/>
              </a:rPr>
              <a:t>m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!!! ortoepické i bez: [</a:t>
            </a:r>
            <a:r>
              <a:rPr lang="cs-CZ" dirty="0" err="1">
                <a:sym typeface="Wingdings" panose="05000000000000000000" pitchFamily="2" charset="2"/>
              </a:rPr>
              <a:t>sɛd</a:t>
            </a:r>
            <a:r>
              <a:rPr lang="cs-CZ" b="1" dirty="0" err="1">
                <a:sym typeface="Wingdings" panose="05000000000000000000" pitchFamily="2" charset="2"/>
              </a:rPr>
              <a:t>m</a:t>
            </a:r>
            <a:r>
              <a:rPr lang="cs-CZ" b="1" dirty="0">
                <a:sym typeface="Wingdings" panose="05000000000000000000" pitchFamily="2" charset="2"/>
              </a:rPr>
              <a:t>̩</a:t>
            </a:r>
            <a:r>
              <a:rPr lang="cs-CZ" dirty="0">
                <a:sym typeface="Wingdings" panose="05000000000000000000" pitchFamily="2" charset="2"/>
              </a:rPr>
              <a:t>], [os</a:t>
            </a:r>
            <a:r>
              <a:rPr lang="cs-CZ" b="1" dirty="0">
                <a:sym typeface="Wingdings" panose="05000000000000000000" pitchFamily="2" charset="2"/>
              </a:rPr>
              <a:t>m̩</a:t>
            </a:r>
            <a:r>
              <a:rPr lang="cs-CZ" dirty="0">
                <a:sym typeface="Wingdings" panose="05000000000000000000" pitchFamily="2" charset="2"/>
              </a:rPr>
              <a:t>]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5883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D2BD2-0D27-DED8-D947-ED7BFA30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vypouštění j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BA684F-E927-C841-949E-C5C754B64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možné u tvarů </a:t>
            </a:r>
            <a:r>
              <a:rPr lang="cs-CZ" b="1" dirty="0"/>
              <a:t>pomocného</a:t>
            </a:r>
            <a:r>
              <a:rPr lang="cs-CZ" dirty="0"/>
              <a:t> slovesa </a:t>
            </a:r>
            <a:r>
              <a:rPr lang="cs-CZ" i="1" dirty="0"/>
              <a:t>být</a:t>
            </a:r>
          </a:p>
          <a:p>
            <a:pPr lvl="1"/>
            <a:r>
              <a:rPr lang="cs-CZ" i="1" dirty="0"/>
              <a:t>byl jsem </a:t>
            </a:r>
            <a:r>
              <a:rPr lang="cs-CZ" dirty="0"/>
              <a:t>[b</a:t>
            </a:r>
            <a:r>
              <a:rPr lang="en-GB" dirty="0"/>
              <a:t>ɪ</a:t>
            </a:r>
            <a:r>
              <a:rPr lang="cs-CZ" dirty="0"/>
              <a:t>l </a:t>
            </a:r>
            <a:r>
              <a:rPr lang="cs-CZ" dirty="0" err="1"/>
              <a:t>s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 err="1"/>
              <a:t>m</a:t>
            </a:r>
            <a:r>
              <a:rPr lang="cs-CZ" dirty="0"/>
              <a:t>] i [b</a:t>
            </a:r>
            <a:r>
              <a:rPr lang="en-GB" dirty="0"/>
              <a:t>ɪ</a:t>
            </a:r>
            <a:r>
              <a:rPr lang="cs-CZ" dirty="0"/>
              <a:t>l </a:t>
            </a:r>
            <a:r>
              <a:rPr lang="cs-CZ" dirty="0" err="1"/>
              <a:t>js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 err="1"/>
              <a:t>m</a:t>
            </a:r>
            <a:r>
              <a:rPr lang="cs-CZ" dirty="0"/>
              <a:t>]</a:t>
            </a:r>
          </a:p>
          <a:p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4470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D2BD2-0D27-DED8-D947-ED7BFA30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vypouštění j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BA684F-E927-C841-949E-C5C754B64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možné u tvarů </a:t>
            </a:r>
            <a:r>
              <a:rPr lang="cs-CZ" b="1" dirty="0"/>
              <a:t>pomocného</a:t>
            </a:r>
            <a:r>
              <a:rPr lang="cs-CZ" dirty="0"/>
              <a:t> slovesa </a:t>
            </a:r>
            <a:r>
              <a:rPr lang="cs-CZ" i="1" dirty="0"/>
              <a:t>být</a:t>
            </a:r>
          </a:p>
          <a:p>
            <a:pPr lvl="1"/>
            <a:r>
              <a:rPr lang="cs-CZ" i="1" dirty="0"/>
              <a:t>byl jsem </a:t>
            </a:r>
            <a:r>
              <a:rPr lang="cs-CZ" dirty="0"/>
              <a:t>[b</a:t>
            </a:r>
            <a:r>
              <a:rPr lang="en-GB" dirty="0"/>
              <a:t>ɪ</a:t>
            </a:r>
            <a:r>
              <a:rPr lang="cs-CZ" dirty="0"/>
              <a:t>l </a:t>
            </a:r>
            <a:r>
              <a:rPr lang="cs-CZ" dirty="0" err="1"/>
              <a:t>s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 err="1"/>
              <a:t>m</a:t>
            </a:r>
            <a:r>
              <a:rPr lang="cs-CZ" dirty="0"/>
              <a:t>] i [b</a:t>
            </a:r>
            <a:r>
              <a:rPr lang="en-GB" dirty="0"/>
              <a:t>ɪ</a:t>
            </a:r>
            <a:r>
              <a:rPr lang="cs-CZ" dirty="0"/>
              <a:t>l </a:t>
            </a:r>
            <a:r>
              <a:rPr lang="cs-CZ" dirty="0" err="1"/>
              <a:t>js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 err="1"/>
              <a:t>m</a:t>
            </a:r>
            <a:r>
              <a:rPr lang="cs-CZ" dirty="0"/>
              <a:t>]</a:t>
            </a:r>
          </a:p>
          <a:p>
            <a:endParaRPr lang="cs-CZ" dirty="0"/>
          </a:p>
          <a:p>
            <a:r>
              <a:rPr lang="cs-CZ" dirty="0"/>
              <a:t>ortoepické je zachování i vypuštění</a:t>
            </a:r>
          </a:p>
          <a:p>
            <a:pPr lvl="1"/>
            <a:r>
              <a:rPr lang="cs-CZ" dirty="0"/>
              <a:t>doporučené je </a:t>
            </a:r>
            <a:r>
              <a:rPr lang="cs-CZ" dirty="0" err="1"/>
              <a:t>vypuštět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nemožné u plnovýznamového </a:t>
            </a:r>
            <a:r>
              <a:rPr lang="cs-CZ" i="1" dirty="0"/>
              <a:t>být </a:t>
            </a:r>
            <a:r>
              <a:rPr lang="cs-CZ" dirty="0"/>
              <a:t>či na začátku věty</a:t>
            </a:r>
            <a:endParaRPr lang="cs-CZ" i="1" dirty="0"/>
          </a:p>
          <a:p>
            <a:pPr lvl="1"/>
            <a:r>
              <a:rPr lang="cs-CZ" i="1" dirty="0"/>
              <a:t>kde jsi </a:t>
            </a:r>
            <a:r>
              <a:rPr lang="cs-CZ" dirty="0"/>
              <a:t>[</a:t>
            </a:r>
            <a:r>
              <a:rPr lang="cs-CZ" dirty="0" err="1"/>
              <a:t>gd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/>
              <a:t> </a:t>
            </a:r>
            <a:r>
              <a:rPr lang="cs-CZ" dirty="0" err="1"/>
              <a:t>js</a:t>
            </a:r>
            <a:r>
              <a:rPr lang="en-GB" dirty="0"/>
              <a:t>ɪ</a:t>
            </a:r>
            <a:r>
              <a:rPr lang="cs-CZ" dirty="0"/>
              <a:t>]	</a:t>
            </a:r>
            <a:r>
              <a:rPr lang="cs-CZ" i="1" dirty="0"/>
              <a:t>jste to vy </a:t>
            </a:r>
            <a:r>
              <a:rPr lang="cs-CZ" dirty="0"/>
              <a:t>[</a:t>
            </a:r>
            <a:r>
              <a:rPr lang="cs-CZ" dirty="0" err="1"/>
              <a:t>jst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/>
              <a:t> to v</a:t>
            </a:r>
            <a:r>
              <a:rPr lang="en-GB" dirty="0"/>
              <a:t>ɪ</a:t>
            </a:r>
            <a:r>
              <a:rPr lang="cs-CZ" dirty="0"/>
              <a:t>]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2311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D2BD2-0D27-DED8-D947-ED7BFA30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vypouštění j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BA684F-E927-C841-949E-C5C754B64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možné u tvarů </a:t>
            </a:r>
            <a:r>
              <a:rPr lang="cs-CZ" b="1" dirty="0"/>
              <a:t>pomocného</a:t>
            </a:r>
            <a:r>
              <a:rPr lang="cs-CZ" dirty="0"/>
              <a:t> slovesa </a:t>
            </a:r>
            <a:r>
              <a:rPr lang="cs-CZ" i="1" dirty="0"/>
              <a:t>být</a:t>
            </a:r>
          </a:p>
          <a:p>
            <a:pPr lvl="1"/>
            <a:r>
              <a:rPr lang="cs-CZ" i="1" dirty="0"/>
              <a:t>byl jsem </a:t>
            </a:r>
            <a:r>
              <a:rPr lang="cs-CZ" dirty="0"/>
              <a:t>[b</a:t>
            </a:r>
            <a:r>
              <a:rPr lang="en-GB" dirty="0"/>
              <a:t>ɪ</a:t>
            </a:r>
            <a:r>
              <a:rPr lang="cs-CZ" dirty="0"/>
              <a:t>l </a:t>
            </a:r>
            <a:r>
              <a:rPr lang="cs-CZ" dirty="0" err="1"/>
              <a:t>s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 err="1"/>
              <a:t>m</a:t>
            </a:r>
            <a:r>
              <a:rPr lang="cs-CZ" dirty="0"/>
              <a:t>] i [b</a:t>
            </a:r>
            <a:r>
              <a:rPr lang="en-GB" dirty="0"/>
              <a:t>ɪ</a:t>
            </a:r>
            <a:r>
              <a:rPr lang="cs-CZ" dirty="0"/>
              <a:t>l </a:t>
            </a:r>
            <a:r>
              <a:rPr lang="cs-CZ" dirty="0" err="1"/>
              <a:t>js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 err="1"/>
              <a:t>m</a:t>
            </a:r>
            <a:r>
              <a:rPr lang="cs-CZ" dirty="0"/>
              <a:t>]</a:t>
            </a:r>
          </a:p>
          <a:p>
            <a:endParaRPr lang="cs-CZ" dirty="0"/>
          </a:p>
          <a:p>
            <a:r>
              <a:rPr lang="cs-CZ" dirty="0"/>
              <a:t>ortoepické je zachování i vypuštění</a:t>
            </a:r>
          </a:p>
          <a:p>
            <a:pPr lvl="1"/>
            <a:r>
              <a:rPr lang="cs-CZ" dirty="0"/>
              <a:t>doporučené je </a:t>
            </a:r>
            <a:r>
              <a:rPr lang="cs-CZ" dirty="0" err="1"/>
              <a:t>vypuštět</a:t>
            </a:r>
            <a:endParaRPr lang="cs-CZ" dirty="0"/>
          </a:p>
          <a:p>
            <a:pPr lvl="1"/>
            <a:endParaRPr lang="cs-CZ" dirty="0"/>
          </a:p>
          <a:p>
            <a:r>
              <a:rPr lang="cs-CZ" b="1" dirty="0" err="1"/>
              <a:t>neortoepické</a:t>
            </a:r>
            <a:r>
              <a:rPr lang="cs-CZ" dirty="0"/>
              <a:t> u plnovýznamového </a:t>
            </a:r>
            <a:r>
              <a:rPr lang="cs-CZ" i="1" dirty="0"/>
              <a:t>být </a:t>
            </a:r>
            <a:r>
              <a:rPr lang="cs-CZ" dirty="0"/>
              <a:t>či na začátku věty</a:t>
            </a:r>
            <a:endParaRPr lang="cs-CZ" i="1" dirty="0"/>
          </a:p>
          <a:p>
            <a:pPr lvl="1"/>
            <a:r>
              <a:rPr lang="cs-CZ" i="1" dirty="0"/>
              <a:t>kde jsi </a:t>
            </a:r>
            <a:r>
              <a:rPr lang="cs-CZ" dirty="0"/>
              <a:t>[</a:t>
            </a:r>
            <a:r>
              <a:rPr lang="cs-CZ" dirty="0" err="1"/>
              <a:t>gd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/>
              <a:t> </a:t>
            </a:r>
            <a:r>
              <a:rPr lang="cs-CZ" dirty="0" err="1"/>
              <a:t>js</a:t>
            </a:r>
            <a:r>
              <a:rPr lang="en-GB" dirty="0"/>
              <a:t>ɪ</a:t>
            </a:r>
            <a:r>
              <a:rPr lang="cs-CZ" dirty="0"/>
              <a:t>]	</a:t>
            </a:r>
            <a:r>
              <a:rPr lang="cs-CZ" i="1" dirty="0"/>
              <a:t>jste to vy </a:t>
            </a:r>
            <a:r>
              <a:rPr lang="cs-CZ" dirty="0"/>
              <a:t>[</a:t>
            </a:r>
            <a:r>
              <a:rPr lang="cs-CZ" dirty="0" err="1"/>
              <a:t>jst</a:t>
            </a:r>
            <a:r>
              <a:rPr lang="cs-CZ" dirty="0" err="1">
                <a:sym typeface="Wingdings" panose="05000000000000000000" pitchFamily="2" charset="2"/>
              </a:rPr>
              <a:t>ɛ</a:t>
            </a:r>
            <a:r>
              <a:rPr lang="cs-CZ" dirty="0"/>
              <a:t> to v</a:t>
            </a:r>
            <a:r>
              <a:rPr lang="en-GB" dirty="0"/>
              <a:t>ɪ</a:t>
            </a:r>
            <a:r>
              <a:rPr lang="cs-CZ" dirty="0"/>
              <a:t>]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2918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DA18D-2B68-4BE2-4A3B-A95909100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spojení dvou stejných souhlásek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A1CC5-96B4-F72C-322D-D00951110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2004"/>
          </a:xfrm>
        </p:spPr>
        <p:txBody>
          <a:bodyPr>
            <a:normAutofit/>
          </a:bodyPr>
          <a:lstStyle/>
          <a:p>
            <a:r>
              <a:rPr lang="cs-CZ" b="1" dirty="0"/>
              <a:t>zdvojeně</a:t>
            </a:r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153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DA18D-2B68-4BE2-4A3B-A95909100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spojení dvou stejných souhlásek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A1CC5-96B4-F72C-322D-D00951110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2004"/>
          </a:xfrm>
        </p:spPr>
        <p:txBody>
          <a:bodyPr>
            <a:normAutofit/>
          </a:bodyPr>
          <a:lstStyle/>
          <a:p>
            <a:r>
              <a:rPr lang="cs-CZ" b="1" dirty="0"/>
              <a:t>zdvojeně</a:t>
            </a:r>
          </a:p>
          <a:p>
            <a:pPr lvl="1"/>
            <a:r>
              <a:rPr lang="cs-CZ" b="1" dirty="0"/>
              <a:t>na hranici slov</a:t>
            </a:r>
            <a:r>
              <a:rPr lang="cs-CZ" i="1" dirty="0"/>
              <a:t>	byl líný </a:t>
            </a:r>
            <a:r>
              <a:rPr lang="cs-CZ" dirty="0"/>
              <a:t>[b</a:t>
            </a:r>
            <a:r>
              <a:rPr lang="en-GB" dirty="0"/>
              <a:t>ɪ</a:t>
            </a:r>
            <a:r>
              <a:rPr lang="cs-CZ" b="1" dirty="0"/>
              <a:t>l </a:t>
            </a:r>
            <a:r>
              <a:rPr lang="cs-CZ" b="1" dirty="0" err="1"/>
              <a:t>l</a:t>
            </a:r>
            <a:r>
              <a:rPr lang="en-GB" dirty="0"/>
              <a:t>ː</a:t>
            </a:r>
            <a:r>
              <a:rPr lang="cs-CZ" dirty="0"/>
              <a:t>niː]</a:t>
            </a:r>
          </a:p>
          <a:p>
            <a:pPr lvl="1"/>
            <a:r>
              <a:rPr lang="cs-CZ" b="1" dirty="0"/>
              <a:t>na hranici složených slov   </a:t>
            </a:r>
            <a:r>
              <a:rPr lang="cs-CZ" i="1" dirty="0"/>
              <a:t>dvojjehlan</a:t>
            </a:r>
            <a:r>
              <a:rPr lang="cs-CZ" dirty="0"/>
              <a:t> [</a:t>
            </a:r>
            <a:r>
              <a:rPr lang="cs-CZ" dirty="0" err="1"/>
              <a:t>dvo</a:t>
            </a:r>
            <a:r>
              <a:rPr lang="cs-CZ" b="1" dirty="0" err="1"/>
              <a:t>jj</a:t>
            </a:r>
            <a:r>
              <a:rPr lang="cs-CZ" dirty="0" err="1"/>
              <a:t>ɛhlan</a:t>
            </a:r>
            <a:r>
              <a:rPr lang="cs-CZ" dirty="0"/>
              <a:t>]</a:t>
            </a:r>
          </a:p>
          <a:p>
            <a:pPr lvl="1"/>
            <a:r>
              <a:rPr lang="cs-CZ" b="1" dirty="0"/>
              <a:t>v příponách imperativu </a:t>
            </a:r>
            <a:r>
              <a:rPr lang="cs-CZ" b="1" i="1" dirty="0"/>
              <a:t>–</a:t>
            </a:r>
            <a:r>
              <a:rPr lang="cs-CZ" b="1" i="1" dirty="0" err="1"/>
              <a:t>me</a:t>
            </a:r>
            <a:r>
              <a:rPr lang="cs-CZ" dirty="0"/>
              <a:t>	</a:t>
            </a:r>
            <a:r>
              <a:rPr lang="cs-CZ" i="1" dirty="0"/>
              <a:t>nezklamme</a:t>
            </a:r>
            <a:r>
              <a:rPr lang="cs-CZ" dirty="0"/>
              <a:t> [</a:t>
            </a:r>
            <a:r>
              <a:rPr lang="cs-CZ" dirty="0" err="1"/>
              <a:t>nɛskla</a:t>
            </a:r>
            <a:r>
              <a:rPr lang="cs-CZ" b="1" dirty="0" err="1"/>
              <a:t>mm</a:t>
            </a:r>
            <a:r>
              <a:rPr lang="cs-CZ" dirty="0" err="1"/>
              <a:t>ɛ</a:t>
            </a:r>
            <a:r>
              <a:rPr lang="cs-CZ" dirty="0"/>
              <a:t>]</a:t>
            </a:r>
          </a:p>
          <a:p>
            <a:pPr lvl="1"/>
            <a:r>
              <a:rPr lang="cs-CZ" b="1" dirty="0"/>
              <a:t>rozlišení významu     </a:t>
            </a:r>
            <a:r>
              <a:rPr lang="cs-CZ" i="1" dirty="0"/>
              <a:t>praští</a:t>
            </a:r>
            <a:r>
              <a:rPr lang="cs-CZ" dirty="0"/>
              <a:t> [</a:t>
            </a:r>
            <a:r>
              <a:rPr lang="cs-CZ" dirty="0" err="1"/>
              <a:t>praʃci</a:t>
            </a:r>
            <a:r>
              <a:rPr lang="cs-CZ" dirty="0"/>
              <a:t>ː] VS </a:t>
            </a:r>
            <a:r>
              <a:rPr lang="cs-CZ" i="1" dirty="0"/>
              <a:t>pražští</a:t>
            </a:r>
            <a:r>
              <a:rPr lang="cs-CZ" dirty="0"/>
              <a:t> [</a:t>
            </a:r>
            <a:r>
              <a:rPr lang="cs-CZ" dirty="0" err="1"/>
              <a:t>praʃʃci</a:t>
            </a:r>
            <a:r>
              <a:rPr lang="cs-CZ" dirty="0"/>
              <a:t>ː], </a:t>
            </a:r>
            <a:r>
              <a:rPr lang="cs-CZ" i="1" dirty="0"/>
              <a:t>podruh</a:t>
            </a:r>
            <a:r>
              <a:rPr lang="cs-CZ" dirty="0"/>
              <a:t> [</a:t>
            </a:r>
            <a:r>
              <a:rPr lang="cs-CZ" dirty="0" err="1"/>
              <a:t>podrux</a:t>
            </a:r>
            <a:r>
              <a:rPr lang="cs-CZ" dirty="0"/>
              <a:t>] VS 			        </a:t>
            </a:r>
            <a:r>
              <a:rPr lang="cs-CZ" i="1" dirty="0"/>
              <a:t>poddruh</a:t>
            </a:r>
            <a:r>
              <a:rPr lang="cs-CZ" dirty="0"/>
              <a:t> [</a:t>
            </a:r>
            <a:r>
              <a:rPr lang="cs-CZ" dirty="0" err="1"/>
              <a:t>poddrux</a:t>
            </a:r>
            <a:r>
              <a:rPr lang="cs-CZ" dirty="0"/>
              <a:t>]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84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39B68-0B96-1D8B-FD6B-4EBB6DBC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znělostní </a:t>
            </a:r>
            <a:r>
              <a:rPr lang="cs-CZ" b="1" dirty="0" err="1"/>
              <a:t>asimiliace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C4BE5-C8DC-6591-0B36-528BF7C03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cs-CZ" dirty="0"/>
              <a:t>primárně ortoepická = </a:t>
            </a:r>
            <a:r>
              <a:rPr lang="cs-CZ" b="1" dirty="0"/>
              <a:t>regresivní</a:t>
            </a:r>
            <a:r>
              <a:rPr lang="cs-CZ" dirty="0"/>
              <a:t> </a:t>
            </a:r>
            <a:r>
              <a:rPr lang="cs-CZ" b="1" dirty="0"/>
              <a:t>asimilace</a:t>
            </a:r>
          </a:p>
          <a:p>
            <a:r>
              <a:rPr lang="cs-CZ" dirty="0"/>
              <a:t>projevuje se </a:t>
            </a:r>
            <a:r>
              <a:rPr lang="cs-CZ" b="1" dirty="0"/>
              <a:t>uvnitř</a:t>
            </a:r>
            <a:r>
              <a:rPr lang="cs-CZ" dirty="0"/>
              <a:t> </a:t>
            </a:r>
            <a:r>
              <a:rPr lang="cs-CZ" b="1" dirty="0"/>
              <a:t>slova</a:t>
            </a:r>
            <a:r>
              <a:rPr lang="cs-CZ" dirty="0"/>
              <a:t> i </a:t>
            </a:r>
            <a:r>
              <a:rPr lang="cs-CZ" b="1" dirty="0"/>
              <a:t>přes</a:t>
            </a:r>
            <a:r>
              <a:rPr lang="cs-CZ" dirty="0"/>
              <a:t> </a:t>
            </a:r>
            <a:r>
              <a:rPr lang="cs-CZ" b="1" dirty="0"/>
              <a:t>hranici</a:t>
            </a:r>
            <a:r>
              <a:rPr lang="cs-CZ" dirty="0"/>
              <a:t> </a:t>
            </a:r>
            <a:r>
              <a:rPr lang="cs-CZ" b="1" dirty="0"/>
              <a:t>slov </a:t>
            </a:r>
          </a:p>
          <a:p>
            <a:pPr lvl="1"/>
            <a:r>
              <a:rPr lang="cs-CZ" i="1" dirty="0"/>
              <a:t>obklad </a:t>
            </a:r>
            <a:r>
              <a:rPr lang="cs-CZ" dirty="0"/>
              <a:t>[</a:t>
            </a:r>
            <a:r>
              <a:rPr lang="cs-CZ" dirty="0" err="1"/>
              <a:t>o</a:t>
            </a:r>
            <a:r>
              <a:rPr lang="cs-CZ" b="1" dirty="0" err="1"/>
              <a:t>pk</a:t>
            </a:r>
            <a:r>
              <a:rPr lang="cs-CZ" dirty="0" err="1"/>
              <a:t>lat</a:t>
            </a:r>
            <a:r>
              <a:rPr lang="cs-CZ" dirty="0"/>
              <a:t>]		</a:t>
            </a:r>
            <a:r>
              <a:rPr lang="cs-CZ" i="1" dirty="0"/>
              <a:t>pod šeříkem</a:t>
            </a:r>
            <a:r>
              <a:rPr lang="cs-CZ" dirty="0"/>
              <a:t> [po</a:t>
            </a:r>
            <a:r>
              <a:rPr lang="cs-CZ" b="1" dirty="0"/>
              <a:t>t</a:t>
            </a:r>
            <a:r>
              <a:rPr lang="cs-CZ" dirty="0"/>
              <a:t> </a:t>
            </a:r>
            <a:r>
              <a:rPr lang="cs-CZ" b="1" dirty="0" err="1"/>
              <a:t>ʃ</a:t>
            </a:r>
            <a:r>
              <a:rPr lang="cs-CZ" dirty="0" err="1"/>
              <a:t>ɛr̝iːkɛm</a:t>
            </a:r>
            <a:r>
              <a:rPr lang="cs-CZ" dirty="0"/>
              <a:t>]</a:t>
            </a:r>
          </a:p>
          <a:p>
            <a:endParaRPr lang="cs-CZ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117342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DA18D-2B68-4BE2-4A3B-A95909100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spojení dvou stejných souhlásek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A1CC5-96B4-F72C-322D-D00951110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2004"/>
          </a:xfrm>
        </p:spPr>
        <p:txBody>
          <a:bodyPr>
            <a:normAutofit/>
          </a:bodyPr>
          <a:lstStyle/>
          <a:p>
            <a:r>
              <a:rPr lang="cs-CZ" b="1" dirty="0"/>
              <a:t>zdvojeně</a:t>
            </a:r>
          </a:p>
          <a:p>
            <a:pPr lvl="1"/>
            <a:r>
              <a:rPr lang="cs-CZ" b="1" dirty="0"/>
              <a:t>na hranici slov</a:t>
            </a:r>
            <a:r>
              <a:rPr lang="cs-CZ" i="1" dirty="0"/>
              <a:t>	byl líný </a:t>
            </a:r>
            <a:r>
              <a:rPr lang="cs-CZ" dirty="0"/>
              <a:t>[b</a:t>
            </a:r>
            <a:r>
              <a:rPr lang="en-GB" dirty="0"/>
              <a:t>ɪ</a:t>
            </a:r>
            <a:r>
              <a:rPr lang="cs-CZ" b="1" dirty="0"/>
              <a:t>l </a:t>
            </a:r>
            <a:r>
              <a:rPr lang="cs-CZ" b="1" dirty="0" err="1"/>
              <a:t>l</a:t>
            </a:r>
            <a:r>
              <a:rPr lang="en-GB" dirty="0"/>
              <a:t>ː</a:t>
            </a:r>
            <a:r>
              <a:rPr lang="cs-CZ" dirty="0"/>
              <a:t>niː]</a:t>
            </a:r>
          </a:p>
          <a:p>
            <a:pPr lvl="1"/>
            <a:r>
              <a:rPr lang="cs-CZ" b="1" dirty="0"/>
              <a:t>na hranici složených slov   </a:t>
            </a:r>
            <a:r>
              <a:rPr lang="cs-CZ" i="1" dirty="0"/>
              <a:t>dvojjehlan</a:t>
            </a:r>
            <a:r>
              <a:rPr lang="cs-CZ" dirty="0"/>
              <a:t> [</a:t>
            </a:r>
            <a:r>
              <a:rPr lang="cs-CZ" dirty="0" err="1"/>
              <a:t>dvo</a:t>
            </a:r>
            <a:r>
              <a:rPr lang="cs-CZ" b="1" dirty="0" err="1"/>
              <a:t>jj</a:t>
            </a:r>
            <a:r>
              <a:rPr lang="cs-CZ" dirty="0" err="1"/>
              <a:t>ɛɦlan</a:t>
            </a:r>
            <a:r>
              <a:rPr lang="cs-CZ" dirty="0"/>
              <a:t>]</a:t>
            </a:r>
          </a:p>
          <a:p>
            <a:pPr lvl="1"/>
            <a:r>
              <a:rPr lang="cs-CZ" b="1" dirty="0"/>
              <a:t>v příponách imperativu </a:t>
            </a:r>
            <a:r>
              <a:rPr lang="cs-CZ" b="1" i="1" dirty="0"/>
              <a:t>–</a:t>
            </a:r>
            <a:r>
              <a:rPr lang="cs-CZ" b="1" i="1" dirty="0" err="1"/>
              <a:t>me</a:t>
            </a:r>
            <a:r>
              <a:rPr lang="cs-CZ" dirty="0"/>
              <a:t>	</a:t>
            </a:r>
            <a:r>
              <a:rPr lang="cs-CZ" i="1" dirty="0"/>
              <a:t>nezklamme</a:t>
            </a:r>
            <a:r>
              <a:rPr lang="cs-CZ" dirty="0"/>
              <a:t> [</a:t>
            </a:r>
            <a:r>
              <a:rPr lang="cs-CZ" dirty="0" err="1"/>
              <a:t>nɛskla</a:t>
            </a:r>
            <a:r>
              <a:rPr lang="cs-CZ" b="1" dirty="0" err="1"/>
              <a:t>mm</a:t>
            </a:r>
            <a:r>
              <a:rPr lang="cs-CZ" dirty="0" err="1"/>
              <a:t>ɛ</a:t>
            </a:r>
            <a:r>
              <a:rPr lang="cs-CZ" dirty="0"/>
              <a:t>]</a:t>
            </a:r>
          </a:p>
          <a:p>
            <a:pPr lvl="1"/>
            <a:r>
              <a:rPr lang="cs-CZ" b="1" dirty="0"/>
              <a:t>rozlišení významu     </a:t>
            </a:r>
            <a:r>
              <a:rPr lang="cs-CZ" i="1" dirty="0"/>
              <a:t>praští</a:t>
            </a:r>
            <a:r>
              <a:rPr lang="cs-CZ" dirty="0"/>
              <a:t> [</a:t>
            </a:r>
            <a:r>
              <a:rPr lang="cs-CZ" dirty="0" err="1"/>
              <a:t>praʃci</a:t>
            </a:r>
            <a:r>
              <a:rPr lang="cs-CZ" dirty="0"/>
              <a:t>ː] VS </a:t>
            </a:r>
            <a:r>
              <a:rPr lang="cs-CZ" i="1" dirty="0"/>
              <a:t>pražští</a:t>
            </a:r>
            <a:r>
              <a:rPr lang="cs-CZ" dirty="0"/>
              <a:t> [</a:t>
            </a:r>
            <a:r>
              <a:rPr lang="cs-CZ" dirty="0" err="1"/>
              <a:t>praʃʃci</a:t>
            </a:r>
            <a:r>
              <a:rPr lang="cs-CZ" dirty="0"/>
              <a:t>ː], </a:t>
            </a:r>
            <a:r>
              <a:rPr lang="cs-CZ" i="1" dirty="0"/>
              <a:t>podruh</a:t>
            </a:r>
            <a:r>
              <a:rPr lang="cs-CZ" dirty="0"/>
              <a:t> [</a:t>
            </a:r>
            <a:r>
              <a:rPr lang="cs-CZ" dirty="0" err="1"/>
              <a:t>podrux</a:t>
            </a:r>
            <a:r>
              <a:rPr lang="cs-CZ" dirty="0"/>
              <a:t>] VS 			        </a:t>
            </a:r>
            <a:r>
              <a:rPr lang="cs-CZ" i="1" dirty="0"/>
              <a:t>poddruh</a:t>
            </a:r>
            <a:r>
              <a:rPr lang="cs-CZ" dirty="0"/>
              <a:t> [</a:t>
            </a:r>
            <a:r>
              <a:rPr lang="cs-CZ" dirty="0" err="1"/>
              <a:t>poddrux</a:t>
            </a:r>
            <a:r>
              <a:rPr lang="cs-CZ" dirty="0"/>
              <a:t>]</a:t>
            </a:r>
          </a:p>
          <a:p>
            <a:pPr lvl="1"/>
            <a:endParaRPr lang="cs-CZ" dirty="0"/>
          </a:p>
          <a:p>
            <a:r>
              <a:rPr lang="cs-CZ" b="1" dirty="0"/>
              <a:t>ostatní kontexty ortoepické obě možnosti</a:t>
            </a:r>
          </a:p>
          <a:p>
            <a:pPr lvl="1"/>
            <a:r>
              <a:rPr lang="cs-CZ" i="1" dirty="0"/>
              <a:t>odtud</a:t>
            </a:r>
            <a:r>
              <a:rPr lang="cs-CZ" dirty="0"/>
              <a:t> [</a:t>
            </a:r>
            <a:r>
              <a:rPr lang="cs-CZ" dirty="0" err="1"/>
              <a:t>ottut</a:t>
            </a:r>
            <a:r>
              <a:rPr lang="cs-CZ" dirty="0"/>
              <a:t>] i [</a:t>
            </a:r>
            <a:r>
              <a:rPr lang="cs-CZ" dirty="0" err="1"/>
              <a:t>otut</a:t>
            </a:r>
            <a:r>
              <a:rPr lang="cs-CZ" dirty="0"/>
              <a:t>], </a:t>
            </a:r>
            <a:r>
              <a:rPr lang="cs-CZ" i="1" dirty="0"/>
              <a:t>vyšší</a:t>
            </a:r>
            <a:r>
              <a:rPr lang="cs-CZ" dirty="0"/>
              <a:t> [v</a:t>
            </a:r>
            <a:r>
              <a:rPr lang="en-GB" dirty="0" err="1"/>
              <a:t>ɪʃʃ</a:t>
            </a:r>
            <a:r>
              <a:rPr lang="cs-CZ" dirty="0"/>
              <a:t>i:] i [v</a:t>
            </a:r>
            <a:r>
              <a:rPr lang="en-GB" dirty="0" err="1"/>
              <a:t>ɪʃ</a:t>
            </a:r>
            <a:r>
              <a:rPr lang="cs-CZ" dirty="0"/>
              <a:t>i:], </a:t>
            </a:r>
            <a:r>
              <a:rPr lang="cs-CZ" i="1" dirty="0"/>
              <a:t>hrdliččin</a:t>
            </a:r>
            <a:r>
              <a:rPr lang="cs-CZ" dirty="0"/>
              <a:t> [</a:t>
            </a:r>
            <a:r>
              <a:rPr lang="cs-CZ" dirty="0" err="1"/>
              <a:t>ɦr̩dlɪt͜ʃt͜ʃɪn</a:t>
            </a:r>
            <a:r>
              <a:rPr lang="cs-CZ" dirty="0"/>
              <a:t>] ] i [</a:t>
            </a:r>
            <a:r>
              <a:rPr lang="cs-CZ" dirty="0" err="1"/>
              <a:t>ɦr̩dlɪt͜ʃɪn</a:t>
            </a:r>
            <a:r>
              <a:rPr lang="cs-CZ" dirty="0"/>
              <a:t>]</a:t>
            </a:r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9777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DA18D-2B68-4BE2-4A3B-A95909100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spojení dvou stejných souhlásek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A1CC5-96B4-F72C-322D-D00951110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351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zdvojeně</a:t>
            </a:r>
          </a:p>
          <a:p>
            <a:pPr lvl="1"/>
            <a:r>
              <a:rPr lang="cs-CZ" b="1" dirty="0"/>
              <a:t>na hranici slov</a:t>
            </a:r>
            <a:r>
              <a:rPr lang="cs-CZ" i="1" dirty="0"/>
              <a:t>	byl líný </a:t>
            </a:r>
            <a:r>
              <a:rPr lang="cs-CZ" dirty="0"/>
              <a:t>[b</a:t>
            </a:r>
            <a:r>
              <a:rPr lang="en-GB" dirty="0"/>
              <a:t>ɪ</a:t>
            </a:r>
            <a:r>
              <a:rPr lang="cs-CZ" b="1" dirty="0"/>
              <a:t>l </a:t>
            </a:r>
            <a:r>
              <a:rPr lang="cs-CZ" b="1" dirty="0" err="1"/>
              <a:t>l</a:t>
            </a:r>
            <a:r>
              <a:rPr lang="en-GB" dirty="0"/>
              <a:t>ː</a:t>
            </a:r>
            <a:r>
              <a:rPr lang="cs-CZ" dirty="0"/>
              <a:t>niː]</a:t>
            </a:r>
          </a:p>
          <a:p>
            <a:pPr lvl="1"/>
            <a:r>
              <a:rPr lang="cs-CZ" b="1" dirty="0"/>
              <a:t>na hranici složených slov   </a:t>
            </a:r>
            <a:r>
              <a:rPr lang="cs-CZ" i="1" dirty="0"/>
              <a:t>dvojjehlan</a:t>
            </a:r>
            <a:r>
              <a:rPr lang="cs-CZ" dirty="0"/>
              <a:t> [</a:t>
            </a:r>
            <a:r>
              <a:rPr lang="cs-CZ" dirty="0" err="1"/>
              <a:t>dvo</a:t>
            </a:r>
            <a:r>
              <a:rPr lang="cs-CZ" b="1" dirty="0" err="1"/>
              <a:t>jj</a:t>
            </a:r>
            <a:r>
              <a:rPr lang="cs-CZ" dirty="0" err="1"/>
              <a:t>ɛhlan</a:t>
            </a:r>
            <a:r>
              <a:rPr lang="cs-CZ" dirty="0"/>
              <a:t>]</a:t>
            </a:r>
          </a:p>
          <a:p>
            <a:pPr lvl="1"/>
            <a:r>
              <a:rPr lang="cs-CZ" b="1" dirty="0"/>
              <a:t>v příponách imperativu </a:t>
            </a:r>
            <a:r>
              <a:rPr lang="cs-CZ" b="1" i="1" dirty="0"/>
              <a:t>–</a:t>
            </a:r>
            <a:r>
              <a:rPr lang="cs-CZ" b="1" i="1" dirty="0" err="1"/>
              <a:t>me</a:t>
            </a:r>
            <a:r>
              <a:rPr lang="cs-CZ" dirty="0"/>
              <a:t>	</a:t>
            </a:r>
            <a:r>
              <a:rPr lang="cs-CZ" i="1" dirty="0"/>
              <a:t>nezklamme</a:t>
            </a:r>
            <a:r>
              <a:rPr lang="cs-CZ" dirty="0"/>
              <a:t> [</a:t>
            </a:r>
            <a:r>
              <a:rPr lang="cs-CZ" dirty="0" err="1"/>
              <a:t>nɛskla</a:t>
            </a:r>
            <a:r>
              <a:rPr lang="cs-CZ" b="1" dirty="0" err="1"/>
              <a:t>mm</a:t>
            </a:r>
            <a:r>
              <a:rPr lang="cs-CZ" dirty="0" err="1"/>
              <a:t>ɛ</a:t>
            </a:r>
            <a:r>
              <a:rPr lang="cs-CZ" dirty="0"/>
              <a:t>]</a:t>
            </a:r>
          </a:p>
          <a:p>
            <a:pPr lvl="1"/>
            <a:r>
              <a:rPr lang="cs-CZ" b="1" dirty="0"/>
              <a:t>rozlišení významu     </a:t>
            </a:r>
            <a:r>
              <a:rPr lang="cs-CZ" i="1" dirty="0"/>
              <a:t>praští</a:t>
            </a:r>
            <a:r>
              <a:rPr lang="cs-CZ" dirty="0"/>
              <a:t> [</a:t>
            </a:r>
            <a:r>
              <a:rPr lang="cs-CZ" dirty="0" err="1"/>
              <a:t>praʃci</a:t>
            </a:r>
            <a:r>
              <a:rPr lang="cs-CZ" dirty="0"/>
              <a:t>ː] VS </a:t>
            </a:r>
            <a:r>
              <a:rPr lang="cs-CZ" i="1" dirty="0"/>
              <a:t>pražští</a:t>
            </a:r>
            <a:r>
              <a:rPr lang="cs-CZ" dirty="0"/>
              <a:t> [</a:t>
            </a:r>
            <a:r>
              <a:rPr lang="cs-CZ" dirty="0" err="1"/>
              <a:t>praʃʃci</a:t>
            </a:r>
            <a:r>
              <a:rPr lang="cs-CZ" dirty="0"/>
              <a:t>ː], </a:t>
            </a:r>
            <a:r>
              <a:rPr lang="cs-CZ" i="1" dirty="0"/>
              <a:t>podruh</a:t>
            </a:r>
            <a:r>
              <a:rPr lang="cs-CZ" dirty="0"/>
              <a:t> [</a:t>
            </a:r>
            <a:r>
              <a:rPr lang="cs-CZ" dirty="0" err="1"/>
              <a:t>podrux</a:t>
            </a:r>
            <a:r>
              <a:rPr lang="cs-CZ" dirty="0"/>
              <a:t>] VS 			        </a:t>
            </a:r>
            <a:r>
              <a:rPr lang="cs-CZ" i="1" dirty="0"/>
              <a:t>poddruh</a:t>
            </a:r>
            <a:r>
              <a:rPr lang="cs-CZ" dirty="0"/>
              <a:t> [</a:t>
            </a:r>
            <a:r>
              <a:rPr lang="cs-CZ" dirty="0" err="1"/>
              <a:t>poddrux</a:t>
            </a:r>
            <a:r>
              <a:rPr lang="cs-CZ" dirty="0"/>
              <a:t>]</a:t>
            </a:r>
          </a:p>
          <a:p>
            <a:pPr lvl="1"/>
            <a:endParaRPr lang="cs-CZ" dirty="0"/>
          </a:p>
          <a:p>
            <a:r>
              <a:rPr lang="cs-CZ" b="1" dirty="0"/>
              <a:t>ostatní kontexty ortoepické obě možnosti</a:t>
            </a:r>
          </a:p>
          <a:p>
            <a:pPr lvl="1"/>
            <a:r>
              <a:rPr lang="cs-CZ" i="1" dirty="0"/>
              <a:t>odtud</a:t>
            </a:r>
            <a:r>
              <a:rPr lang="cs-CZ" dirty="0"/>
              <a:t> [</a:t>
            </a:r>
            <a:r>
              <a:rPr lang="cs-CZ" dirty="0" err="1"/>
              <a:t>ottut</a:t>
            </a:r>
            <a:r>
              <a:rPr lang="cs-CZ" dirty="0"/>
              <a:t>] i [</a:t>
            </a:r>
            <a:r>
              <a:rPr lang="cs-CZ" dirty="0" err="1"/>
              <a:t>otut</a:t>
            </a:r>
            <a:r>
              <a:rPr lang="cs-CZ" dirty="0"/>
              <a:t>], </a:t>
            </a:r>
            <a:r>
              <a:rPr lang="cs-CZ" i="1" dirty="0"/>
              <a:t>vyšší</a:t>
            </a:r>
            <a:r>
              <a:rPr lang="cs-CZ" dirty="0"/>
              <a:t> [v</a:t>
            </a:r>
            <a:r>
              <a:rPr lang="en-GB" dirty="0" err="1"/>
              <a:t>ɪʃʃ</a:t>
            </a:r>
            <a:r>
              <a:rPr lang="cs-CZ" dirty="0"/>
              <a:t>i:] i [v</a:t>
            </a:r>
            <a:r>
              <a:rPr lang="en-GB" dirty="0" err="1"/>
              <a:t>ɪʃ</a:t>
            </a:r>
            <a:r>
              <a:rPr lang="cs-CZ" dirty="0"/>
              <a:t>i:], </a:t>
            </a:r>
            <a:r>
              <a:rPr lang="cs-CZ" i="1" dirty="0"/>
              <a:t>hrdliččin</a:t>
            </a:r>
            <a:r>
              <a:rPr lang="cs-CZ" dirty="0"/>
              <a:t> [</a:t>
            </a:r>
            <a:r>
              <a:rPr lang="cs-CZ" dirty="0" err="1"/>
              <a:t>ɦr̩dlɪt͜ʃt͜ʃɪn</a:t>
            </a:r>
            <a:r>
              <a:rPr lang="cs-CZ" dirty="0"/>
              <a:t>] ] i [</a:t>
            </a:r>
            <a:r>
              <a:rPr lang="cs-CZ" dirty="0" err="1"/>
              <a:t>ɦr̩dlɪt͜ʃɪn</a:t>
            </a:r>
            <a:r>
              <a:rPr lang="cs-CZ" dirty="0"/>
              <a:t>]</a:t>
            </a:r>
          </a:p>
          <a:p>
            <a:r>
              <a:rPr lang="cs-CZ" b="1" dirty="0"/>
              <a:t>doporučená</a:t>
            </a:r>
            <a:r>
              <a:rPr lang="cs-CZ" dirty="0"/>
              <a:t> </a:t>
            </a:r>
            <a:r>
              <a:rPr lang="cs-CZ" b="1" dirty="0"/>
              <a:t>je zjednodušená</a:t>
            </a:r>
            <a:r>
              <a:rPr lang="cs-CZ" dirty="0"/>
              <a:t> výslovnost</a:t>
            </a:r>
          </a:p>
          <a:p>
            <a:pPr lvl="1"/>
            <a:r>
              <a:rPr lang="cs-CZ" dirty="0"/>
              <a:t>v kořeni, na nezřetelném švu (přípona)</a:t>
            </a:r>
          </a:p>
          <a:p>
            <a:pPr lvl="1"/>
            <a:r>
              <a:rPr lang="cs-CZ" i="1" dirty="0"/>
              <a:t>panna</a:t>
            </a:r>
            <a:r>
              <a:rPr lang="cs-CZ" dirty="0"/>
              <a:t> [pana], </a:t>
            </a:r>
            <a:r>
              <a:rPr lang="cs-CZ" i="1" dirty="0"/>
              <a:t>leccos</a:t>
            </a:r>
            <a:r>
              <a:rPr lang="cs-CZ" dirty="0"/>
              <a:t> [</a:t>
            </a:r>
            <a:r>
              <a:rPr lang="cs-CZ" dirty="0" err="1"/>
              <a:t>lɛt͜sos</a:t>
            </a:r>
            <a:r>
              <a:rPr lang="cs-CZ" dirty="0"/>
              <a:t>], </a:t>
            </a:r>
            <a:r>
              <a:rPr lang="cs-CZ" i="1" dirty="0"/>
              <a:t>kamenný</a:t>
            </a:r>
            <a:r>
              <a:rPr lang="cs-CZ" dirty="0"/>
              <a:t> [</a:t>
            </a:r>
            <a:r>
              <a:rPr lang="cs-CZ" dirty="0" err="1"/>
              <a:t>kamɛni</a:t>
            </a:r>
            <a:r>
              <a:rPr lang="cs-CZ" dirty="0"/>
              <a:t>ː]</a:t>
            </a:r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4407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1DCD5-F3A8-ED89-031E-022CA923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předložky </a:t>
            </a:r>
            <a:r>
              <a:rPr lang="cs-CZ" b="1" i="1" dirty="0"/>
              <a:t>s</a:t>
            </a:r>
            <a:r>
              <a:rPr lang="cs-CZ" b="1" dirty="0"/>
              <a:t>, </a:t>
            </a:r>
            <a:r>
              <a:rPr lang="cs-CZ" b="1" i="1" dirty="0"/>
              <a:t>z</a:t>
            </a:r>
            <a:r>
              <a:rPr lang="cs-CZ" b="1" dirty="0"/>
              <a:t> před sonorami</a:t>
            </a:r>
            <a:endParaRPr lang="en-GB" b="1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44D93-C870-AC88-CB81-86D10946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b="1" i="1" dirty="0"/>
              <a:t>z</a:t>
            </a:r>
          </a:p>
          <a:p>
            <a:pPr lvl="1"/>
            <a:r>
              <a:rPr lang="cs-CZ" dirty="0"/>
              <a:t>zůstává znělá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z lásky </a:t>
            </a:r>
            <a:r>
              <a:rPr lang="cs-CZ" dirty="0">
                <a:sym typeface="Wingdings" panose="05000000000000000000" pitchFamily="2" charset="2"/>
              </a:rPr>
              <a:t>[z </a:t>
            </a:r>
            <a:r>
              <a:rPr lang="cs-CZ" dirty="0" err="1">
                <a:sym typeface="Wingdings" panose="05000000000000000000" pitchFamily="2" charset="2"/>
              </a:rPr>
              <a:t>la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skɪ</a:t>
            </a:r>
            <a:r>
              <a:rPr lang="cs-CZ" dirty="0">
                <a:sym typeface="Wingdings" panose="05000000000000000000" pitchFamily="2" charset="2"/>
              </a:rPr>
              <a:t>], </a:t>
            </a:r>
            <a:r>
              <a:rPr lang="cs-CZ" i="1" dirty="0">
                <a:sym typeface="Wingdings" panose="05000000000000000000" pitchFamily="2" charset="2"/>
              </a:rPr>
              <a:t>z matky </a:t>
            </a:r>
            <a:r>
              <a:rPr lang="cs-CZ" dirty="0">
                <a:sym typeface="Wingdings" panose="05000000000000000000" pitchFamily="2" charset="2"/>
              </a:rPr>
              <a:t>[z </a:t>
            </a:r>
            <a:r>
              <a:rPr lang="cs-CZ" dirty="0" err="1">
                <a:sym typeface="Wingdings" panose="05000000000000000000" pitchFamily="2" charset="2"/>
              </a:rPr>
              <a:t>matkɪ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cs-CZ" dirty="0"/>
          </a:p>
          <a:p>
            <a:pPr lvl="1"/>
            <a:endParaRPr lang="cs-CZ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745291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1DCD5-F3A8-ED89-031E-022CA923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předložky </a:t>
            </a:r>
            <a:r>
              <a:rPr lang="cs-CZ" b="1" i="1" dirty="0"/>
              <a:t>s</a:t>
            </a:r>
            <a:r>
              <a:rPr lang="cs-CZ" b="1" dirty="0"/>
              <a:t>, </a:t>
            </a:r>
            <a:r>
              <a:rPr lang="cs-CZ" b="1" i="1" dirty="0"/>
              <a:t>z</a:t>
            </a:r>
            <a:r>
              <a:rPr lang="cs-CZ" b="1" dirty="0"/>
              <a:t> před sonorami</a:t>
            </a:r>
            <a:endParaRPr lang="en-GB" b="1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44D93-C870-AC88-CB81-86D10946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b="1" i="1" dirty="0"/>
              <a:t>z</a:t>
            </a:r>
          </a:p>
          <a:p>
            <a:pPr lvl="1"/>
            <a:r>
              <a:rPr lang="cs-CZ" dirty="0"/>
              <a:t>zůstává znělá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z lásky </a:t>
            </a:r>
            <a:r>
              <a:rPr lang="cs-CZ" dirty="0">
                <a:sym typeface="Wingdings" panose="05000000000000000000" pitchFamily="2" charset="2"/>
              </a:rPr>
              <a:t>[z </a:t>
            </a:r>
            <a:r>
              <a:rPr lang="cs-CZ" dirty="0" err="1">
                <a:sym typeface="Wingdings" panose="05000000000000000000" pitchFamily="2" charset="2"/>
              </a:rPr>
              <a:t>la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skɪ</a:t>
            </a:r>
            <a:r>
              <a:rPr lang="cs-CZ" dirty="0">
                <a:sym typeface="Wingdings" panose="05000000000000000000" pitchFamily="2" charset="2"/>
              </a:rPr>
              <a:t>], </a:t>
            </a:r>
            <a:r>
              <a:rPr lang="cs-CZ" i="1" dirty="0">
                <a:sym typeface="Wingdings" panose="05000000000000000000" pitchFamily="2" charset="2"/>
              </a:rPr>
              <a:t>z matky </a:t>
            </a:r>
            <a:r>
              <a:rPr lang="cs-CZ" dirty="0">
                <a:sym typeface="Wingdings" panose="05000000000000000000" pitchFamily="2" charset="2"/>
              </a:rPr>
              <a:t>[z </a:t>
            </a:r>
            <a:r>
              <a:rPr lang="cs-CZ" dirty="0" err="1">
                <a:sym typeface="Wingdings" panose="05000000000000000000" pitchFamily="2" charset="2"/>
              </a:rPr>
              <a:t>matkɪ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cs-CZ" dirty="0"/>
          </a:p>
          <a:p>
            <a:pPr lvl="1"/>
            <a:endParaRPr lang="cs-CZ" dirty="0"/>
          </a:p>
          <a:p>
            <a:r>
              <a:rPr lang="cs-CZ" b="1" i="1" dirty="0"/>
              <a:t>s</a:t>
            </a:r>
            <a:endParaRPr lang="cs-CZ" dirty="0"/>
          </a:p>
          <a:p>
            <a:pPr lvl="1"/>
            <a:r>
              <a:rPr lang="cs-CZ" dirty="0"/>
              <a:t>obě varianty – může zůstat neznělá, může asimilovat na znělou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s láskou </a:t>
            </a:r>
            <a:r>
              <a:rPr lang="cs-CZ" dirty="0">
                <a:sym typeface="Wingdings" panose="05000000000000000000" pitchFamily="2" charset="2"/>
              </a:rPr>
              <a:t>[s </a:t>
            </a:r>
            <a:r>
              <a:rPr lang="cs-CZ" dirty="0" err="1">
                <a:sym typeface="Wingdings" panose="05000000000000000000" pitchFamily="2" charset="2"/>
              </a:rPr>
              <a:t>la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skou</a:t>
            </a:r>
            <a:r>
              <a:rPr lang="cs-CZ" dirty="0">
                <a:sym typeface="Wingdings" panose="05000000000000000000" pitchFamily="2" charset="2"/>
              </a:rPr>
              <a:t>̯] i [z </a:t>
            </a:r>
            <a:r>
              <a:rPr lang="cs-CZ" dirty="0" err="1">
                <a:sym typeface="Wingdings" panose="05000000000000000000" pitchFamily="2" charset="2"/>
              </a:rPr>
              <a:t>la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skou</a:t>
            </a:r>
            <a:r>
              <a:rPr lang="cs-CZ" dirty="0">
                <a:sym typeface="Wingdings" panose="05000000000000000000" pitchFamily="2" charset="2"/>
              </a:rPr>
              <a:t>̯]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s matkou </a:t>
            </a:r>
            <a:r>
              <a:rPr lang="cs-CZ" dirty="0">
                <a:sym typeface="Wingdings" panose="05000000000000000000" pitchFamily="2" charset="2"/>
              </a:rPr>
              <a:t>[s matkou̯] i [z matkou̯]</a:t>
            </a:r>
          </a:p>
          <a:p>
            <a:endParaRPr lang="cs-CZ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566157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1DCD5-F3A8-ED89-031E-022CA923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předložky </a:t>
            </a:r>
            <a:r>
              <a:rPr lang="cs-CZ" b="1" i="1" dirty="0"/>
              <a:t>s</a:t>
            </a:r>
            <a:r>
              <a:rPr lang="cs-CZ" b="1" dirty="0"/>
              <a:t>, </a:t>
            </a:r>
            <a:r>
              <a:rPr lang="cs-CZ" b="1" i="1" dirty="0"/>
              <a:t>z</a:t>
            </a:r>
            <a:r>
              <a:rPr lang="cs-CZ" b="1" dirty="0"/>
              <a:t> před sonorami</a:t>
            </a:r>
            <a:endParaRPr lang="en-GB" b="1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44D93-C870-AC88-CB81-86D10946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cs-CZ" b="1" i="1" dirty="0"/>
              <a:t>z</a:t>
            </a:r>
          </a:p>
          <a:p>
            <a:pPr lvl="1"/>
            <a:r>
              <a:rPr lang="cs-CZ" dirty="0"/>
              <a:t>zůstává znělá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z lásky </a:t>
            </a:r>
            <a:r>
              <a:rPr lang="cs-CZ" dirty="0">
                <a:sym typeface="Wingdings" panose="05000000000000000000" pitchFamily="2" charset="2"/>
              </a:rPr>
              <a:t>[z </a:t>
            </a:r>
            <a:r>
              <a:rPr lang="cs-CZ" dirty="0" err="1">
                <a:sym typeface="Wingdings" panose="05000000000000000000" pitchFamily="2" charset="2"/>
              </a:rPr>
              <a:t>la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skɪ</a:t>
            </a:r>
            <a:r>
              <a:rPr lang="cs-CZ" dirty="0">
                <a:sym typeface="Wingdings" panose="05000000000000000000" pitchFamily="2" charset="2"/>
              </a:rPr>
              <a:t>], </a:t>
            </a:r>
            <a:r>
              <a:rPr lang="cs-CZ" i="1" dirty="0">
                <a:sym typeface="Wingdings" panose="05000000000000000000" pitchFamily="2" charset="2"/>
              </a:rPr>
              <a:t>z matky </a:t>
            </a:r>
            <a:r>
              <a:rPr lang="cs-CZ" dirty="0">
                <a:sym typeface="Wingdings" panose="05000000000000000000" pitchFamily="2" charset="2"/>
              </a:rPr>
              <a:t>[z </a:t>
            </a:r>
            <a:r>
              <a:rPr lang="cs-CZ" dirty="0" err="1">
                <a:sym typeface="Wingdings" panose="05000000000000000000" pitchFamily="2" charset="2"/>
              </a:rPr>
              <a:t>matkɪ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cs-CZ" dirty="0"/>
          </a:p>
          <a:p>
            <a:pPr lvl="1"/>
            <a:endParaRPr lang="cs-CZ" dirty="0"/>
          </a:p>
          <a:p>
            <a:r>
              <a:rPr lang="cs-CZ" b="1" i="1" dirty="0"/>
              <a:t>s</a:t>
            </a:r>
            <a:endParaRPr lang="cs-CZ" dirty="0"/>
          </a:p>
          <a:p>
            <a:pPr lvl="1"/>
            <a:r>
              <a:rPr lang="cs-CZ" dirty="0"/>
              <a:t>obě varianty – může zůstat neznělá, může asimilovat na znělou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s láskou </a:t>
            </a:r>
            <a:r>
              <a:rPr lang="cs-CZ" dirty="0">
                <a:sym typeface="Wingdings" panose="05000000000000000000" pitchFamily="2" charset="2"/>
              </a:rPr>
              <a:t>[s </a:t>
            </a:r>
            <a:r>
              <a:rPr lang="cs-CZ" dirty="0" err="1">
                <a:sym typeface="Wingdings" panose="05000000000000000000" pitchFamily="2" charset="2"/>
              </a:rPr>
              <a:t>la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skou</a:t>
            </a:r>
            <a:r>
              <a:rPr lang="cs-CZ" dirty="0">
                <a:sym typeface="Wingdings" panose="05000000000000000000" pitchFamily="2" charset="2"/>
              </a:rPr>
              <a:t>̯] i [z </a:t>
            </a:r>
            <a:r>
              <a:rPr lang="cs-CZ" dirty="0" err="1">
                <a:sym typeface="Wingdings" panose="05000000000000000000" pitchFamily="2" charset="2"/>
              </a:rPr>
              <a:t>la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skou</a:t>
            </a:r>
            <a:r>
              <a:rPr lang="cs-CZ" dirty="0">
                <a:sym typeface="Wingdings" panose="05000000000000000000" pitchFamily="2" charset="2"/>
              </a:rPr>
              <a:t>̯]</a:t>
            </a:r>
          </a:p>
          <a:p>
            <a:pPr lvl="1"/>
            <a:r>
              <a:rPr lang="cs-CZ" i="1" dirty="0">
                <a:sym typeface="Wingdings" panose="05000000000000000000" pitchFamily="2" charset="2"/>
              </a:rPr>
              <a:t>s matkou </a:t>
            </a:r>
            <a:r>
              <a:rPr lang="cs-CZ" dirty="0">
                <a:sym typeface="Wingdings" panose="05000000000000000000" pitchFamily="2" charset="2"/>
              </a:rPr>
              <a:t>[s matkou̯] i [z matkou̯]</a:t>
            </a:r>
          </a:p>
          <a:p>
            <a:endParaRPr lang="cs-CZ" dirty="0"/>
          </a:p>
          <a:p>
            <a:r>
              <a:rPr lang="cs-CZ" b="1" dirty="0"/>
              <a:t>VÝJIMKY: </a:t>
            </a:r>
            <a:r>
              <a:rPr lang="pt-BR" i="1" dirty="0"/>
              <a:t>s ním, s ní, s námi</a:t>
            </a:r>
            <a:r>
              <a:rPr lang="pt-BR" dirty="0"/>
              <a:t> a </a:t>
            </a:r>
            <a:r>
              <a:rPr lang="pt-BR" i="1" dirty="0"/>
              <a:t>s vámi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 jen nezněle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           [s </a:t>
            </a:r>
            <a:r>
              <a:rPr lang="cs-CZ" dirty="0" err="1">
                <a:sym typeface="Wingdings" panose="05000000000000000000" pitchFamily="2" charset="2"/>
              </a:rPr>
              <a:t>ɲi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m</a:t>
            </a:r>
            <a:r>
              <a:rPr lang="cs-CZ" dirty="0">
                <a:sym typeface="Wingdings" panose="05000000000000000000" pitchFamily="2" charset="2"/>
              </a:rPr>
              <a:t>], [s </a:t>
            </a:r>
            <a:r>
              <a:rPr lang="cs-CZ" dirty="0" err="1">
                <a:sym typeface="Wingdings" panose="05000000000000000000" pitchFamily="2" charset="2"/>
              </a:rPr>
              <a:t>ɲi</a:t>
            </a:r>
            <a:r>
              <a:rPr lang="cs-CZ" dirty="0"/>
              <a:t>ː</a:t>
            </a:r>
            <a:r>
              <a:rPr lang="cs-CZ" dirty="0">
                <a:sym typeface="Wingdings" panose="05000000000000000000" pitchFamily="2" charset="2"/>
              </a:rPr>
              <a:t>], [s </a:t>
            </a:r>
            <a:r>
              <a:rPr lang="cs-CZ" dirty="0" err="1">
                <a:sym typeface="Wingdings" panose="05000000000000000000" pitchFamily="2" charset="2"/>
              </a:rPr>
              <a:t>na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mi</a:t>
            </a:r>
            <a:r>
              <a:rPr lang="cs-CZ" dirty="0">
                <a:sym typeface="Wingdings" panose="05000000000000000000" pitchFamily="2" charset="2"/>
              </a:rPr>
              <a:t>], [s </a:t>
            </a:r>
            <a:r>
              <a:rPr lang="cs-CZ" dirty="0" err="1">
                <a:sym typeface="Wingdings" panose="05000000000000000000" pitchFamily="2" charset="2"/>
              </a:rPr>
              <a:t>va</a:t>
            </a:r>
            <a:r>
              <a:rPr lang="cs-CZ" dirty="0" err="1"/>
              <a:t>ː</a:t>
            </a:r>
            <a:r>
              <a:rPr lang="cs-CZ" dirty="0" err="1">
                <a:sym typeface="Wingdings" panose="05000000000000000000" pitchFamily="2" charset="2"/>
              </a:rPr>
              <a:t>mi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579312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EAE35-2808-E341-2CA5-DF42599E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spojení různých sykavek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98A1F-DD98-6ED5-9747-65BAA1724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zachování obou sykavek (tupá + ostrá)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5227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EAE35-2808-E341-2CA5-DF42599E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spojení různých sykavek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98A1F-DD98-6ED5-9747-65BAA1724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zachování obou sykavek (tupá + ostrá)</a:t>
            </a:r>
          </a:p>
          <a:p>
            <a:r>
              <a:rPr lang="cs-CZ" dirty="0"/>
              <a:t>může nastat asimilace, např.: -</a:t>
            </a:r>
            <a:r>
              <a:rPr lang="cs-CZ" dirty="0" err="1"/>
              <a:t>zš</a:t>
            </a:r>
            <a:r>
              <a:rPr lang="cs-CZ" dirty="0"/>
              <a:t>- [-</a:t>
            </a:r>
            <a:r>
              <a:rPr lang="cs-CZ" dirty="0" err="1"/>
              <a:t>sʃ</a:t>
            </a:r>
            <a:r>
              <a:rPr lang="cs-CZ" dirty="0"/>
              <a:t>-], -</a:t>
            </a:r>
            <a:r>
              <a:rPr lang="cs-CZ" dirty="0" err="1"/>
              <a:t>sž</a:t>
            </a:r>
            <a:r>
              <a:rPr lang="cs-CZ" dirty="0"/>
              <a:t>- [-</a:t>
            </a:r>
            <a:r>
              <a:rPr lang="cs-CZ" dirty="0" err="1"/>
              <a:t>zʒ</a:t>
            </a:r>
            <a:r>
              <a:rPr lang="cs-CZ" dirty="0"/>
              <a:t>-]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1610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EAE35-2808-E341-2CA5-DF42599E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spojení různých sykavek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98A1F-DD98-6ED5-9747-65BAA1724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zachování obou sykavek (tupá + ostrá)</a:t>
            </a:r>
          </a:p>
          <a:p>
            <a:r>
              <a:rPr lang="cs-CZ" dirty="0"/>
              <a:t>může nastat asimilace, např.: -</a:t>
            </a:r>
            <a:r>
              <a:rPr lang="cs-CZ" dirty="0" err="1"/>
              <a:t>zš</a:t>
            </a:r>
            <a:r>
              <a:rPr lang="cs-CZ" dirty="0"/>
              <a:t>- [-</a:t>
            </a:r>
            <a:r>
              <a:rPr lang="cs-CZ" dirty="0" err="1"/>
              <a:t>sʃ</a:t>
            </a:r>
            <a:r>
              <a:rPr lang="cs-CZ" dirty="0"/>
              <a:t>-], -</a:t>
            </a:r>
            <a:r>
              <a:rPr lang="cs-CZ" dirty="0" err="1"/>
              <a:t>sž</a:t>
            </a:r>
            <a:r>
              <a:rPr lang="cs-CZ" dirty="0"/>
              <a:t>- [-</a:t>
            </a:r>
            <a:r>
              <a:rPr lang="cs-CZ" dirty="0" err="1"/>
              <a:t>zʒ</a:t>
            </a:r>
            <a:r>
              <a:rPr lang="cs-CZ" dirty="0"/>
              <a:t>-]</a:t>
            </a:r>
          </a:p>
          <a:p>
            <a:endParaRPr lang="cs-CZ" dirty="0"/>
          </a:p>
          <a:p>
            <a:r>
              <a:rPr lang="cs-CZ" sz="2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snazší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[</a:t>
            </a:r>
            <a:r>
              <a:rPr lang="en-GB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snas</a:t>
            </a:r>
            <a:r>
              <a:rPr lang="cs-CZ" dirty="0" err="1"/>
              <a:t>ʃ</a:t>
            </a:r>
            <a:r>
              <a:rPr lang="cs-CZ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ː]</a:t>
            </a:r>
            <a:r>
              <a:rPr lang="cs-CZ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i="1" dirty="0">
                <a:ea typeface="Calibri" panose="020F0502020204030204" pitchFamily="34" charset="0"/>
                <a:cs typeface="Arial" panose="020B0604020202020204" pitchFamily="34" charset="0"/>
              </a:rPr>
              <a:t>přes Šumavu </a:t>
            </a:r>
            <a:r>
              <a:rPr lang="cs-CZ" dirty="0">
                <a:ea typeface="Calibri" panose="020F0502020204030204" pitchFamily="34" charset="0"/>
                <a:cs typeface="Arial" panose="020B0604020202020204" pitchFamily="34" charset="0"/>
              </a:rPr>
              <a:t>[</a:t>
            </a:r>
            <a:r>
              <a:rPr lang="en-GB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GB" dirty="0"/>
              <a:t>r̝̊</a:t>
            </a:r>
            <a:r>
              <a:rPr lang="en-GB" dirty="0" err="1"/>
              <a:t>ɛ</a:t>
            </a:r>
            <a:r>
              <a:rPr lang="en-GB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/>
              <a:t>ʃ</a:t>
            </a:r>
            <a:r>
              <a:rPr lang="en-GB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umavu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]</a:t>
            </a:r>
          </a:p>
          <a:p>
            <a:endParaRPr lang="cs-CZ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8251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EAE35-2808-E341-2CA5-DF42599E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spojení různých sykavek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98A1F-DD98-6ED5-9747-65BAA1724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zachování obou sykavek (tupá + ostrá)</a:t>
            </a:r>
          </a:p>
          <a:p>
            <a:r>
              <a:rPr lang="cs-CZ" dirty="0"/>
              <a:t>může nastat asimilace, např.: -</a:t>
            </a:r>
            <a:r>
              <a:rPr lang="cs-CZ" dirty="0" err="1"/>
              <a:t>zš</a:t>
            </a:r>
            <a:r>
              <a:rPr lang="cs-CZ" dirty="0"/>
              <a:t>- [-</a:t>
            </a:r>
            <a:r>
              <a:rPr lang="cs-CZ" dirty="0" err="1"/>
              <a:t>sʃ</a:t>
            </a:r>
            <a:r>
              <a:rPr lang="cs-CZ" dirty="0"/>
              <a:t>-], -</a:t>
            </a:r>
            <a:r>
              <a:rPr lang="cs-CZ" dirty="0" err="1"/>
              <a:t>sž</a:t>
            </a:r>
            <a:r>
              <a:rPr lang="cs-CZ" dirty="0"/>
              <a:t>- [-</a:t>
            </a:r>
            <a:r>
              <a:rPr lang="cs-CZ" dirty="0" err="1"/>
              <a:t>zʒ</a:t>
            </a:r>
            <a:r>
              <a:rPr lang="cs-CZ" dirty="0"/>
              <a:t>-]</a:t>
            </a:r>
          </a:p>
          <a:p>
            <a:endParaRPr lang="cs-CZ" dirty="0"/>
          </a:p>
          <a:p>
            <a:r>
              <a:rPr lang="cs-CZ" sz="2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snazší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[</a:t>
            </a:r>
            <a:r>
              <a:rPr lang="en-GB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snas</a:t>
            </a:r>
            <a:r>
              <a:rPr lang="cs-CZ" dirty="0" err="1"/>
              <a:t>ʃ</a:t>
            </a:r>
            <a:r>
              <a:rPr lang="cs-CZ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ː]</a:t>
            </a:r>
            <a:r>
              <a:rPr lang="cs-CZ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i="1" dirty="0">
                <a:ea typeface="Calibri" panose="020F0502020204030204" pitchFamily="34" charset="0"/>
                <a:cs typeface="Arial" panose="020B0604020202020204" pitchFamily="34" charset="0"/>
              </a:rPr>
              <a:t>přes Šumavu </a:t>
            </a:r>
            <a:r>
              <a:rPr lang="cs-CZ" dirty="0">
                <a:ea typeface="Calibri" panose="020F0502020204030204" pitchFamily="34" charset="0"/>
                <a:cs typeface="Arial" panose="020B0604020202020204" pitchFamily="34" charset="0"/>
              </a:rPr>
              <a:t>[</a:t>
            </a:r>
            <a:r>
              <a:rPr lang="en-GB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GB" dirty="0"/>
              <a:t>r̝̊</a:t>
            </a:r>
            <a:r>
              <a:rPr lang="en-GB" dirty="0" err="1"/>
              <a:t>ɛ</a:t>
            </a:r>
            <a:r>
              <a:rPr lang="en-GB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/>
              <a:t>ʃ</a:t>
            </a:r>
            <a:r>
              <a:rPr lang="en-GB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umavu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]</a:t>
            </a:r>
          </a:p>
          <a:p>
            <a:endParaRPr lang="cs-CZ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2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pražský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[</a:t>
            </a:r>
            <a:r>
              <a:rPr lang="en-GB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pra</a:t>
            </a:r>
            <a:r>
              <a:rPr lang="cs-CZ" dirty="0"/>
              <a:t>ʃ</a:t>
            </a:r>
            <a:r>
              <a:rPr lang="en-GB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sk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dirty="0"/>
              <a:t>ː</a:t>
            </a:r>
            <a:r>
              <a:rPr lang="cs-CZ" dirty="0">
                <a:ea typeface="Calibri" panose="020F0502020204030204" pitchFamily="34" charset="0"/>
                <a:cs typeface="Arial" panose="020B0604020202020204" pitchFamily="34" charset="0"/>
              </a:rPr>
              <a:t>]</a:t>
            </a:r>
          </a:p>
          <a:p>
            <a:r>
              <a:rPr lang="cs-CZ" sz="2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sžíravý 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[</a:t>
            </a:r>
            <a:r>
              <a:rPr lang="cs-CZ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z</a:t>
            </a:r>
            <a:r>
              <a:rPr lang="cs-CZ" dirty="0" err="1"/>
              <a:t>ʒ</a:t>
            </a:r>
            <a:r>
              <a:rPr lang="cs-CZ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dirty="0"/>
              <a:t>ː</a:t>
            </a:r>
            <a:r>
              <a:rPr lang="cs-CZ" sz="2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ravi</a:t>
            </a:r>
            <a:r>
              <a:rPr lang="en-GB" dirty="0"/>
              <a:t>ː</a:t>
            </a:r>
            <a:r>
              <a:rPr lang="cs-CZ" sz="2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85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39B68-0B96-1D8B-FD6B-4EBB6DBC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znělostní </a:t>
            </a:r>
            <a:r>
              <a:rPr lang="cs-CZ" b="1" dirty="0" err="1"/>
              <a:t>asimiliace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C4BE5-C8DC-6591-0B36-528BF7C03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cs-CZ" dirty="0"/>
              <a:t>primárně ortoepická = </a:t>
            </a:r>
            <a:r>
              <a:rPr lang="cs-CZ" b="1" dirty="0"/>
              <a:t>regresivní</a:t>
            </a:r>
            <a:r>
              <a:rPr lang="cs-CZ" dirty="0"/>
              <a:t> </a:t>
            </a:r>
            <a:r>
              <a:rPr lang="cs-CZ" b="1" dirty="0"/>
              <a:t>asimilace</a:t>
            </a:r>
          </a:p>
          <a:p>
            <a:r>
              <a:rPr lang="cs-CZ" dirty="0"/>
              <a:t>projevuje se </a:t>
            </a:r>
            <a:r>
              <a:rPr lang="cs-CZ" b="1" dirty="0"/>
              <a:t>uvnitř</a:t>
            </a:r>
            <a:r>
              <a:rPr lang="cs-CZ" dirty="0"/>
              <a:t> </a:t>
            </a:r>
            <a:r>
              <a:rPr lang="cs-CZ" b="1" dirty="0"/>
              <a:t>slova</a:t>
            </a:r>
            <a:r>
              <a:rPr lang="cs-CZ" dirty="0"/>
              <a:t> i </a:t>
            </a:r>
            <a:r>
              <a:rPr lang="cs-CZ" b="1" dirty="0"/>
              <a:t>přes</a:t>
            </a:r>
            <a:r>
              <a:rPr lang="cs-CZ" dirty="0"/>
              <a:t> </a:t>
            </a:r>
            <a:r>
              <a:rPr lang="cs-CZ" b="1" dirty="0"/>
              <a:t>hranici</a:t>
            </a:r>
            <a:r>
              <a:rPr lang="cs-CZ" dirty="0"/>
              <a:t> </a:t>
            </a:r>
            <a:r>
              <a:rPr lang="cs-CZ" b="1" dirty="0"/>
              <a:t>slov </a:t>
            </a:r>
          </a:p>
          <a:p>
            <a:pPr lvl="1"/>
            <a:r>
              <a:rPr lang="cs-CZ" i="1" dirty="0"/>
              <a:t>obklad </a:t>
            </a:r>
            <a:r>
              <a:rPr lang="cs-CZ" dirty="0"/>
              <a:t>[</a:t>
            </a:r>
            <a:r>
              <a:rPr lang="cs-CZ" dirty="0" err="1"/>
              <a:t>o</a:t>
            </a:r>
            <a:r>
              <a:rPr lang="cs-CZ" b="1" dirty="0" err="1"/>
              <a:t>pk</a:t>
            </a:r>
            <a:r>
              <a:rPr lang="cs-CZ" dirty="0" err="1"/>
              <a:t>lat</a:t>
            </a:r>
            <a:r>
              <a:rPr lang="cs-CZ" dirty="0"/>
              <a:t>]		</a:t>
            </a:r>
            <a:r>
              <a:rPr lang="cs-CZ" i="1" dirty="0"/>
              <a:t>pod šeříkem</a:t>
            </a:r>
            <a:r>
              <a:rPr lang="cs-CZ" dirty="0"/>
              <a:t> [po</a:t>
            </a:r>
            <a:r>
              <a:rPr lang="cs-CZ" b="1" dirty="0"/>
              <a:t>t</a:t>
            </a:r>
            <a:r>
              <a:rPr lang="cs-CZ" dirty="0"/>
              <a:t> </a:t>
            </a:r>
            <a:r>
              <a:rPr lang="cs-CZ" b="1" dirty="0" err="1"/>
              <a:t>ʃ</a:t>
            </a:r>
            <a:r>
              <a:rPr lang="cs-CZ" dirty="0" err="1"/>
              <a:t>ɛr̝iːkɛm</a:t>
            </a:r>
            <a:r>
              <a:rPr lang="cs-CZ" dirty="0"/>
              <a:t>]</a:t>
            </a:r>
          </a:p>
          <a:p>
            <a:r>
              <a:rPr lang="cs-CZ" dirty="0"/>
              <a:t>podléhají jí i neslabičné předložky </a:t>
            </a:r>
            <a:r>
              <a:rPr lang="cs-CZ" i="1" dirty="0"/>
              <a:t>k domu </a:t>
            </a:r>
            <a:r>
              <a:rPr lang="cs-CZ" dirty="0"/>
              <a:t>[</a:t>
            </a:r>
            <a:r>
              <a:rPr lang="cs-CZ" b="1" dirty="0"/>
              <a:t>g d</a:t>
            </a:r>
            <a:r>
              <a:rPr lang="cs-CZ" dirty="0"/>
              <a:t>omu]</a:t>
            </a:r>
          </a:p>
          <a:p>
            <a:pPr lvl="1"/>
            <a:endParaRPr lang="cs-CZ" b="1" i="1" dirty="0"/>
          </a:p>
          <a:p>
            <a:endParaRPr lang="cs-CZ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0047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39B68-0B96-1D8B-FD6B-4EBB6DBC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znělostní </a:t>
            </a:r>
            <a:r>
              <a:rPr lang="cs-CZ" b="1" dirty="0" err="1"/>
              <a:t>asimiliace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C4BE5-C8DC-6591-0B36-528BF7C03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cs-CZ" dirty="0"/>
              <a:t>primárně ortoepická = </a:t>
            </a:r>
            <a:r>
              <a:rPr lang="cs-CZ" b="1" dirty="0"/>
              <a:t>regresivní</a:t>
            </a:r>
            <a:r>
              <a:rPr lang="cs-CZ" dirty="0"/>
              <a:t> </a:t>
            </a:r>
            <a:r>
              <a:rPr lang="cs-CZ" b="1" dirty="0"/>
              <a:t>asimilace</a:t>
            </a:r>
          </a:p>
          <a:p>
            <a:r>
              <a:rPr lang="cs-CZ" dirty="0"/>
              <a:t>projevuje se </a:t>
            </a:r>
            <a:r>
              <a:rPr lang="cs-CZ" b="1" dirty="0"/>
              <a:t>uvnitř</a:t>
            </a:r>
            <a:r>
              <a:rPr lang="cs-CZ" dirty="0"/>
              <a:t> </a:t>
            </a:r>
            <a:r>
              <a:rPr lang="cs-CZ" b="1" dirty="0"/>
              <a:t>slova</a:t>
            </a:r>
            <a:r>
              <a:rPr lang="cs-CZ" dirty="0"/>
              <a:t> i </a:t>
            </a:r>
            <a:r>
              <a:rPr lang="cs-CZ" b="1" dirty="0"/>
              <a:t>přes</a:t>
            </a:r>
            <a:r>
              <a:rPr lang="cs-CZ" dirty="0"/>
              <a:t> </a:t>
            </a:r>
            <a:r>
              <a:rPr lang="cs-CZ" b="1" dirty="0"/>
              <a:t>hranici</a:t>
            </a:r>
            <a:r>
              <a:rPr lang="cs-CZ" dirty="0"/>
              <a:t> </a:t>
            </a:r>
            <a:r>
              <a:rPr lang="cs-CZ" b="1" dirty="0"/>
              <a:t>slov </a:t>
            </a:r>
          </a:p>
          <a:p>
            <a:pPr lvl="1"/>
            <a:r>
              <a:rPr lang="cs-CZ" i="1" dirty="0"/>
              <a:t>obklad </a:t>
            </a:r>
            <a:r>
              <a:rPr lang="cs-CZ" dirty="0"/>
              <a:t>[</a:t>
            </a:r>
            <a:r>
              <a:rPr lang="cs-CZ" dirty="0" err="1"/>
              <a:t>o</a:t>
            </a:r>
            <a:r>
              <a:rPr lang="cs-CZ" b="1" dirty="0" err="1"/>
              <a:t>pk</a:t>
            </a:r>
            <a:r>
              <a:rPr lang="cs-CZ" dirty="0" err="1"/>
              <a:t>lat</a:t>
            </a:r>
            <a:r>
              <a:rPr lang="cs-CZ" dirty="0"/>
              <a:t>]		</a:t>
            </a:r>
            <a:r>
              <a:rPr lang="cs-CZ" i="1" dirty="0"/>
              <a:t>pod šeříkem</a:t>
            </a:r>
            <a:r>
              <a:rPr lang="cs-CZ" dirty="0"/>
              <a:t> [po</a:t>
            </a:r>
            <a:r>
              <a:rPr lang="cs-CZ" b="1" dirty="0"/>
              <a:t>t</a:t>
            </a:r>
            <a:r>
              <a:rPr lang="cs-CZ" dirty="0"/>
              <a:t> </a:t>
            </a:r>
            <a:r>
              <a:rPr lang="cs-CZ" b="1" dirty="0" err="1"/>
              <a:t>ʃ</a:t>
            </a:r>
            <a:r>
              <a:rPr lang="cs-CZ" dirty="0" err="1"/>
              <a:t>ɛr̝iːkɛm</a:t>
            </a:r>
            <a:r>
              <a:rPr lang="cs-CZ" dirty="0"/>
              <a:t>]</a:t>
            </a:r>
          </a:p>
          <a:p>
            <a:r>
              <a:rPr lang="cs-CZ" dirty="0"/>
              <a:t>podléhají jí i neslabičné předložky </a:t>
            </a:r>
            <a:r>
              <a:rPr lang="cs-CZ" i="1" dirty="0"/>
              <a:t>k domu </a:t>
            </a:r>
            <a:r>
              <a:rPr lang="cs-CZ" dirty="0"/>
              <a:t>[</a:t>
            </a:r>
            <a:r>
              <a:rPr lang="cs-CZ" b="1" dirty="0"/>
              <a:t>g d</a:t>
            </a:r>
            <a:r>
              <a:rPr lang="cs-CZ" dirty="0"/>
              <a:t>omu]</a:t>
            </a:r>
          </a:p>
          <a:p>
            <a:pPr lvl="1"/>
            <a:endParaRPr lang="cs-CZ" b="1" i="1" dirty="0"/>
          </a:p>
          <a:p>
            <a:r>
              <a:rPr lang="cs-CZ" dirty="0"/>
              <a:t>hranice slov – u párových souhlásek pravidelně</a:t>
            </a:r>
          </a:p>
          <a:p>
            <a:endParaRPr lang="cs-CZ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07981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39B68-0B96-1D8B-FD6B-4EBB6DBC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znělostní </a:t>
            </a:r>
            <a:r>
              <a:rPr lang="cs-CZ" b="1" dirty="0" err="1"/>
              <a:t>asimiliace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C4BE5-C8DC-6591-0B36-528BF7C03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cs-CZ" dirty="0"/>
              <a:t>primárně ortoepická = </a:t>
            </a:r>
            <a:r>
              <a:rPr lang="cs-CZ" b="1" dirty="0"/>
              <a:t>regresivní</a:t>
            </a:r>
            <a:r>
              <a:rPr lang="cs-CZ" dirty="0"/>
              <a:t> </a:t>
            </a:r>
            <a:r>
              <a:rPr lang="cs-CZ" b="1" dirty="0"/>
              <a:t>asimilace</a:t>
            </a:r>
          </a:p>
          <a:p>
            <a:r>
              <a:rPr lang="cs-CZ" dirty="0"/>
              <a:t>projevuje se </a:t>
            </a:r>
            <a:r>
              <a:rPr lang="cs-CZ" b="1" dirty="0"/>
              <a:t>uvnitř</a:t>
            </a:r>
            <a:r>
              <a:rPr lang="cs-CZ" dirty="0"/>
              <a:t> </a:t>
            </a:r>
            <a:r>
              <a:rPr lang="cs-CZ" b="1" dirty="0"/>
              <a:t>slova</a:t>
            </a:r>
            <a:r>
              <a:rPr lang="cs-CZ" dirty="0"/>
              <a:t> i </a:t>
            </a:r>
            <a:r>
              <a:rPr lang="cs-CZ" b="1" dirty="0"/>
              <a:t>přes</a:t>
            </a:r>
            <a:r>
              <a:rPr lang="cs-CZ" dirty="0"/>
              <a:t> </a:t>
            </a:r>
            <a:r>
              <a:rPr lang="cs-CZ" b="1" dirty="0"/>
              <a:t>hranici</a:t>
            </a:r>
            <a:r>
              <a:rPr lang="cs-CZ" dirty="0"/>
              <a:t> </a:t>
            </a:r>
            <a:r>
              <a:rPr lang="cs-CZ" b="1" dirty="0"/>
              <a:t>slov </a:t>
            </a:r>
          </a:p>
          <a:p>
            <a:pPr lvl="1"/>
            <a:r>
              <a:rPr lang="cs-CZ" i="1" dirty="0"/>
              <a:t>obklad </a:t>
            </a:r>
            <a:r>
              <a:rPr lang="cs-CZ" dirty="0"/>
              <a:t>[</a:t>
            </a:r>
            <a:r>
              <a:rPr lang="cs-CZ" dirty="0" err="1"/>
              <a:t>o</a:t>
            </a:r>
            <a:r>
              <a:rPr lang="cs-CZ" b="1" dirty="0" err="1"/>
              <a:t>pk</a:t>
            </a:r>
            <a:r>
              <a:rPr lang="cs-CZ" dirty="0" err="1"/>
              <a:t>lat</a:t>
            </a:r>
            <a:r>
              <a:rPr lang="cs-CZ" dirty="0"/>
              <a:t>]		</a:t>
            </a:r>
            <a:r>
              <a:rPr lang="cs-CZ" i="1" dirty="0"/>
              <a:t>pod šeříkem</a:t>
            </a:r>
            <a:r>
              <a:rPr lang="cs-CZ" dirty="0"/>
              <a:t> [po</a:t>
            </a:r>
            <a:r>
              <a:rPr lang="cs-CZ" b="1" dirty="0"/>
              <a:t>t</a:t>
            </a:r>
            <a:r>
              <a:rPr lang="cs-CZ" dirty="0"/>
              <a:t> </a:t>
            </a:r>
            <a:r>
              <a:rPr lang="cs-CZ" b="1" dirty="0" err="1"/>
              <a:t>ʃ</a:t>
            </a:r>
            <a:r>
              <a:rPr lang="cs-CZ" dirty="0" err="1"/>
              <a:t>ɛr̝iːkɛm</a:t>
            </a:r>
            <a:r>
              <a:rPr lang="cs-CZ" dirty="0"/>
              <a:t>]</a:t>
            </a:r>
          </a:p>
          <a:p>
            <a:r>
              <a:rPr lang="cs-CZ" dirty="0"/>
              <a:t>podléhají jí i neslabičné předložky </a:t>
            </a:r>
            <a:r>
              <a:rPr lang="cs-CZ" i="1" dirty="0"/>
              <a:t>k domu </a:t>
            </a:r>
            <a:r>
              <a:rPr lang="cs-CZ" dirty="0"/>
              <a:t>[</a:t>
            </a:r>
            <a:r>
              <a:rPr lang="cs-CZ" b="1" dirty="0"/>
              <a:t>g d</a:t>
            </a:r>
            <a:r>
              <a:rPr lang="cs-CZ" dirty="0"/>
              <a:t>omu]</a:t>
            </a:r>
          </a:p>
          <a:p>
            <a:pPr lvl="1"/>
            <a:endParaRPr lang="cs-CZ" b="1" i="1" dirty="0"/>
          </a:p>
          <a:p>
            <a:r>
              <a:rPr lang="cs-CZ" dirty="0"/>
              <a:t>hranice slov – u párových souhlásek pravidelně</a:t>
            </a:r>
          </a:p>
          <a:p>
            <a:r>
              <a:rPr lang="cs-CZ" dirty="0"/>
              <a:t>hranice slov – při </a:t>
            </a:r>
            <a:r>
              <a:rPr lang="cs-CZ" b="1" dirty="0"/>
              <a:t>kombinaci</a:t>
            </a:r>
            <a:r>
              <a:rPr lang="cs-CZ" dirty="0"/>
              <a:t> </a:t>
            </a:r>
            <a:r>
              <a:rPr lang="cs-CZ" b="1" dirty="0"/>
              <a:t>párová</a:t>
            </a:r>
            <a:r>
              <a:rPr lang="cs-CZ" dirty="0"/>
              <a:t> na konci + </a:t>
            </a:r>
            <a:r>
              <a:rPr lang="cs-CZ" b="1" dirty="0"/>
              <a:t>jedinečná</a:t>
            </a:r>
            <a:r>
              <a:rPr lang="cs-CZ" dirty="0"/>
              <a:t> na začátku</a:t>
            </a:r>
          </a:p>
          <a:p>
            <a:endParaRPr lang="cs-CZ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40173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39B68-0B96-1D8B-FD6B-4EBB6DBC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znělostní </a:t>
            </a:r>
            <a:r>
              <a:rPr lang="cs-CZ" b="1" dirty="0" err="1"/>
              <a:t>asimiliace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C4BE5-C8DC-6591-0B36-528BF7C03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cs-CZ" dirty="0"/>
              <a:t>primárně ortoepická = </a:t>
            </a:r>
            <a:r>
              <a:rPr lang="cs-CZ" b="1" dirty="0"/>
              <a:t>regresivní</a:t>
            </a:r>
            <a:r>
              <a:rPr lang="cs-CZ" dirty="0"/>
              <a:t> </a:t>
            </a:r>
            <a:r>
              <a:rPr lang="cs-CZ" b="1" dirty="0"/>
              <a:t>asimilace</a:t>
            </a:r>
          </a:p>
          <a:p>
            <a:r>
              <a:rPr lang="cs-CZ" dirty="0"/>
              <a:t>projevuje se </a:t>
            </a:r>
            <a:r>
              <a:rPr lang="cs-CZ" b="1" dirty="0"/>
              <a:t>uvnitř</a:t>
            </a:r>
            <a:r>
              <a:rPr lang="cs-CZ" dirty="0"/>
              <a:t> </a:t>
            </a:r>
            <a:r>
              <a:rPr lang="cs-CZ" b="1" dirty="0"/>
              <a:t>slova</a:t>
            </a:r>
            <a:r>
              <a:rPr lang="cs-CZ" dirty="0"/>
              <a:t> i </a:t>
            </a:r>
            <a:r>
              <a:rPr lang="cs-CZ" b="1" dirty="0"/>
              <a:t>přes</a:t>
            </a:r>
            <a:r>
              <a:rPr lang="cs-CZ" dirty="0"/>
              <a:t> </a:t>
            </a:r>
            <a:r>
              <a:rPr lang="cs-CZ" b="1" dirty="0"/>
              <a:t>hranici</a:t>
            </a:r>
            <a:r>
              <a:rPr lang="cs-CZ" dirty="0"/>
              <a:t> </a:t>
            </a:r>
            <a:r>
              <a:rPr lang="cs-CZ" b="1" dirty="0"/>
              <a:t>slov </a:t>
            </a:r>
          </a:p>
          <a:p>
            <a:pPr lvl="1"/>
            <a:r>
              <a:rPr lang="cs-CZ" i="1" dirty="0"/>
              <a:t>obklad </a:t>
            </a:r>
            <a:r>
              <a:rPr lang="cs-CZ" dirty="0"/>
              <a:t>[</a:t>
            </a:r>
            <a:r>
              <a:rPr lang="cs-CZ" dirty="0" err="1"/>
              <a:t>o</a:t>
            </a:r>
            <a:r>
              <a:rPr lang="cs-CZ" b="1" dirty="0" err="1"/>
              <a:t>pk</a:t>
            </a:r>
            <a:r>
              <a:rPr lang="cs-CZ" dirty="0" err="1"/>
              <a:t>lat</a:t>
            </a:r>
            <a:r>
              <a:rPr lang="cs-CZ" dirty="0"/>
              <a:t>]		</a:t>
            </a:r>
            <a:r>
              <a:rPr lang="cs-CZ" i="1" dirty="0"/>
              <a:t>pod šeříkem</a:t>
            </a:r>
            <a:r>
              <a:rPr lang="cs-CZ" dirty="0"/>
              <a:t> [po</a:t>
            </a:r>
            <a:r>
              <a:rPr lang="cs-CZ" b="1" dirty="0"/>
              <a:t>t</a:t>
            </a:r>
            <a:r>
              <a:rPr lang="cs-CZ" dirty="0"/>
              <a:t> </a:t>
            </a:r>
            <a:r>
              <a:rPr lang="cs-CZ" b="1" dirty="0" err="1"/>
              <a:t>ʃ</a:t>
            </a:r>
            <a:r>
              <a:rPr lang="cs-CZ" dirty="0" err="1"/>
              <a:t>ɛr̝iːkɛm</a:t>
            </a:r>
            <a:r>
              <a:rPr lang="cs-CZ" dirty="0"/>
              <a:t>]</a:t>
            </a:r>
          </a:p>
          <a:p>
            <a:r>
              <a:rPr lang="cs-CZ" dirty="0"/>
              <a:t>podléhají jí i neslabičné předložky </a:t>
            </a:r>
            <a:r>
              <a:rPr lang="cs-CZ" i="1" dirty="0"/>
              <a:t>k domu </a:t>
            </a:r>
            <a:r>
              <a:rPr lang="cs-CZ" dirty="0"/>
              <a:t>[</a:t>
            </a:r>
            <a:r>
              <a:rPr lang="cs-CZ" b="1" dirty="0"/>
              <a:t>g d</a:t>
            </a:r>
            <a:r>
              <a:rPr lang="cs-CZ" dirty="0"/>
              <a:t>omu]</a:t>
            </a:r>
          </a:p>
          <a:p>
            <a:pPr lvl="1"/>
            <a:endParaRPr lang="cs-CZ" b="1" i="1" dirty="0"/>
          </a:p>
          <a:p>
            <a:r>
              <a:rPr lang="cs-CZ" dirty="0"/>
              <a:t>hranice slov – u párových souhlásek pravidelně</a:t>
            </a:r>
          </a:p>
          <a:p>
            <a:r>
              <a:rPr lang="cs-CZ" dirty="0"/>
              <a:t>hranice slov – při </a:t>
            </a:r>
            <a:r>
              <a:rPr lang="cs-CZ" b="1" dirty="0"/>
              <a:t>kombinaci</a:t>
            </a:r>
            <a:r>
              <a:rPr lang="cs-CZ" dirty="0"/>
              <a:t> </a:t>
            </a:r>
            <a:r>
              <a:rPr lang="cs-CZ" b="1" dirty="0"/>
              <a:t>párová</a:t>
            </a:r>
            <a:r>
              <a:rPr lang="cs-CZ" dirty="0"/>
              <a:t> na konci + </a:t>
            </a:r>
            <a:r>
              <a:rPr lang="cs-CZ" b="1" dirty="0"/>
              <a:t>jedinečná</a:t>
            </a:r>
            <a:r>
              <a:rPr lang="cs-CZ" dirty="0"/>
              <a:t> na začátku</a:t>
            </a:r>
          </a:p>
          <a:p>
            <a:pPr lvl="1"/>
            <a:r>
              <a:rPr lang="cs-CZ" b="1" dirty="0"/>
              <a:t>jednoslabičné předložky </a:t>
            </a:r>
            <a:r>
              <a:rPr lang="cs-CZ" dirty="0">
                <a:sym typeface="Wingdings" panose="05000000000000000000" pitchFamily="2" charset="2"/>
              </a:rPr>
              <a:t> vždy </a:t>
            </a:r>
            <a:r>
              <a:rPr lang="cs-CZ" b="1" dirty="0">
                <a:sym typeface="Wingdings" panose="05000000000000000000" pitchFamily="2" charset="2"/>
              </a:rPr>
              <a:t>znělá	    </a:t>
            </a:r>
            <a:r>
              <a:rPr lang="cs-CZ" i="1" dirty="0">
                <a:sym typeface="Wingdings" panose="05000000000000000000" pitchFamily="2" charset="2"/>
              </a:rPr>
              <a:t>pod mostem</a:t>
            </a:r>
            <a:r>
              <a:rPr lang="cs-CZ" dirty="0">
                <a:sym typeface="Wingdings" panose="05000000000000000000" pitchFamily="2" charset="2"/>
              </a:rPr>
              <a:t> [po</a:t>
            </a:r>
            <a:r>
              <a:rPr lang="cs-CZ" b="1" dirty="0">
                <a:sym typeface="Wingdings" panose="05000000000000000000" pitchFamily="2" charset="2"/>
              </a:rPr>
              <a:t>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 err="1">
                <a:sym typeface="Wingdings" panose="05000000000000000000" pitchFamily="2" charset="2"/>
              </a:rPr>
              <a:t>m</a:t>
            </a:r>
            <a:r>
              <a:rPr lang="cs-CZ" dirty="0" err="1">
                <a:sym typeface="Wingdings" panose="05000000000000000000" pitchFamily="2" charset="2"/>
              </a:rPr>
              <a:t>ostɛm</a:t>
            </a:r>
            <a:r>
              <a:rPr lang="cs-CZ" dirty="0">
                <a:sym typeface="Wingdings" panose="05000000000000000000" pitchFamily="2" charset="2"/>
              </a:rPr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endParaRPr lang="cs-CZ" b="1" dirty="0">
              <a:sym typeface="Wingdings" panose="05000000000000000000" pitchFamily="2" charset="2"/>
            </a:endParaRPr>
          </a:p>
          <a:p>
            <a:endParaRPr lang="cs-CZ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54307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39B68-0B96-1D8B-FD6B-4EBB6DBC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znělostní </a:t>
            </a:r>
            <a:r>
              <a:rPr lang="cs-CZ" b="1" dirty="0" err="1"/>
              <a:t>asimiliace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C4BE5-C8DC-6591-0B36-528BF7C03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cs-CZ" dirty="0"/>
              <a:t>primárně ortoepická = </a:t>
            </a:r>
            <a:r>
              <a:rPr lang="cs-CZ" b="1" dirty="0"/>
              <a:t>regresivní</a:t>
            </a:r>
            <a:r>
              <a:rPr lang="cs-CZ" dirty="0"/>
              <a:t> </a:t>
            </a:r>
            <a:r>
              <a:rPr lang="cs-CZ" b="1" dirty="0"/>
              <a:t>asimilace</a:t>
            </a:r>
          </a:p>
          <a:p>
            <a:r>
              <a:rPr lang="cs-CZ" dirty="0"/>
              <a:t>projevuje se </a:t>
            </a:r>
            <a:r>
              <a:rPr lang="cs-CZ" b="1" dirty="0"/>
              <a:t>uvnitř</a:t>
            </a:r>
            <a:r>
              <a:rPr lang="cs-CZ" dirty="0"/>
              <a:t> </a:t>
            </a:r>
            <a:r>
              <a:rPr lang="cs-CZ" b="1" dirty="0"/>
              <a:t>slova</a:t>
            </a:r>
            <a:r>
              <a:rPr lang="cs-CZ" dirty="0"/>
              <a:t> i </a:t>
            </a:r>
            <a:r>
              <a:rPr lang="cs-CZ" b="1" dirty="0"/>
              <a:t>přes</a:t>
            </a:r>
            <a:r>
              <a:rPr lang="cs-CZ" dirty="0"/>
              <a:t> </a:t>
            </a:r>
            <a:r>
              <a:rPr lang="cs-CZ" b="1" dirty="0"/>
              <a:t>hranici</a:t>
            </a:r>
            <a:r>
              <a:rPr lang="cs-CZ" dirty="0"/>
              <a:t> </a:t>
            </a:r>
            <a:r>
              <a:rPr lang="cs-CZ" b="1" dirty="0"/>
              <a:t>slov </a:t>
            </a:r>
          </a:p>
          <a:p>
            <a:pPr lvl="1"/>
            <a:r>
              <a:rPr lang="cs-CZ" i="1" dirty="0"/>
              <a:t>obklad </a:t>
            </a:r>
            <a:r>
              <a:rPr lang="cs-CZ" dirty="0"/>
              <a:t>[</a:t>
            </a:r>
            <a:r>
              <a:rPr lang="cs-CZ" dirty="0" err="1"/>
              <a:t>o</a:t>
            </a:r>
            <a:r>
              <a:rPr lang="cs-CZ" b="1" dirty="0" err="1"/>
              <a:t>pk</a:t>
            </a:r>
            <a:r>
              <a:rPr lang="cs-CZ" dirty="0" err="1"/>
              <a:t>lat</a:t>
            </a:r>
            <a:r>
              <a:rPr lang="cs-CZ" dirty="0"/>
              <a:t>]		</a:t>
            </a:r>
            <a:r>
              <a:rPr lang="cs-CZ" i="1" dirty="0"/>
              <a:t>pod šeříkem</a:t>
            </a:r>
            <a:r>
              <a:rPr lang="cs-CZ" dirty="0"/>
              <a:t> [po</a:t>
            </a:r>
            <a:r>
              <a:rPr lang="cs-CZ" b="1" dirty="0"/>
              <a:t>t</a:t>
            </a:r>
            <a:r>
              <a:rPr lang="cs-CZ" dirty="0"/>
              <a:t> </a:t>
            </a:r>
            <a:r>
              <a:rPr lang="cs-CZ" b="1" dirty="0" err="1"/>
              <a:t>ʃ</a:t>
            </a:r>
            <a:r>
              <a:rPr lang="cs-CZ" dirty="0" err="1"/>
              <a:t>ɛr̝iːkɛm</a:t>
            </a:r>
            <a:r>
              <a:rPr lang="cs-CZ" dirty="0"/>
              <a:t>]</a:t>
            </a:r>
          </a:p>
          <a:p>
            <a:r>
              <a:rPr lang="cs-CZ" dirty="0"/>
              <a:t>podléhají jí i neslabičné předložky </a:t>
            </a:r>
            <a:r>
              <a:rPr lang="cs-CZ" i="1" dirty="0"/>
              <a:t>k domu </a:t>
            </a:r>
            <a:r>
              <a:rPr lang="cs-CZ" dirty="0"/>
              <a:t>[</a:t>
            </a:r>
            <a:r>
              <a:rPr lang="cs-CZ" b="1" dirty="0"/>
              <a:t>g d</a:t>
            </a:r>
            <a:r>
              <a:rPr lang="cs-CZ" dirty="0"/>
              <a:t>omu]</a:t>
            </a:r>
          </a:p>
          <a:p>
            <a:pPr lvl="1"/>
            <a:endParaRPr lang="cs-CZ" b="1" i="1" dirty="0"/>
          </a:p>
          <a:p>
            <a:r>
              <a:rPr lang="cs-CZ" dirty="0"/>
              <a:t>hranice slov – u párových souhlásek pravidelně</a:t>
            </a:r>
          </a:p>
          <a:p>
            <a:r>
              <a:rPr lang="cs-CZ" dirty="0"/>
              <a:t>hranice slov – při </a:t>
            </a:r>
            <a:r>
              <a:rPr lang="cs-CZ" b="1" dirty="0"/>
              <a:t>kombinaci</a:t>
            </a:r>
            <a:r>
              <a:rPr lang="cs-CZ" dirty="0"/>
              <a:t> </a:t>
            </a:r>
            <a:r>
              <a:rPr lang="cs-CZ" b="1" dirty="0"/>
              <a:t>párová</a:t>
            </a:r>
            <a:r>
              <a:rPr lang="cs-CZ" dirty="0"/>
              <a:t> na konci + </a:t>
            </a:r>
            <a:r>
              <a:rPr lang="cs-CZ" b="1" dirty="0"/>
              <a:t>jedinečná</a:t>
            </a:r>
            <a:r>
              <a:rPr lang="cs-CZ" dirty="0"/>
              <a:t> na začátku</a:t>
            </a:r>
          </a:p>
          <a:p>
            <a:pPr lvl="1"/>
            <a:r>
              <a:rPr lang="cs-CZ" b="1" dirty="0"/>
              <a:t>jednoslabičné předložky </a:t>
            </a:r>
            <a:r>
              <a:rPr lang="cs-CZ" dirty="0">
                <a:sym typeface="Wingdings" panose="05000000000000000000" pitchFamily="2" charset="2"/>
              </a:rPr>
              <a:t> vždy </a:t>
            </a:r>
            <a:r>
              <a:rPr lang="cs-CZ" b="1" dirty="0">
                <a:sym typeface="Wingdings" panose="05000000000000000000" pitchFamily="2" charset="2"/>
              </a:rPr>
              <a:t>znělá	    </a:t>
            </a:r>
            <a:r>
              <a:rPr lang="cs-CZ" i="1" dirty="0">
                <a:sym typeface="Wingdings" panose="05000000000000000000" pitchFamily="2" charset="2"/>
              </a:rPr>
              <a:t>pod mostem</a:t>
            </a:r>
            <a:r>
              <a:rPr lang="cs-CZ" dirty="0">
                <a:sym typeface="Wingdings" panose="05000000000000000000" pitchFamily="2" charset="2"/>
              </a:rPr>
              <a:t> [po</a:t>
            </a:r>
            <a:r>
              <a:rPr lang="cs-CZ" b="1" dirty="0">
                <a:sym typeface="Wingdings" panose="05000000000000000000" pitchFamily="2" charset="2"/>
              </a:rPr>
              <a:t>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 err="1">
                <a:sym typeface="Wingdings" panose="05000000000000000000" pitchFamily="2" charset="2"/>
              </a:rPr>
              <a:t>m</a:t>
            </a:r>
            <a:r>
              <a:rPr lang="cs-CZ" dirty="0" err="1">
                <a:sym typeface="Wingdings" panose="05000000000000000000" pitchFamily="2" charset="2"/>
              </a:rPr>
              <a:t>ostɛm</a:t>
            </a:r>
            <a:r>
              <a:rPr lang="cs-CZ" dirty="0">
                <a:sym typeface="Wingdings" panose="05000000000000000000" pitchFamily="2" charset="2"/>
              </a:rPr>
              <a:t>]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endParaRPr lang="cs-CZ" b="1" dirty="0">
              <a:sym typeface="Wingdings" panose="05000000000000000000" pitchFamily="2" charset="2"/>
            </a:endParaRP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ostatní</a:t>
            </a:r>
            <a:r>
              <a:rPr lang="cs-CZ" dirty="0">
                <a:sym typeface="Wingdings" panose="05000000000000000000" pitchFamily="2" charset="2"/>
              </a:rPr>
              <a:t> kontexty  </a:t>
            </a:r>
            <a:r>
              <a:rPr lang="cs-CZ" b="1" dirty="0">
                <a:sym typeface="Wingdings" panose="05000000000000000000" pitchFamily="2" charset="2"/>
              </a:rPr>
              <a:t>neutralizace</a:t>
            </a:r>
            <a:r>
              <a:rPr lang="cs-CZ" dirty="0">
                <a:sym typeface="Wingdings" panose="05000000000000000000" pitchFamily="2" charset="2"/>
              </a:rPr>
              <a:t> na konci slova  </a:t>
            </a:r>
            <a:r>
              <a:rPr lang="cs-CZ" i="1" dirty="0">
                <a:sym typeface="Wingdings" panose="05000000000000000000" pitchFamily="2" charset="2"/>
              </a:rPr>
              <a:t>jeď metrem 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j</a:t>
            </a:r>
            <a:r>
              <a:rPr lang="cs-CZ" dirty="0" err="1"/>
              <a:t>ɛ</a:t>
            </a:r>
            <a:r>
              <a:rPr lang="cs-CZ" b="1" dirty="0" err="1">
                <a:sym typeface="Wingdings" panose="05000000000000000000" pitchFamily="2" charset="2"/>
              </a:rPr>
              <a:t>c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 err="1">
                <a:sym typeface="Wingdings" panose="05000000000000000000" pitchFamily="2" charset="2"/>
              </a:rPr>
              <a:t>m</a:t>
            </a:r>
            <a:r>
              <a:rPr lang="cs-CZ" dirty="0" err="1"/>
              <a:t>ɛ</a:t>
            </a:r>
            <a:r>
              <a:rPr lang="cs-CZ" dirty="0" err="1">
                <a:sym typeface="Wingdings" panose="05000000000000000000" pitchFamily="2" charset="2"/>
              </a:rPr>
              <a:t>tr</a:t>
            </a:r>
            <a:r>
              <a:rPr lang="cs-CZ" dirty="0" err="1"/>
              <a:t>ɛ</a:t>
            </a:r>
            <a:r>
              <a:rPr lang="cs-CZ" dirty="0" err="1">
                <a:sym typeface="Wingdings" panose="05000000000000000000" pitchFamily="2" charset="2"/>
              </a:rPr>
              <a:t>m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cs-CZ" dirty="0"/>
          </a:p>
          <a:p>
            <a:endParaRPr lang="cs-CZ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19337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2642</Words>
  <Application>Microsoft Office PowerPoint</Application>
  <PresentationFormat>Širokoúhlá obrazovka</PresentationFormat>
  <Paragraphs>299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2" baseType="lpstr">
      <vt:lpstr>Arial</vt:lpstr>
      <vt:lpstr>Calibri</vt:lpstr>
      <vt:lpstr>Calibri Light</vt:lpstr>
      <vt:lpstr>Motiv Office</vt:lpstr>
      <vt:lpstr>Zvuková stránka a grafémika češtiny</vt:lpstr>
      <vt:lpstr>hláskové změny: shrnutí</vt:lpstr>
      <vt:lpstr>znělostní asimiliace</vt:lpstr>
      <vt:lpstr>znělostní asimiliace</vt:lpstr>
      <vt:lpstr>znělostní asimiliace</vt:lpstr>
      <vt:lpstr>znělostní asimiliace</vt:lpstr>
      <vt:lpstr>znělostní asimiliace</vt:lpstr>
      <vt:lpstr>znělostní asimiliace</vt:lpstr>
      <vt:lpstr>znělostní asimiliace</vt:lpstr>
      <vt:lpstr>asimilace znělosti: zvláštnosti</vt:lpstr>
      <vt:lpstr>asimilace znělosti: zvláštnosti</vt:lpstr>
      <vt:lpstr>asimilace znělosti: zvláštnosti</vt:lpstr>
      <vt:lpstr>asimilace znělosti: zvláštnosti</vt:lpstr>
      <vt:lpstr>asimilace znělosti: zvláštnosti</vt:lpstr>
      <vt:lpstr>asimilace znělosti: zvláštnosti</vt:lpstr>
      <vt:lpstr>asimilace znělosti: zvláštnosti</vt:lpstr>
      <vt:lpstr>asimilace znělosti: zvláštnosti</vt:lpstr>
      <vt:lpstr>asimilace znělosti: zvláštnosti</vt:lpstr>
      <vt:lpstr>asimilace znělosti: zvláštnosti</vt:lpstr>
      <vt:lpstr>asimilace znělosti: zvláštnosti</vt:lpstr>
      <vt:lpstr>artikulační asimilace: místo</vt:lpstr>
      <vt:lpstr>artikulační asimilace: místo</vt:lpstr>
      <vt:lpstr>artikulační asimilace: způsob</vt:lpstr>
      <vt:lpstr>artikulační asimilace: způsob</vt:lpstr>
      <vt:lpstr>artikulační asimilace: způsob</vt:lpstr>
      <vt:lpstr>artikulační asimilace: způsob</vt:lpstr>
      <vt:lpstr>artikulační asimilace: způsob</vt:lpstr>
      <vt:lpstr>artikulační asimilace: způsob</vt:lpstr>
      <vt:lpstr>artikulační asimilace: způsob</vt:lpstr>
      <vt:lpstr>neutralizace</vt:lpstr>
      <vt:lpstr>neutralizace</vt:lpstr>
      <vt:lpstr>neutralizace</vt:lpstr>
      <vt:lpstr>vkladné hlásky</vt:lpstr>
      <vt:lpstr>vkladné hlásky</vt:lpstr>
      <vt:lpstr>vypouštění j</vt:lpstr>
      <vt:lpstr>vypouštění j</vt:lpstr>
      <vt:lpstr>vypouštění j</vt:lpstr>
      <vt:lpstr>spojení dvou stejných souhlásek</vt:lpstr>
      <vt:lpstr>spojení dvou stejných souhlásek</vt:lpstr>
      <vt:lpstr>spojení dvou stejných souhlásek</vt:lpstr>
      <vt:lpstr>spojení dvou stejných souhlásek</vt:lpstr>
      <vt:lpstr>předložky s, z před sonorami</vt:lpstr>
      <vt:lpstr>předložky s, z před sonorami</vt:lpstr>
      <vt:lpstr>předložky s, z před sonorami</vt:lpstr>
      <vt:lpstr>spojení různých sykavek</vt:lpstr>
      <vt:lpstr>spojení různých sykavek</vt:lpstr>
      <vt:lpstr>spojení různých sykavek</vt:lpstr>
      <vt:lpstr>spojení různých sykavek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Zvuková stránka a grafémika češtiny</dc:title>
  <dc:creator>Káťa Pelegrinová</dc:creator>
  <cp:lastModifiedBy>Káťa Pelegrinová</cp:lastModifiedBy>
  <cp:revision>242</cp:revision>
  <dcterms:created xsi:type="dcterms:W3CDTF">2022-11-04T10:58:50Z</dcterms:created>
  <dcterms:modified xsi:type="dcterms:W3CDTF">2022-11-08T09:04:15Z</dcterms:modified>
</cp:coreProperties>
</file>