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59" r:id="rId3"/>
    <p:sldId id="258" r:id="rId4"/>
    <p:sldId id="306" r:id="rId5"/>
    <p:sldId id="271" r:id="rId6"/>
    <p:sldId id="305" r:id="rId7"/>
    <p:sldId id="276" r:id="rId8"/>
    <p:sldId id="307" r:id="rId9"/>
    <p:sldId id="371" r:id="rId10"/>
    <p:sldId id="279" r:id="rId11"/>
    <p:sldId id="309" r:id="rId12"/>
    <p:sldId id="312" r:id="rId13"/>
    <p:sldId id="323" r:id="rId14"/>
    <p:sldId id="322" r:id="rId15"/>
    <p:sldId id="313" r:id="rId16"/>
    <p:sldId id="334" r:id="rId17"/>
    <p:sldId id="335" r:id="rId18"/>
    <p:sldId id="355" r:id="rId19"/>
    <p:sldId id="291" r:id="rId20"/>
    <p:sldId id="324" r:id="rId21"/>
    <p:sldId id="336" r:id="rId22"/>
    <p:sldId id="356" r:id="rId23"/>
    <p:sldId id="357" r:id="rId24"/>
    <p:sldId id="358" r:id="rId25"/>
    <p:sldId id="314" r:id="rId26"/>
    <p:sldId id="315" r:id="rId27"/>
    <p:sldId id="352" r:id="rId28"/>
    <p:sldId id="353" r:id="rId29"/>
    <p:sldId id="372" r:id="rId30"/>
    <p:sldId id="354" r:id="rId31"/>
    <p:sldId id="361" r:id="rId32"/>
    <p:sldId id="363" r:id="rId33"/>
    <p:sldId id="373" r:id="rId34"/>
    <p:sldId id="364" r:id="rId35"/>
    <p:sldId id="365" r:id="rId36"/>
    <p:sldId id="256" r:id="rId37"/>
    <p:sldId id="332" r:id="rId38"/>
    <p:sldId id="317" r:id="rId39"/>
    <p:sldId id="367" r:id="rId40"/>
    <p:sldId id="328" r:id="rId41"/>
    <p:sldId id="368" r:id="rId42"/>
    <p:sldId id="329" r:id="rId43"/>
    <p:sldId id="369" r:id="rId44"/>
    <p:sldId id="37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22276-D06E-0BCF-6E80-F67C97E29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0FAB77-DA87-6B5B-F729-08BAE74AF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BEB247-8B37-9CA4-B5AA-C87AC2EB1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A01A-B164-4C57-B035-3C639845503E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4EAB43-F7AC-4164-0A59-E2FA4DCE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36ED47-EA13-6771-8E43-E42400D3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8BE-4331-48D5-9B06-413BEADFD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96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7B4D0-5F0E-CFE5-F463-31D24644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11C9B4-70B0-F866-6A14-486E823B5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3671A0-7362-37AB-09DD-3138726C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A01A-B164-4C57-B035-3C639845503E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5354A0-D491-DADD-625B-314718AAB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99631D-5D36-B864-0C9A-64DBB75C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8BE-4331-48D5-9B06-413BEADFD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16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F3256D5-858D-D464-7B7D-ABDA5AA8A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81F219-240B-0B35-26F5-8023276D3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6DE852-DE7E-835C-1536-AE45CE4A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A01A-B164-4C57-B035-3C639845503E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F9D9A0-6252-AE63-03C5-7D377DAC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B8624F-20E0-17AF-FC1C-2E2DEC7B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8BE-4331-48D5-9B06-413BEADFD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01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04D94-DC73-8EAB-FC70-ADDE7121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7C138D-DBAC-4162-0DF1-580B15750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16D66A-76C3-7C5C-2783-9F3F5E32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A01A-B164-4C57-B035-3C639845503E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9C6BE6-984E-95A0-1D8E-2A3F0FF2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1A0A85-BD4E-9499-6A18-BA4D9B45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8BE-4331-48D5-9B06-413BEADFD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5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13E4E-D6B2-3BC3-4767-E92A244B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E60217-AA4A-604B-DE01-FD1C8408C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86D9E6-03DB-E3B1-0AC3-9D48A4AE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A01A-B164-4C57-B035-3C639845503E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274B4A-5AF2-A378-1FBB-97C326BC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229C7D-316A-6BF9-FBDF-C21E0B7D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8BE-4331-48D5-9B06-413BEADFD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0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BDD7D-86A9-A289-B9DF-C9818419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3707A5-9E80-666F-ECD1-F3DB3CCC7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91525B-06C8-57DC-ED31-7C2D50A57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31D514-0524-766A-7FF9-5DA256E4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A01A-B164-4C57-B035-3C639845503E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E25ADA-2DBB-2DE4-1E55-C0C126C8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6D4409-2C77-F5D0-944A-603C28EE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8BE-4331-48D5-9B06-413BEADFD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8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4D12C-3F98-8F63-042F-ED3036C3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86B853-B285-77D0-1D0E-6FCE1355A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5D2B85-7F4B-5202-BFF6-A6F7CECFD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BF50A8B-D793-E99A-A6C8-FE16BF08F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FCA1BE-41E2-ED7A-9D34-5952EC90A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C23FD3E-F230-357B-3A4E-1B14D83F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A01A-B164-4C57-B035-3C639845503E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2395251-46BC-D91D-E9A5-3BB86DBE3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5B02E17-02C3-FACD-F6FC-43E347C0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8BE-4331-48D5-9B06-413BEADFD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2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9FB85-99CB-4EF8-16B7-D9BDB39C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86EA7E1-78DC-BFBB-C6E6-294A1664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A01A-B164-4C57-B035-3C639845503E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942F36-D3CC-A2C4-7D59-C2B25A60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2ABF52-2C2D-3CA7-A179-7DF8DF0A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8BE-4331-48D5-9B06-413BEADFD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3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F6521E5-00A5-7301-8311-B1BFCD90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A01A-B164-4C57-B035-3C639845503E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3D0B37-7C44-0932-D285-8853090F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C0C6E9-2D5B-48BA-69A1-2D8F5CF2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8BE-4331-48D5-9B06-413BEADFD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5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6F2D1-37AF-BFF0-13F0-93414F37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006530-D7E5-0391-674E-1F9153C3C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EE8235-49B3-B6C4-B6EA-0AD9BDE41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674561-E725-8B86-12CE-2398A895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A01A-B164-4C57-B035-3C639845503E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A78210-0997-747D-6C8B-72138174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3D8FF0-0878-32C1-25D2-E0635401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8BE-4331-48D5-9B06-413BEADFD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5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2B2DE-6121-3A48-EA48-CA2FAE1F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FA00D9D-B324-D00D-C3E8-C01CE2E68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E987A0-7131-D41F-3BF5-752258A42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0DFD94-BE2A-F199-3AB9-20257CB6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A01A-B164-4C57-B035-3C639845503E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EE020C-3963-64B0-E90A-C950AD9D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94354B-1CFF-C50A-7947-28E90DDF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8BE-4331-48D5-9B06-413BEADFD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3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9E7E3CD-3717-844C-B561-C0D986D6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AE634B-3F1D-7FE3-BA66-7BBF9072D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D80B9E-9634-CABA-5CC3-C10C9CD1C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A01A-B164-4C57-B035-3C639845503E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A6270F-1517-246A-75C2-52EAAFB86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D087DF-243A-CFB6-813D-53D8325C6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648BE-4331-48D5-9B06-413BEADFD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76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ceskatelevize.cz/video/5101-diktat-se-zdenkem-sverakem-201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41C1D-40B7-A0F2-32C1-01AF659DE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5021"/>
            <a:ext cx="9144000" cy="2387600"/>
          </a:xfrm>
        </p:spPr>
        <p:txBody>
          <a:bodyPr/>
          <a:lstStyle/>
          <a:p>
            <a:r>
              <a:rPr lang="cs-CZ" b="1" dirty="0"/>
              <a:t>Syntax</a:t>
            </a:r>
            <a:endParaRPr lang="en-GB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18BD5F-BA0B-9F0E-DD24-D1E7677F0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013222"/>
            <a:ext cx="4528456" cy="533400"/>
          </a:xfrm>
        </p:spPr>
        <p:txBody>
          <a:bodyPr/>
          <a:lstStyle/>
          <a:p>
            <a:r>
              <a:rPr lang="cs-CZ" dirty="0"/>
              <a:t>Kateřina Pelegrinová</a:t>
            </a:r>
            <a:endParaRPr lang="en-GB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9EC3A26-FEE9-E967-CECE-A9212DF61DD1}"/>
              </a:ext>
            </a:extLst>
          </p:cNvPr>
          <p:cNvSpPr txBox="1">
            <a:spLocks/>
          </p:cNvSpPr>
          <p:nvPr/>
        </p:nvSpPr>
        <p:spPr>
          <a:xfrm>
            <a:off x="9165773" y="6013222"/>
            <a:ext cx="3004454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2022/2023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96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syntaktické jednotky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589649"/>
            <a:ext cx="10515600" cy="51061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věta</a:t>
            </a:r>
            <a:r>
              <a:rPr lang="cs-CZ" dirty="0"/>
              <a:t> 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„výsledek derivace, při níž se </a:t>
            </a:r>
            <a:r>
              <a:rPr lang="cs-CZ" b="1" dirty="0"/>
              <a:t>syntaktickými pravidly </a:t>
            </a:r>
            <a:r>
              <a:rPr lang="cs-CZ" dirty="0"/>
              <a:t>slučují </a:t>
            </a:r>
            <a:br>
              <a:rPr lang="cs-CZ" dirty="0"/>
            </a:br>
            <a:r>
              <a:rPr lang="cs-CZ" b="1" dirty="0"/>
              <a:t>lexikální</a:t>
            </a:r>
            <a:r>
              <a:rPr lang="cs-CZ" dirty="0"/>
              <a:t> rysy (jako jsou jméno, sloveso, adjektivum, předložka, adverbium) a </a:t>
            </a:r>
            <a:r>
              <a:rPr lang="cs-CZ" b="1" dirty="0"/>
              <a:t>gramatické</a:t>
            </a:r>
            <a:r>
              <a:rPr lang="cs-CZ" dirty="0"/>
              <a:t> rysy (jako jsou osoba, číslo, čas, modus apod.) </a:t>
            </a:r>
            <a:br>
              <a:rPr lang="cs-CZ" dirty="0"/>
            </a:br>
            <a:r>
              <a:rPr lang="cs-CZ" dirty="0"/>
              <a:t>a vytvářejí </a:t>
            </a:r>
            <a:r>
              <a:rPr lang="cs-CZ" b="1" dirty="0"/>
              <a:t>hierarchicky</a:t>
            </a:r>
            <a:r>
              <a:rPr lang="cs-CZ" dirty="0"/>
              <a:t> organizovanou </a:t>
            </a:r>
            <a:r>
              <a:rPr lang="cs-CZ" b="1" dirty="0"/>
              <a:t>strukturu</a:t>
            </a:r>
            <a:r>
              <a:rPr lang="cs-CZ" dirty="0"/>
              <a:t>, která vyjadřuje událost. </a:t>
            </a:r>
            <a:br>
              <a:rPr lang="cs-CZ" dirty="0"/>
            </a:br>
            <a:r>
              <a:rPr lang="cs-CZ" dirty="0"/>
              <a:t>Věta je tedy jednotka, která má určitou </a:t>
            </a:r>
            <a:r>
              <a:rPr lang="cs-CZ" b="1" dirty="0" err="1"/>
              <a:t>morfosyntaktickou</a:t>
            </a:r>
            <a:r>
              <a:rPr lang="cs-CZ" dirty="0"/>
              <a:t> strukturu a </a:t>
            </a:r>
            <a:r>
              <a:rPr lang="cs-CZ" b="1" dirty="0"/>
              <a:t>sémantickou</a:t>
            </a:r>
            <a:r>
              <a:rPr lang="cs-CZ" dirty="0"/>
              <a:t> strukturu. (…) je centrálním členem věty </a:t>
            </a:r>
            <a:r>
              <a:rPr lang="cs-CZ" b="1" dirty="0"/>
              <a:t>rys [Verbum]</a:t>
            </a:r>
            <a:r>
              <a:rPr lang="cs-CZ" dirty="0"/>
              <a:t>, který je sloučen s gramatickými rysy čas, modus, vid a s rysy osoba, číslo a </a:t>
            </a:r>
            <a:r>
              <a:rPr lang="cs-CZ" b="1" u="sng" dirty="0"/>
              <a:t>realizován jako sloveso v určitém morfologickém tvaru</a:t>
            </a:r>
            <a:r>
              <a:rPr lang="cs-CZ" dirty="0"/>
              <a:t>“</a:t>
            </a:r>
            <a:br>
              <a:rPr lang="cs-CZ" dirty="0"/>
            </a:br>
            <a:r>
              <a:rPr lang="cs-CZ" dirty="0"/>
              <a:t>(NESČ) 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5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syntaktické jednotky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589649"/>
            <a:ext cx="10515600" cy="51061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věta</a:t>
            </a:r>
            <a:r>
              <a:rPr lang="cs-CZ" dirty="0"/>
              <a:t> 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„ …větou obvykle rozumíme jistou </a:t>
            </a:r>
            <a:r>
              <a:rPr lang="cs-CZ" b="1" dirty="0"/>
              <a:t>gramaticky uspořádanou elementární jednotku textu </a:t>
            </a:r>
            <a:r>
              <a:rPr lang="cs-CZ" dirty="0"/>
              <a:t>(včetně mluvené promluvy, již zahrnujeme pod pojmem „text“) </a:t>
            </a:r>
            <a:r>
              <a:rPr lang="cs-CZ" b="1" dirty="0"/>
              <a:t>s výpovědní funkcí</a:t>
            </a:r>
            <a:r>
              <a:rPr lang="cs-CZ" dirty="0"/>
              <a:t>…“</a:t>
            </a:r>
            <a:br>
              <a:rPr lang="cs-CZ" dirty="0"/>
            </a:br>
            <a:r>
              <a:rPr lang="cs-CZ" dirty="0"/>
              <a:t>(AGSČ, s. 541) 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29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10F9C-D830-4194-884B-454CDAAC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věta</a:t>
            </a:r>
          </a:p>
        </p:txBody>
      </p:sp>
    </p:spTree>
    <p:extLst>
      <p:ext uri="{BB962C8B-B14F-4D97-AF65-F5344CB8AC3E}">
        <p14:creationId xmlns:p14="http://schemas.microsoft.com/office/powerpoint/2010/main" val="1048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10F9C-D830-4194-884B-454CDAAC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A5D4CC-93AC-4FE3-B70E-965687C7E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gramatická správnost</a:t>
            </a:r>
          </a:p>
        </p:txBody>
      </p:sp>
    </p:spTree>
    <p:extLst>
      <p:ext uri="{BB962C8B-B14F-4D97-AF65-F5344CB8AC3E}">
        <p14:creationId xmlns:p14="http://schemas.microsoft.com/office/powerpoint/2010/main" val="2034876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10F9C-D830-4194-884B-454CDAAC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A5D4CC-93AC-4FE3-B70E-965687C7E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gramatická správnost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sémantická správnost</a:t>
            </a:r>
          </a:p>
        </p:txBody>
      </p:sp>
    </p:spTree>
    <p:extLst>
      <p:ext uri="{BB962C8B-B14F-4D97-AF65-F5344CB8AC3E}">
        <p14:creationId xmlns:p14="http://schemas.microsoft.com/office/powerpoint/2010/main" val="191243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10F9C-D830-4194-884B-454CDAAC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A5D4CC-93AC-4FE3-B70E-965687C7E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gramatická správnost</a:t>
            </a:r>
          </a:p>
          <a:p>
            <a:pPr lvl="1"/>
            <a:r>
              <a:rPr lang="cs-CZ" i="1" dirty="0"/>
              <a:t>*Na dálnici D1 se po dvou hodinou konečně rozjelo oběma směrech.</a:t>
            </a:r>
            <a:endParaRPr lang="cs-CZ" dirty="0"/>
          </a:p>
          <a:p>
            <a:endParaRPr lang="cs-CZ" dirty="0"/>
          </a:p>
          <a:p>
            <a:r>
              <a:rPr lang="cs-CZ" dirty="0"/>
              <a:t>sémantická správnost</a:t>
            </a:r>
          </a:p>
          <a:p>
            <a:pPr lvl="1"/>
            <a:r>
              <a:rPr lang="cs-CZ" i="1" dirty="0"/>
              <a:t># Na geniální dálnici se po dvou slovesech konečně zima rozplakala oběma paneláky.</a:t>
            </a:r>
          </a:p>
        </p:txBody>
      </p:sp>
    </p:spTree>
    <p:extLst>
      <p:ext uri="{BB962C8B-B14F-4D97-AF65-F5344CB8AC3E}">
        <p14:creationId xmlns:p14="http://schemas.microsoft.com/office/powerpoint/2010/main" val="159343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F4A50-4BF1-1DDC-C99F-2421C8D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ACB6-9ADC-9F23-9629-4BAE8E29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výrazová (= </a:t>
            </a:r>
            <a:r>
              <a:rPr lang="cs-CZ" b="1" dirty="0"/>
              <a:t>formální</a:t>
            </a:r>
            <a:r>
              <a:rPr lang="cs-CZ" dirty="0"/>
              <a:t>) stránka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823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F4A50-4BF1-1DDC-C99F-2421C8D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ACB6-9ADC-9F23-9629-4BAE8E29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výrazová (= </a:t>
            </a:r>
            <a:r>
              <a:rPr lang="cs-CZ" b="1" dirty="0"/>
              <a:t>formální</a:t>
            </a:r>
            <a:r>
              <a:rPr lang="cs-CZ" dirty="0"/>
              <a:t>) stránka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významová (= </a:t>
            </a:r>
            <a:r>
              <a:rPr lang="cs-CZ" b="1" dirty="0"/>
              <a:t>sémantická</a:t>
            </a:r>
            <a:r>
              <a:rPr lang="cs-CZ" dirty="0"/>
              <a:t>) stránka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384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F4A50-4BF1-1DDC-C99F-2421C8D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věta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ACB6-9ADC-9F23-9629-4BAE8E29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výrazová (= </a:t>
            </a:r>
            <a:r>
              <a:rPr lang="cs-CZ" b="1" dirty="0"/>
              <a:t>formální</a:t>
            </a:r>
            <a:r>
              <a:rPr lang="cs-CZ" dirty="0"/>
              <a:t>) stránka</a:t>
            </a:r>
          </a:p>
          <a:p>
            <a:pPr lvl="1"/>
            <a:r>
              <a:rPr lang="cs-CZ" i="1" dirty="0"/>
              <a:t>Karla ; seno ; žrát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Karla žere seno.</a:t>
            </a:r>
          </a:p>
          <a:p>
            <a:pPr marL="457200" lvl="1" indent="0">
              <a:buNone/>
            </a:pPr>
            <a:r>
              <a:rPr lang="cs-CZ" i="1" dirty="0">
                <a:sym typeface="Wingdings" panose="05000000000000000000" pitchFamily="2" charset="2"/>
              </a:rPr>
              <a:t>			         </a:t>
            </a:r>
            <a:r>
              <a:rPr lang="cs-CZ" dirty="0">
                <a:sym typeface="Wingdings" panose="05000000000000000000" pitchFamily="2" charset="2"/>
              </a:rPr>
              <a:t>PODMĚT – PŘÍSUDEK – PŘEDMĚT</a:t>
            </a:r>
            <a:endParaRPr lang="cs-CZ" i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významová (= </a:t>
            </a:r>
            <a:r>
              <a:rPr lang="cs-CZ" b="1" dirty="0"/>
              <a:t>sémantická</a:t>
            </a:r>
            <a:r>
              <a:rPr lang="cs-CZ" dirty="0"/>
              <a:t>) stránka</a:t>
            </a:r>
          </a:p>
          <a:p>
            <a:pPr lvl="1"/>
            <a:r>
              <a:rPr lang="cs-CZ" i="1" dirty="0"/>
              <a:t>Karla ; seno ; žrát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Karla žere seno.</a:t>
            </a:r>
          </a:p>
          <a:p>
            <a:pPr marL="457200" lvl="1" indent="0">
              <a:buNone/>
            </a:pPr>
            <a:r>
              <a:rPr lang="cs-CZ" i="1" dirty="0">
                <a:sym typeface="Wingdings" panose="05000000000000000000" pitchFamily="2" charset="2"/>
              </a:rPr>
              <a:t>			        </a:t>
            </a:r>
            <a:r>
              <a:rPr lang="cs-CZ" dirty="0">
                <a:sym typeface="Wingdings" panose="05000000000000000000" pitchFamily="2" charset="2"/>
              </a:rPr>
              <a:t> AGENS – (DĚJ) – PATIENS</a:t>
            </a:r>
          </a:p>
          <a:p>
            <a:pPr marL="457200" lvl="1" indent="0">
              <a:buNone/>
            </a:pP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i="1" dirty="0">
                <a:sym typeface="Wingdings" panose="05000000000000000000" pitchFamily="2" charset="2"/>
              </a:rPr>
              <a:t>Seno je žráno Karlou.</a:t>
            </a:r>
            <a:endParaRPr lang="cs-CZ" dirty="0"/>
          </a:p>
          <a:p>
            <a:pPr lvl="1"/>
            <a:endParaRPr lang="cs-CZ" i="1" dirty="0"/>
          </a:p>
          <a:p>
            <a:endParaRPr lang="cs-CZ" dirty="0"/>
          </a:p>
        </p:txBody>
      </p:sp>
      <p:pic>
        <p:nvPicPr>
          <p:cNvPr id="4" name="Obrázek 3" descr="Obsah obrázku savci, zajícovci&#10;&#10;Popis byl vytvořen automaticky">
            <a:extLst>
              <a:ext uri="{FF2B5EF4-FFF2-40B4-BE49-F238E27FC236}">
                <a16:creationId xmlns:a16="http://schemas.microsoft.com/office/drawing/2014/main" id="{526CE39E-E8D7-6E75-D8CD-3E19A9236B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93" y="3347935"/>
            <a:ext cx="2120307" cy="282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32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syntaktické jednotky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0352"/>
          </a:xfrm>
        </p:spPr>
        <p:txBody>
          <a:bodyPr>
            <a:normAutofit/>
          </a:bodyPr>
          <a:lstStyle/>
          <a:p>
            <a:r>
              <a:rPr lang="cs-CZ" sz="2600" b="1" dirty="0"/>
              <a:t>výpověď</a:t>
            </a:r>
          </a:p>
          <a:p>
            <a:pPr lvl="1"/>
            <a:r>
              <a:rPr lang="cs-CZ" sz="2200" dirty="0"/>
              <a:t>konkrétní realizace věty</a:t>
            </a:r>
          </a:p>
          <a:p>
            <a:pPr lvl="1"/>
            <a:r>
              <a:rPr lang="cs-CZ" sz="2200" dirty="0"/>
              <a:t>situačně zakotvena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17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9DA9F-55EC-19CB-750E-4A06A589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CVIČENÍ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8886-1F15-8ED4-67C3-AF139AAD5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Svěrákův diktát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en-GB" dirty="0">
                <a:hlinkClick r:id="rId2"/>
              </a:rPr>
              <a:t>https://edu.ceskatelevize.cz/video/5101-diktat-se-zdenkem-sverakem-2010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693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syntaktické jednotky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0352"/>
          </a:xfrm>
        </p:spPr>
        <p:txBody>
          <a:bodyPr>
            <a:normAutofit/>
          </a:bodyPr>
          <a:lstStyle/>
          <a:p>
            <a:r>
              <a:rPr lang="cs-CZ" sz="2600" b="1" dirty="0"/>
              <a:t>výpověď</a:t>
            </a:r>
          </a:p>
          <a:p>
            <a:pPr lvl="1"/>
            <a:r>
              <a:rPr lang="cs-CZ" sz="2200" dirty="0"/>
              <a:t>konkrétní realizace věty</a:t>
            </a:r>
          </a:p>
          <a:p>
            <a:pPr lvl="1"/>
            <a:r>
              <a:rPr lang="cs-CZ" sz="2200" dirty="0"/>
              <a:t>situačně zakotvena</a:t>
            </a:r>
          </a:p>
          <a:p>
            <a:pPr lvl="1"/>
            <a:endParaRPr lang="cs-CZ" dirty="0"/>
          </a:p>
          <a:p>
            <a:r>
              <a:rPr lang="cs-CZ" sz="2600" dirty="0"/>
              <a:t>věta:</a:t>
            </a:r>
            <a:r>
              <a:rPr lang="cs-CZ" sz="2600" i="1" dirty="0"/>
              <a:t> Učím rád</a:t>
            </a:r>
          </a:p>
          <a:p>
            <a:pPr lvl="1"/>
            <a:r>
              <a:rPr lang="cs-CZ" sz="2200" b="1" dirty="0"/>
              <a:t>výpověď</a:t>
            </a:r>
            <a:r>
              <a:rPr lang="cs-CZ" sz="2200" dirty="0"/>
              <a:t> </a:t>
            </a:r>
            <a:r>
              <a:rPr lang="cs-CZ" sz="2200" b="1" dirty="0"/>
              <a:t>1</a:t>
            </a:r>
            <a:r>
              <a:rPr lang="cs-CZ" sz="2200" dirty="0"/>
              <a:t>: </a:t>
            </a:r>
            <a:r>
              <a:rPr lang="cs-CZ" sz="2200" i="1" dirty="0"/>
              <a:t>Učím rád</a:t>
            </a:r>
            <a:r>
              <a:rPr lang="cs-CZ" sz="2200" dirty="0"/>
              <a:t>        [Radek Čech, 10. 9. 2022, 8:50]</a:t>
            </a:r>
          </a:p>
          <a:p>
            <a:pPr lvl="1"/>
            <a:r>
              <a:rPr lang="cs-CZ" sz="2200" b="1" dirty="0"/>
              <a:t>výpověď</a:t>
            </a:r>
            <a:r>
              <a:rPr lang="cs-CZ" sz="2200" dirty="0"/>
              <a:t> </a:t>
            </a:r>
            <a:r>
              <a:rPr lang="cs-CZ" sz="2200" b="1" dirty="0"/>
              <a:t>2</a:t>
            </a:r>
            <a:r>
              <a:rPr lang="cs-CZ" sz="2200" dirty="0"/>
              <a:t>: </a:t>
            </a:r>
            <a:r>
              <a:rPr lang="cs-CZ" sz="2200" i="1" dirty="0"/>
              <a:t>Učím rád</a:t>
            </a:r>
            <a:r>
              <a:rPr lang="cs-CZ" sz="2200" dirty="0"/>
              <a:t>        [Jan Ámos Komenský, 26. 9. 1630, 9:50]</a:t>
            </a:r>
          </a:p>
          <a:p>
            <a:pPr lvl="1"/>
            <a:r>
              <a:rPr lang="cs-CZ" sz="2200" dirty="0"/>
              <a:t>…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777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F4A50-4BF1-1DDC-C99F-2421C8D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výpověď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ACB6-9ADC-9F23-9629-4BAE8E29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výrazová (= </a:t>
            </a:r>
            <a:r>
              <a:rPr lang="cs-CZ" b="1" dirty="0"/>
              <a:t>formální</a:t>
            </a:r>
            <a:r>
              <a:rPr lang="cs-CZ" dirty="0"/>
              <a:t>) stránka</a:t>
            </a:r>
          </a:p>
          <a:p>
            <a:r>
              <a:rPr lang="cs-CZ" dirty="0"/>
              <a:t>významová (= </a:t>
            </a:r>
            <a:r>
              <a:rPr lang="cs-CZ" b="1" dirty="0"/>
              <a:t>sémantická</a:t>
            </a:r>
            <a:r>
              <a:rPr lang="cs-CZ" dirty="0"/>
              <a:t>) stránka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657600" lvl="8" indent="0">
              <a:buNone/>
            </a:pPr>
            <a:r>
              <a:rPr lang="cs-CZ" dirty="0"/>
              <a:t>	     </a:t>
            </a:r>
            <a:endParaRPr lang="cs-CZ" sz="2800" b="1" dirty="0"/>
          </a:p>
          <a:p>
            <a:pPr lvl="1"/>
            <a:endParaRPr lang="cs-CZ" i="1" dirty="0"/>
          </a:p>
          <a:p>
            <a:pPr lvl="1"/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985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F4A50-4BF1-1DDC-C99F-2421C8D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výpověď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ACB6-9ADC-9F23-9629-4BAE8E29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výrazová (= </a:t>
            </a:r>
            <a:r>
              <a:rPr lang="cs-CZ" b="1" dirty="0"/>
              <a:t>formální</a:t>
            </a:r>
            <a:r>
              <a:rPr lang="cs-CZ" dirty="0"/>
              <a:t>) stránka</a:t>
            </a:r>
          </a:p>
          <a:p>
            <a:r>
              <a:rPr lang="cs-CZ" dirty="0"/>
              <a:t>významová (= </a:t>
            </a:r>
            <a:r>
              <a:rPr lang="cs-CZ" b="1" dirty="0"/>
              <a:t>sémantická</a:t>
            </a:r>
            <a:r>
              <a:rPr lang="cs-CZ" dirty="0"/>
              <a:t>) stránka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pragmatická stránka</a:t>
            </a:r>
          </a:p>
          <a:p>
            <a:pPr lvl="1"/>
            <a:r>
              <a:rPr lang="cs-CZ" i="1" dirty="0"/>
              <a:t>Ludmila hraje na housle a Hugo hraje na klavír. </a:t>
            </a:r>
            <a:r>
              <a:rPr lang="cs-CZ" dirty="0"/>
              <a:t>(různé pojetí času)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657600" lvl="8" indent="0">
              <a:buNone/>
            </a:pPr>
            <a:r>
              <a:rPr lang="cs-CZ" dirty="0"/>
              <a:t>	     </a:t>
            </a:r>
            <a:endParaRPr lang="cs-CZ" sz="2800" b="1" dirty="0"/>
          </a:p>
          <a:p>
            <a:pPr lvl="1"/>
            <a:endParaRPr lang="cs-CZ" i="1" dirty="0"/>
          </a:p>
          <a:p>
            <a:pPr lvl="1"/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476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F4A50-4BF1-1DDC-C99F-2421C8D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výpověď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ACB6-9ADC-9F23-9629-4BAE8E29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výrazová (= </a:t>
            </a:r>
            <a:r>
              <a:rPr lang="cs-CZ" b="1" dirty="0"/>
              <a:t>formální</a:t>
            </a:r>
            <a:r>
              <a:rPr lang="cs-CZ" dirty="0"/>
              <a:t>) stránka</a:t>
            </a:r>
          </a:p>
          <a:p>
            <a:r>
              <a:rPr lang="cs-CZ" dirty="0"/>
              <a:t>významová (= </a:t>
            </a:r>
            <a:r>
              <a:rPr lang="cs-CZ" b="1" dirty="0"/>
              <a:t>sémantická</a:t>
            </a:r>
            <a:r>
              <a:rPr lang="cs-CZ" dirty="0"/>
              <a:t>) stránka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pragmatická stránka</a:t>
            </a:r>
          </a:p>
          <a:p>
            <a:pPr lvl="1"/>
            <a:r>
              <a:rPr lang="cs-CZ" i="1" dirty="0"/>
              <a:t>Ludmila hraje na housle a Hugo hraje na klavír. </a:t>
            </a:r>
            <a:r>
              <a:rPr lang="cs-CZ" dirty="0"/>
              <a:t>(různé pojetí času)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657600" lvl="8" indent="0">
              <a:buNone/>
            </a:pPr>
            <a:r>
              <a:rPr lang="cs-CZ" dirty="0"/>
              <a:t>	     </a:t>
            </a:r>
            <a:endParaRPr lang="cs-CZ" sz="2800" b="1" dirty="0"/>
          </a:p>
          <a:p>
            <a:pPr lvl="1"/>
            <a:endParaRPr lang="cs-CZ" i="1" dirty="0"/>
          </a:p>
          <a:p>
            <a:pPr lvl="1"/>
            <a:endParaRPr lang="cs-CZ" i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612994-9D4C-1E18-A99F-09340F26F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14" y="4329692"/>
            <a:ext cx="3860971" cy="227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14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F4A50-4BF1-1DDC-C99F-2421C8D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výpověď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ACB6-9ADC-9F23-9629-4BAE8E29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výrazová (= </a:t>
            </a:r>
            <a:r>
              <a:rPr lang="cs-CZ" b="1" dirty="0"/>
              <a:t>formální</a:t>
            </a:r>
            <a:r>
              <a:rPr lang="cs-CZ" dirty="0"/>
              <a:t>) stránka</a:t>
            </a:r>
          </a:p>
          <a:p>
            <a:r>
              <a:rPr lang="cs-CZ" dirty="0"/>
              <a:t>významová (= </a:t>
            </a:r>
            <a:r>
              <a:rPr lang="cs-CZ" b="1" dirty="0"/>
              <a:t>sémantická</a:t>
            </a:r>
            <a:r>
              <a:rPr lang="cs-CZ" dirty="0"/>
              <a:t>) stránka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pragmatická stránka</a:t>
            </a:r>
          </a:p>
          <a:p>
            <a:pPr lvl="1"/>
            <a:r>
              <a:rPr lang="cs-CZ" i="1" dirty="0"/>
              <a:t>Ludmila hraje na housle a Hugo hraje na klavír. </a:t>
            </a:r>
            <a:r>
              <a:rPr lang="cs-CZ" dirty="0"/>
              <a:t>(různé pojetí času)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657600" lvl="8" indent="0">
              <a:buNone/>
            </a:pPr>
            <a:r>
              <a:rPr lang="cs-CZ" dirty="0"/>
              <a:t>	     </a:t>
            </a:r>
            <a:r>
              <a:rPr lang="cs-CZ" sz="2800" b="1" dirty="0"/>
              <a:t>VS</a:t>
            </a:r>
          </a:p>
          <a:p>
            <a:pPr lvl="1"/>
            <a:endParaRPr lang="cs-CZ" i="1" dirty="0"/>
          </a:p>
          <a:p>
            <a:pPr lvl="1"/>
            <a:endParaRPr lang="cs-CZ" i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612994-9D4C-1E18-A99F-09340F26F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14" y="4329692"/>
            <a:ext cx="3860971" cy="22767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D1F1078-CCA9-A330-9B37-F3D165FEF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307" y="4468725"/>
            <a:ext cx="1371670" cy="170823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FE0FB01-A3D1-C2C8-C8E1-0A966216D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360" y="4721589"/>
            <a:ext cx="2171812" cy="16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66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syntaktické jednotky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0352"/>
          </a:xfrm>
        </p:spPr>
        <p:txBody>
          <a:bodyPr>
            <a:normAutofit/>
          </a:bodyPr>
          <a:lstStyle/>
          <a:p>
            <a:r>
              <a:rPr lang="cs-CZ" b="1" dirty="0"/>
              <a:t>klauze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271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syntaktické jednotky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0352"/>
          </a:xfrm>
        </p:spPr>
        <p:txBody>
          <a:bodyPr>
            <a:normAutofit/>
          </a:bodyPr>
          <a:lstStyle/>
          <a:p>
            <a:r>
              <a:rPr lang="cs-CZ" b="1" dirty="0"/>
              <a:t>klauze</a:t>
            </a:r>
          </a:p>
          <a:p>
            <a:pPr lvl="1"/>
            <a:endParaRPr lang="cs-CZ" dirty="0"/>
          </a:p>
          <a:p>
            <a:pPr lvl="1"/>
            <a:r>
              <a:rPr lang="cs-CZ" i="1" dirty="0"/>
              <a:t>Petra spala</a:t>
            </a:r>
          </a:p>
          <a:p>
            <a:pPr lvl="1"/>
            <a:r>
              <a:rPr lang="cs-CZ" i="1" dirty="0"/>
              <a:t>Petra si mohla číst</a:t>
            </a:r>
          </a:p>
          <a:p>
            <a:pPr lvl="1"/>
            <a:r>
              <a:rPr lang="cs-CZ" i="1" dirty="0"/>
              <a:t>Petra spala a Pavel četl</a:t>
            </a:r>
          </a:p>
          <a:p>
            <a:pPr lvl="1"/>
            <a:r>
              <a:rPr lang="cs-CZ" i="1" dirty="0"/>
              <a:t>Petra spala, Pavel četl, děti si hrály a studenti se učili syntax</a:t>
            </a:r>
          </a:p>
          <a:p>
            <a:pPr lvl="1"/>
            <a:endParaRPr lang="cs-CZ" i="1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068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syntaktické jednotky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0352"/>
          </a:xfrm>
        </p:spPr>
        <p:txBody>
          <a:bodyPr>
            <a:normAutofit/>
          </a:bodyPr>
          <a:lstStyle/>
          <a:p>
            <a:r>
              <a:rPr lang="cs-CZ" b="1" dirty="0"/>
              <a:t>klauze</a:t>
            </a:r>
          </a:p>
          <a:p>
            <a:pPr lvl="1"/>
            <a:endParaRPr lang="cs-CZ" dirty="0"/>
          </a:p>
          <a:p>
            <a:pPr lvl="1"/>
            <a:r>
              <a:rPr lang="cs-CZ" i="1" dirty="0"/>
              <a:t>Petra </a:t>
            </a:r>
            <a:r>
              <a:rPr lang="cs-CZ" b="1" i="1" dirty="0"/>
              <a:t>spala</a:t>
            </a:r>
          </a:p>
          <a:p>
            <a:pPr lvl="1"/>
            <a:r>
              <a:rPr lang="cs-CZ" i="1" dirty="0"/>
              <a:t>Petra si </a:t>
            </a:r>
            <a:r>
              <a:rPr lang="cs-CZ" b="1" i="1" dirty="0"/>
              <a:t>mohla</a:t>
            </a:r>
            <a:r>
              <a:rPr lang="cs-CZ" i="1" dirty="0"/>
              <a:t> číst</a:t>
            </a:r>
          </a:p>
          <a:p>
            <a:pPr lvl="1"/>
            <a:r>
              <a:rPr lang="cs-CZ" i="1" dirty="0"/>
              <a:t>Petra </a:t>
            </a:r>
            <a:r>
              <a:rPr lang="cs-CZ" b="1" i="1" dirty="0"/>
              <a:t>spala</a:t>
            </a:r>
            <a:r>
              <a:rPr lang="cs-CZ" i="1" dirty="0"/>
              <a:t> a Pavel </a:t>
            </a:r>
            <a:r>
              <a:rPr lang="cs-CZ" b="1" i="1" dirty="0"/>
              <a:t>četl</a:t>
            </a:r>
          </a:p>
          <a:p>
            <a:pPr lvl="1"/>
            <a:r>
              <a:rPr lang="cs-CZ" i="1" dirty="0"/>
              <a:t>Petra </a:t>
            </a:r>
            <a:r>
              <a:rPr lang="cs-CZ" b="1" i="1" dirty="0"/>
              <a:t>spala</a:t>
            </a:r>
            <a:r>
              <a:rPr lang="cs-CZ" i="1" dirty="0"/>
              <a:t>, Pavel </a:t>
            </a:r>
            <a:r>
              <a:rPr lang="cs-CZ" b="1" i="1" dirty="0"/>
              <a:t>četl</a:t>
            </a:r>
            <a:r>
              <a:rPr lang="cs-CZ" i="1" dirty="0"/>
              <a:t>, děti </a:t>
            </a:r>
            <a:r>
              <a:rPr lang="cs-CZ" b="1" i="1" dirty="0"/>
              <a:t>si hrály</a:t>
            </a:r>
            <a:r>
              <a:rPr lang="cs-CZ" i="1" dirty="0"/>
              <a:t> a studenti </a:t>
            </a:r>
            <a:r>
              <a:rPr lang="cs-CZ" b="1" i="1" dirty="0"/>
              <a:t>se učili</a:t>
            </a:r>
            <a:r>
              <a:rPr lang="cs-CZ" i="1" dirty="0"/>
              <a:t> syntax</a:t>
            </a:r>
          </a:p>
          <a:p>
            <a:pPr lvl="1"/>
            <a:endParaRPr lang="cs-CZ" i="1" dirty="0"/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328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syntaktické jednotky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0352"/>
          </a:xfrm>
        </p:spPr>
        <p:txBody>
          <a:bodyPr>
            <a:normAutofit/>
          </a:bodyPr>
          <a:lstStyle/>
          <a:p>
            <a:r>
              <a:rPr lang="cs-CZ" b="1" dirty="0"/>
              <a:t>klauze</a:t>
            </a:r>
          </a:p>
          <a:p>
            <a:pPr lvl="1"/>
            <a:endParaRPr lang="cs-CZ" dirty="0"/>
          </a:p>
          <a:p>
            <a:pPr lvl="1"/>
            <a:r>
              <a:rPr lang="cs-CZ" i="1" dirty="0"/>
              <a:t>Petra </a:t>
            </a:r>
            <a:r>
              <a:rPr lang="cs-CZ" b="1" i="1" dirty="0"/>
              <a:t>spala                                                                                                    </a:t>
            </a:r>
            <a:r>
              <a:rPr lang="cs-CZ" dirty="0"/>
              <a:t>1 klauze</a:t>
            </a:r>
            <a:endParaRPr lang="cs-CZ" b="1" i="1" dirty="0"/>
          </a:p>
          <a:p>
            <a:pPr lvl="1"/>
            <a:r>
              <a:rPr lang="cs-CZ" i="1" dirty="0"/>
              <a:t>Petra si </a:t>
            </a:r>
            <a:r>
              <a:rPr lang="cs-CZ" b="1" i="1" dirty="0"/>
              <a:t>mohla</a:t>
            </a:r>
            <a:r>
              <a:rPr lang="cs-CZ" i="1" dirty="0"/>
              <a:t> číst                                                                                        </a:t>
            </a:r>
            <a:r>
              <a:rPr lang="cs-CZ" dirty="0"/>
              <a:t>1 klauze</a:t>
            </a:r>
            <a:endParaRPr lang="cs-CZ" i="1" dirty="0"/>
          </a:p>
          <a:p>
            <a:pPr lvl="1"/>
            <a:r>
              <a:rPr lang="cs-CZ" i="1" dirty="0"/>
              <a:t>Petra </a:t>
            </a:r>
            <a:r>
              <a:rPr lang="cs-CZ" b="1" i="1" dirty="0"/>
              <a:t>spala</a:t>
            </a:r>
            <a:r>
              <a:rPr lang="cs-CZ" i="1" dirty="0"/>
              <a:t> a Pavel </a:t>
            </a:r>
            <a:r>
              <a:rPr lang="cs-CZ" b="1" i="1" dirty="0"/>
              <a:t>četl</a:t>
            </a:r>
            <a:r>
              <a:rPr lang="cs-CZ" dirty="0"/>
              <a:t>                                                                               2 klauze</a:t>
            </a:r>
            <a:endParaRPr lang="cs-CZ" b="1" i="1" dirty="0"/>
          </a:p>
          <a:p>
            <a:pPr lvl="1"/>
            <a:r>
              <a:rPr lang="cs-CZ" i="1" dirty="0"/>
              <a:t>Petra </a:t>
            </a:r>
            <a:r>
              <a:rPr lang="cs-CZ" b="1" i="1" dirty="0"/>
              <a:t>spala</a:t>
            </a:r>
            <a:r>
              <a:rPr lang="cs-CZ" i="1" dirty="0"/>
              <a:t>, Pavel </a:t>
            </a:r>
            <a:r>
              <a:rPr lang="cs-CZ" b="1" i="1" dirty="0"/>
              <a:t>četl</a:t>
            </a:r>
            <a:r>
              <a:rPr lang="cs-CZ" i="1" dirty="0"/>
              <a:t>, děti </a:t>
            </a:r>
            <a:r>
              <a:rPr lang="cs-CZ" b="1" i="1" dirty="0"/>
              <a:t>si hrály</a:t>
            </a:r>
            <a:r>
              <a:rPr lang="cs-CZ" i="1" dirty="0"/>
              <a:t> a studenti </a:t>
            </a:r>
            <a:r>
              <a:rPr lang="cs-CZ" b="1" i="1" dirty="0"/>
              <a:t>se učili</a:t>
            </a:r>
            <a:r>
              <a:rPr lang="cs-CZ" i="1" dirty="0"/>
              <a:t> syntax             </a:t>
            </a:r>
            <a:r>
              <a:rPr lang="cs-CZ" dirty="0"/>
              <a:t>4 klauze</a:t>
            </a:r>
            <a:endParaRPr lang="cs-CZ" i="1" dirty="0"/>
          </a:p>
          <a:p>
            <a:endParaRPr lang="cs-CZ" i="1" dirty="0"/>
          </a:p>
          <a:p>
            <a:r>
              <a:rPr lang="cs-CZ" dirty="0"/>
              <a:t>gramatická struktura obsahující </a:t>
            </a:r>
            <a:r>
              <a:rPr lang="cs-CZ" i="1" dirty="0"/>
              <a:t>finitní</a:t>
            </a:r>
            <a:r>
              <a:rPr lang="cs-CZ" dirty="0"/>
              <a:t> sloveso ve funkci přísudku</a:t>
            </a:r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9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276EE33-675D-45D6-A65A-48B3BF6D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CVIČENÍ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27DB92-8CA8-473A-9107-DEC5C616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Vysoký podíl půjček mezi lidmi před 30. rokem věku kteří žijí v manželském nebo partnerském vztahu a mají jedno či více dětí jasně souvisí s půjčkami na vlastní bydlení.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doplňte čárky do souvětí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z celého souvětí vypište jednotlivé klauze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z celého souvětí vypište jednotlivé přísudky </a:t>
            </a:r>
          </a:p>
        </p:txBody>
      </p:sp>
    </p:spTree>
    <p:extLst>
      <p:ext uri="{BB962C8B-B14F-4D97-AF65-F5344CB8AC3E}">
        <p14:creationId xmlns:p14="http://schemas.microsoft.com/office/powerpoint/2010/main" val="344947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strukturní jednotky + realizace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fonologie</a:t>
            </a:r>
          </a:p>
          <a:p>
            <a:pPr lvl="1"/>
            <a:r>
              <a:rPr lang="cs-CZ" dirty="0"/>
              <a:t>foném</a:t>
            </a:r>
          </a:p>
          <a:p>
            <a:r>
              <a:rPr lang="cs-CZ" dirty="0"/>
              <a:t>morfologie (a slovotvorba)</a:t>
            </a:r>
          </a:p>
          <a:p>
            <a:pPr lvl="1"/>
            <a:r>
              <a:rPr lang="cs-CZ" dirty="0"/>
              <a:t>morfém</a:t>
            </a:r>
          </a:p>
          <a:p>
            <a:r>
              <a:rPr lang="cs-CZ" dirty="0"/>
              <a:t>syntax</a:t>
            </a:r>
          </a:p>
          <a:p>
            <a:pPr lvl="1"/>
            <a:r>
              <a:rPr lang="cs-CZ" dirty="0"/>
              <a:t>věta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lexikologie</a:t>
            </a:r>
          </a:p>
          <a:p>
            <a:pPr lvl="1"/>
            <a:r>
              <a:rPr lang="cs-CZ" dirty="0"/>
              <a:t>lexém</a:t>
            </a:r>
          </a:p>
          <a:p>
            <a:r>
              <a:rPr lang="cs-CZ" dirty="0"/>
              <a:t>sémantika</a:t>
            </a:r>
          </a:p>
          <a:p>
            <a:pPr lvl="1"/>
            <a:r>
              <a:rPr lang="cs-CZ" dirty="0"/>
              <a:t>(</a:t>
            </a:r>
            <a:r>
              <a:rPr lang="cs-CZ" dirty="0" err="1"/>
              <a:t>sémém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38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276EE33-675D-45D6-A65A-48B3BF6D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CVIČENÍ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27DB92-8CA8-473A-9107-DEC5C616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Vysoký podíl půjček mezi lidmi před 30. rokem věku, kteří žijí v manželském nebo partnerském vztahu a mají jedno či více dětí, jasně souvisí s půjčkami na vlastní bydlení.</a:t>
            </a:r>
          </a:p>
          <a:p>
            <a:pPr marL="0" indent="0">
              <a:buNone/>
            </a:pPr>
            <a:endParaRPr lang="cs-CZ" i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doplňte čárky do souvětí</a:t>
            </a:r>
          </a:p>
          <a:p>
            <a:pPr marL="514350" indent="-514350">
              <a:buFont typeface="+mj-lt"/>
              <a:buAutoNum type="arabicPeriod"/>
            </a:pPr>
            <a:endParaRPr lang="cs-CZ" i="1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 celého souvětí vypište jednotlivé klauze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 celého souvětí vypište jednotlivé přísudky </a:t>
            </a:r>
          </a:p>
        </p:txBody>
      </p:sp>
    </p:spTree>
    <p:extLst>
      <p:ext uri="{BB962C8B-B14F-4D97-AF65-F5344CB8AC3E}">
        <p14:creationId xmlns:p14="http://schemas.microsoft.com/office/powerpoint/2010/main" val="1907809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EBDF8-03C0-E45A-3CFC-A0D141A7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CVIČENÍ – VÝSLEDEK 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2F0822-7B88-B5CF-AB8C-CE0C1853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Vysoký podíl půjček mezi lidmi před 30. rokem věku, kteří žijí v manželském nebo partnerském vztahu a mají jedno či více dětí, jasně souvisí s půjčkami na vlastní bydlení.</a:t>
            </a:r>
          </a:p>
          <a:p>
            <a:endParaRPr lang="cs-CZ" dirty="0"/>
          </a:p>
          <a:p>
            <a:r>
              <a:rPr lang="cs-CZ" dirty="0"/>
              <a:t>1. KLAUZE: </a:t>
            </a:r>
            <a:r>
              <a:rPr lang="cs-CZ" i="1" dirty="0"/>
              <a:t>Vysoký podíl půjček mezi lidmi před 30. rokem věku jasně 		souvisí s půjčkami na vlastní bydlení</a:t>
            </a:r>
          </a:p>
          <a:p>
            <a:r>
              <a:rPr lang="cs-CZ" dirty="0"/>
              <a:t>2. KLAUZE: </a:t>
            </a:r>
            <a:r>
              <a:rPr lang="cs-CZ" i="1" dirty="0"/>
              <a:t>kteří žijí v manželském nebo partnerském vztahu</a:t>
            </a:r>
          </a:p>
          <a:p>
            <a:r>
              <a:rPr lang="cs-CZ" dirty="0"/>
              <a:t>3. KLAUZE: </a:t>
            </a:r>
            <a:r>
              <a:rPr lang="cs-CZ" i="1" dirty="0"/>
              <a:t>a mají jedno či více dětí</a:t>
            </a:r>
          </a:p>
        </p:txBody>
      </p:sp>
    </p:spTree>
    <p:extLst>
      <p:ext uri="{BB962C8B-B14F-4D97-AF65-F5344CB8AC3E}">
        <p14:creationId xmlns:p14="http://schemas.microsoft.com/office/powerpoint/2010/main" val="412546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EBDF8-03C0-E45A-3CFC-A0D141A7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CVIČENÍ – VÝSLEDEK 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2F0822-7B88-B5CF-AB8C-CE0C1853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Vysoký podíl půjček mezi lidmi před 30. rokem věku, kteří žijí v manželském nebo partnerském vztahu a mají jedno či více dětí, jasně souvisí s půjčkami na vlastní bydlení.</a:t>
            </a:r>
          </a:p>
          <a:p>
            <a:endParaRPr lang="cs-CZ" dirty="0"/>
          </a:p>
          <a:p>
            <a:r>
              <a:rPr lang="cs-CZ" dirty="0"/>
              <a:t>1. KLAUZE: </a:t>
            </a:r>
            <a:r>
              <a:rPr lang="cs-CZ" i="1" dirty="0"/>
              <a:t>Vysoký podíl půjček mezi lidmi před 30. rokem věku jasně 		</a:t>
            </a:r>
            <a:r>
              <a:rPr lang="cs-CZ" b="1" i="1" dirty="0"/>
              <a:t>souvisí</a:t>
            </a:r>
            <a:r>
              <a:rPr lang="cs-CZ" i="1" dirty="0"/>
              <a:t> s půjčkami na vlastní bydlení.</a:t>
            </a:r>
          </a:p>
          <a:p>
            <a:r>
              <a:rPr lang="cs-CZ" dirty="0"/>
              <a:t>2. KLAUZE: </a:t>
            </a:r>
            <a:r>
              <a:rPr lang="cs-CZ" i="1" dirty="0"/>
              <a:t>kteří </a:t>
            </a:r>
            <a:r>
              <a:rPr lang="cs-CZ" b="1" i="1" dirty="0"/>
              <a:t>žijí</a:t>
            </a:r>
            <a:r>
              <a:rPr lang="cs-CZ" i="1" dirty="0"/>
              <a:t> v manželském nebo partnerském vztahu</a:t>
            </a:r>
          </a:p>
          <a:p>
            <a:r>
              <a:rPr lang="cs-CZ" dirty="0"/>
              <a:t>3. KLAUZE: </a:t>
            </a:r>
            <a:r>
              <a:rPr lang="cs-CZ" i="1" dirty="0"/>
              <a:t>a </a:t>
            </a:r>
            <a:r>
              <a:rPr lang="cs-CZ" b="1" i="1" dirty="0"/>
              <a:t>mají</a:t>
            </a:r>
            <a:r>
              <a:rPr lang="cs-CZ" i="1" dirty="0"/>
              <a:t> jedno či více dětí</a:t>
            </a:r>
          </a:p>
        </p:txBody>
      </p:sp>
    </p:spTree>
    <p:extLst>
      <p:ext uri="{BB962C8B-B14F-4D97-AF65-F5344CB8AC3E}">
        <p14:creationId xmlns:p14="http://schemas.microsoft.com/office/powerpoint/2010/main" val="3058652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EBDF8-03C0-E45A-3CFC-A0D141A7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CVIČENÍ: nakreslete školský skladebný graf 2. klauze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2F0822-7B88-B5CF-AB8C-CE0C1853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Vysoký podíl půjček mezi lidmi před 30. rokem věku, kteří žijí v manželském nebo partnerském vztahu a mají jedno či více dětí, jasně souvisí s půjčkami na vlastní bydlení.</a:t>
            </a:r>
          </a:p>
          <a:p>
            <a:endParaRPr lang="cs-CZ" dirty="0"/>
          </a:p>
          <a:p>
            <a:r>
              <a:rPr lang="cs-CZ" dirty="0"/>
              <a:t>1. KLAUZE: </a:t>
            </a:r>
            <a:r>
              <a:rPr lang="cs-CZ" i="1" dirty="0"/>
              <a:t>Vysoký podíl půjček mezi lidmi před 30. rokem věku jasně 		souvisí s půjčkami na vlastní bydlení.</a:t>
            </a:r>
          </a:p>
          <a:p>
            <a:r>
              <a:rPr lang="cs-CZ" b="1" dirty="0"/>
              <a:t>2. KLAUZE: </a:t>
            </a:r>
            <a:r>
              <a:rPr lang="cs-CZ" b="1" i="1" dirty="0"/>
              <a:t>kteří žijí v manželském nebo partnerském vztahu</a:t>
            </a:r>
          </a:p>
          <a:p>
            <a:r>
              <a:rPr lang="cs-CZ" dirty="0"/>
              <a:t>3. KLAUZE: </a:t>
            </a:r>
            <a:r>
              <a:rPr lang="cs-CZ" i="1" dirty="0"/>
              <a:t>a mají jedno či více dětí</a:t>
            </a:r>
          </a:p>
        </p:txBody>
      </p:sp>
    </p:spTree>
    <p:extLst>
      <p:ext uri="{BB962C8B-B14F-4D97-AF65-F5344CB8AC3E}">
        <p14:creationId xmlns:p14="http://schemas.microsoft.com/office/powerpoint/2010/main" val="1698932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11E80-CC16-3953-0827-FB2FF952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8114" cy="1325563"/>
          </a:xfrm>
        </p:spPr>
        <p:txBody>
          <a:bodyPr/>
          <a:lstStyle/>
          <a:p>
            <a:r>
              <a:rPr lang="cs-CZ" i="1" dirty="0"/>
              <a:t>kteří žijí v manželském nebo partnerském vztahu</a:t>
            </a:r>
            <a:endParaRPr lang="en-GB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C6445CC-DD46-2BD9-C552-F7AD9032A346}"/>
              </a:ext>
            </a:extLst>
          </p:cNvPr>
          <p:cNvSpPr txBox="1"/>
          <p:nvPr/>
        </p:nvSpPr>
        <p:spPr>
          <a:xfrm>
            <a:off x="5344886" y="2013857"/>
            <a:ext cx="1502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žijí</a:t>
            </a:r>
            <a:endParaRPr lang="en-GB" sz="26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9DAE807-5694-B94B-EADB-7F551A9199CC}"/>
              </a:ext>
            </a:extLst>
          </p:cNvPr>
          <p:cNvSpPr txBox="1"/>
          <p:nvPr/>
        </p:nvSpPr>
        <p:spPr>
          <a:xfrm>
            <a:off x="3276598" y="2013857"/>
            <a:ext cx="25363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kteří</a:t>
            </a:r>
            <a:endParaRPr lang="en-GB" sz="2600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1DA4E04-579F-C8D9-BBB2-466D4569CAD0}"/>
              </a:ext>
            </a:extLst>
          </p:cNvPr>
          <p:cNvSpPr txBox="1"/>
          <p:nvPr/>
        </p:nvSpPr>
        <p:spPr>
          <a:xfrm>
            <a:off x="5812969" y="2936557"/>
            <a:ext cx="3287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v vztahu</a:t>
            </a:r>
            <a:endParaRPr lang="en-GB" sz="26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D23D263-2C89-2DF1-C3F7-3F62E44F5604}"/>
              </a:ext>
            </a:extLst>
          </p:cNvPr>
          <p:cNvSpPr txBox="1"/>
          <p:nvPr/>
        </p:nvSpPr>
        <p:spPr>
          <a:xfrm>
            <a:off x="4201885" y="4093775"/>
            <a:ext cx="21553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manželském</a:t>
            </a:r>
            <a:endParaRPr lang="en-GB" sz="26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9099F4-8387-A575-1738-A9398AF9602D}"/>
              </a:ext>
            </a:extLst>
          </p:cNvPr>
          <p:cNvSpPr txBox="1"/>
          <p:nvPr/>
        </p:nvSpPr>
        <p:spPr>
          <a:xfrm>
            <a:off x="7004957" y="4093775"/>
            <a:ext cx="266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partnerském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B3C025F-E13D-4974-BCAB-DA932DFF4AD8}"/>
              </a:ext>
            </a:extLst>
          </p:cNvPr>
          <p:cNvCxnSpPr/>
          <p:nvPr/>
        </p:nvCxnSpPr>
        <p:spPr>
          <a:xfrm>
            <a:off x="4201885" y="2260078"/>
            <a:ext cx="1077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1F2EA09F-1DF6-F292-6A05-543FAE597594}"/>
              </a:ext>
            </a:extLst>
          </p:cNvPr>
          <p:cNvCxnSpPr/>
          <p:nvPr/>
        </p:nvCxnSpPr>
        <p:spPr>
          <a:xfrm>
            <a:off x="5812969" y="2506300"/>
            <a:ext cx="620488" cy="430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E1A1088A-DD66-AD0C-A891-376B0427E666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5279571" y="3505948"/>
            <a:ext cx="696686" cy="587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E9DA9A7-0866-BC95-3BEA-E56C6B892A93}"/>
              </a:ext>
            </a:extLst>
          </p:cNvPr>
          <p:cNvCxnSpPr/>
          <p:nvPr/>
        </p:nvCxnSpPr>
        <p:spPr>
          <a:xfrm>
            <a:off x="7004957" y="3505948"/>
            <a:ext cx="734786" cy="587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04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11E80-CC16-3953-0827-FB2FF952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8114" cy="1325563"/>
          </a:xfrm>
        </p:spPr>
        <p:txBody>
          <a:bodyPr/>
          <a:lstStyle/>
          <a:p>
            <a:r>
              <a:rPr lang="cs-CZ" i="1" dirty="0"/>
              <a:t>kteří žijí v manželském nebo partnerském vztahu</a:t>
            </a:r>
            <a:endParaRPr lang="en-GB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5F50810-814A-A9FF-B7AC-344DFEE35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47" y="1407659"/>
            <a:ext cx="4377436" cy="524521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1235A8F-03F8-7450-F174-0F2748D11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827" y="1407659"/>
            <a:ext cx="3486659" cy="54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4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510971"/>
            <a:ext cx="9144000" cy="1836057"/>
          </a:xfrm>
        </p:spPr>
        <p:txBody>
          <a:bodyPr/>
          <a:lstStyle/>
          <a:p>
            <a:r>
              <a:rPr lang="cs-CZ" b="1" dirty="0"/>
              <a:t>hierarchická struktura věty </a:t>
            </a:r>
            <a:br>
              <a:rPr lang="cs-CZ" b="1" dirty="0"/>
            </a:br>
            <a:r>
              <a:rPr lang="cs-CZ" b="1" dirty="0"/>
              <a:t>a možnosti jejího zachycení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29627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hierarchická struktura věty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0352"/>
          </a:xfrm>
        </p:spPr>
        <p:txBody>
          <a:bodyPr>
            <a:normAutofit/>
          </a:bodyPr>
          <a:lstStyle/>
          <a:p>
            <a:r>
              <a:rPr lang="cs-CZ" dirty="0"/>
              <a:t>hierarchická struktura</a:t>
            </a:r>
          </a:p>
          <a:p>
            <a:pPr lvl="1"/>
            <a:r>
              <a:rPr lang="cs-CZ" dirty="0"/>
              <a:t>vztah nadřazenosti a podřízenosti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  <p:pic>
        <p:nvPicPr>
          <p:cNvPr id="1026" name="Picture 2" descr="Image result for hierarchická struktura">
            <a:extLst>
              <a:ext uri="{FF2B5EF4-FFF2-40B4-BE49-F238E27FC236}">
                <a16:creationId xmlns:a16="http://schemas.microsoft.com/office/drawing/2014/main" id="{A4ECCDB4-232D-4ADA-BEB7-0EE9D430A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14" y="3081952"/>
            <a:ext cx="5883946" cy="31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52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22A75-8DF2-4647-806B-3C09C815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hierarchická struktura věty a její zachycení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18E18B-DC0F-46C9-89AB-D649A6FCD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58309"/>
            <a:ext cx="5181600" cy="3618653"/>
          </a:xfrm>
        </p:spPr>
        <p:txBody>
          <a:bodyPr/>
          <a:lstStyle/>
          <a:p>
            <a:r>
              <a:rPr lang="cs-CZ" dirty="0"/>
              <a:t>závislostní strom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BA47C05-EE58-4627-BA9E-C5C9CA370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58309"/>
            <a:ext cx="5181600" cy="3618654"/>
          </a:xfrm>
        </p:spPr>
        <p:txBody>
          <a:bodyPr/>
          <a:lstStyle/>
          <a:p>
            <a:r>
              <a:rPr lang="cs-CZ" dirty="0" err="1"/>
              <a:t>bezprostředněsložkový</a:t>
            </a:r>
            <a:r>
              <a:rPr lang="cs-CZ" dirty="0"/>
              <a:t> strom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3783EE8-0722-4569-8E3D-DB4E48BDE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73" y="3793920"/>
            <a:ext cx="3961491" cy="269895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AE24C66-7621-7C14-924D-9F6CEC24C2AD}"/>
              </a:ext>
            </a:extLst>
          </p:cNvPr>
          <p:cNvSpPr txBox="1"/>
          <p:nvPr/>
        </p:nvSpPr>
        <p:spPr>
          <a:xfrm>
            <a:off x="838200" y="1661659"/>
            <a:ext cx="986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/>
              <a:t>Můj bratr je dobrý učitel.</a:t>
            </a:r>
            <a:endParaRPr lang="en-GB" sz="2400" i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0D42C31-16E6-1A5C-AA0F-69E60E1C6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482" y="3278700"/>
            <a:ext cx="5923645" cy="32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56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22A75-8DF2-4647-806B-3C09C815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hierarchická struktura věty a její zachycení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18E18B-DC0F-46C9-89AB-D649A6FCD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58310"/>
            <a:ext cx="5464629" cy="598548"/>
          </a:xfrm>
        </p:spPr>
        <p:txBody>
          <a:bodyPr/>
          <a:lstStyle/>
          <a:p>
            <a:r>
              <a:rPr lang="cs-CZ" dirty="0"/>
              <a:t>skladebný strom „školské“ syntaxe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AE24C66-7621-7C14-924D-9F6CEC24C2AD}"/>
              </a:ext>
            </a:extLst>
          </p:cNvPr>
          <p:cNvSpPr txBox="1"/>
          <p:nvPr/>
        </p:nvSpPr>
        <p:spPr>
          <a:xfrm>
            <a:off x="838200" y="1661659"/>
            <a:ext cx="986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/>
              <a:t>Můj bratr je dobrý učitel.</a:t>
            </a:r>
            <a:endParaRPr lang="en-GB" sz="2400" i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28F369-5BF3-B74F-90C0-2033962FF223}"/>
              </a:ext>
            </a:extLst>
          </p:cNvPr>
          <p:cNvSpPr txBox="1"/>
          <p:nvPr/>
        </p:nvSpPr>
        <p:spPr>
          <a:xfrm>
            <a:off x="3690258" y="3454921"/>
            <a:ext cx="1426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bratr</a:t>
            </a:r>
            <a:endParaRPr lang="en-GB" sz="2600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CA8606E-095A-D1FE-A0D9-504AAFABDE10}"/>
              </a:ext>
            </a:extLst>
          </p:cNvPr>
          <p:cNvSpPr txBox="1"/>
          <p:nvPr/>
        </p:nvSpPr>
        <p:spPr>
          <a:xfrm>
            <a:off x="2547258" y="4335100"/>
            <a:ext cx="2002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můj</a:t>
            </a:r>
            <a:endParaRPr lang="en-GB" sz="2600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8E99542-FA1E-65F3-BACF-E23D79DFABA9}"/>
              </a:ext>
            </a:extLst>
          </p:cNvPr>
          <p:cNvSpPr txBox="1"/>
          <p:nvPr/>
        </p:nvSpPr>
        <p:spPr>
          <a:xfrm>
            <a:off x="5116287" y="3454921"/>
            <a:ext cx="2471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je učitel</a:t>
            </a:r>
            <a:endParaRPr lang="en-GB" sz="2600" b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9E50D89-68B5-0CDA-97C1-E133E44D799F}"/>
              </a:ext>
            </a:extLst>
          </p:cNvPr>
          <p:cNvSpPr txBox="1"/>
          <p:nvPr/>
        </p:nvSpPr>
        <p:spPr>
          <a:xfrm>
            <a:off x="4348843" y="4335099"/>
            <a:ext cx="2002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dobrý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81C6A0FC-5A5C-E59A-3D69-F59EE8D7598C}"/>
              </a:ext>
            </a:extLst>
          </p:cNvPr>
          <p:cNvCxnSpPr>
            <a:cxnSpLocks/>
          </p:cNvCxnSpPr>
          <p:nvPr/>
        </p:nvCxnSpPr>
        <p:spPr>
          <a:xfrm flipV="1">
            <a:off x="3091546" y="3842657"/>
            <a:ext cx="751111" cy="5559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F0CFA528-198E-5F9F-A164-8B42448DDA86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550229" y="3701143"/>
            <a:ext cx="566058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A56BEFFE-8006-AAEE-002E-2C15B20E1B11}"/>
              </a:ext>
            </a:extLst>
          </p:cNvPr>
          <p:cNvCxnSpPr>
            <a:cxnSpLocks/>
          </p:cNvCxnSpPr>
          <p:nvPr/>
        </p:nvCxnSpPr>
        <p:spPr>
          <a:xfrm flipV="1">
            <a:off x="4931234" y="3848507"/>
            <a:ext cx="751111" cy="5559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FD19C4B2-A068-585E-89DA-092B7E0A84B4}"/>
              </a:ext>
            </a:extLst>
          </p:cNvPr>
          <p:cNvSpPr txBox="1">
            <a:spLocks/>
          </p:cNvSpPr>
          <p:nvPr/>
        </p:nvSpPr>
        <p:spPr>
          <a:xfrm>
            <a:off x="838199" y="5407235"/>
            <a:ext cx="6041572" cy="884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de facto kombinace obou typů stromu</a:t>
            </a:r>
          </a:p>
        </p:txBody>
      </p:sp>
    </p:spTree>
    <p:extLst>
      <p:ext uri="{BB962C8B-B14F-4D97-AF65-F5344CB8AC3E}">
        <p14:creationId xmlns:p14="http://schemas.microsoft.com/office/powerpoint/2010/main" val="248945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strukturní jednotky + realizace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fonologie</a:t>
            </a:r>
          </a:p>
          <a:p>
            <a:pPr lvl="1"/>
            <a:r>
              <a:rPr lang="cs-CZ" dirty="0"/>
              <a:t>foném – fón (hláska)</a:t>
            </a:r>
          </a:p>
          <a:p>
            <a:r>
              <a:rPr lang="cs-CZ" dirty="0"/>
              <a:t>morfologie (a slovotvorba)</a:t>
            </a:r>
          </a:p>
          <a:p>
            <a:pPr lvl="1"/>
            <a:r>
              <a:rPr lang="cs-CZ" dirty="0"/>
              <a:t>morfém – morf </a:t>
            </a:r>
          </a:p>
          <a:p>
            <a:r>
              <a:rPr lang="cs-CZ" dirty="0"/>
              <a:t>syntax</a:t>
            </a:r>
          </a:p>
          <a:p>
            <a:pPr lvl="1"/>
            <a:r>
              <a:rPr lang="cs-CZ" dirty="0"/>
              <a:t>věta – výpověď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lexikologie</a:t>
            </a:r>
          </a:p>
          <a:p>
            <a:pPr lvl="1"/>
            <a:r>
              <a:rPr lang="cs-CZ" dirty="0"/>
              <a:t>lexém – lex</a:t>
            </a:r>
          </a:p>
          <a:p>
            <a:r>
              <a:rPr lang="cs-CZ" dirty="0"/>
              <a:t>sémantika</a:t>
            </a:r>
          </a:p>
          <a:p>
            <a:pPr lvl="1"/>
            <a:r>
              <a:rPr lang="cs-CZ" dirty="0"/>
              <a:t>(</a:t>
            </a:r>
            <a:r>
              <a:rPr lang="cs-CZ" dirty="0" err="1"/>
              <a:t>sémém</a:t>
            </a:r>
            <a:r>
              <a:rPr lang="cs-CZ" dirty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075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E9DCB-F944-4EA7-84A9-82F9FB98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školský rozbor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A7DB0E-49B5-406C-825A-345D7254D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 uzel = 1 větný člen</a:t>
            </a:r>
          </a:p>
          <a:p>
            <a:pPr marL="0" indent="0" algn="ctr">
              <a:buNone/>
            </a:pPr>
            <a:r>
              <a:rPr lang="en-US" i="1" dirty="0" err="1"/>
              <a:t>Jaké</a:t>
            </a:r>
            <a:r>
              <a:rPr lang="en-US" i="1" dirty="0"/>
              <a:t> </a:t>
            </a:r>
            <a:r>
              <a:rPr lang="en-US" i="1" dirty="0" err="1"/>
              <a:t>podmínky</a:t>
            </a:r>
            <a:r>
              <a:rPr lang="en-US" i="1" dirty="0"/>
              <a:t> </a:t>
            </a:r>
            <a:r>
              <a:rPr lang="en-US" i="1" dirty="0" err="1"/>
              <a:t>bude</a:t>
            </a:r>
            <a:r>
              <a:rPr lang="en-US" i="1" dirty="0"/>
              <a:t> </a:t>
            </a:r>
            <a:r>
              <a:rPr lang="en-US" i="1" dirty="0" err="1"/>
              <a:t>muset</a:t>
            </a:r>
            <a:r>
              <a:rPr lang="en-US" i="1" dirty="0"/>
              <a:t> </a:t>
            </a:r>
            <a:r>
              <a:rPr lang="en-US" i="1" dirty="0" err="1"/>
              <a:t>Česká</a:t>
            </a:r>
            <a:r>
              <a:rPr lang="en-US" i="1" dirty="0"/>
              <a:t> </a:t>
            </a:r>
            <a:r>
              <a:rPr lang="en-US" i="1" dirty="0" err="1"/>
              <a:t>republika</a:t>
            </a:r>
            <a:r>
              <a:rPr lang="en-US" i="1" dirty="0"/>
              <a:t> </a:t>
            </a:r>
            <a:r>
              <a:rPr lang="en-US" i="1" dirty="0" err="1"/>
              <a:t>splnit</a:t>
            </a:r>
            <a:r>
              <a:rPr lang="en-US" i="1" dirty="0"/>
              <a:t> pro </a:t>
            </a:r>
            <a:r>
              <a:rPr lang="en-US" i="1" dirty="0" err="1"/>
              <a:t>vstup</a:t>
            </a:r>
            <a:r>
              <a:rPr lang="en-US" i="1" dirty="0"/>
              <a:t> do </a:t>
            </a:r>
            <a:r>
              <a:rPr lang="en-US" i="1" dirty="0" err="1"/>
              <a:t>aliance</a:t>
            </a:r>
            <a:r>
              <a:rPr lang="en-US" i="1" dirty="0"/>
              <a:t>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65563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E9DCB-F944-4EA7-84A9-82F9FB98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školský rozbor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A7DB0E-49B5-406C-825A-345D7254D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 uzel = 1 větný člen</a:t>
            </a:r>
          </a:p>
          <a:p>
            <a:pPr marL="0" indent="0" algn="ctr">
              <a:buNone/>
            </a:pPr>
            <a:r>
              <a:rPr lang="en-US" i="1" dirty="0" err="1"/>
              <a:t>Jaké</a:t>
            </a:r>
            <a:r>
              <a:rPr lang="en-US" i="1" dirty="0"/>
              <a:t> </a:t>
            </a:r>
            <a:r>
              <a:rPr lang="en-US" i="1" dirty="0" err="1"/>
              <a:t>podmínky</a:t>
            </a:r>
            <a:r>
              <a:rPr lang="en-US" i="1" dirty="0"/>
              <a:t> </a:t>
            </a:r>
            <a:r>
              <a:rPr lang="en-US" i="1" dirty="0" err="1"/>
              <a:t>bude</a:t>
            </a:r>
            <a:r>
              <a:rPr lang="en-US" i="1" dirty="0"/>
              <a:t> </a:t>
            </a:r>
            <a:r>
              <a:rPr lang="en-US" i="1" dirty="0" err="1"/>
              <a:t>muset</a:t>
            </a:r>
            <a:r>
              <a:rPr lang="en-US" i="1" dirty="0"/>
              <a:t> </a:t>
            </a:r>
            <a:r>
              <a:rPr lang="en-US" i="1" dirty="0" err="1"/>
              <a:t>Česká</a:t>
            </a:r>
            <a:r>
              <a:rPr lang="en-US" i="1" dirty="0"/>
              <a:t> </a:t>
            </a:r>
            <a:r>
              <a:rPr lang="en-US" i="1" dirty="0" err="1"/>
              <a:t>republika</a:t>
            </a:r>
            <a:r>
              <a:rPr lang="en-US" i="1" dirty="0"/>
              <a:t> </a:t>
            </a:r>
            <a:r>
              <a:rPr lang="en-US" i="1" dirty="0" err="1"/>
              <a:t>splnit</a:t>
            </a:r>
            <a:r>
              <a:rPr lang="en-US" i="1" dirty="0"/>
              <a:t> pro </a:t>
            </a:r>
            <a:r>
              <a:rPr lang="en-US" i="1" dirty="0" err="1"/>
              <a:t>vstup</a:t>
            </a:r>
            <a:r>
              <a:rPr lang="en-US" i="1" dirty="0"/>
              <a:t> do </a:t>
            </a:r>
            <a:r>
              <a:rPr lang="en-US" i="1" dirty="0" err="1"/>
              <a:t>aliance</a:t>
            </a:r>
            <a:r>
              <a:rPr lang="en-US" i="1" dirty="0"/>
              <a:t>?</a:t>
            </a: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sz="2400" i="1" dirty="0"/>
              <a:t>republika		bude muset splnit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Česká					podmínky	pro vstup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				jaké				do aliance</a:t>
            </a:r>
          </a:p>
          <a:p>
            <a:pPr marL="0" indent="0">
              <a:buNone/>
            </a:pPr>
            <a:endParaRPr lang="cs-CZ" i="1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D547587-79FA-0740-12EE-27406C3FB74D}"/>
              </a:ext>
            </a:extLst>
          </p:cNvPr>
          <p:cNvCxnSpPr/>
          <p:nvPr/>
        </p:nvCxnSpPr>
        <p:spPr>
          <a:xfrm>
            <a:off x="3145971" y="3614057"/>
            <a:ext cx="12845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F598D89-633E-3867-10EB-F147133C0FC8}"/>
              </a:ext>
            </a:extLst>
          </p:cNvPr>
          <p:cNvCxnSpPr/>
          <p:nvPr/>
        </p:nvCxnSpPr>
        <p:spPr>
          <a:xfrm flipV="1">
            <a:off x="1458686" y="3820886"/>
            <a:ext cx="816428" cy="4354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2F9EB518-37BE-54B6-0CF3-DD0399F6B85B}"/>
              </a:ext>
            </a:extLst>
          </p:cNvPr>
          <p:cNvCxnSpPr/>
          <p:nvPr/>
        </p:nvCxnSpPr>
        <p:spPr>
          <a:xfrm>
            <a:off x="5540829" y="3788229"/>
            <a:ext cx="555171" cy="511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2646B9F-0F86-FD2D-A926-50721C661C38}"/>
              </a:ext>
            </a:extLst>
          </p:cNvPr>
          <p:cNvCxnSpPr/>
          <p:nvPr/>
        </p:nvCxnSpPr>
        <p:spPr>
          <a:xfrm flipV="1">
            <a:off x="4996543" y="4713514"/>
            <a:ext cx="990600" cy="5007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A4D7BA5-EE1A-5CAB-3E45-163B908E7B9E}"/>
              </a:ext>
            </a:extLst>
          </p:cNvPr>
          <p:cNvCxnSpPr>
            <a:cxnSpLocks/>
          </p:cNvCxnSpPr>
          <p:nvPr/>
        </p:nvCxnSpPr>
        <p:spPr>
          <a:xfrm>
            <a:off x="5540829" y="3788229"/>
            <a:ext cx="2155371" cy="511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356D4B5-6688-D996-6978-4E8BA9FDAD3B}"/>
              </a:ext>
            </a:extLst>
          </p:cNvPr>
          <p:cNvCxnSpPr/>
          <p:nvPr/>
        </p:nvCxnSpPr>
        <p:spPr>
          <a:xfrm>
            <a:off x="8153400" y="4713514"/>
            <a:ext cx="685800" cy="5007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0624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E9DCB-F944-4EA7-84A9-82F9FB98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školský rozbor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A7DB0E-49B5-406C-825A-345D7254D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 uzel = 1 větný člen</a:t>
            </a:r>
          </a:p>
          <a:p>
            <a:pPr marL="0" indent="0" algn="ctr">
              <a:buNone/>
            </a:pPr>
            <a:r>
              <a:rPr lang="en-US" i="1" dirty="0" err="1"/>
              <a:t>Kapacita</a:t>
            </a:r>
            <a:r>
              <a:rPr lang="en-US" i="1" dirty="0"/>
              <a:t> </a:t>
            </a:r>
            <a:r>
              <a:rPr lang="en-US" i="1" dirty="0" err="1"/>
              <a:t>zrakové</a:t>
            </a:r>
            <a:r>
              <a:rPr lang="en-US" i="1" dirty="0"/>
              <a:t> </a:t>
            </a:r>
            <a:r>
              <a:rPr lang="en-US" i="1" dirty="0" err="1"/>
              <a:t>paměti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tváře</a:t>
            </a:r>
            <a:r>
              <a:rPr lang="en-US" i="1" dirty="0"/>
              <a:t> je u </a:t>
            </a:r>
            <a:r>
              <a:rPr lang="en-US" i="1" dirty="0" err="1"/>
              <a:t>člověka</a:t>
            </a:r>
            <a:r>
              <a:rPr lang="en-US" i="1" dirty="0"/>
              <a:t> </a:t>
            </a:r>
            <a:r>
              <a:rPr lang="en-US" i="1" dirty="0" err="1"/>
              <a:t>gigantická</a:t>
            </a:r>
            <a:r>
              <a:rPr lang="en-US" i="1" dirty="0"/>
              <a:t>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566806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E9DCB-F944-4EA7-84A9-82F9FB98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školský rozbor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A7DB0E-49B5-406C-825A-345D7254D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 uzel = 1 větný člen</a:t>
            </a:r>
          </a:p>
          <a:p>
            <a:pPr marL="0" indent="0" algn="ctr">
              <a:buNone/>
            </a:pPr>
            <a:r>
              <a:rPr lang="en-US" i="1" dirty="0" err="1"/>
              <a:t>Kapacita</a:t>
            </a:r>
            <a:r>
              <a:rPr lang="en-US" i="1" dirty="0"/>
              <a:t> </a:t>
            </a:r>
            <a:r>
              <a:rPr lang="en-US" i="1" dirty="0" err="1"/>
              <a:t>zrakové</a:t>
            </a:r>
            <a:r>
              <a:rPr lang="en-US" i="1" dirty="0"/>
              <a:t> </a:t>
            </a:r>
            <a:r>
              <a:rPr lang="en-US" i="1" dirty="0" err="1"/>
              <a:t>paměti</a:t>
            </a:r>
            <a:r>
              <a:rPr lang="en-US" i="1" dirty="0"/>
              <a:t> na </a:t>
            </a:r>
            <a:r>
              <a:rPr lang="en-US" i="1" dirty="0" err="1"/>
              <a:t>tváře</a:t>
            </a:r>
            <a:r>
              <a:rPr lang="en-US" i="1" dirty="0"/>
              <a:t> je u </a:t>
            </a:r>
            <a:r>
              <a:rPr lang="en-US" i="1" dirty="0" err="1"/>
              <a:t>člověka</a:t>
            </a:r>
            <a:r>
              <a:rPr lang="en-US" i="1" dirty="0"/>
              <a:t> </a:t>
            </a:r>
            <a:r>
              <a:rPr lang="en-US" i="1" dirty="0" err="1"/>
              <a:t>gigantická</a:t>
            </a:r>
            <a:r>
              <a:rPr lang="en-US" i="1" dirty="0"/>
              <a:t>.</a:t>
            </a:r>
            <a:endParaRPr lang="cs-CZ" i="1" dirty="0"/>
          </a:p>
          <a:p>
            <a:pPr marL="0" indent="0" algn="ctr">
              <a:buNone/>
            </a:pPr>
            <a:endParaRPr lang="cs-CZ" i="1" dirty="0"/>
          </a:p>
          <a:p>
            <a:pPr marL="0" indent="0">
              <a:buNone/>
            </a:pPr>
            <a:r>
              <a:rPr lang="cs-CZ" sz="2400" i="1" dirty="0"/>
              <a:t>		kapacita			je gigantická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			paměti				u člověka</a:t>
            </a:r>
          </a:p>
          <a:p>
            <a:pPr marL="0" indent="0">
              <a:buNone/>
            </a:pPr>
            <a:r>
              <a:rPr lang="cs-CZ" sz="2400" i="1" dirty="0"/>
              <a:t>		</a:t>
            </a:r>
          </a:p>
          <a:p>
            <a:pPr marL="0" indent="0">
              <a:buNone/>
            </a:pPr>
            <a:r>
              <a:rPr lang="cs-CZ" sz="2400" i="1" dirty="0"/>
              <a:t>		zrakové	na tváře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309597B8-3F7B-2075-CF0F-7BDE0863697D}"/>
              </a:ext>
            </a:extLst>
          </p:cNvPr>
          <p:cNvCxnSpPr/>
          <p:nvPr/>
        </p:nvCxnSpPr>
        <p:spPr>
          <a:xfrm>
            <a:off x="3940629" y="3559629"/>
            <a:ext cx="23077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9059B54-E4B7-44C2-AAAC-A5AB0312FDE0}"/>
              </a:ext>
            </a:extLst>
          </p:cNvPr>
          <p:cNvCxnSpPr/>
          <p:nvPr/>
        </p:nvCxnSpPr>
        <p:spPr>
          <a:xfrm>
            <a:off x="3385457" y="3799114"/>
            <a:ext cx="664029" cy="446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FA357BB-193E-A14E-FDDD-886CB8FDDA9F}"/>
              </a:ext>
            </a:extLst>
          </p:cNvPr>
          <p:cNvCxnSpPr/>
          <p:nvPr/>
        </p:nvCxnSpPr>
        <p:spPr>
          <a:xfrm flipV="1">
            <a:off x="3254829" y="4691743"/>
            <a:ext cx="805542" cy="511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87275F7-2382-C1A0-5027-E040A9F7A617}"/>
              </a:ext>
            </a:extLst>
          </p:cNvPr>
          <p:cNvCxnSpPr>
            <a:cxnSpLocks/>
          </p:cNvCxnSpPr>
          <p:nvPr/>
        </p:nvCxnSpPr>
        <p:spPr>
          <a:xfrm flipH="1" flipV="1">
            <a:off x="4049486" y="4691743"/>
            <a:ext cx="936171" cy="511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0F84B0B8-322A-A52B-37D8-260A51D5CA21}"/>
              </a:ext>
            </a:extLst>
          </p:cNvPr>
          <p:cNvCxnSpPr/>
          <p:nvPr/>
        </p:nvCxnSpPr>
        <p:spPr>
          <a:xfrm>
            <a:off x="7249886" y="3799114"/>
            <a:ext cx="642257" cy="446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598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D1E6B-52DA-16FB-6952-7555E4F2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2505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CVIČENÍ</a:t>
            </a:r>
            <a:endParaRPr lang="en-GB" b="1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7B69928-A975-5FA5-FFC1-508358B87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31" y="1529368"/>
            <a:ext cx="5138738" cy="50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2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syntaktické jednotky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syntaktické jednotky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věta &amp; výpověď</a:t>
            </a:r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87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syntaktické jednotky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věta</a:t>
            </a:r>
          </a:p>
          <a:p>
            <a:pPr lvl="1"/>
            <a:r>
              <a:rPr lang="cs-CZ" i="1" dirty="0"/>
              <a:t>Marie zpívá dobře</a:t>
            </a:r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80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syntaktické jednotky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věta</a:t>
            </a:r>
          </a:p>
          <a:p>
            <a:pPr lvl="1"/>
            <a:r>
              <a:rPr lang="cs-CZ" i="1" dirty="0"/>
              <a:t>Marie zpívá dobře</a:t>
            </a:r>
          </a:p>
          <a:p>
            <a:pPr lvl="1"/>
            <a:endParaRPr lang="cs-CZ" i="1" dirty="0"/>
          </a:p>
          <a:p>
            <a:pPr lvl="1"/>
            <a:r>
              <a:rPr lang="cs-CZ" i="1" dirty="0"/>
              <a:t>*Marie zpívalo dobře</a:t>
            </a:r>
          </a:p>
          <a:p>
            <a:pPr lvl="1"/>
            <a:r>
              <a:rPr lang="cs-CZ" i="1" dirty="0"/>
              <a:t>*Marie zpívat dobře</a:t>
            </a:r>
          </a:p>
          <a:p>
            <a:pPr lvl="1"/>
            <a:r>
              <a:rPr lang="cs-CZ" i="1" dirty="0"/>
              <a:t>*Marie dobře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05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základní syntaktické jednotky</a:t>
            </a:r>
            <a:endParaRPr lang="en-GB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věta</a:t>
            </a:r>
          </a:p>
          <a:p>
            <a:pPr lvl="1"/>
            <a:r>
              <a:rPr lang="cs-CZ" i="1" dirty="0"/>
              <a:t>Marie zpívá dobře</a:t>
            </a:r>
          </a:p>
          <a:p>
            <a:pPr lvl="1"/>
            <a:endParaRPr lang="cs-CZ" i="1" dirty="0"/>
          </a:p>
          <a:p>
            <a:pPr lvl="1"/>
            <a:r>
              <a:rPr lang="cs-CZ" i="1" dirty="0"/>
              <a:t>*Marie zpívalo dobře</a:t>
            </a:r>
          </a:p>
          <a:p>
            <a:pPr lvl="1"/>
            <a:r>
              <a:rPr lang="cs-CZ" i="1" dirty="0"/>
              <a:t>*Marie zpívat dobře</a:t>
            </a:r>
          </a:p>
          <a:p>
            <a:pPr lvl="1"/>
            <a:r>
              <a:rPr lang="cs-CZ" i="1" dirty="0"/>
              <a:t>*Marie dobře</a:t>
            </a:r>
          </a:p>
          <a:p>
            <a:pPr lvl="1"/>
            <a:endParaRPr lang="cs-CZ" i="1" dirty="0"/>
          </a:p>
          <a:p>
            <a:pPr lvl="1"/>
            <a:endParaRPr lang="cs-CZ" i="1" dirty="0"/>
          </a:p>
          <a:p>
            <a:r>
              <a:rPr lang="cs-CZ" b="1" i="1" dirty="0"/>
              <a:t>co je to věta?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6975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1219</Words>
  <Application>Microsoft Office PowerPoint</Application>
  <PresentationFormat>Širokoúhlá obrazovka</PresentationFormat>
  <Paragraphs>271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Motiv Office</vt:lpstr>
      <vt:lpstr>Syntax</vt:lpstr>
      <vt:lpstr>CVIČENÍ</vt:lpstr>
      <vt:lpstr>strukturní jednotky + realizace</vt:lpstr>
      <vt:lpstr>strukturní jednotky + realizace</vt:lpstr>
      <vt:lpstr>základní syntaktické jednotky</vt:lpstr>
      <vt:lpstr>základní syntaktické jednotky</vt:lpstr>
      <vt:lpstr>základní syntaktické jednotky</vt:lpstr>
      <vt:lpstr>základní syntaktické jednotky</vt:lpstr>
      <vt:lpstr>základní syntaktické jednotky</vt:lpstr>
      <vt:lpstr>základní syntaktické jednotky</vt:lpstr>
      <vt:lpstr>základní syntaktické jednotky</vt:lpstr>
      <vt:lpstr>věta</vt:lpstr>
      <vt:lpstr>věta</vt:lpstr>
      <vt:lpstr>věta</vt:lpstr>
      <vt:lpstr>věta</vt:lpstr>
      <vt:lpstr>věta</vt:lpstr>
      <vt:lpstr>věta</vt:lpstr>
      <vt:lpstr>věta</vt:lpstr>
      <vt:lpstr>základní syntaktické jednotky</vt:lpstr>
      <vt:lpstr>základní syntaktické jednotky</vt:lpstr>
      <vt:lpstr>výpověď</vt:lpstr>
      <vt:lpstr>výpověď</vt:lpstr>
      <vt:lpstr>výpověď</vt:lpstr>
      <vt:lpstr>výpověď</vt:lpstr>
      <vt:lpstr>základní syntaktické jednotky</vt:lpstr>
      <vt:lpstr>základní syntaktické jednotky</vt:lpstr>
      <vt:lpstr>základní syntaktické jednotky</vt:lpstr>
      <vt:lpstr>základní syntaktické jednotky</vt:lpstr>
      <vt:lpstr>CVIČENÍ</vt:lpstr>
      <vt:lpstr>CVIČENÍ</vt:lpstr>
      <vt:lpstr>CVIČENÍ – VÝSLEDEK </vt:lpstr>
      <vt:lpstr>CVIČENÍ – VÝSLEDEK </vt:lpstr>
      <vt:lpstr>CVIČENÍ: nakreslete školský skladebný graf 2. klauze</vt:lpstr>
      <vt:lpstr>kteří žijí v manželském nebo partnerském vztahu</vt:lpstr>
      <vt:lpstr>kteří žijí v manželském nebo partnerském vztahu</vt:lpstr>
      <vt:lpstr>hierarchická struktura věty  a možnosti jejího zachycení</vt:lpstr>
      <vt:lpstr>hierarchická struktura věty</vt:lpstr>
      <vt:lpstr>hierarchická struktura věty a její zachycení</vt:lpstr>
      <vt:lpstr>hierarchická struktura věty a její zachycení</vt:lpstr>
      <vt:lpstr>školský rozbor</vt:lpstr>
      <vt:lpstr>školský rozbor</vt:lpstr>
      <vt:lpstr>školský rozbor</vt:lpstr>
      <vt:lpstr>školský rozbor</vt:lpstr>
      <vt:lpstr>CVIČENÍ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Syntax</dc:title>
  <dc:creator>Káťa Pelegrinová</dc:creator>
  <cp:lastModifiedBy>Káťa Pelegrinová</cp:lastModifiedBy>
  <cp:revision>96</cp:revision>
  <dcterms:created xsi:type="dcterms:W3CDTF">2022-09-16T06:26:22Z</dcterms:created>
  <dcterms:modified xsi:type="dcterms:W3CDTF">2022-10-03T13:27:51Z</dcterms:modified>
</cp:coreProperties>
</file>