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49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8F0167-ED8A-4203-91B1-47FFF2BBDB35}" v="6" dt="2021-09-30T09:19:08.501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CCCD9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ta Baraňáková" userId="d8ff1a02-9aea-4543-a74a-51aa9eeef93a" providerId="ADAL" clId="{288F0167-ED8A-4203-91B1-47FFF2BBDB35}"/>
    <pc:docChg chg="custSel modSld">
      <pc:chgData name="Dita Baraňáková" userId="d8ff1a02-9aea-4543-a74a-51aa9eeef93a" providerId="ADAL" clId="{288F0167-ED8A-4203-91B1-47FFF2BBDB35}" dt="2021-09-30T09:19:08.501" v="1" actId="27636"/>
      <pc:docMkLst>
        <pc:docMk/>
      </pc:docMkLst>
      <pc:sldChg chg="modSp mod">
        <pc:chgData name="Dita Baraňáková" userId="d8ff1a02-9aea-4543-a74a-51aa9eeef93a" providerId="ADAL" clId="{288F0167-ED8A-4203-91B1-47FFF2BBDB35}" dt="2021-09-30T09:19:08.485" v="0" actId="27636"/>
        <pc:sldMkLst>
          <pc:docMk/>
          <pc:sldMk cId="0" sldId="262"/>
        </pc:sldMkLst>
        <pc:spChg chg="mod">
          <ac:chgData name="Dita Baraňáková" userId="d8ff1a02-9aea-4543-a74a-51aa9eeef93a" providerId="ADAL" clId="{288F0167-ED8A-4203-91B1-47FFF2BBDB35}" dt="2021-09-30T09:19:08.485" v="0" actId="27636"/>
          <ac:spMkLst>
            <pc:docMk/>
            <pc:sldMk cId="0" sldId="262"/>
            <ac:spMk id="112" creationId="{00000000-0000-0000-0000-000000000000}"/>
          </ac:spMkLst>
        </pc:spChg>
      </pc:sldChg>
      <pc:sldChg chg="modSp mod">
        <pc:chgData name="Dita Baraňáková" userId="d8ff1a02-9aea-4543-a74a-51aa9eeef93a" providerId="ADAL" clId="{288F0167-ED8A-4203-91B1-47FFF2BBDB35}" dt="2021-09-30T09:19:08.501" v="1" actId="27636"/>
        <pc:sldMkLst>
          <pc:docMk/>
          <pc:sldMk cId="0" sldId="280"/>
        </pc:sldMkLst>
        <pc:spChg chg="mod">
          <ac:chgData name="Dita Baraňáková" userId="d8ff1a02-9aea-4543-a74a-51aa9eeef93a" providerId="ADAL" clId="{288F0167-ED8A-4203-91B1-47FFF2BBDB35}" dt="2021-09-30T09:19:08.501" v="1" actId="27636"/>
          <ac:spMkLst>
            <pc:docMk/>
            <pc:sldMk cId="0" sldId="280"/>
            <ac:spMk id="16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názvu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12" name="Text úrovne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13" name="Číslo snímky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21" name="Text úrovne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22" name="Číslo snímky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názvu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Text názvu</a:t>
            </a:r>
          </a:p>
        </p:txBody>
      </p:sp>
      <p:sp>
        <p:nvSpPr>
          <p:cNvPr id="30" name="Text úrovne 1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31" name="Číslo snímky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39" name="Text úrovne 1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40" name="Číslo snímky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48" name="Text úrovne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None/>
              <a:defRPr sz="2400" b="1"/>
            </a:lvl5pPr>
          </a:lstStyle>
          <a:p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49" name="Zástupný symbol textu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None/>
              <a:defRPr sz="2400" b="1"/>
            </a:pPr>
            <a:endParaRPr/>
          </a:p>
        </p:txBody>
      </p:sp>
      <p:sp>
        <p:nvSpPr>
          <p:cNvPr id="50" name="Číslo snímky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58" name="Číslo snímky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Číslo snímky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 názvu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Text názvu</a:t>
            </a:r>
          </a:p>
        </p:txBody>
      </p:sp>
      <p:sp>
        <p:nvSpPr>
          <p:cNvPr id="73" name="Text úrovne 1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74" name="Zástupný symbol textu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75" name="Číslo snímky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 názvu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Text názvu</a:t>
            </a:r>
          </a:p>
        </p:txBody>
      </p:sp>
      <p:sp>
        <p:nvSpPr>
          <p:cNvPr id="83" name="Zástupný symbol obrázka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Text úrovne 1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85" name="Číslo snímky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názvu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 názvu</a:t>
            </a:r>
          </a:p>
        </p:txBody>
      </p:sp>
      <p:sp>
        <p:nvSpPr>
          <p:cNvPr id="3" name="Text úrovne 1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4" name="Číslo snímky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2"/>
          <p:cNvSpPr txBox="1">
            <a:spLocks noGrp="1"/>
          </p:cNvSpPr>
          <p:nvPr>
            <p:ph type="ctrTitle"/>
          </p:nvPr>
        </p:nvSpPr>
        <p:spPr>
          <a:xfrm>
            <a:off x="685800" y="1196752"/>
            <a:ext cx="7772400" cy="2232249"/>
          </a:xfrm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rPr lang="sk-SK"/>
              <a:t>Komunikačná koncepcia </a:t>
            </a:r>
            <a:br>
              <a:rPr/>
            </a:br>
            <a:r>
              <a:rPr sz="2800" b="0"/>
              <a:t>(</a:t>
            </a:r>
            <a:r>
              <a:rPr sz="2800" b="0" err="1"/>
              <a:t>Dokumentológia</a:t>
            </a:r>
            <a:r>
              <a:rPr sz="2800" b="0"/>
              <a:t>. </a:t>
            </a:r>
            <a:r>
              <a:rPr sz="2800" b="0" err="1"/>
              <a:t>Komunikačná</a:t>
            </a:r>
            <a:r>
              <a:rPr sz="2800" b="0"/>
              <a:t> </a:t>
            </a:r>
            <a:r>
              <a:rPr sz="2800" b="0" err="1"/>
              <a:t>koncepcia</a:t>
            </a:r>
            <a:r>
              <a:rPr sz="2800" b="0"/>
              <a:t> </a:t>
            </a:r>
            <a:r>
              <a:rPr sz="2800" b="0" err="1"/>
              <a:t>bibliografie</a:t>
            </a:r>
            <a:r>
              <a:rPr sz="2800" b="0"/>
              <a:t> a KIV)</a:t>
            </a:r>
          </a:p>
        </p:txBody>
      </p:sp>
      <p:sp>
        <p:nvSpPr>
          <p:cNvPr id="95" name="Rectangle 3"/>
          <p:cNvSpPr txBox="1">
            <a:spLocks noGrp="1"/>
          </p:cNvSpPr>
          <p:nvPr>
            <p:ph type="subTitle" sz="half" idx="1"/>
          </p:nvPr>
        </p:nvSpPr>
        <p:spPr>
          <a:xfrm>
            <a:off x="395535" y="3886200"/>
            <a:ext cx="8568954" cy="1752600"/>
          </a:xfrm>
          <a:prstGeom prst="rect">
            <a:avLst/>
          </a:prstGeom>
        </p:spPr>
        <p:txBody>
          <a:bodyPr/>
          <a:lstStyle/>
          <a:p>
            <a:endParaRPr/>
          </a:p>
          <a:p>
            <a:pPr>
              <a:spcBef>
                <a:spcPts val="400"/>
              </a:spcBef>
              <a:defRPr sz="2000"/>
            </a:pPr>
            <a:r>
              <a:rPr err="1"/>
              <a:t>Prednášky</a:t>
            </a:r>
            <a:r>
              <a:t>: Prof. </a:t>
            </a:r>
            <a:r>
              <a:rPr err="1"/>
              <a:t>PhDr</a:t>
            </a:r>
            <a:r>
              <a:t>. Dušan Katuščák, PhD.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t>Obsažnosť bibliografického textu </a:t>
            </a:r>
          </a:p>
        </p:txBody>
      </p:sp>
      <p:sp>
        <p:nvSpPr>
          <p:cNvPr id="122" name="Rectangle 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defRPr sz="2800"/>
            </a:pPr>
            <a:r>
              <a:t>V predpočítačovej bibliografii bol rozsah a obsah bibliografického textu limitovaný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2800"/>
            </a:pPr>
            <a:r>
              <a:t>Dominantná požiadavka - stručnosť a dodržiavanie obmedzujúcich pravidiel 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2800"/>
            </a:pPr>
            <a:r>
              <a:t>V postmodernej počítačovej bibliografii prestali platiť tradičné limity a otvorili sa nové možnosti týkajúce sa formy a obsahu bibliografických produktov. 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2800"/>
            </a:pPr>
            <a:r>
              <a:t>Vývoj smeruje od štrukturovaného textu k prirodzenému textu, ktorý nemusí byť bibliograficky štruktúrovaný výlučne na bibliografických pracoviskách 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Zvyšovanie obsažnosti </a:t>
            </a:r>
          </a:p>
        </p:txBody>
      </p:sp>
      <p:sp>
        <p:nvSpPr>
          <p:cNvPr id="125" name="Rectangle 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500"/>
              </a:spcBef>
              <a:defRPr sz="2400"/>
            </a:pPr>
            <a:r>
              <a:t>Kulminuje využívanie štandardných nástrojov štruktúrovania bibliografických textov ako jedna z ciest </a:t>
            </a:r>
            <a:r>
              <a:rPr i="1"/>
              <a:t>zvyšovania obsažnosti bibliografických textov - </a:t>
            </a:r>
            <a:r>
              <a:t>počítačových bibliografických záznamov</a:t>
            </a:r>
          </a:p>
          <a:p>
            <a:pPr>
              <a:lnSpc>
                <a:spcPct val="90000"/>
              </a:lnSpc>
              <a:spcBef>
                <a:spcPts val="500"/>
              </a:spcBef>
              <a:defRPr sz="2400"/>
            </a:pPr>
            <a:r>
              <a:t>Väčšia hodnota pre bibliografický prieskum</a:t>
            </a:r>
          </a:p>
          <a:p>
            <a:pPr>
              <a:lnSpc>
                <a:spcPct val="90000"/>
              </a:lnSpc>
              <a:spcBef>
                <a:spcPts val="500"/>
              </a:spcBef>
              <a:defRPr sz="2400"/>
            </a:pPr>
            <a:r>
              <a:t>informačná práca s prirodzeným textom dokumentov v elektronickej forme, bez zásahu sekundárnych bibliografických a informačných služieb a systémov. </a:t>
            </a:r>
          </a:p>
          <a:p>
            <a:pPr>
              <a:lnSpc>
                <a:spcPct val="90000"/>
              </a:lnSpc>
              <a:spcBef>
                <a:spcPts val="500"/>
              </a:spcBef>
              <a:defRPr sz="2400"/>
            </a:pPr>
            <a:r>
              <a:t>postupný prechodom od štrukturálnej metódy bibliografickej práce k značkovacím jazykom (sgml, html, tei, xml...)</a:t>
            </a:r>
          </a:p>
          <a:p>
            <a:pPr>
              <a:lnSpc>
                <a:spcPct val="90000"/>
              </a:lnSpc>
              <a:spcBef>
                <a:spcPts val="500"/>
              </a:spcBef>
              <a:defRPr sz="2400"/>
            </a:pPr>
            <a:r>
              <a:t>digitalizácia, elektronické publikovanie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Informácia</a:t>
            </a:r>
          </a:p>
        </p:txBody>
      </p:sp>
      <p:sp>
        <p:nvSpPr>
          <p:cNvPr id="128" name="Rectangle 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defRPr sz="2800"/>
            </a:pPr>
            <a:r>
              <a:t>Jeden z najvšeobecnejších pohľadov  na komunikáciu poskytuje</a:t>
            </a:r>
            <a:r>
              <a:rPr i="1"/>
              <a:t> teória informácie</a:t>
            </a:r>
            <a:r>
              <a:t>. 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800"/>
            </a:pPr>
            <a:r>
              <a:t>Zavedenie pojmu informácie umožňuje pristúpiť k výskumu najrozličnejších procesov riadenia a komunikácie v prírode a spoločnosti z jedného všeobecného hľadiska. 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800" i="1"/>
            </a:pPr>
            <a:r>
              <a:t>expedient</a:t>
            </a:r>
            <a:r>
              <a:rPr i="0"/>
              <a:t>, je zdroj, ktorý vyberá zamýšľanú správu z celej skupiny možných správ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800" i="1" u="sng"/>
            </a:pPr>
            <a:r>
              <a:t>správou, informáciou, je spojenie signálu a znaku (nesúci nosič + nesený znak)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Signál a znak</a:t>
            </a:r>
          </a:p>
        </p:txBody>
      </p:sp>
      <p:sp>
        <p:nvSpPr>
          <p:cNvPr id="131" name="Rectangle 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sz="2800"/>
            </a:pPr>
            <a:r>
              <a:t>Znak - kľúčový termín pre teóriu</a:t>
            </a:r>
            <a:r>
              <a:rPr i="1"/>
              <a:t> </a:t>
            </a:r>
            <a:r>
              <a:t>bibliografie, rovnako ako pre iné disciplíny knižničnej a informačnej vedy Najvšeobecnejšia definícia hovorí, že z</a:t>
            </a:r>
            <a:r>
              <a:rPr i="1"/>
              <a:t>nak</a:t>
            </a:r>
            <a:r>
              <a:t> je to, čo stojí za niečo iné - </a:t>
            </a:r>
            <a:r>
              <a:rPr i="1"/>
              <a:t>signum est aliquid quod stat pro aliquo</a:t>
            </a:r>
          </a:p>
          <a:p>
            <a:pPr>
              <a:spcBef>
                <a:spcPts val="600"/>
              </a:spcBef>
              <a:defRPr sz="2800"/>
            </a:pPr>
            <a:r>
              <a:t>Znak a)zastupuje a b)oznamuje </a:t>
            </a:r>
          </a:p>
          <a:p>
            <a:pPr>
              <a:spcBef>
                <a:spcPts val="600"/>
              </a:spcBef>
              <a:defRPr sz="2800" i="1" u="sng"/>
            </a:pPr>
            <a:r>
              <a:t>Zástupnosť</a:t>
            </a:r>
            <a:r>
              <a:rPr u="none"/>
              <a:t> </a:t>
            </a:r>
            <a:r>
              <a:rPr i="0" u="none"/>
              <a:t>je prvá vlastnosť znaku </a:t>
            </a:r>
          </a:p>
          <a:p>
            <a:pPr>
              <a:spcBef>
                <a:spcPts val="600"/>
              </a:spcBef>
              <a:defRPr sz="2800"/>
            </a:pPr>
            <a:r>
              <a:t>Druhou charakteristickou vlastnosťou znaku je, že znakom sa niečo </a:t>
            </a:r>
            <a:r>
              <a:rPr i="1" u="sng"/>
              <a:t>oznamuje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Znak</a:t>
            </a:r>
          </a:p>
        </p:txBody>
      </p:sp>
      <p:sp>
        <p:nvSpPr>
          <p:cNvPr id="134" name="Rectangle 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500"/>
              </a:spcBef>
              <a:defRPr sz="2400"/>
            </a:pPr>
            <a:r>
              <a:t>Znaky sú schopné niesť a komunikovať nejaký obsah</a:t>
            </a:r>
          </a:p>
          <a:p>
            <a:pPr>
              <a:lnSpc>
                <a:spcPct val="90000"/>
              </a:lnSpc>
              <a:spcBef>
                <a:spcPts val="500"/>
              </a:spcBef>
              <a:defRPr sz="2400"/>
            </a:pPr>
            <a:r>
              <a:t>v teórii znaku sa sa rozlišujú: </a:t>
            </a:r>
            <a:r>
              <a:rPr i="1"/>
              <a:t>príznaky, signály, symboly a znaky</a:t>
            </a:r>
            <a:r>
              <a:t>. </a:t>
            </a:r>
            <a:endParaRPr i="1"/>
          </a:p>
          <a:p>
            <a:pPr>
              <a:lnSpc>
                <a:spcPct val="90000"/>
              </a:lnSpc>
              <a:spcBef>
                <a:spcPts val="500"/>
              </a:spcBef>
              <a:defRPr sz="2400" i="1"/>
            </a:pPr>
            <a:r>
              <a:t>Príznaky, signály a symboly</a:t>
            </a:r>
            <a:r>
              <a:rPr i="0"/>
              <a:t> sú síce </a:t>
            </a:r>
            <a:r>
              <a:t>znaky</a:t>
            </a:r>
            <a:r>
              <a:rPr i="0"/>
              <a:t>, ktoré sú schopné fungovať v komunikácii, avšak nie sú to znaky vo vlastnom zmysle slova. Sú to tzv. </a:t>
            </a:r>
            <a:r>
              <a:t>predznaky</a:t>
            </a:r>
            <a:r>
              <a:rPr i="0"/>
              <a:t>. </a:t>
            </a:r>
          </a:p>
          <a:p>
            <a:pPr>
              <a:lnSpc>
                <a:spcPct val="90000"/>
              </a:lnSpc>
              <a:spcBef>
                <a:spcPts val="500"/>
              </a:spcBef>
              <a:defRPr sz="2400"/>
            </a:pPr>
            <a:r>
              <a:t>Jazykový znak má dve časti: 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2000"/>
            </a:pPr>
            <a:r>
              <a:t>to čo sa označuje (čiže význam, obsah, téma, predmet, jav), tzv. označované - </a:t>
            </a:r>
            <a:r>
              <a:rPr i="1"/>
              <a:t>signifié</a:t>
            </a:r>
            <a:r>
              <a:t>;</a:t>
            </a:r>
            <a:endParaRPr sz="2800"/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2000"/>
            </a:pPr>
            <a:r>
              <a:t>to, čím sa označuje ( čiže formálna stránka jazykového znaku), tzv. označujúce - </a:t>
            </a:r>
            <a:r>
              <a:rPr i="1"/>
              <a:t>signifiant.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Jazykové znaky</a:t>
            </a:r>
          </a:p>
        </p:txBody>
      </p:sp>
      <p:sp>
        <p:nvSpPr>
          <p:cNvPr id="137" name="Rectangle 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500"/>
              </a:spcBef>
              <a:defRPr sz="2400"/>
            </a:pPr>
            <a:r>
              <a:t>sú jazykovými prostriedkami a jazykovými jednotkami určitého konkrétneho </a:t>
            </a:r>
            <a:r>
              <a:rPr i="1"/>
              <a:t>jazykového systému</a:t>
            </a:r>
          </a:p>
          <a:p>
            <a:pPr>
              <a:lnSpc>
                <a:spcPct val="90000"/>
              </a:lnSpc>
              <a:spcBef>
                <a:spcPts val="500"/>
              </a:spcBef>
              <a:defRPr sz="2400"/>
            </a:pPr>
            <a:r>
              <a:t>v rozličných civilizáciách sa prvky objektívnej reality prostredníctvom psychických obsahov formujú do jazykových znakov rôznym spôsobom</a:t>
            </a:r>
          </a:p>
          <a:p>
            <a:pPr>
              <a:lnSpc>
                <a:spcPct val="90000"/>
              </a:lnSpc>
              <a:spcBef>
                <a:spcPts val="500"/>
              </a:spcBef>
              <a:defRPr sz="2400"/>
            </a:pPr>
            <a:r>
              <a:t>v rôznych jazykových systémoch sa jazykové jednotky, napr. slová, lexikálne jednotky, môžu členiť na</a:t>
            </a:r>
            <a:r>
              <a:rPr i="1"/>
              <a:t> slovné druhy</a:t>
            </a:r>
            <a:r>
              <a:t> rôznym spôsobom</a:t>
            </a:r>
          </a:p>
          <a:p>
            <a:pPr>
              <a:lnSpc>
                <a:spcPct val="90000"/>
              </a:lnSpc>
              <a:spcBef>
                <a:spcPts val="500"/>
              </a:spcBef>
              <a:defRPr sz="2400"/>
            </a:pPr>
            <a:r>
              <a:t>podľa povahy obsahu a formy jazykových znakov sa utvorili isté jazykové typy: slovenčina - prevažne flektívny typ, maďarčina - aglutinačný typ, angličtina - izolatívny typ, nemčina - polysyntetický typ 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Bibliografický znak?</a:t>
            </a:r>
          </a:p>
        </p:txBody>
      </p:sp>
      <p:sp>
        <p:nvSpPr>
          <p:cNvPr id="140" name="Rectangle 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500"/>
              </a:spcBef>
              <a:defRPr sz="2400"/>
            </a:pPr>
            <a:r>
              <a:t>V bibliografii sa pracuje s</a:t>
            </a:r>
            <a:r>
              <a:rPr i="1"/>
              <a:t> jazykovými znakmi konkrétnych jazykových systémov</a:t>
            </a:r>
            <a:r>
              <a:t>. Špecifickými jazykovými znakmi v bibliografii sú </a:t>
            </a:r>
            <a:r>
              <a:rPr u="sng"/>
              <a:t>bibliografické texty</a:t>
            </a:r>
            <a:r>
              <a:t>. 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400"/>
            </a:pPr>
            <a:r>
              <a:t>Predmetom záujmu bibliografie sú prevažne dokumenty a záznamy o dokumentoch. 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400"/>
            </a:pPr>
            <a:r>
              <a:t>Dokumenty a záznamy o nich sú </a:t>
            </a:r>
            <a:r>
              <a:rPr i="1"/>
              <a:t>komplexné jazykové znaky</a:t>
            </a:r>
            <a:r>
              <a:t>. 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400" i="1" u="sng"/>
            </a:pPr>
            <a:r>
              <a:t>Sú to texty !!!.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400" u="sng"/>
            </a:pPr>
            <a:r>
              <a:t>Z hľadiska bibliografie nie sú predmetom prvoradej pozornosti nižšie jazykové znaky (fonémy, morfémy...), ale </a:t>
            </a:r>
            <a:r>
              <a:rPr i="1">
                <a:solidFill>
                  <a:srgbClr val="FF0000"/>
                </a:solidFill>
              </a:rPr>
              <a:t>ucelená štruktúra textu</a:t>
            </a:r>
            <a:r>
              <a:t> dokumentu a najmä štruktúra a zákonitosti výstavby textu o texte dokumentu, čiže bibliografického textu - metatextu s jeho osobitosťami, znakmi a vlastnosťami.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a dokument</a:t>
            </a:r>
          </a:p>
        </p:txBody>
      </p:sp>
      <p:sp>
        <p:nvSpPr>
          <p:cNvPr id="143" name="Rectangle 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400"/>
              </a:spcBef>
              <a:defRPr sz="2000"/>
            </a:pPr>
            <a:r>
              <a:t>Dokument je komplexný znak – prehovor, tzv sperznak - </a:t>
            </a:r>
            <a:r>
              <a:rPr i="1"/>
              <a:t>text</a:t>
            </a:r>
            <a:r>
              <a:t>. 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2000" i="1"/>
            </a:pPr>
            <a:r>
              <a:t>Tartuská škola (Lotman)</a:t>
            </a:r>
            <a:r>
              <a:rPr i="0"/>
              <a:t> definuje text: </a:t>
            </a:r>
          </a:p>
          <a:p>
            <a:pPr marL="742950" lvl="1" indent="-285750">
              <a:lnSpc>
                <a:spcPct val="80000"/>
              </a:lnSpc>
              <a:spcBef>
                <a:spcPts val="400"/>
              </a:spcBef>
              <a:defRPr sz="1800"/>
            </a:pPr>
            <a:r>
              <a:t>1) ako </a:t>
            </a:r>
            <a:r>
              <a:rPr i="1"/>
              <a:t>zafixovaný jazykový prejav</a:t>
            </a:r>
            <a:r>
              <a:t>, resp. </a:t>
            </a:r>
            <a:r>
              <a:rPr i="1"/>
              <a:t>súbor informácií</a:t>
            </a:r>
            <a:r>
              <a:t> slúžiaci na zachovanie v ňom obsiahnutých informácií; </a:t>
            </a:r>
            <a:endParaRPr sz="2800"/>
          </a:p>
          <a:p>
            <a:pPr marL="742950" lvl="1" indent="-285750">
              <a:lnSpc>
                <a:spcPct val="80000"/>
              </a:lnSpc>
              <a:spcBef>
                <a:spcPts val="400"/>
              </a:spcBef>
              <a:defRPr sz="1800"/>
            </a:pPr>
            <a:r>
              <a:t>2) nerozčlenený, </a:t>
            </a:r>
            <a:r>
              <a:rPr i="1"/>
              <a:t>celistvý signál</a:t>
            </a:r>
            <a:r>
              <a:t>, ktorý je rámcovaný začiatkom a koncom; </a:t>
            </a:r>
            <a:endParaRPr sz="2800"/>
          </a:p>
          <a:p>
            <a:pPr marL="742950" lvl="1" indent="-285750">
              <a:lnSpc>
                <a:spcPct val="80000"/>
              </a:lnSpc>
              <a:spcBef>
                <a:spcPts val="400"/>
              </a:spcBef>
              <a:defRPr sz="1800"/>
            </a:pPr>
            <a:r>
              <a:t>3) </a:t>
            </a:r>
            <a:r>
              <a:rPr i="1"/>
              <a:t>osobitná štruktúra</a:t>
            </a:r>
            <a:r>
              <a:t>, nakoľko informácie v ňom obsiahnuté sú usporiadané a hierarchizované podľa princípov samej štruktúry. </a:t>
            </a:r>
            <a:endParaRPr sz="2800"/>
          </a:p>
          <a:p>
            <a:pPr>
              <a:lnSpc>
                <a:spcPct val="80000"/>
              </a:lnSpc>
              <a:spcBef>
                <a:spcPts val="400"/>
              </a:spcBef>
              <a:buSzTx/>
              <a:buNone/>
              <a:defRPr sz="2000" i="1"/>
            </a:pPr>
            <a:r>
              <a:t>Textom je  akýkoľvek dokument</a:t>
            </a:r>
            <a:r>
              <a:rPr i="0"/>
              <a:t> - výtvarné dielo, audiovizuálny dokument a podobne, teda nie len písomný dokument </a:t>
            </a:r>
          </a:p>
          <a:p>
            <a:pPr>
              <a:lnSpc>
                <a:spcPct val="80000"/>
              </a:lnSpc>
              <a:spcBef>
                <a:spcPts val="400"/>
              </a:spcBef>
              <a:buSzTx/>
              <a:buNone/>
              <a:defRPr sz="2000"/>
            </a:pPr>
            <a:r>
              <a:t>Fyzická forma nosiča nie je z hľadiska predmetu bibliografie dôležitá </a:t>
            </a:r>
          </a:p>
          <a:p>
            <a:pPr>
              <a:lnSpc>
                <a:spcPct val="80000"/>
              </a:lnSpc>
              <a:spcBef>
                <a:spcPts val="400"/>
              </a:spcBef>
              <a:buSzTx/>
              <a:buNone/>
              <a:defRPr sz="2000"/>
            </a:pPr>
            <a:r>
              <a:t>V bibliografii je možné spracovať a sprístupňovať nielen písomné dokumenty, ale aj grafiku, hudbu, predmety, počítačové súbory a pod.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Charakter bg. komunikácie</a:t>
            </a:r>
          </a:p>
        </p:txBody>
      </p:sp>
      <p:sp>
        <p:nvSpPr>
          <p:cNvPr id="146" name="Rectangle 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Bibliografická komunikácia je zvláštnym prípadom </a:t>
            </a:r>
            <a:r>
              <a:rPr i="1"/>
              <a:t>textovej komunikácie</a:t>
            </a:r>
            <a:r>
              <a:t> alebo</a:t>
            </a:r>
            <a:r>
              <a:rPr i="1"/>
              <a:t> jazykovej komunikácie, </a:t>
            </a:r>
          </a:p>
          <a:p>
            <a:r>
              <a:t>jazyk je najdôležitejším prvkom v štruktúre textu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Textová komunikácia</a:t>
            </a:r>
          </a:p>
        </p:txBody>
      </p:sp>
      <p:sp>
        <p:nvSpPr>
          <p:cNvPr id="149" name="Rectangle 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500"/>
              </a:spcBef>
              <a:defRPr sz="2400"/>
            </a:pPr>
            <a:r>
              <a:t>V textovej komunikácii sa prenáša správa prostredníctvom znakov prirodzeného jazyka, čiže cez znaky, slová, vety, text. </a:t>
            </a:r>
          </a:p>
          <a:p>
            <a:pPr>
              <a:lnSpc>
                <a:spcPct val="90000"/>
              </a:lnSpc>
              <a:spcBef>
                <a:spcPts val="500"/>
              </a:spcBef>
              <a:defRPr sz="2400"/>
            </a:pPr>
            <a:r>
              <a:t>V textovej komunikácii  - hlavne lexika asyntax</a:t>
            </a:r>
          </a:p>
          <a:p>
            <a:pPr>
              <a:lnSpc>
                <a:spcPct val="90000"/>
              </a:lnSpc>
              <a:spcBef>
                <a:spcPts val="500"/>
              </a:spcBef>
              <a:defRPr sz="2400"/>
            </a:pPr>
            <a:r>
              <a:t>V rovine jazyka sú </a:t>
            </a:r>
            <a:r>
              <a:rPr i="1"/>
              <a:t>fyzikálne</a:t>
            </a:r>
            <a:r>
              <a:t> najmenšie kódovacie jednotky. </a:t>
            </a:r>
          </a:p>
          <a:p>
            <a:pPr>
              <a:lnSpc>
                <a:spcPct val="90000"/>
              </a:lnSpc>
              <a:spcBef>
                <a:spcPts val="500"/>
              </a:spcBef>
              <a:defRPr sz="2400"/>
            </a:pPr>
            <a:r>
              <a:t>Nemá zmysel vstupovať do komunikácie náhodným, neorganizovaným súborom reťazcov znakov, </a:t>
            </a:r>
          </a:p>
          <a:p>
            <a:pPr>
              <a:lnSpc>
                <a:spcPct val="90000"/>
              </a:lnSpc>
              <a:spcBef>
                <a:spcPts val="500"/>
              </a:spcBef>
              <a:defRPr sz="2400"/>
            </a:pPr>
            <a:r>
              <a:t>texty sa netvoria na to, aby sa v nich použili určité slová, syntagmy, vety, odstavce a pod., ale aby sa </a:t>
            </a:r>
            <a:r>
              <a:rPr u="sng"/>
              <a:t>komunikoval nejaký obsah</a:t>
            </a:r>
            <a:r>
              <a:t>, myšlienka, informácia.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2"/>
          <p:cNvSpPr txBox="1">
            <a:spLocks noGrp="1"/>
          </p:cNvSpPr>
          <p:nvPr>
            <p:ph type="title"/>
          </p:nvPr>
        </p:nvSpPr>
        <p:spPr>
          <a:xfrm>
            <a:off x="539750" y="260350"/>
            <a:ext cx="8229600" cy="1081088"/>
          </a:xfrm>
          <a:prstGeom prst="rect">
            <a:avLst/>
          </a:prstGeom>
        </p:spPr>
        <p:txBody>
          <a:bodyPr/>
          <a:lstStyle/>
          <a:p>
            <a:r>
              <a:t>Osnova prezentácie</a:t>
            </a:r>
          </a:p>
        </p:txBody>
      </p:sp>
      <p:sp>
        <p:nvSpPr>
          <p:cNvPr id="98" name="Rectangle 3"/>
          <p:cNvSpPr txBox="1">
            <a:spLocks noGrp="1"/>
          </p:cNvSpPr>
          <p:nvPr>
            <p:ph type="body" idx="1"/>
          </p:nvPr>
        </p:nvSpPr>
        <p:spPr>
          <a:xfrm>
            <a:off x="468312" y="1196975"/>
            <a:ext cx="8229601" cy="4957763"/>
          </a:xfrm>
          <a:prstGeom prst="rect">
            <a:avLst/>
          </a:prstGeom>
        </p:spPr>
        <p:txBody>
          <a:bodyPr/>
          <a:lstStyle/>
          <a:p>
            <a:pPr marL="457200" indent="-457200">
              <a:lnSpc>
                <a:spcPct val="80000"/>
              </a:lnSpc>
              <a:spcBef>
                <a:spcPts val="500"/>
              </a:spcBef>
              <a:buAutoNum type="arabicPeriod"/>
              <a:defRPr sz="2400"/>
            </a:pPr>
            <a:r>
              <a:t>vysvetlenie koncepcie bibliografickej komunikácie</a:t>
            </a:r>
          </a:p>
          <a:p>
            <a:pPr marL="457200" indent="-457200">
              <a:lnSpc>
                <a:spcPct val="80000"/>
              </a:lnSpc>
              <a:spcBef>
                <a:spcPts val="500"/>
              </a:spcBef>
              <a:buAutoNum type="arabicPeriod"/>
              <a:defRPr sz="2400"/>
            </a:pPr>
            <a:r>
              <a:t>model bibliografickej komunikácie, </a:t>
            </a:r>
          </a:p>
          <a:p>
            <a:pPr marL="457200" indent="-457200">
              <a:lnSpc>
                <a:spcPct val="80000"/>
              </a:lnSpc>
              <a:spcBef>
                <a:spcPts val="500"/>
              </a:spcBef>
              <a:buAutoNum type="arabicPeriod"/>
              <a:defRPr sz="2400"/>
            </a:pPr>
            <a:r>
              <a:t>priebeh, prvky a zložky bibliografickej komunikácie, </a:t>
            </a:r>
          </a:p>
          <a:p>
            <a:pPr marL="457200" indent="-457200">
              <a:lnSpc>
                <a:spcPct val="80000"/>
              </a:lnSpc>
              <a:spcBef>
                <a:spcPts val="500"/>
              </a:spcBef>
              <a:buAutoNum type="arabicPeriod"/>
              <a:defRPr sz="2400"/>
            </a:pPr>
            <a:r>
              <a:t>výklad bibliografickej komunikácie z hľadiska teórie textu </a:t>
            </a:r>
          </a:p>
          <a:p>
            <a:pPr marL="457200" indent="-457200">
              <a:lnSpc>
                <a:spcPct val="80000"/>
              </a:lnSpc>
              <a:spcBef>
                <a:spcPts val="500"/>
              </a:spcBef>
              <a:buAutoNum type="arabicPeriod"/>
              <a:defRPr sz="2400"/>
            </a:pPr>
            <a:r>
              <a:t>schému jazykovej a literárnej komunikácie </a:t>
            </a:r>
          </a:p>
          <a:p>
            <a:pPr marL="457200" indent="-457200">
              <a:lnSpc>
                <a:spcPct val="80000"/>
              </a:lnSpc>
              <a:spcBef>
                <a:spcPts val="500"/>
              </a:spcBef>
              <a:buAutoNum type="arabicPeriod"/>
              <a:defRPr sz="2400"/>
            </a:pPr>
            <a:r>
              <a:t>model vzťahov univerza dokumentov a bibliografického univerza</a:t>
            </a:r>
          </a:p>
          <a:p>
            <a:pPr marL="457200" indent="-457200">
              <a:lnSpc>
                <a:spcPct val="80000"/>
              </a:lnSpc>
              <a:spcBef>
                <a:spcPts val="500"/>
              </a:spcBef>
              <a:buAutoNum type="arabicPeriod"/>
              <a:defRPr sz="2400"/>
            </a:pPr>
            <a:r>
              <a:t>bibliografickú komunikáciu považujeme za mechanizmus, ktorého primárnym poslaním je výmena hodnôt duchovnej kultúry </a:t>
            </a:r>
          </a:p>
          <a:p>
            <a:pPr marL="457200" indent="-457200">
              <a:lnSpc>
                <a:spcPct val="80000"/>
              </a:lnSpc>
              <a:spcBef>
                <a:spcPts val="500"/>
              </a:spcBef>
              <a:buAutoNum type="arabicPeriod"/>
              <a:defRPr sz="2400"/>
            </a:pPr>
            <a:r>
              <a:t>charakterizujeme niektoré druhy bibliografických textov a vysvetľujeme hlavné termíny a pojmy bibliografickej komunikácie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= jazyk - štýl - téma</a:t>
            </a:r>
          </a:p>
        </p:txBody>
      </p:sp>
      <p:sp>
        <p:nvSpPr>
          <p:cNvPr id="152" name="Rectangle 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Teória textu - okrem </a:t>
            </a:r>
            <a:r>
              <a:rPr i="1"/>
              <a:t>roviny jazyka</a:t>
            </a:r>
            <a:r>
              <a:t> aj </a:t>
            </a:r>
            <a:r>
              <a:rPr i="1"/>
              <a:t>podrovinou štýlu</a:t>
            </a:r>
            <a:r>
              <a:t> a</a:t>
            </a:r>
            <a:r>
              <a:rPr i="1"/>
              <a:t> podrovinou témy</a:t>
            </a:r>
          </a:p>
          <a:p>
            <a:r>
              <a:t>Práve táto komplexnosť koncepcie textu je vhodná pre aplikácie v bibliografickej komunikácii</a:t>
            </a:r>
          </a:p>
          <a:p>
            <a:pPr>
              <a:buSzTx/>
              <a:buNone/>
            </a:pPr>
            <a:br/>
            <a:endParaRPr/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603504">
              <a:defRPr sz="2640" b="1"/>
            </a:pPr>
            <a:r>
              <a:t>Univerzum dokumentov a bibliografické univerzum</a:t>
            </a:r>
            <a:br/>
            <a:endParaRPr/>
          </a:p>
        </p:txBody>
      </p:sp>
      <p:sp>
        <p:nvSpPr>
          <p:cNvPr id="155" name="Rectangle 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609600" indent="-609600"/>
            <a:r>
              <a:t>Základnými prvkami bibliografickej komunikácie sú: </a:t>
            </a:r>
          </a:p>
          <a:p>
            <a:pPr marL="609600" indent="-609600"/>
            <a:endParaRPr/>
          </a:p>
          <a:p>
            <a:pPr marL="609600" indent="-609600">
              <a:buAutoNum type="arabicPeriod"/>
              <a:defRPr>
                <a:solidFill>
                  <a:srgbClr val="FF0000"/>
                </a:solidFill>
              </a:defRPr>
            </a:pPr>
            <a:r>
              <a:t>univerzum dokumentov a </a:t>
            </a:r>
          </a:p>
          <a:p>
            <a:pPr marL="609600" indent="-609600">
              <a:buAutoNum type="arabicPeriod"/>
              <a:defRPr>
                <a:solidFill>
                  <a:srgbClr val="FF0000"/>
                </a:solidFill>
              </a:defRPr>
            </a:pPr>
            <a:r>
              <a:t>bibliografické univerzum</a:t>
            </a:r>
          </a:p>
          <a:p>
            <a:pPr marL="609600" indent="-609600">
              <a:buAutoNum type="arabicPeriod"/>
              <a:defRPr>
                <a:solidFill>
                  <a:srgbClr val="FF0000"/>
                </a:solidFill>
              </a:defRPr>
            </a:pPr>
            <a:endParaRPr/>
          </a:p>
          <a:p>
            <a:pPr marL="609600" indent="-609600">
              <a:spcBef>
                <a:spcPts val="400"/>
              </a:spcBef>
              <a:buSzTx/>
              <a:buNone/>
              <a:defRPr sz="2000"/>
            </a:pPr>
            <a:r>
              <a:t>..\Documents\Moje publikačky\Prototexty_metatexty_obrazok.doc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Object 6" descr="Objec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135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Univerzum dokumentov</a:t>
            </a:r>
          </a:p>
        </p:txBody>
      </p:sp>
      <p:sp>
        <p:nvSpPr>
          <p:cNvPr id="160" name="Rectangle 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defRPr sz="2800" i="1"/>
            </a:pPr>
            <a:r>
              <a:t>Univerzum dokumentov</a:t>
            </a:r>
            <a:r>
              <a:rPr i="0"/>
              <a:t> je v podstate veľmi zložitý objekt z hľadiska vzniku, rozmanitosti foriem a obsahu. Tvorcami dokumentov sú autori a korporatívni autori (korporácie). Produkujú monografie, seriály, články, súbory. Tieto objekty sú ďalej štruktúrované a môžu existovať v rôznych fyzických formách. Napríklad monografia môže mať formu tlačeného textu alebo počítačového súboru. Monografie môžu vytvárať väčšie súbory (edície), alebo sa môžu členiť na menšie časti (články) a pod.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i="1"/>
            </a:lvl1pPr>
          </a:lstStyle>
          <a:p>
            <a:r>
              <a:t>Bibliografické univerzum</a:t>
            </a:r>
          </a:p>
        </p:txBody>
      </p:sp>
      <p:sp>
        <p:nvSpPr>
          <p:cNvPr id="163" name="Rectangle 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t>je odrazom a modelom univerza dokumentov</a:t>
            </a:r>
          </a:p>
          <a:p>
            <a:pPr>
              <a:lnSpc>
                <a:spcPct val="90000"/>
              </a:lnSpc>
            </a:pPr>
            <a:r>
              <a:t>vzťahy medzi dokumentami v diachronickom a synchronickom priereze </a:t>
            </a:r>
          </a:p>
          <a:p>
            <a:pPr>
              <a:lnSpc>
                <a:spcPct val="90000"/>
              </a:lnSpc>
            </a:pPr>
            <a:r>
              <a:t>usporiadanejšie a systematizované v tvare, ktorý je vhodnejší na komunikáciu informácií o univerze dokumentov. </a:t>
            </a:r>
          </a:p>
          <a:p>
            <a:pPr>
              <a:lnSpc>
                <a:spcPct val="90000"/>
              </a:lnSpc>
              <a:defRPr i="1"/>
            </a:pPr>
            <a:r>
              <a:t>bibliografické univerzum</a:t>
            </a:r>
            <a:r>
              <a:rPr i="0"/>
              <a:t> je </a:t>
            </a:r>
            <a:r>
              <a:t>závislé</a:t>
            </a:r>
            <a:r>
              <a:rPr i="0"/>
              <a:t> na </a:t>
            </a:r>
            <a:r>
              <a:t>univerze dokumentov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41247">
              <a:defRPr sz="3680" b="1"/>
            </a:pPr>
            <a:r>
              <a:t>Model bibliografickej komunikácie</a:t>
            </a:r>
            <a:br/>
            <a:endParaRPr/>
          </a:p>
        </p:txBody>
      </p:sp>
      <p:sp>
        <p:nvSpPr>
          <p:cNvPr id="166" name="Rectangle 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39470" indent="-339470" defTabSz="905255">
              <a:lnSpc>
                <a:spcPct val="90000"/>
              </a:lnSpc>
              <a:defRPr sz="3168"/>
            </a:pPr>
            <a:r>
              <a:t>Základné prvky a procesy bibliografickej komunikácie</a:t>
            </a:r>
          </a:p>
          <a:p>
            <a:pPr marL="339470" indent="-339470" defTabSz="905255">
              <a:lnSpc>
                <a:spcPct val="90000"/>
              </a:lnSpc>
              <a:defRPr sz="3168"/>
            </a:pPr>
            <a:r>
              <a:t>Bibliografická komunikácia je dynamická otvorená štruktúra bibliografického systému </a:t>
            </a:r>
          </a:p>
          <a:p>
            <a:pPr marL="339470" indent="-339470" defTabSz="905255">
              <a:lnSpc>
                <a:spcPct val="90000"/>
              </a:lnSpc>
              <a:defRPr sz="3168" u="sng">
                <a:solidFill>
                  <a:srgbClr val="FF0000"/>
                </a:solidFill>
              </a:defRPr>
            </a:pPr>
            <a:r>
              <a:t>Bibliografia je veda o bibliografickej komunikácii záznamov o dokumentoch a plných textov</a:t>
            </a:r>
          </a:p>
          <a:p>
            <a:pPr marL="339470" indent="-339470" defTabSz="905255">
              <a:lnSpc>
                <a:spcPct val="90000"/>
              </a:lnSpc>
              <a:defRPr sz="3168" u="sng">
                <a:solidFill>
                  <a:srgbClr val="FF0000"/>
                </a:solidFill>
              </a:defRPr>
            </a:pPr>
            <a:r>
              <a:t>..\Documents\Moje publikačky\Model bg komunikacie_obrazok.doc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Object 4" descr="Objec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275"/>
            <a:ext cx="9144000" cy="67119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Prvky a procesy bk</a:t>
            </a:r>
          </a:p>
        </p:txBody>
      </p:sp>
      <p:sp>
        <p:nvSpPr>
          <p:cNvPr id="171" name="Rectangle 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500"/>
              </a:spcBef>
              <a:defRPr sz="2400"/>
            </a:pPr>
            <a:r>
              <a:t>EXPEDIENT, vysielač (EX)</a:t>
            </a:r>
          </a:p>
          <a:p>
            <a:pPr>
              <a:lnSpc>
                <a:spcPct val="90000"/>
              </a:lnSpc>
              <a:spcBef>
                <a:spcPts val="500"/>
              </a:spcBef>
              <a:defRPr sz="2400"/>
            </a:pPr>
            <a:r>
              <a:t>Kódovanie (K)</a:t>
            </a:r>
          </a:p>
          <a:p>
            <a:pPr>
              <a:lnSpc>
                <a:spcPct val="90000"/>
              </a:lnSpc>
              <a:spcBef>
                <a:spcPts val="500"/>
              </a:spcBef>
              <a:defRPr sz="2400"/>
            </a:pPr>
            <a:r>
              <a:t>PROTOTEXT (PT)</a:t>
            </a:r>
          </a:p>
          <a:p>
            <a:pPr>
              <a:lnSpc>
                <a:spcPct val="90000"/>
              </a:lnSpc>
              <a:spcBef>
                <a:spcPts val="500"/>
              </a:spcBef>
              <a:defRPr sz="2400"/>
            </a:pPr>
            <a:r>
              <a:t>Dekódovanie (DK)</a:t>
            </a:r>
          </a:p>
          <a:p>
            <a:pPr>
              <a:lnSpc>
                <a:spcPct val="90000"/>
              </a:lnSpc>
              <a:spcBef>
                <a:spcPts val="500"/>
              </a:spcBef>
              <a:defRPr sz="2400"/>
            </a:pPr>
            <a:r>
              <a:t>PERCIPIENT+EXPEDIENT, Bibliograf (PC1+EX1)</a:t>
            </a:r>
          </a:p>
          <a:p>
            <a:pPr>
              <a:lnSpc>
                <a:spcPct val="90000"/>
              </a:lnSpc>
              <a:spcBef>
                <a:spcPts val="500"/>
              </a:spcBef>
              <a:defRPr sz="2400"/>
            </a:pPr>
            <a:r>
              <a:t>Kódovanie v procese komprimačnej, kondenzačnej deskripcie (K1)</a:t>
            </a:r>
          </a:p>
          <a:p>
            <a:pPr>
              <a:lnSpc>
                <a:spcPct val="90000"/>
              </a:lnSpc>
              <a:spcBef>
                <a:spcPts val="500"/>
              </a:spcBef>
              <a:defRPr sz="2400"/>
            </a:pPr>
            <a:r>
              <a:t>METATEXT, bibliografický text, bibliografický záznam (MT)</a:t>
            </a:r>
          </a:p>
          <a:p>
            <a:pPr>
              <a:lnSpc>
                <a:spcPct val="90000"/>
              </a:lnSpc>
              <a:spcBef>
                <a:spcPts val="500"/>
              </a:spcBef>
              <a:defRPr sz="2400"/>
            </a:pPr>
            <a:r>
              <a:t>Dekódovanie (DK1)</a:t>
            </a:r>
          </a:p>
          <a:p>
            <a:pPr>
              <a:lnSpc>
                <a:spcPct val="90000"/>
              </a:lnSpc>
              <a:spcBef>
                <a:spcPts val="500"/>
              </a:spcBef>
              <a:defRPr sz="2400"/>
            </a:pPr>
            <a:r>
              <a:t>PERCIPIENT, prijímač, používateľ (PC)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Štruktúra bibliografického textu </a:t>
            </a:r>
          </a:p>
        </p:txBody>
      </p:sp>
      <p:sp>
        <p:nvSpPr>
          <p:cNvPr id="174" name="Rectangle 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457200" indent="-457200">
              <a:buAutoNum type="arabicPeriod"/>
            </a:pPr>
            <a:r>
              <a:t>Hľadisko vzniku</a:t>
            </a:r>
          </a:p>
          <a:p>
            <a:pPr marL="457200" indent="-457200">
              <a:buAutoNum type="arabicPeriod"/>
            </a:pPr>
            <a:r>
              <a:t>Hľadisko kompozície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Rectangle 2"/>
          <p:cNvSpPr txBox="1">
            <a:spLocks noGrp="1"/>
          </p:cNvSpPr>
          <p:nvPr>
            <p:ph type="title"/>
          </p:nvPr>
        </p:nvSpPr>
        <p:spPr>
          <a:xfrm>
            <a:off x="468312" y="260350"/>
            <a:ext cx="8229601" cy="1143000"/>
          </a:xfrm>
          <a:prstGeom prst="rect">
            <a:avLst/>
          </a:prstGeom>
        </p:spPr>
        <p:txBody>
          <a:bodyPr/>
          <a:lstStyle/>
          <a:p>
            <a:r>
              <a:t>Hľadisko vzniku</a:t>
            </a:r>
          </a:p>
        </p:txBody>
      </p:sp>
      <p:sp>
        <p:nvSpPr>
          <p:cNvPr id="177" name="Rectangle 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457200" indent="-457200">
              <a:lnSpc>
                <a:spcPct val="80000"/>
              </a:lnSpc>
              <a:spcBef>
                <a:spcPts val="600"/>
              </a:spcBef>
              <a:buAutoNum type="arabicPeriod"/>
              <a:defRPr sz="2800"/>
            </a:pPr>
            <a:r>
              <a:t>prebratý z dokumentu, napr. titulný list, tiráž, titulok, ... </a:t>
            </a: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buAutoNum type="arabicPeriod"/>
              <a:defRPr sz="2800"/>
            </a:pPr>
            <a:r>
              <a:t>prebratý a odvodený od textu dokumentu, napr. z predhovoru, záveru, hlavného textu ...</a:t>
            </a: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buAutoNum type="arabicPeriod"/>
              <a:defRPr sz="2800"/>
            </a:pPr>
            <a:r>
              <a:t>prebratý a odvodený z iných prameňov a pomôcok, napr. z encyklopédií, slovníkov, tezaurov ...</a:t>
            </a: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buAutoNum type="arabicPeriod"/>
              <a:defRPr sz="2800"/>
            </a:pPr>
            <a:r>
              <a:t>fixovaný v texte dokumentu vo forme prístupových výrazov, napr. hypertextové prvky, META-prvky ...</a:t>
            </a: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buAutoNum type="arabicPeriod"/>
              <a:defRPr sz="2800"/>
            </a:pPr>
            <a:r>
              <a:t>Elektronický, digitálny text s metadátami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Úvod</a:t>
            </a:r>
          </a:p>
        </p:txBody>
      </p:sp>
      <p:sp>
        <p:nvSpPr>
          <p:cNvPr id="101" name="Rectangle 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teória </a:t>
            </a:r>
            <a:r>
              <a:rPr i="1"/>
              <a:t>bibliografickej komunikácie</a:t>
            </a:r>
            <a:r>
              <a:t> - 1975 </a:t>
            </a:r>
          </a:p>
          <a:p>
            <a:pPr>
              <a:defRPr i="1"/>
            </a:pPr>
            <a:r>
              <a:t>nitrianska škola</a:t>
            </a:r>
            <a:r>
              <a:rPr i="0"/>
              <a:t> Františka Miku a Antona Popoviča, </a:t>
            </a:r>
          </a:p>
          <a:p>
            <a:r>
              <a:t>teórie textu, teórie literárnej komunikácie, teórie prekladu, jazykovednej štylistiky a koncepcie literárneho vzdelania</a:t>
            </a:r>
          </a:p>
          <a:p>
            <a:pPr>
              <a:defRPr i="1"/>
            </a:pPr>
            <a:r>
              <a:t>Statickoštrukturálna koncepcia versus komunikačný princíp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Hľadisko kompozície</a:t>
            </a:r>
          </a:p>
        </p:txBody>
      </p:sp>
      <p:sp>
        <p:nvSpPr>
          <p:cNvPr id="180" name="Rectangle 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jednotkový, napr. bibliografický záznam</a:t>
            </a:r>
          </a:p>
          <a:p>
            <a:r>
              <a:t>zložený, napr. množina bibliografických, strojom alebo okom čitateľných záznamov</a:t>
            </a:r>
          </a:p>
          <a:p>
            <a:r>
              <a:t>vnorený vo fulltexte, napr. META-prvky, hypertextové prvky, TEI ...</a:t>
            </a:r>
          </a:p>
          <a:p>
            <a:r>
              <a:t>samostatný, napr. bibliografický záznam, </a:t>
            </a:r>
          </a:p>
          <a:p>
            <a:r>
              <a:t>nesamostatný, napr. názov dokumentu, údaj o počte strán a pod. 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Funkcie bg. textu</a:t>
            </a:r>
          </a:p>
        </p:txBody>
      </p:sp>
      <p:sp>
        <p:nvSpPr>
          <p:cNvPr id="183" name="Rectangle 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609600" indent="-609600">
              <a:buAutoNum type="arabicPeriod"/>
              <a:defRPr i="1"/>
            </a:pPr>
            <a:r>
              <a:t>Substitučná funkcia</a:t>
            </a:r>
          </a:p>
          <a:p>
            <a:pPr marL="609600" indent="-609600">
              <a:buAutoNum type="arabicPeriod"/>
              <a:defRPr i="1"/>
            </a:pPr>
            <a:r>
              <a:t>Systematizačná funkcia</a:t>
            </a:r>
          </a:p>
          <a:p>
            <a:pPr marL="609600" indent="-609600">
              <a:buAutoNum type="arabicPeriod"/>
              <a:defRPr i="1"/>
            </a:pPr>
            <a:r>
              <a:t>Informačná funkcia</a:t>
            </a:r>
          </a:p>
          <a:p>
            <a:pPr marL="609600" indent="-609600">
              <a:buAutoNum type="arabicPeriod"/>
              <a:defRPr i="1"/>
            </a:pPr>
            <a:r>
              <a:t>Registračná funkcia </a:t>
            </a:r>
          </a:p>
          <a:p>
            <a:pPr marL="609600" indent="-609600">
              <a:buAutoNum type="arabicPeriod"/>
              <a:defRPr i="1"/>
            </a:pPr>
            <a:r>
              <a:t>Propagačná funkcia</a:t>
            </a:r>
          </a:p>
          <a:p>
            <a:pPr marL="609600" indent="-609600">
              <a:buAutoNum type="arabicPeriod"/>
              <a:defRPr i="1"/>
            </a:pPr>
            <a:r>
              <a:t>Receptívna funkcia </a:t>
            </a:r>
          </a:p>
          <a:p>
            <a:pPr marL="609600" indent="-609600">
              <a:buAutoNum type="arabicPeriod"/>
              <a:defRPr i="1"/>
            </a:pPr>
            <a:r>
              <a:t>Poznávacia funkcia</a:t>
            </a:r>
            <a:r>
              <a:rPr i="0"/>
              <a:t> 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i="1"/>
            </a:lvl1pPr>
          </a:lstStyle>
          <a:p>
            <a:r>
              <a:t>Substitučná funkcia</a:t>
            </a:r>
          </a:p>
        </p:txBody>
      </p:sp>
      <p:sp>
        <p:nvSpPr>
          <p:cNvPr id="186" name="Rectangle 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defRPr sz="2800"/>
            </a:pPr>
            <a:r>
              <a:t>Bibliografický text je </a:t>
            </a:r>
            <a:r>
              <a:rPr u="sng"/>
              <a:t>náhradou</a:t>
            </a:r>
            <a:r>
              <a:t>, </a:t>
            </a:r>
            <a:r>
              <a:rPr u="sng"/>
              <a:t>substituentom</a:t>
            </a:r>
            <a:r>
              <a:t> dokumentu, na základe ktorého vznikol. 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800"/>
            </a:pPr>
            <a:r>
              <a:t>Dokument je fyzicky a semioticky nahradený bibliografickým textom, ktorý môže dokument do určitej miery zastupovať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800"/>
            </a:pPr>
            <a:r>
              <a:t>Napr.: bibliografický záznam o dokumente v katalógu knižnice, záznam o dokumente v informačnom časopise alebo elektronickej báze údajov, kde je súčasťou záznamu abstrakt a pod.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i="1"/>
            </a:lvl1pPr>
          </a:lstStyle>
          <a:p>
            <a:r>
              <a:t>Systematizačná funkcia</a:t>
            </a:r>
          </a:p>
        </p:txBody>
      </p:sp>
      <p:sp>
        <p:nvSpPr>
          <p:cNvPr id="189" name="Rectangle 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defRPr sz="2800"/>
            </a:pPr>
            <a:r>
              <a:t>záznamy o dokumente majú klasifikačné znaky, indexy a kódy, prostredníctvom ktorých sa záznamy o dokumentoch dajú usporiadať do určitých skupín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800"/>
            </a:pPr>
            <a:r>
              <a:t>Nástroje systematizácie</a:t>
            </a: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defRPr sz="2400"/>
            </a:pPr>
            <a:r>
              <a:t>klasifikačné tabuľky a schémy, ako je napríklad Medzinárodné desatinné triedenie, Deweyho triedenie, </a:t>
            </a:r>
            <a:endParaRPr sz="2800"/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defRPr sz="2400"/>
            </a:pPr>
            <a:r>
              <a:t>tezaury, </a:t>
            </a:r>
            <a:endParaRPr sz="2800"/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defRPr sz="2400"/>
            </a:pPr>
            <a:r>
              <a:t>kódovníky, </a:t>
            </a:r>
            <a:endParaRPr sz="2800"/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defRPr sz="2400"/>
            </a:pPr>
            <a:r>
              <a:t>slovníky apod. 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i="1"/>
            </a:lvl1pPr>
          </a:lstStyle>
          <a:p>
            <a:r>
              <a:t>Informačná funkcia</a:t>
            </a:r>
          </a:p>
        </p:txBody>
      </p:sp>
      <p:sp>
        <p:nvSpPr>
          <p:cNvPr id="192" name="Rectangle 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defRPr sz="2800" i="1"/>
            </a:pPr>
            <a:endParaRPr/>
          </a:p>
          <a:p>
            <a:pPr>
              <a:lnSpc>
                <a:spcPct val="80000"/>
              </a:lnSpc>
              <a:spcBef>
                <a:spcPts val="600"/>
              </a:spcBef>
              <a:defRPr sz="2800"/>
            </a:pPr>
            <a:r>
              <a:t>spočíva v prenose a transformácii informácie nachádzajúcej sa v dokumente používateľovi. 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2800"/>
            </a:pPr>
            <a:r>
              <a:t>viaže sa na bibliografické údaje, konkrétne na textové hodnoty, zaznamenané v logickej štruktúre záznamu, ako sú polia, podpolia, kódované informácie, obsahovo-charakterizačné prvky, klasifikačné znaky, indexy a pod.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2800"/>
            </a:pPr>
            <a:r>
              <a:t>informačnú funkciu majú aj bibliografické prvky vnorené v digitálnom objekte a zámerne označené ako prístupové výrazy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i="1"/>
            </a:lvl1pPr>
          </a:lstStyle>
          <a:p>
            <a:r>
              <a:t>Registračná funkcia</a:t>
            </a:r>
          </a:p>
        </p:txBody>
      </p:sp>
      <p:sp>
        <p:nvSpPr>
          <p:cNvPr id="195" name="Rectangle 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bibliografický text registruje, zaznamenáva fakt, že dokument existuje, a to na takej úrovni, ktorá je dostatočná na jeho vyhľadanie a získanie</a:t>
            </a:r>
          </a:p>
          <a:p>
            <a:endParaRPr/>
          </a:p>
          <a:p>
            <a:r>
              <a:t>Napr.: bibliografický odkaz, kníhkupecký záznam</a:t>
            </a: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i="1"/>
            </a:lvl1pPr>
          </a:lstStyle>
          <a:p>
            <a:r>
              <a:t>Propagačná funkcia</a:t>
            </a:r>
          </a:p>
        </p:txBody>
      </p:sp>
      <p:sp>
        <p:nvSpPr>
          <p:cNvPr id="198" name="Rectangle 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500"/>
              </a:spcBef>
              <a:defRPr sz="2400"/>
            </a:pPr>
            <a:r>
              <a:t>Táto funkcia má dve stránky. 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400"/>
            </a:pPr>
            <a:r>
              <a:t>1) Realizuje sa cez špeciálne bibliografické texty, ako je napríklad odporúčajúca bibliografia, vydavateľská bibliografia, odporúčajúca anotácia, 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400"/>
            </a:pPr>
            <a:r>
              <a:t>2) uplatňuje sa priamo v komunikačnom postoji, v komunikačnej stratégii konkrétnych bibliograficko-informačných systémov, cez kritériá výberu dokumentov na spracovania. </a:t>
            </a:r>
          </a:p>
          <a:p>
            <a:pPr marL="742950" lvl="1" indent="-285750">
              <a:lnSpc>
                <a:spcPct val="80000"/>
              </a:lnSpc>
              <a:spcBef>
                <a:spcPts val="400"/>
              </a:spcBef>
              <a:defRPr sz="2000"/>
            </a:pPr>
            <a:r>
              <a:t>Tejto stratégii potom môže byť podriadená aj kompozícia a úprava bibliografických textov. Napríklad služba LISA vyberá a zverejňuje záznamy o určitých vybratých dokumentoch (seriálových publikáciách) a keďže výber je kvalifikovaný a relatívne reprezentatívny, možno tieto texty považovať aj za </a:t>
            </a:r>
            <a:r>
              <a:rPr i="1"/>
              <a:t>odporúčajúce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i="1"/>
            </a:lvl1pPr>
          </a:lstStyle>
          <a:p>
            <a:r>
              <a:t>Receptívna funkcia</a:t>
            </a:r>
          </a:p>
        </p:txBody>
      </p:sp>
      <p:sp>
        <p:nvSpPr>
          <p:cNvPr id="201" name="Rectangle 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400"/>
              </a:spcBef>
              <a:defRPr sz="2000"/>
            </a:pPr>
            <a:r>
              <a:t>Bibliografický text poskytuje používateľovi </a:t>
            </a:r>
            <a:r>
              <a:rPr u="sng"/>
              <a:t>návod na príjem informácií a poznatkov</a:t>
            </a:r>
            <a:r>
              <a:t> obsiahnutých v dokumentoch. 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2000"/>
            </a:pPr>
            <a:r>
              <a:t>Receptívnosť sa uplatňuje najmä v súborných informatických textoch, ako sú napríklad bibliografické súpisy. </a:t>
            </a:r>
          </a:p>
          <a:p>
            <a:pPr>
              <a:lnSpc>
                <a:spcPct val="80000"/>
              </a:lnSpc>
              <a:defRPr sz="2000"/>
            </a:pPr>
            <a:endParaRPr/>
          </a:p>
          <a:p>
            <a:pPr>
              <a:lnSpc>
                <a:spcPct val="80000"/>
              </a:lnSpc>
              <a:spcBef>
                <a:spcPts val="400"/>
              </a:spcBef>
              <a:defRPr sz="2000"/>
            </a:pPr>
            <a:r>
              <a:t>Napr.: bibliografická štúdia, metodické poznámky, metodický úvod, návody na používanie záznamov, registrov, rozborové, komparačné, výhľadové a prehľadové štúdie, ktoré vychádzajú z rozsiahleho bibliografického prieskumu a naznačujú spôsob a dôvody prístupu k dokumentom a tým vlastne pripravujú používateľa na určité spôsoby percepcie. 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2000"/>
            </a:pPr>
            <a:r>
              <a:t>Cieľom informatického recepčného návodu je </a:t>
            </a:r>
            <a:r>
              <a:rPr u="sng"/>
              <a:t>získať používateľa pre bibliografickú komunikáciu.</a:t>
            </a: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i="1"/>
            </a:lvl1pPr>
          </a:lstStyle>
          <a:p>
            <a:r>
              <a:t>Poznávacia funkcia</a:t>
            </a:r>
          </a:p>
        </p:txBody>
      </p:sp>
      <p:sp>
        <p:nvSpPr>
          <p:cNvPr id="204" name="Rectangle 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81000" indent="-381000">
              <a:lnSpc>
                <a:spcPct val="80000"/>
              </a:lnSpc>
              <a:spcBef>
                <a:spcPts val="400"/>
              </a:spcBef>
              <a:defRPr sz="2000"/>
            </a:pPr>
            <a:r>
              <a:t>Bg. texty:</a:t>
            </a:r>
          </a:p>
          <a:p>
            <a:pPr marL="381000" indent="-381000">
              <a:lnSpc>
                <a:spcPct val="80000"/>
              </a:lnSpc>
              <a:spcBef>
                <a:spcPts val="400"/>
              </a:spcBef>
              <a:buAutoNum type="arabicPeriod"/>
              <a:defRPr sz="2000"/>
            </a:pPr>
            <a:r>
              <a:t>jednotkové </a:t>
            </a:r>
          </a:p>
          <a:p>
            <a:pPr marL="381000" indent="-381000">
              <a:lnSpc>
                <a:spcPct val="80000"/>
              </a:lnSpc>
              <a:spcBef>
                <a:spcPts val="400"/>
              </a:spcBef>
              <a:buAutoNum type="arabicPeriod"/>
              <a:defRPr sz="2000"/>
            </a:pPr>
            <a:r>
              <a:t>množinové (súborné). </a:t>
            </a:r>
          </a:p>
          <a:p>
            <a:pPr marL="381000" indent="-381000">
              <a:lnSpc>
                <a:spcPct val="80000"/>
              </a:lnSpc>
              <a:buAutoNum type="arabicPeriod"/>
              <a:defRPr sz="2000"/>
            </a:pPr>
            <a:endParaRPr/>
          </a:p>
          <a:p>
            <a:pPr marL="381000" indent="-381000">
              <a:lnSpc>
                <a:spcPct val="80000"/>
              </a:lnSpc>
              <a:spcBef>
                <a:spcPts val="400"/>
              </a:spcBef>
              <a:defRPr sz="2000"/>
            </a:pPr>
            <a:r>
              <a:t>Konečným a hlavným zmyslom bibliografickej komunikácie totiž nie je poznávanie dokumentov, ale poznávanie sveta, teda objektov a javov objektívnej reality, hoci aj nepriamo, skrz dokumenty. </a:t>
            </a:r>
          </a:p>
          <a:p>
            <a:pPr marL="381000" indent="-381000">
              <a:lnSpc>
                <a:spcPct val="80000"/>
              </a:lnSpc>
              <a:spcBef>
                <a:spcPts val="400"/>
              </a:spcBef>
              <a:defRPr sz="2000"/>
            </a:pPr>
            <a:r>
              <a:t>Zmysel využívania bibliografických textov ukazujúcich cestu k dokumentom alebo ich priamo nahrádzajúcich, nie je spravidla v samoúčelnom uspokojovaní </a:t>
            </a:r>
            <a:r>
              <a:rPr i="1"/>
              <a:t>zvedavosti </a:t>
            </a:r>
            <a:r>
              <a:t>používateľa. </a:t>
            </a:r>
          </a:p>
          <a:p>
            <a:pPr marL="381000" indent="-381000">
              <a:lnSpc>
                <a:spcPct val="80000"/>
              </a:lnSpc>
              <a:spcBef>
                <a:spcPts val="400"/>
              </a:spcBef>
              <a:defRPr sz="2000" u="sng"/>
            </a:pPr>
            <a:r>
              <a:t>Aj dokumenty aj bibliografické texty mu slúžia ako nástroje poznávania a pretvárania sveta.</a:t>
            </a:r>
            <a:r>
              <a:rPr u="none"/>
              <a:t> 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Záver - tézy</a:t>
            </a:r>
          </a:p>
        </p:txBody>
      </p:sp>
      <p:sp>
        <p:nvSpPr>
          <p:cNvPr id="207" name="Rectangle 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533400" indent="-533400">
              <a:lnSpc>
                <a:spcPct val="80000"/>
              </a:lnSpc>
              <a:spcBef>
                <a:spcPts val="600"/>
              </a:spcBef>
              <a:buAutoNum type="arabicPeriod"/>
              <a:defRPr sz="2800" i="1"/>
            </a:pPr>
            <a:r>
              <a:t>V postmodernej bibliografii</a:t>
            </a:r>
            <a:r>
              <a:rPr i="0"/>
              <a:t> sa informatizačné tendencie (IKT) a globalizačné trendy dotýkajú všetkých </a:t>
            </a:r>
            <a:r>
              <a:t>prvkov a zložiek bibliografickej komunikácie</a:t>
            </a:r>
            <a:r>
              <a:rPr i="0"/>
              <a:t> </a:t>
            </a:r>
          </a:p>
          <a:p>
            <a:pPr marL="533400" indent="-533400">
              <a:lnSpc>
                <a:spcPct val="80000"/>
              </a:lnSpc>
              <a:spcBef>
                <a:spcPts val="600"/>
              </a:spcBef>
              <a:buAutoNum type="arabicPeriod"/>
              <a:defRPr sz="2800"/>
            </a:pPr>
            <a:r>
              <a:t>V porovnaní s uplynulými desaťročiami došlo k prudkému </a:t>
            </a:r>
            <a:r>
              <a:rPr i="1"/>
              <a:t>rozvoju v univerze dokumentov </a:t>
            </a:r>
          </a:p>
          <a:p>
            <a:pPr marL="533400" indent="-533400">
              <a:lnSpc>
                <a:spcPct val="80000"/>
              </a:lnSpc>
              <a:spcBef>
                <a:spcPts val="600"/>
              </a:spcBef>
              <a:buAutoNum type="arabicPeriod"/>
              <a:defRPr sz="2800"/>
            </a:pPr>
            <a:r>
              <a:t>Predmetom bibliografie nie sú len knihy a časopisy a tlačené texty. </a:t>
            </a:r>
          </a:p>
          <a:p>
            <a:pPr marL="533400" indent="-533400">
              <a:lnSpc>
                <a:spcPct val="80000"/>
              </a:lnSpc>
              <a:spcBef>
                <a:spcPts val="600"/>
              </a:spcBef>
              <a:buAutoNum type="arabicPeriod"/>
              <a:defRPr sz="2800"/>
            </a:pPr>
            <a:r>
              <a:t>Univerzum dokumentov sa značne </a:t>
            </a:r>
            <a:r>
              <a:rPr i="1"/>
              <a:t>diverzifikuje,</a:t>
            </a:r>
            <a:r>
              <a:t> pokiaľ ide o </a:t>
            </a:r>
            <a:r>
              <a:rPr i="1"/>
              <a:t>druhy</a:t>
            </a:r>
            <a:r>
              <a:t> dokumentov a </a:t>
            </a:r>
            <a:r>
              <a:rPr i="1"/>
              <a:t>nosiče </a:t>
            </a:r>
            <a:r>
              <a:t>informácií. 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Zdroje teórie </a:t>
            </a:r>
          </a:p>
        </p:txBody>
      </p:sp>
      <p:sp>
        <p:nvSpPr>
          <p:cNvPr id="104" name="Rectangle 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defRPr i="1"/>
            </a:pPr>
            <a:r>
              <a:t>kybernetická teória informácie </a:t>
            </a:r>
          </a:p>
          <a:p>
            <a:pPr>
              <a:defRPr i="1"/>
            </a:pPr>
            <a:r>
              <a:t>teória textu</a:t>
            </a:r>
          </a:p>
          <a:p>
            <a:pPr>
              <a:defRPr i="1"/>
            </a:pPr>
            <a:r>
              <a:t>teória množín</a:t>
            </a:r>
          </a:p>
          <a:p>
            <a:pPr>
              <a:defRPr i="1"/>
            </a:pPr>
            <a:r>
              <a:t>teória objektovo-orientovaného modelovania</a:t>
            </a: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Závery – tézy 2</a:t>
            </a:r>
          </a:p>
        </p:txBody>
      </p:sp>
      <p:sp>
        <p:nvSpPr>
          <p:cNvPr id="210" name="Rectangle 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81000" indent="-381000">
              <a:lnSpc>
                <a:spcPct val="80000"/>
              </a:lnSpc>
              <a:spcBef>
                <a:spcPts val="400"/>
              </a:spcBef>
              <a:buAutoNum type="arabicPeriod"/>
              <a:defRPr sz="2000"/>
            </a:pPr>
            <a:r>
              <a:t>Rozvoj </a:t>
            </a:r>
            <a:r>
              <a:rPr u="sng"/>
              <a:t>organizačných a metodických</a:t>
            </a:r>
            <a:r>
              <a:t> nástrojov</a:t>
            </a:r>
          </a:p>
          <a:p>
            <a:pPr marL="381000" indent="-381000">
              <a:lnSpc>
                <a:spcPct val="80000"/>
              </a:lnSpc>
              <a:spcBef>
                <a:spcPts val="400"/>
              </a:spcBef>
              <a:buAutoNum type="arabicPeriod"/>
              <a:defRPr sz="2000"/>
            </a:pPr>
            <a:r>
              <a:t>Postmoderná bibliografia je spojená s jej </a:t>
            </a:r>
            <a:r>
              <a:rPr i="1" u="sng"/>
              <a:t>formou</a:t>
            </a:r>
            <a:r>
              <a:rPr i="1"/>
              <a:t>.</a:t>
            </a:r>
            <a:r>
              <a:t> </a:t>
            </a:r>
          </a:p>
          <a:p>
            <a:pPr marL="381000" indent="-381000">
              <a:lnSpc>
                <a:spcPct val="80000"/>
              </a:lnSpc>
              <a:spcBef>
                <a:spcPts val="400"/>
              </a:spcBef>
              <a:buAutoNum type="arabicPeriod"/>
              <a:defRPr sz="2000"/>
            </a:pPr>
            <a:r>
              <a:t>Moderná bibliografia je </a:t>
            </a:r>
            <a:r>
              <a:rPr i="1" u="sng"/>
              <a:t>postpapierová bibliografia</a:t>
            </a:r>
            <a:r>
              <a:t>. </a:t>
            </a:r>
          </a:p>
          <a:p>
            <a:pPr marL="381000" indent="-381000">
              <a:lnSpc>
                <a:spcPct val="80000"/>
              </a:lnSpc>
              <a:spcBef>
                <a:spcPts val="400"/>
              </a:spcBef>
              <a:buAutoNum type="arabicPeriod"/>
              <a:defRPr sz="2000"/>
            </a:pPr>
            <a:r>
              <a:t>Štandardom sa stal </a:t>
            </a:r>
            <a:r>
              <a:rPr i="1" u="sng"/>
              <a:t>počítačový bibliografický záznam</a:t>
            </a:r>
            <a:r>
              <a:t>. </a:t>
            </a:r>
          </a:p>
          <a:p>
            <a:pPr marL="381000" indent="-381000">
              <a:lnSpc>
                <a:spcPct val="80000"/>
              </a:lnSpc>
              <a:spcBef>
                <a:spcPts val="400"/>
              </a:spcBef>
              <a:buAutoNum type="arabicPeriod"/>
              <a:defRPr sz="2000"/>
            </a:pPr>
            <a:r>
              <a:t>Postmoderná bibliografia - nie len zameranie na </a:t>
            </a:r>
            <a:r>
              <a:rPr i="1"/>
              <a:t>formálny identifikačný popis</a:t>
            </a:r>
            <a:r>
              <a:t> dokumentu. </a:t>
            </a:r>
          </a:p>
          <a:p>
            <a:pPr marL="381000" indent="-381000">
              <a:lnSpc>
                <a:spcPct val="80000"/>
              </a:lnSpc>
              <a:spcBef>
                <a:spcPts val="400"/>
              </a:spcBef>
              <a:buAutoNum type="arabicPeriod"/>
              <a:defRPr sz="2000"/>
            </a:pPr>
            <a:r>
              <a:t>Počítačové záznamy v štruktúre </a:t>
            </a:r>
            <a:r>
              <a:rPr u="sng"/>
              <a:t>formátov MARC</a:t>
            </a:r>
            <a:r>
              <a:t> umožňujú </a:t>
            </a:r>
            <a:r>
              <a:rPr i="1"/>
              <a:t>hĺbkové spracovanie dokumentov</a:t>
            </a:r>
            <a:r>
              <a:t> a umožňujú vykonávať veľmi </a:t>
            </a:r>
            <a:r>
              <a:rPr i="1"/>
              <a:t>dôkladný bibliograficko-informačný prieskum</a:t>
            </a:r>
            <a:r>
              <a:t>. </a:t>
            </a:r>
          </a:p>
          <a:p>
            <a:pPr marL="381000" indent="-381000">
              <a:lnSpc>
                <a:spcPct val="80000"/>
              </a:lnSpc>
              <a:spcBef>
                <a:spcPts val="400"/>
              </a:spcBef>
              <a:buAutoNum type="arabicPeriod"/>
              <a:defRPr sz="2000"/>
            </a:pPr>
            <a:r>
              <a:t>Sofistikované </a:t>
            </a:r>
            <a:r>
              <a:rPr u="sng"/>
              <a:t>softvéry</a:t>
            </a:r>
            <a:r>
              <a:t> umožňujú spájať bibliografický popis s úplnými textami dokumentov alebo s multimédiami, využívať súbory autorít, pracovať v integrovanom a používateľsky komfortnom prostredí, využívať nástroje Word Wide Webu a pod. </a:t>
            </a: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Závery – tézy 3</a:t>
            </a:r>
          </a:p>
        </p:txBody>
      </p:sp>
      <p:sp>
        <p:nvSpPr>
          <p:cNvPr id="213" name="Rectangle 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609600" indent="-609600">
              <a:buAutoNum type="arabicPeriod"/>
            </a:lvl1pPr>
          </a:lstStyle>
          <a:p>
            <a:r>
              <a:t>Postmoderná bibliografia využíva štruktúry formátov MARC v bibliografickom spracovaní, v tvorbe a využívaní heslárov (autorít) a prácu s vlastníckymi údajmi (holdingy).  </a:t>
            </a:r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68680">
              <a:defRPr sz="3800" i="1"/>
            </a:lvl1pPr>
          </a:lstStyle>
          <a:p>
            <a:r>
              <a:t>Štrukturálna a hypertextová tendencia</a:t>
            </a:r>
          </a:p>
        </p:txBody>
      </p:sp>
      <p:sp>
        <p:nvSpPr>
          <p:cNvPr id="216" name="Rectangle 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533400" indent="-533400">
              <a:lnSpc>
                <a:spcPct val="90000"/>
              </a:lnSpc>
              <a:buSzTx/>
              <a:buNone/>
            </a:pPr>
            <a:r>
              <a:t>Vo vzťahu k </a:t>
            </a:r>
            <a:r>
              <a:rPr i="1"/>
              <a:t>bibliografickému textu</a:t>
            </a:r>
            <a:r>
              <a:t> a </a:t>
            </a:r>
            <a:r>
              <a:rPr i="1"/>
              <a:t>textu dokumentu</a:t>
            </a:r>
            <a:r>
              <a:t> sa rozvíjajú dve hlavné konvergujúce tendencie: </a:t>
            </a:r>
            <a:r>
              <a:rPr i="1"/>
              <a:t>štrukturálna a hypertextová</a:t>
            </a:r>
            <a:r>
              <a:t>. </a:t>
            </a:r>
          </a:p>
          <a:p>
            <a:pPr marL="1295400" lvl="2" indent="-381000">
              <a:lnSpc>
                <a:spcPct val="90000"/>
              </a:lnSpc>
              <a:spcBef>
                <a:spcPts val="500"/>
              </a:spcBef>
              <a:defRPr sz="2400" i="1"/>
            </a:pPr>
            <a:r>
              <a:t>štrukturálna</a:t>
            </a:r>
            <a:r>
              <a:rPr i="0"/>
              <a:t> - je evolučná, vnútrobibliografická. jej dokladom je sústavne zdokonaľovaný systém formátu MARC, najmä formátu MARC21. </a:t>
            </a:r>
          </a:p>
          <a:p>
            <a:pPr marL="1295400" lvl="2" indent="-381000">
              <a:lnSpc>
                <a:spcPct val="90000"/>
              </a:lnSpc>
              <a:spcBef>
                <a:spcPts val="500"/>
              </a:spcBef>
              <a:defRPr sz="2400" i="1"/>
            </a:pPr>
            <a:r>
              <a:t>hypertextová</a:t>
            </a:r>
            <a:r>
              <a:rPr i="0"/>
              <a:t> - je mimobibliografickej proveniencie. Viaže sa na informačné technológie, počítačovú lingvistiku a elektronické publikovanie (bibliografické popisné metadáta) </a:t>
            </a:r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Manažment znalostí</a:t>
            </a:r>
          </a:p>
        </p:txBody>
      </p:sp>
      <p:sp>
        <p:nvSpPr>
          <p:cNvPr id="219" name="Rectangle 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 i="1"/>
            </a:pPr>
            <a:r>
              <a:t>od manažmentu záznamov</a:t>
            </a:r>
            <a:r>
              <a:rPr i="0"/>
              <a:t> o dokumentoch </a:t>
            </a:r>
            <a:r>
              <a:t>k manažmentu údajov a znalostí</a:t>
            </a:r>
          </a:p>
          <a:p>
            <a:pPr>
              <a:lnSpc>
                <a:spcPct val="90000"/>
              </a:lnSpc>
              <a:defRPr i="1"/>
            </a:pPr>
            <a:r>
              <a:t>profesia bibliografa</a:t>
            </a:r>
            <a:r>
              <a:rPr i="0"/>
              <a:t> si </a:t>
            </a:r>
            <a:r>
              <a:t>vyžaduje zvládnutie informačnej technológie</a:t>
            </a:r>
            <a:r>
              <a:rPr i="0"/>
              <a:t>. </a:t>
            </a:r>
          </a:p>
          <a:p>
            <a:pPr>
              <a:lnSpc>
                <a:spcPct val="90000"/>
              </a:lnSpc>
            </a:pPr>
            <a:r>
              <a:t>produkovanie množstva čiastkových papierových bibliografických súborov sa stalo neefektívnym z ekonomického ako aj z informačného hľadiska. </a:t>
            </a:r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IKT</a:t>
            </a:r>
          </a:p>
        </p:txBody>
      </p:sp>
      <p:sp>
        <p:nvSpPr>
          <p:cNvPr id="222" name="Rectangle 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defRPr sz="2800"/>
            </a:pPr>
            <a:r>
              <a:t>Počítačové bibliografické záznamy sa uchovávajú v  </a:t>
            </a:r>
            <a:r>
              <a:rPr i="1"/>
              <a:t>databázových systémoch</a:t>
            </a:r>
            <a:r>
              <a:t> a sú dostupné cez globálne </a:t>
            </a:r>
            <a:r>
              <a:rPr i="1"/>
              <a:t>počítačové siete</a:t>
            </a:r>
            <a:r>
              <a:t> (World Wide Web). 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2800"/>
            </a:pPr>
            <a:r>
              <a:t>Technologická infraštruktúra </a:t>
            </a:r>
            <a:r>
              <a:rPr i="1"/>
              <a:t>Internetu a WWW</a:t>
            </a:r>
            <a:r>
              <a:t> otvára pre bibliografické služby úplne nové horizonty. 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2800" i="1"/>
            </a:pPr>
            <a:r>
              <a:t>Bibliografia pred internetom</a:t>
            </a:r>
            <a:r>
              <a:rPr i="0"/>
              <a:t> </a:t>
            </a:r>
            <a:r>
              <a:t>bibliografia s internetom</a:t>
            </a:r>
            <a:r>
              <a:rPr i="0"/>
              <a:t>.   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2800"/>
            </a:pPr>
            <a:r>
              <a:t>Od papierových katalógov k verejne online prístupným katalógom (OPAC).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Teória informácie</a:t>
            </a:r>
          </a:p>
        </p:txBody>
      </p:sp>
      <p:sp>
        <p:nvSpPr>
          <p:cNvPr id="107" name="Rectangle 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500"/>
              </a:spcBef>
              <a:defRPr sz="2400" i="1"/>
            </a:pPr>
            <a:r>
              <a:t>Teória informácie</a:t>
            </a:r>
            <a:r>
              <a:rPr i="0"/>
              <a:t>  - </a:t>
            </a:r>
            <a:r>
              <a:t>komunikačný princíp</a:t>
            </a:r>
          </a:p>
          <a:p>
            <a:pPr>
              <a:lnSpc>
                <a:spcPct val="90000"/>
              </a:lnSpc>
              <a:spcBef>
                <a:spcPts val="500"/>
              </a:spcBef>
              <a:defRPr sz="2400" i="1"/>
            </a:pPr>
            <a:r>
              <a:t>Teória textu</a:t>
            </a:r>
            <a:r>
              <a:rPr i="0"/>
              <a:t> </a:t>
            </a:r>
          </a:p>
          <a:p>
            <a:pPr>
              <a:lnSpc>
                <a:spcPct val="90000"/>
              </a:lnSpc>
              <a:spcBef>
                <a:spcPts val="500"/>
              </a:spcBef>
              <a:defRPr sz="2400" i="1"/>
            </a:pPr>
            <a:r>
              <a:t>Od lingvistickej stránky</a:t>
            </a:r>
            <a:r>
              <a:rPr i="0"/>
              <a:t> (jazyk) 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2000" i="1"/>
            </a:pPr>
            <a:r>
              <a:t>sémantický aspekt</a:t>
            </a:r>
            <a:r>
              <a:rPr i="0"/>
              <a:t> (téma, výrazový posun v bibliografickom texte), </a:t>
            </a:r>
            <a:endParaRPr sz="2800"/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2000" i="1"/>
            </a:pPr>
            <a:r>
              <a:t>semiotický, resp. štylistický a komunikačný aspekt</a:t>
            </a:r>
            <a:r>
              <a:rPr i="0"/>
              <a:t> (znakovosť, komunikácia znaku). </a:t>
            </a:r>
            <a:endParaRPr sz="2800"/>
          </a:p>
          <a:p>
            <a:pPr>
              <a:lnSpc>
                <a:spcPct val="90000"/>
              </a:lnSpc>
              <a:spcBef>
                <a:spcPts val="500"/>
              </a:spcBef>
              <a:defRPr sz="2400"/>
            </a:pPr>
            <a:r>
              <a:t>v teórii bibliografickej komunikácii ide o analógiu s teóriou prekladu, v ktorej sa preklad považuje za </a:t>
            </a:r>
            <a:r>
              <a:rPr i="1"/>
              <a:t>komunikačný akt</a:t>
            </a:r>
            <a:r>
              <a:t>, v ktorom je preklad je textotvorná operácia, “štylistické modelovanie prototextu jeho prekladovým metatextom” (Popovič, 1983, s. 164). 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Preklad </a:t>
            </a:r>
          </a:p>
        </p:txBody>
      </p:sp>
      <p:sp>
        <p:nvSpPr>
          <p:cNvPr id="110" name="Rectangle 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defRPr sz="2800"/>
            </a:pPr>
            <a:r>
              <a:t>v prípade prekladu i v prípade tvorby bibliografického textu dochádza k tzv. </a:t>
            </a:r>
            <a:r>
              <a:rPr i="1"/>
              <a:t>výrazovému posunu</a:t>
            </a:r>
            <a:r>
              <a:t>, 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800"/>
            </a:pPr>
            <a:r>
              <a:t>problematika </a:t>
            </a:r>
            <a:r>
              <a:rPr i="1"/>
              <a:t>výrazového posunu a invariantnosti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800"/>
            </a:pPr>
            <a:r>
              <a:t>v bibliografickom prieskume sa môže využiť len to, čo sa nachádza v bibliografickom texte. 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800"/>
            </a:pPr>
            <a:r>
              <a:t>štruktúra bibliografického textu - hlavný predmet záujmu teórie bibliografie</a:t>
            </a:r>
            <a:br/>
            <a:endParaRPr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marL="536447" indent="-536447" defTabSz="585215">
              <a:defRPr sz="2048" b="1"/>
            </a:pPr>
            <a:br/>
            <a:r>
              <a:t>Prečo bibliografická komunikácia?</a:t>
            </a:r>
            <a:r>
              <a:rPr sz="2559"/>
              <a:t> </a:t>
            </a:r>
            <a:br>
              <a:rPr sz="2559"/>
            </a:br>
            <a:endParaRPr sz="2559"/>
          </a:p>
        </p:txBody>
      </p:sp>
      <p:sp>
        <p:nvSpPr>
          <p:cNvPr id="113" name="Rectangle 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sz="2800"/>
            </a:pPr>
            <a:r>
              <a:t>v modeli bibliografickej komunikácie sa ukazujú hlavné</a:t>
            </a:r>
            <a:r>
              <a:rPr u="sng"/>
              <a:t> prvky </a:t>
            </a:r>
            <a:r>
              <a:t>a </a:t>
            </a:r>
            <a:r>
              <a:rPr u="sng"/>
              <a:t>procesy</a:t>
            </a:r>
            <a:r>
              <a:t> bibliografie; </a:t>
            </a:r>
          </a:p>
          <a:p>
            <a:pPr>
              <a:spcBef>
                <a:spcPts val="600"/>
              </a:spcBef>
              <a:defRPr sz="2800"/>
            </a:pPr>
            <a:r>
              <a:t>bibliografia ako špecifická homogénna štruktúra</a:t>
            </a:r>
          </a:p>
          <a:p>
            <a:pPr>
              <a:spcBef>
                <a:spcPts val="600"/>
              </a:spcBef>
              <a:defRPr sz="2800"/>
            </a:pPr>
            <a:r>
              <a:t>bibliografická komunikácia je najvšeobecnejšie teoretické východisko pre skúmanie bibliografie cez jej základné </a:t>
            </a:r>
            <a:r>
              <a:rPr u="sng"/>
              <a:t>prvky</a:t>
            </a:r>
            <a:r>
              <a:t>, zložky a ich funkcie. </a:t>
            </a:r>
          </a:p>
          <a:p>
            <a:pPr>
              <a:spcBef>
                <a:spcPts val="600"/>
              </a:spcBef>
              <a:defRPr sz="2800"/>
            </a:pPr>
            <a:r>
              <a:t>v modeli bibliografickej komunikácie sa odhaľuje funkčná štruktúra systému 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t>Význam komunikačného prístupu</a:t>
            </a:r>
          </a:p>
        </p:txBody>
      </p:sp>
      <p:sp>
        <p:nvSpPr>
          <p:cNvPr id="116" name="Rectangle 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ts val="500"/>
              </a:spcBef>
              <a:defRPr sz="2400"/>
            </a:pPr>
            <a:r>
              <a:t>Model bibliografickej komunikácie odkrýva princípy štrukturácie bibliografického textu.</a:t>
            </a:r>
          </a:p>
          <a:p>
            <a:pPr marL="609600" indent="-609600">
              <a:lnSpc>
                <a:spcPct val="90000"/>
              </a:lnSpc>
              <a:spcBef>
                <a:spcPts val="500"/>
              </a:spcBef>
              <a:defRPr sz="2400"/>
            </a:pPr>
            <a:r>
              <a:t>Komunikačné hľadisko umožňuje skúmať nielen texty - produkty bibliografických spracovateľských operácií, ale aj komunikačné postoje subjektov komunikácie, čiže sociopsychologický aspekt.</a:t>
            </a:r>
          </a:p>
          <a:p>
            <a:pPr marL="609600" indent="-609600">
              <a:lnSpc>
                <a:spcPct val="90000"/>
              </a:lnSpc>
              <a:spcBef>
                <a:spcPts val="500"/>
              </a:spcBef>
              <a:defRPr sz="2400"/>
            </a:pPr>
            <a:r>
              <a:t>Komunikačné hľadisko je východiskom pre skúmanie nielen metatextotvorných operácií, ale aj pre typológiu žánrov. </a:t>
            </a:r>
          </a:p>
          <a:p>
            <a:pPr marL="609600" indent="-609600">
              <a:lnSpc>
                <a:spcPct val="90000"/>
              </a:lnSpc>
              <a:spcBef>
                <a:spcPts val="500"/>
              </a:spcBef>
              <a:defRPr sz="2400"/>
            </a:pPr>
            <a:r>
              <a:t>Koncepcia bibliografickej komunikácie prekonáva statickoštrukturálnu koncepciu bibliografie a umožňuje akcentovať jej dynamiku a otvorenosť 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</a:t>
            </a:r>
          </a:p>
        </p:txBody>
      </p:sp>
      <p:sp>
        <p:nvSpPr>
          <p:cNvPr id="119" name="Rectangle 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defRPr i="1"/>
            </a:pPr>
            <a:r>
              <a:t>bibliografická komunikácie</a:t>
            </a:r>
            <a:r>
              <a:rPr i="0"/>
              <a:t> je založená na </a:t>
            </a:r>
            <a:r>
              <a:rPr u="sng"/>
              <a:t>texte</a:t>
            </a:r>
            <a:r>
              <a:rPr i="0"/>
              <a:t> </a:t>
            </a:r>
          </a:p>
          <a:p>
            <a:r>
              <a:t>opozícia</a:t>
            </a:r>
            <a:r>
              <a:rPr i="1"/>
              <a:t> prototext - metatext</a:t>
            </a:r>
            <a:r>
              <a:t>, </a:t>
            </a:r>
          </a:p>
          <a:p>
            <a:r>
              <a:t>opozícia </a:t>
            </a:r>
            <a:r>
              <a:rPr i="1"/>
              <a:t>komunikát - metakomunikát</a:t>
            </a:r>
            <a:r>
              <a:t>. </a:t>
            </a:r>
          </a:p>
          <a:p>
            <a:r>
              <a:t>bibliografická komunikácia je vlastne </a:t>
            </a:r>
            <a:r>
              <a:rPr i="1"/>
              <a:t>metakomunikáciou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Predvolený návrh">
  <a:themeElements>
    <a:clrScheme name="Predvolený návrh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Predvolený návrh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Predvolený návrh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redvolený návrh">
  <a:themeElements>
    <a:clrScheme name="Predvolený návrh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Predvolený návrh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Predvolený návrh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C599D23510A08448081F7EECBA4A6D4" ma:contentTypeVersion="6" ma:contentTypeDescription="Umožňuje vytvoriť nový dokument." ma:contentTypeScope="" ma:versionID="a275914c2916c190bf19021f5db6365c">
  <xsd:schema xmlns:xsd="http://www.w3.org/2001/XMLSchema" xmlns:xs="http://www.w3.org/2001/XMLSchema" xmlns:p="http://schemas.microsoft.com/office/2006/metadata/properties" xmlns:ns2="606c038c-a783-49f2-9e13-52b41ac48c69" xmlns:ns3="8043dc2c-b784-46be-9d9e-5af77327f28e" targetNamespace="http://schemas.microsoft.com/office/2006/metadata/properties" ma:root="true" ma:fieldsID="ded21b7dea23306e8b0458f468d858ae" ns2:_="" ns3:_="">
    <xsd:import namespace="606c038c-a783-49f2-9e13-52b41ac48c69"/>
    <xsd:import namespace="8043dc2c-b784-46be-9d9e-5af77327f2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6c038c-a783-49f2-9e13-52b41ac48c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43dc2c-b784-46be-9d9e-5af77327f28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1C27E1-9063-45B9-B59B-41201E4A91A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D8604FF-2B15-43BB-88DB-245E5E14F930}"/>
</file>

<file path=customXml/itemProps3.xml><?xml version="1.0" encoding="utf-8"?>
<ds:datastoreItem xmlns:ds="http://schemas.openxmlformats.org/officeDocument/2006/customXml" ds:itemID="{289912B2-1761-44B5-9A28-24C996366B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44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Predvolený návrh</vt:lpstr>
      <vt:lpstr>Komunikačná koncepcia  (Dokumentológia. Komunikačná koncepcia bibliografie a KIV)</vt:lpstr>
      <vt:lpstr>Osnova prezentácie</vt:lpstr>
      <vt:lpstr>Úvod</vt:lpstr>
      <vt:lpstr>Zdroje teórie </vt:lpstr>
      <vt:lpstr>Teória informácie</vt:lpstr>
      <vt:lpstr>Preklad </vt:lpstr>
      <vt:lpstr> Prečo bibliografická komunikácia?  </vt:lpstr>
      <vt:lpstr>Význam komunikačného prístupu</vt:lpstr>
      <vt:lpstr>Text</vt:lpstr>
      <vt:lpstr>Obsažnosť bibliografického textu </vt:lpstr>
      <vt:lpstr>Zvyšovanie obsažnosti </vt:lpstr>
      <vt:lpstr>Informácia</vt:lpstr>
      <vt:lpstr>Signál a znak</vt:lpstr>
      <vt:lpstr>Znak</vt:lpstr>
      <vt:lpstr>Jazykové znaky</vt:lpstr>
      <vt:lpstr>Bibliografický znak?</vt:lpstr>
      <vt:lpstr>Text a dokument</vt:lpstr>
      <vt:lpstr>Charakter bg. komunikácie</vt:lpstr>
      <vt:lpstr>Textová komunikácia</vt:lpstr>
      <vt:lpstr>Text = jazyk - štýl - téma</vt:lpstr>
      <vt:lpstr>Univerzum dokumentov a bibliografické univerzum </vt:lpstr>
      <vt:lpstr>PowerPoint Presentation</vt:lpstr>
      <vt:lpstr>Univerzum dokumentov</vt:lpstr>
      <vt:lpstr>Bibliografické univerzum</vt:lpstr>
      <vt:lpstr>Model bibliografickej komunikácie </vt:lpstr>
      <vt:lpstr>PowerPoint Presentation</vt:lpstr>
      <vt:lpstr>Prvky a procesy bk</vt:lpstr>
      <vt:lpstr>Štruktúra bibliografického textu </vt:lpstr>
      <vt:lpstr>Hľadisko vzniku</vt:lpstr>
      <vt:lpstr>Hľadisko kompozície</vt:lpstr>
      <vt:lpstr>Funkcie bg. textu</vt:lpstr>
      <vt:lpstr>Substitučná funkcia</vt:lpstr>
      <vt:lpstr>Systematizačná funkcia</vt:lpstr>
      <vt:lpstr>Informačná funkcia</vt:lpstr>
      <vt:lpstr>Registračná funkcia</vt:lpstr>
      <vt:lpstr>Propagačná funkcia</vt:lpstr>
      <vt:lpstr>Receptívna funkcia</vt:lpstr>
      <vt:lpstr>Poznávacia funkcia</vt:lpstr>
      <vt:lpstr>Záver - tézy</vt:lpstr>
      <vt:lpstr>Závery – tézy 2</vt:lpstr>
      <vt:lpstr>Závery – tézy 3</vt:lpstr>
      <vt:lpstr>Štrukturálna a hypertextová tendencia</vt:lpstr>
      <vt:lpstr>Manažment znalostí</vt:lpstr>
      <vt:lpstr>IKT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Komunikačná koncepcia  (Dokumentológia. Komunikačná koncepcia bibliografie a KIV)</dc:title>
  <cp:revision>1</cp:revision>
  <dcterms:modified xsi:type="dcterms:W3CDTF">2021-09-30T09:19:41Z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0x010100DC599D23510A08448081F7EECBA4A6D4</vt:lpwstr>
  </property>
</Properties>
</file>