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7" r:id="rId1"/>
  </p:sldMasterIdLst>
  <p:sldIdLst>
    <p:sldId id="256" r:id="rId2"/>
    <p:sldId id="257" r:id="rId3"/>
    <p:sldId id="258" r:id="rId4"/>
    <p:sldId id="259" r:id="rId5"/>
    <p:sldId id="261" r:id="rId6"/>
    <p:sldId id="262" r:id="rId7"/>
    <p:sldId id="263" r:id="rId8"/>
    <p:sldId id="264" r:id="rId9"/>
    <p:sldId id="266" r:id="rId10"/>
    <p:sldId id="267" r:id="rId11"/>
    <p:sldId id="265" r:id="rId12"/>
    <p:sldId id="268" r:id="rId13"/>
    <p:sldId id="270" r:id="rId14"/>
    <p:sldId id="271" r:id="rId15"/>
    <p:sldId id="273" r:id="rId16"/>
    <p:sldId id="274" r:id="rId17"/>
    <p:sldId id="272" r:id="rId18"/>
    <p:sldId id="275"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0" d="100"/>
          <a:sy n="90" d="100"/>
        </p:scale>
        <p:origin x="57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82762"/>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cs-CZ"/>
              <a:t>Kliknutím lze upravit styl.</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000" b="1">
                <a:solidFill>
                  <a:schemeClr val="accent2">
                    <a:lumMod val="75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A2DA037C-ED09-48EA-BF2B-729404B29FA2}" type="datetimeFigureOut">
              <a:rPr lang="cs-CZ" smtClean="0"/>
              <a:t>09.12.2021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C0A8D4E4-8B91-4ACF-9953-5C3D414F116A}" type="slidenum">
              <a:rPr lang="cs-CZ" smtClean="0"/>
              <a:t>‹#›</a:t>
            </a:fld>
            <a:endParaRPr lang="cs-CZ"/>
          </a:p>
        </p:txBody>
      </p:sp>
    </p:spTree>
    <p:extLst>
      <p:ext uri="{BB962C8B-B14F-4D97-AF65-F5344CB8AC3E}">
        <p14:creationId xmlns:p14="http://schemas.microsoft.com/office/powerpoint/2010/main" val="3919668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A2DA037C-ED09-48EA-BF2B-729404B29FA2}" type="datetimeFigureOut">
              <a:rPr lang="cs-CZ" smtClean="0"/>
              <a:t>09.12.2021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C0A8D4E4-8B91-4ACF-9953-5C3D414F116A}" type="slidenum">
              <a:rPr lang="cs-CZ" smtClean="0"/>
              <a:t>‹#›</a:t>
            </a:fld>
            <a:endParaRPr lang="cs-CZ"/>
          </a:p>
        </p:txBody>
      </p:sp>
    </p:spTree>
    <p:extLst>
      <p:ext uri="{BB962C8B-B14F-4D97-AF65-F5344CB8AC3E}">
        <p14:creationId xmlns:p14="http://schemas.microsoft.com/office/powerpoint/2010/main" val="3907178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A2DA037C-ED09-48EA-BF2B-729404B29FA2}" type="datetimeFigureOut">
              <a:rPr lang="cs-CZ" smtClean="0"/>
              <a:t>09.12.2021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C0A8D4E4-8B91-4ACF-9953-5C3D414F116A}" type="slidenum">
              <a:rPr lang="cs-CZ" smtClean="0"/>
              <a:t>‹#›</a:t>
            </a:fld>
            <a:endParaRPr lang="cs-CZ"/>
          </a:p>
        </p:txBody>
      </p:sp>
    </p:spTree>
    <p:extLst>
      <p:ext uri="{BB962C8B-B14F-4D97-AF65-F5344CB8AC3E}">
        <p14:creationId xmlns:p14="http://schemas.microsoft.com/office/powerpoint/2010/main" val="3827995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A2DA037C-ED09-48EA-BF2B-729404B29FA2}" type="datetimeFigureOut">
              <a:rPr lang="cs-CZ" smtClean="0"/>
              <a:t>09.12.2021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C0A8D4E4-8B91-4ACF-9953-5C3D414F116A}" type="slidenum">
              <a:rPr lang="cs-CZ" smtClean="0"/>
              <a:t>‹#›</a:t>
            </a:fld>
            <a:endParaRPr lang="cs-CZ"/>
          </a:p>
        </p:txBody>
      </p:sp>
    </p:spTree>
    <p:extLst>
      <p:ext uri="{BB962C8B-B14F-4D97-AF65-F5344CB8AC3E}">
        <p14:creationId xmlns:p14="http://schemas.microsoft.com/office/powerpoint/2010/main" val="191871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oddílu">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cs-CZ"/>
              <a:t>Kliknutím lze upravit styl.</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b="1">
                <a:solidFill>
                  <a:schemeClr val="accent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a:xfrm>
            <a:off x="8593667" y="6272784"/>
            <a:ext cx="2644309" cy="365125"/>
          </a:xfrm>
        </p:spPr>
        <p:txBody>
          <a:bodyPr/>
          <a:lstStyle>
            <a:lvl1pPr>
              <a:defRPr>
                <a:solidFill>
                  <a:schemeClr val="accent2">
                    <a:lumMod val="50000"/>
                  </a:schemeClr>
                </a:solidFill>
              </a:defRPr>
            </a:lvl1pPr>
          </a:lstStyle>
          <a:p>
            <a:fld id="{A2DA037C-ED09-48EA-BF2B-729404B29FA2}" type="datetimeFigureOut">
              <a:rPr lang="cs-CZ" smtClean="0"/>
              <a:t>09.12.2021</a:t>
            </a:fld>
            <a:endParaRPr lang="cs-CZ"/>
          </a:p>
        </p:txBody>
      </p:sp>
      <p:sp>
        <p:nvSpPr>
          <p:cNvPr id="5" name="Footer Placeholder 4"/>
          <p:cNvSpPr>
            <a:spLocks noGrp="1"/>
          </p:cNvSpPr>
          <p:nvPr>
            <p:ph type="ftr" sz="quarter" idx="11"/>
          </p:nvPr>
        </p:nvSpPr>
        <p:spPr>
          <a:xfrm>
            <a:off x="2182708" y="6272784"/>
            <a:ext cx="6327648" cy="365125"/>
          </a:xfrm>
        </p:spPr>
        <p:txBody>
          <a:bodyPr/>
          <a:lstStyle>
            <a:lvl1pPr>
              <a:defRPr>
                <a:solidFill>
                  <a:schemeClr val="accent2">
                    <a:lumMod val="50000"/>
                  </a:schemeClr>
                </a:solidFill>
              </a:defRPr>
            </a:lvl1pPr>
          </a:lstStyle>
          <a:p>
            <a:endParaRPr lang="cs-CZ"/>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C0A8D4E4-8B91-4ACF-9953-5C3D414F116A}" type="slidenum">
              <a:rPr lang="cs-CZ" smtClean="0"/>
              <a:t>‹#›</a:t>
            </a:fld>
            <a:endParaRPr lang="cs-CZ"/>
          </a:p>
        </p:txBody>
      </p:sp>
    </p:spTree>
    <p:extLst>
      <p:ext uri="{BB962C8B-B14F-4D97-AF65-F5344CB8AC3E}">
        <p14:creationId xmlns:p14="http://schemas.microsoft.com/office/powerpoint/2010/main" val="2165717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A2DA037C-ED09-48EA-BF2B-729404B29FA2}" type="datetimeFigureOut">
              <a:rPr lang="cs-CZ" smtClean="0"/>
              <a:t>09.12.2021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C0A8D4E4-8B91-4ACF-9953-5C3D414F116A}" type="slidenum">
              <a:rPr lang="cs-CZ" smtClean="0"/>
              <a:t>‹#›</a:t>
            </a:fld>
            <a:endParaRPr lang="cs-CZ"/>
          </a:p>
        </p:txBody>
      </p:sp>
    </p:spTree>
    <p:extLst>
      <p:ext uri="{BB962C8B-B14F-4D97-AF65-F5344CB8AC3E}">
        <p14:creationId xmlns:p14="http://schemas.microsoft.com/office/powerpoint/2010/main" val="2219284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cs-CZ"/>
              <a:t>Kliknutím lze upravit styl.</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A2DA037C-ED09-48EA-BF2B-729404B29FA2}" type="datetimeFigureOut">
              <a:rPr lang="cs-CZ" smtClean="0"/>
              <a:t>09.12.2021</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C0A8D4E4-8B91-4ACF-9953-5C3D414F116A}" type="slidenum">
              <a:rPr lang="cs-CZ" smtClean="0"/>
              <a:t>‹#›</a:t>
            </a:fld>
            <a:endParaRPr lang="cs-CZ"/>
          </a:p>
        </p:txBody>
      </p:sp>
    </p:spTree>
    <p:extLst>
      <p:ext uri="{BB962C8B-B14F-4D97-AF65-F5344CB8AC3E}">
        <p14:creationId xmlns:p14="http://schemas.microsoft.com/office/powerpoint/2010/main" val="3431924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A2DA037C-ED09-48EA-BF2B-729404B29FA2}" type="datetimeFigureOut">
              <a:rPr lang="cs-CZ" smtClean="0"/>
              <a:t>09.12.2021</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C0A8D4E4-8B91-4ACF-9953-5C3D414F116A}" type="slidenum">
              <a:rPr lang="cs-CZ" smtClean="0"/>
              <a:t>‹#›</a:t>
            </a:fld>
            <a:endParaRPr lang="cs-CZ"/>
          </a:p>
        </p:txBody>
      </p:sp>
    </p:spTree>
    <p:extLst>
      <p:ext uri="{BB962C8B-B14F-4D97-AF65-F5344CB8AC3E}">
        <p14:creationId xmlns:p14="http://schemas.microsoft.com/office/powerpoint/2010/main" val="4037772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DA037C-ED09-48EA-BF2B-729404B29FA2}" type="datetimeFigureOut">
              <a:rPr lang="cs-CZ" smtClean="0"/>
              <a:t>09.12.2021</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C0A8D4E4-8B91-4ACF-9953-5C3D414F116A}" type="slidenum">
              <a:rPr lang="cs-CZ" smtClean="0"/>
              <a:t>‹#›</a:t>
            </a:fld>
            <a:endParaRPr lang="cs-CZ"/>
          </a:p>
        </p:txBody>
      </p:sp>
    </p:spTree>
    <p:extLst>
      <p:ext uri="{BB962C8B-B14F-4D97-AF65-F5344CB8AC3E}">
        <p14:creationId xmlns:p14="http://schemas.microsoft.com/office/powerpoint/2010/main" val="852585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cs-CZ"/>
              <a:t>Kliknutím lze upravit styl.</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A2DA037C-ED09-48EA-BF2B-729404B29FA2}" type="datetimeFigureOut">
              <a:rPr lang="cs-CZ" smtClean="0"/>
              <a:t>09.12.2021</a:t>
            </a:fld>
            <a:endParaRPr lang="cs-CZ"/>
          </a:p>
        </p:txBody>
      </p:sp>
      <p:sp>
        <p:nvSpPr>
          <p:cNvPr id="6" name="Footer Placeholder 5"/>
          <p:cNvSpPr>
            <a:spLocks noGrp="1"/>
          </p:cNvSpPr>
          <p:nvPr>
            <p:ph type="ftr" sz="quarter" idx="11"/>
          </p:nvPr>
        </p:nvSpPr>
        <p:spPr/>
        <p:txBody>
          <a:bodyPr/>
          <a:lstStyle/>
          <a:p>
            <a:endParaRPr lang="cs-CZ"/>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C0A8D4E4-8B91-4ACF-9953-5C3D414F116A}" type="slidenum">
              <a:rPr lang="cs-CZ" smtClean="0"/>
              <a:t>‹#›</a:t>
            </a:fld>
            <a:endParaRPr lang="cs-CZ"/>
          </a:p>
        </p:txBody>
      </p:sp>
    </p:spTree>
    <p:extLst>
      <p:ext uri="{BB962C8B-B14F-4D97-AF65-F5344CB8AC3E}">
        <p14:creationId xmlns:p14="http://schemas.microsoft.com/office/powerpoint/2010/main" val="1942104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cs-CZ"/>
              <a:t>Kliknutím lze upravit styl.</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lvl1pPr>
              <a:defRPr>
                <a:solidFill>
                  <a:schemeClr val="accent2">
                    <a:lumMod val="75000"/>
                  </a:schemeClr>
                </a:solidFill>
              </a:defRPr>
            </a:lvl1pPr>
          </a:lstStyle>
          <a:p>
            <a:fld id="{A2DA037C-ED09-48EA-BF2B-729404B29FA2}" type="datetimeFigureOut">
              <a:rPr lang="cs-CZ" smtClean="0"/>
              <a:t>09.12.2021</a:t>
            </a:fld>
            <a:endParaRPr lang="cs-CZ"/>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C0A8D4E4-8B91-4ACF-9953-5C3D414F116A}" type="slidenum">
              <a:rPr lang="cs-CZ" smtClean="0"/>
              <a:t>‹#›</a:t>
            </a:fld>
            <a:endParaRPr lang="cs-CZ"/>
          </a:p>
        </p:txBody>
      </p:sp>
    </p:spTree>
    <p:extLst>
      <p:ext uri="{BB962C8B-B14F-4D97-AF65-F5344CB8AC3E}">
        <p14:creationId xmlns:p14="http://schemas.microsoft.com/office/powerpoint/2010/main" val="4217269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accent2">
                    <a:lumMod val="50000"/>
                  </a:schemeClr>
                </a:solidFill>
              </a:defRPr>
            </a:lvl1pPr>
          </a:lstStyle>
          <a:p>
            <a:fld id="{A2DA037C-ED09-48EA-BF2B-729404B29FA2}" type="datetimeFigureOut">
              <a:rPr lang="cs-CZ" smtClean="0"/>
              <a:t>09.12.2021</a:t>
            </a:fld>
            <a:endParaRPr lang="cs-CZ"/>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accent2">
                    <a:lumMod val="50000"/>
                  </a:schemeClr>
                </a:solidFill>
              </a:defRPr>
            </a:lvl1pPr>
          </a:lstStyle>
          <a:p>
            <a:endParaRPr lang="cs-CZ"/>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2">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C0A8D4E4-8B91-4ACF-9953-5C3D414F116A}" type="slidenum">
              <a:rPr lang="cs-CZ" smtClean="0"/>
              <a:t>‹#›</a:t>
            </a:fld>
            <a:endParaRPr lang="cs-CZ"/>
          </a:p>
        </p:txBody>
      </p:sp>
    </p:spTree>
    <p:extLst>
      <p:ext uri="{BB962C8B-B14F-4D97-AF65-F5344CB8AC3E}">
        <p14:creationId xmlns:p14="http://schemas.microsoft.com/office/powerpoint/2010/main" val="2125602344"/>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txStyles>
    <p:titleStyle>
      <a:lvl1pPr algn="l" defTabSz="914400" rtl="0" eaLnBrk="1" latinLnBrk="0" hangingPunct="1">
        <a:lnSpc>
          <a:spcPct val="90000"/>
        </a:lnSpc>
        <a:spcBef>
          <a:spcPct val="0"/>
        </a:spcBef>
        <a:buNone/>
        <a:defRPr sz="48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2"/>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9.xml"/><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upload.wikimedia.org/wikipedia/commons/1/15/Bigthree-photofromjapanesewiki.jpg" TargetMode="Externa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C03E0CE-D6DD-4581-B48E-8F4363D4F9A6}"/>
              </a:ext>
            </a:extLst>
          </p:cNvPr>
          <p:cNvSpPr>
            <a:spLocks noGrp="1"/>
          </p:cNvSpPr>
          <p:nvPr>
            <p:ph type="ctrTitle"/>
          </p:nvPr>
        </p:nvSpPr>
        <p:spPr/>
        <p:txBody>
          <a:bodyPr/>
          <a:lstStyle/>
          <a:p>
            <a:pPr algn="ctr"/>
            <a:r>
              <a:rPr lang="cs-CZ"/>
              <a:t>Prameny k dějinám studené války</a:t>
            </a:r>
            <a:br>
              <a:rPr lang="cs-CZ"/>
            </a:br>
            <a:r>
              <a:rPr lang="cs-CZ"/>
              <a:t>UHV/D0029</a:t>
            </a:r>
          </a:p>
        </p:txBody>
      </p:sp>
      <p:sp>
        <p:nvSpPr>
          <p:cNvPr id="3" name="Podnadpis 2">
            <a:extLst>
              <a:ext uri="{FF2B5EF4-FFF2-40B4-BE49-F238E27FC236}">
                <a16:creationId xmlns:a16="http://schemas.microsoft.com/office/drawing/2014/main" id="{551C53A1-78FA-413E-99E5-C88641AF2856}"/>
              </a:ext>
            </a:extLst>
          </p:cNvPr>
          <p:cNvSpPr>
            <a:spLocks noGrp="1"/>
          </p:cNvSpPr>
          <p:nvPr>
            <p:ph type="subTitle" idx="1"/>
          </p:nvPr>
        </p:nvSpPr>
        <p:spPr/>
        <p:txBody>
          <a:bodyPr/>
          <a:lstStyle/>
          <a:p>
            <a:pPr algn="ctr"/>
            <a:r>
              <a:rPr lang="cs-CZ">
                <a:solidFill>
                  <a:schemeClr val="accent2">
                    <a:lumMod val="60000"/>
                    <a:lumOff val="40000"/>
                  </a:schemeClr>
                </a:solidFill>
              </a:rPr>
              <a:t>Vyučující: PhDr. Lucie Gilarová</a:t>
            </a:r>
          </a:p>
          <a:p>
            <a:pPr algn="ctr"/>
            <a:r>
              <a:rPr lang="cs-CZ">
                <a:solidFill>
                  <a:schemeClr val="accent2">
                    <a:lumMod val="60000"/>
                    <a:lumOff val="40000"/>
                  </a:schemeClr>
                </a:solidFill>
              </a:rPr>
              <a:t>Luc.Gilarova@gmail.com</a:t>
            </a:r>
          </a:p>
        </p:txBody>
      </p:sp>
    </p:spTree>
    <p:extLst>
      <p:ext uri="{BB962C8B-B14F-4D97-AF65-F5344CB8AC3E}">
        <p14:creationId xmlns:p14="http://schemas.microsoft.com/office/powerpoint/2010/main" val="23030067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2B29C98-E845-4D41-8077-0A5513023850}"/>
              </a:ext>
            </a:extLst>
          </p:cNvPr>
          <p:cNvSpPr>
            <a:spLocks noGrp="1"/>
          </p:cNvSpPr>
          <p:nvPr>
            <p:ph type="title"/>
          </p:nvPr>
        </p:nvSpPr>
        <p:spPr/>
        <p:txBody>
          <a:bodyPr>
            <a:normAutofit fontScale="90000"/>
          </a:bodyPr>
          <a:lstStyle/>
          <a:p>
            <a:pPr algn="ctr"/>
            <a:r>
              <a:rPr lang="cs-CZ"/>
              <a:t>CHURCHILLŮV PROJEV ve FULTONU</a:t>
            </a:r>
            <a:br>
              <a:rPr lang="cs-CZ"/>
            </a:br>
            <a:r>
              <a:rPr lang="cs-CZ" sz="3200"/>
              <a:t>5. 3. 1946</a:t>
            </a:r>
            <a:endParaRPr lang="cs-CZ"/>
          </a:p>
        </p:txBody>
      </p:sp>
      <p:sp>
        <p:nvSpPr>
          <p:cNvPr id="3" name="Zástupný obsah 2">
            <a:extLst>
              <a:ext uri="{FF2B5EF4-FFF2-40B4-BE49-F238E27FC236}">
                <a16:creationId xmlns:a16="http://schemas.microsoft.com/office/drawing/2014/main" id="{B2C464A6-4370-403A-B08E-2B9883C4B38E}"/>
              </a:ext>
            </a:extLst>
          </p:cNvPr>
          <p:cNvSpPr>
            <a:spLocks noGrp="1"/>
          </p:cNvSpPr>
          <p:nvPr>
            <p:ph sz="half" idx="1"/>
          </p:nvPr>
        </p:nvSpPr>
        <p:spPr/>
        <p:txBody>
          <a:bodyPr/>
          <a:lstStyle/>
          <a:p>
            <a:r>
              <a:rPr lang="cs-CZ"/>
              <a:t>Slavný projev pronesený na půdě Westminsterské koleje v americkém Fultonu, ve státě Missouri, USA u příležitosti udělení čestného doktorátu </a:t>
            </a:r>
          </a:p>
          <a:p>
            <a:r>
              <a:rPr lang="cs-CZ"/>
              <a:t>Za přítomnosti prezidenta Trumana W. Churchill výstižně charakterizoval situaci v Evropě </a:t>
            </a:r>
          </a:p>
          <a:p>
            <a:r>
              <a:rPr lang="cs-CZ"/>
              <a:t>Projev výstižnou analýzou situace v sověty kontrolovaném prostoru</a:t>
            </a:r>
          </a:p>
          <a:p>
            <a:endParaRPr lang="cs-CZ"/>
          </a:p>
        </p:txBody>
      </p:sp>
      <p:pic>
        <p:nvPicPr>
          <p:cNvPr id="5" name="Picture 9">
            <a:extLst>
              <a:ext uri="{FF2B5EF4-FFF2-40B4-BE49-F238E27FC236}">
                <a16:creationId xmlns:a16="http://schemas.microsoft.com/office/drawing/2014/main" id="{FD231C40-F8F2-4067-9F2B-4886FD19BA06}"/>
              </a:ext>
            </a:extLst>
          </p:cNvPr>
          <p:cNvPicPr>
            <a:picLocks noGrp="1" noChangeAspect="1" noChangeArrowheads="1"/>
          </p:cNvPicPr>
          <p:nvPr>
            <p:ph sz="half" idx="2"/>
          </p:nvPr>
        </p:nvPicPr>
        <p:blipFill>
          <a:blip r:embed="rId2">
            <a:lum bright="-12000"/>
            <a:extLst>
              <a:ext uri="{28A0092B-C50C-407E-A947-70E740481C1C}">
                <a14:useLocalDpi xmlns:a14="http://schemas.microsoft.com/office/drawing/2010/main" val="0"/>
              </a:ext>
            </a:extLst>
          </a:blip>
          <a:srcRect r="5499"/>
          <a:stretch>
            <a:fillRect/>
          </a:stretch>
        </p:blipFill>
        <p:spPr bwMode="auto">
          <a:xfrm>
            <a:off x="7303477" y="2093976"/>
            <a:ext cx="3179281" cy="4036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2052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3EF6A76-C3EA-425F-83E4-20B6269D47F3}"/>
              </a:ext>
            </a:extLst>
          </p:cNvPr>
          <p:cNvSpPr>
            <a:spLocks noGrp="1"/>
          </p:cNvSpPr>
          <p:nvPr>
            <p:ph type="title"/>
          </p:nvPr>
        </p:nvSpPr>
        <p:spPr>
          <a:xfrm>
            <a:off x="237514" y="226726"/>
            <a:ext cx="10058400" cy="1609344"/>
          </a:xfrm>
        </p:spPr>
        <p:txBody>
          <a:bodyPr/>
          <a:lstStyle/>
          <a:p>
            <a:r>
              <a:rPr lang="cs-CZ"/>
              <a:t>TRUMANOVA </a:t>
            </a:r>
            <a:br>
              <a:rPr lang="cs-CZ"/>
            </a:br>
            <a:r>
              <a:rPr lang="cs-CZ"/>
              <a:t>DOKTRÍNA</a:t>
            </a:r>
          </a:p>
        </p:txBody>
      </p:sp>
      <p:pic>
        <p:nvPicPr>
          <p:cNvPr id="5" name="Picture 5">
            <a:extLst>
              <a:ext uri="{FF2B5EF4-FFF2-40B4-BE49-F238E27FC236}">
                <a16:creationId xmlns:a16="http://schemas.microsoft.com/office/drawing/2014/main" id="{6A922EF8-D440-435F-A761-4BE45469E591}"/>
              </a:ext>
            </a:extLst>
          </p:cNvPr>
          <p:cNvPicPr>
            <a:picLocks noGrp="1" noChangeAspect="1" noChangeArrowheads="1"/>
          </p:cNvPicPr>
          <p:nvPr>
            <p:ph sz="half" idx="1"/>
          </p:nvPr>
        </p:nvPicPr>
        <p:blipFill>
          <a:blip r:embed="rId2">
            <a:lum bright="-24000"/>
            <a:extLst>
              <a:ext uri="{28A0092B-C50C-407E-A947-70E740481C1C}">
                <a14:useLocalDpi xmlns:a14="http://schemas.microsoft.com/office/drawing/2010/main" val="0"/>
              </a:ext>
            </a:extLst>
          </a:blip>
          <a:stretch>
            <a:fillRect/>
          </a:stretch>
        </p:blipFill>
        <p:spPr bwMode="auto">
          <a:xfrm>
            <a:off x="353139" y="1836070"/>
            <a:ext cx="5894194" cy="4470945"/>
          </a:xfrm>
          <a:prstGeom prst="rect">
            <a:avLst/>
          </a:prstGeom>
          <a:solidFill>
            <a:schemeClr val="accent1"/>
          </a:solidFill>
          <a:ln>
            <a:noFill/>
          </a:ln>
        </p:spPr>
      </p:pic>
      <p:sp>
        <p:nvSpPr>
          <p:cNvPr id="4" name="Zástupný text 3">
            <a:extLst>
              <a:ext uri="{FF2B5EF4-FFF2-40B4-BE49-F238E27FC236}">
                <a16:creationId xmlns:a16="http://schemas.microsoft.com/office/drawing/2014/main" id="{07D719B0-D548-445D-9EEB-EECFC95961C6}"/>
              </a:ext>
            </a:extLst>
          </p:cNvPr>
          <p:cNvSpPr>
            <a:spLocks noGrp="1"/>
          </p:cNvSpPr>
          <p:nvPr>
            <p:ph sz="half" idx="2"/>
          </p:nvPr>
        </p:nvSpPr>
        <p:spPr>
          <a:xfrm>
            <a:off x="6364224" y="482992"/>
            <a:ext cx="4754880" cy="6148282"/>
          </a:xfrm>
        </p:spPr>
        <p:txBody>
          <a:bodyPr>
            <a:noAutofit/>
          </a:bodyPr>
          <a:lstStyle/>
          <a:p>
            <a:r>
              <a:rPr lang="cs-CZ" b="1"/>
              <a:t>Projev prezidenta USA H. S. Trumana v Kongresu, tzv. Trumanova doktrína (12. 3. 1947)</a:t>
            </a:r>
            <a:endParaRPr lang="cs-CZ"/>
          </a:p>
          <a:p>
            <a:r>
              <a:rPr lang="cs-CZ"/>
              <a:t>zahraničně politický program H. Trumana, vyhlášený v americkém Kongresu 14. 3. 1947 </a:t>
            </a:r>
          </a:p>
          <a:p>
            <a:r>
              <a:rPr lang="cs-CZ"/>
              <a:t>Realizovala </a:t>
            </a:r>
            <a:r>
              <a:rPr lang="cs-CZ" b="1">
                <a:solidFill>
                  <a:schemeClr val="accent4"/>
                </a:solidFill>
              </a:rPr>
              <a:t>strategii zadržování komunismu</a:t>
            </a:r>
            <a:r>
              <a:rPr lang="cs-CZ"/>
              <a:t>, její součástí byl Marshallův plán i založení NATO (4. dubna 1949)</a:t>
            </a:r>
          </a:p>
          <a:p>
            <a:r>
              <a:rPr lang="cs-CZ"/>
              <a:t>připravenost podpořit nekomunistické síly v Řecku a Turecku a zrodila se takzvaná doktrína „zadržování“ komunismu</a:t>
            </a:r>
          </a:p>
          <a:p>
            <a:r>
              <a:rPr lang="cs-CZ"/>
              <a:t>odhodlání Spojených států nedopustit další rozpínání sovětského totalitarismu = vyhlášením studené války Sovětskému svazu</a:t>
            </a:r>
          </a:p>
        </p:txBody>
      </p:sp>
    </p:spTree>
    <p:extLst>
      <p:ext uri="{BB962C8B-B14F-4D97-AF65-F5344CB8AC3E}">
        <p14:creationId xmlns:p14="http://schemas.microsoft.com/office/powerpoint/2010/main" val="5435272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F7D339-DA05-48ED-A728-69A60CD85A08}"/>
              </a:ext>
            </a:extLst>
          </p:cNvPr>
          <p:cNvSpPr>
            <a:spLocks noGrp="1"/>
          </p:cNvSpPr>
          <p:nvPr>
            <p:ph type="title"/>
          </p:nvPr>
        </p:nvSpPr>
        <p:spPr/>
        <p:txBody>
          <a:bodyPr/>
          <a:lstStyle/>
          <a:p>
            <a:pPr algn="ctr"/>
            <a:r>
              <a:rPr lang="cs-CZ"/>
              <a:t>konec?</a:t>
            </a:r>
          </a:p>
        </p:txBody>
      </p:sp>
      <p:sp>
        <p:nvSpPr>
          <p:cNvPr id="3" name="Zástupný text 2">
            <a:extLst>
              <a:ext uri="{FF2B5EF4-FFF2-40B4-BE49-F238E27FC236}">
                <a16:creationId xmlns:a16="http://schemas.microsoft.com/office/drawing/2014/main" id="{41935E67-FB31-4FD2-9127-6A54500F4AA6}"/>
              </a:ext>
            </a:extLst>
          </p:cNvPr>
          <p:cNvSpPr>
            <a:spLocks noGrp="1"/>
          </p:cNvSpPr>
          <p:nvPr>
            <p:ph type="body" idx="1"/>
          </p:nvPr>
        </p:nvSpPr>
        <p:spPr/>
        <p:txBody>
          <a:bodyPr>
            <a:normAutofit fontScale="85000" lnSpcReduction="20000"/>
          </a:bodyPr>
          <a:lstStyle/>
          <a:p>
            <a:pPr algn="ctr"/>
            <a:r>
              <a:rPr lang="cs-CZ">
                <a:solidFill>
                  <a:schemeClr val="accent2">
                    <a:lumMod val="60000"/>
                    <a:lumOff val="40000"/>
                  </a:schemeClr>
                </a:solidFill>
              </a:rPr>
              <a:t>MALTA   </a:t>
            </a:r>
          </a:p>
          <a:p>
            <a:pPr algn="ctr"/>
            <a:r>
              <a:rPr lang="cs-CZ">
                <a:solidFill>
                  <a:schemeClr val="accent2">
                    <a:lumMod val="60000"/>
                    <a:lumOff val="40000"/>
                  </a:schemeClr>
                </a:solidFill>
              </a:rPr>
              <a:t>2. – 3. 12. 1989</a:t>
            </a:r>
          </a:p>
        </p:txBody>
      </p:sp>
      <p:sp>
        <p:nvSpPr>
          <p:cNvPr id="4" name="Zástupný obsah 3">
            <a:extLst>
              <a:ext uri="{FF2B5EF4-FFF2-40B4-BE49-F238E27FC236}">
                <a16:creationId xmlns:a16="http://schemas.microsoft.com/office/drawing/2014/main" id="{59FA4108-4366-41DC-B626-C671B5D96ADB}"/>
              </a:ext>
            </a:extLst>
          </p:cNvPr>
          <p:cNvSpPr>
            <a:spLocks noGrp="1"/>
          </p:cNvSpPr>
          <p:nvPr>
            <p:ph sz="half" idx="2"/>
          </p:nvPr>
        </p:nvSpPr>
        <p:spPr/>
        <p:txBody>
          <a:bodyPr/>
          <a:lstStyle/>
          <a:p>
            <a:r>
              <a:rPr lang="cs-CZ"/>
              <a:t>Setkání Bushe s Gorbačovem sice společně na Maltě studenou válku pohřbili</a:t>
            </a:r>
          </a:p>
          <a:p>
            <a:r>
              <a:rPr lang="cs-CZ"/>
              <a:t>sytém sovětských satelitů se sice pozvolna rozpadal, samotný Sovětský svaz však držel pohromadě</a:t>
            </a:r>
          </a:p>
          <a:p>
            <a:endParaRPr lang="cs-CZ"/>
          </a:p>
          <a:p>
            <a:endParaRPr lang="cs-CZ"/>
          </a:p>
        </p:txBody>
      </p:sp>
      <p:sp>
        <p:nvSpPr>
          <p:cNvPr id="5" name="Zástupný text 4">
            <a:extLst>
              <a:ext uri="{FF2B5EF4-FFF2-40B4-BE49-F238E27FC236}">
                <a16:creationId xmlns:a16="http://schemas.microsoft.com/office/drawing/2014/main" id="{06B39EFB-45D0-4112-A59B-4A67077B6889}"/>
              </a:ext>
            </a:extLst>
          </p:cNvPr>
          <p:cNvSpPr>
            <a:spLocks noGrp="1"/>
          </p:cNvSpPr>
          <p:nvPr>
            <p:ph type="body" sz="quarter" idx="3"/>
          </p:nvPr>
        </p:nvSpPr>
        <p:spPr/>
        <p:txBody>
          <a:bodyPr>
            <a:normAutofit fontScale="85000" lnSpcReduction="20000"/>
          </a:bodyPr>
          <a:lstStyle/>
          <a:p>
            <a:pPr algn="ctr"/>
            <a:r>
              <a:rPr lang="cs-CZ">
                <a:solidFill>
                  <a:schemeClr val="accent2">
                    <a:lumMod val="60000"/>
                    <a:lumOff val="40000"/>
                  </a:schemeClr>
                </a:solidFill>
              </a:rPr>
              <a:t>ZNOVUSJEDNOCENÍ NĚMECKA </a:t>
            </a:r>
          </a:p>
          <a:p>
            <a:pPr algn="ctr"/>
            <a:r>
              <a:rPr lang="cs-CZ">
                <a:solidFill>
                  <a:schemeClr val="accent2">
                    <a:lumMod val="60000"/>
                    <a:lumOff val="40000"/>
                  </a:schemeClr>
                </a:solidFill>
              </a:rPr>
              <a:t>1990</a:t>
            </a:r>
          </a:p>
        </p:txBody>
      </p:sp>
      <p:sp>
        <p:nvSpPr>
          <p:cNvPr id="6" name="Zástupný obsah 5">
            <a:extLst>
              <a:ext uri="{FF2B5EF4-FFF2-40B4-BE49-F238E27FC236}">
                <a16:creationId xmlns:a16="http://schemas.microsoft.com/office/drawing/2014/main" id="{CC6152BD-CA53-4D99-900E-A73A187DFD1B}"/>
              </a:ext>
            </a:extLst>
          </p:cNvPr>
          <p:cNvSpPr>
            <a:spLocks noGrp="1"/>
          </p:cNvSpPr>
          <p:nvPr>
            <p:ph sz="quarter" idx="4"/>
          </p:nvPr>
        </p:nvSpPr>
        <p:spPr/>
        <p:txBody>
          <a:bodyPr/>
          <a:lstStyle/>
          <a:p>
            <a:r>
              <a:rPr lang="cs-CZ"/>
              <a:t>připojení Německé demokratické republiky včetně Východního Berlína ke Spolkové republice Německo, završený 3. října 1990</a:t>
            </a:r>
            <a:endParaRPr lang="cs-CZ" b="1"/>
          </a:p>
          <a:p>
            <a:r>
              <a:rPr lang="cs-CZ"/>
              <a:t>sjednocení za všeobecného souhlasu Němců s požehnáním velmocí v roce 1990 považované za překonání studené války</a:t>
            </a:r>
          </a:p>
          <a:p>
            <a:endParaRPr lang="cs-CZ"/>
          </a:p>
        </p:txBody>
      </p:sp>
    </p:spTree>
    <p:extLst>
      <p:ext uri="{BB962C8B-B14F-4D97-AF65-F5344CB8AC3E}">
        <p14:creationId xmlns:p14="http://schemas.microsoft.com/office/powerpoint/2010/main" val="2043187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EF1F3DB-6175-4C41-9C06-52BFCD46F85E}"/>
              </a:ext>
            </a:extLst>
          </p:cNvPr>
          <p:cNvSpPr>
            <a:spLocks noGrp="1"/>
          </p:cNvSpPr>
          <p:nvPr>
            <p:ph type="title"/>
          </p:nvPr>
        </p:nvSpPr>
        <p:spPr/>
        <p:txBody>
          <a:bodyPr/>
          <a:lstStyle/>
          <a:p>
            <a:pPr algn="ctr"/>
            <a:r>
              <a:rPr lang="cs-CZ"/>
              <a:t>ROZPAD SSSR 1991</a:t>
            </a:r>
          </a:p>
        </p:txBody>
      </p:sp>
      <p:sp>
        <p:nvSpPr>
          <p:cNvPr id="3" name="Zástupný obsah 2">
            <a:extLst>
              <a:ext uri="{FF2B5EF4-FFF2-40B4-BE49-F238E27FC236}">
                <a16:creationId xmlns:a16="http://schemas.microsoft.com/office/drawing/2014/main" id="{ED82ABC9-BC00-4C32-8295-CBDC3B315862}"/>
              </a:ext>
            </a:extLst>
          </p:cNvPr>
          <p:cNvSpPr>
            <a:spLocks noGrp="1"/>
          </p:cNvSpPr>
          <p:nvPr>
            <p:ph idx="1"/>
          </p:nvPr>
        </p:nvSpPr>
        <p:spPr>
          <a:xfrm>
            <a:off x="1069848" y="1817077"/>
            <a:ext cx="10058400" cy="4355123"/>
          </a:xfrm>
        </p:spPr>
        <p:txBody>
          <a:bodyPr>
            <a:normAutofit/>
          </a:bodyPr>
          <a:lstStyle/>
          <a:p>
            <a:r>
              <a:rPr lang="cs-CZ" b="1"/>
              <a:t>8. prosince 1991 </a:t>
            </a:r>
            <a:r>
              <a:rPr lang="cs-CZ"/>
              <a:t>v Bělorusku podepsány tzv. bělovežské smlouvy, de facto rozpad SSSR (a vznik tzv. Společenství nezávislých států)</a:t>
            </a:r>
          </a:p>
          <a:p>
            <a:endParaRPr lang="cs-CZ" sz="600"/>
          </a:p>
          <a:p>
            <a:pPr lvl="1"/>
            <a:r>
              <a:rPr lang="cs-CZ" i="1"/>
              <a:t>„My, prezidenti Běloruska, Ruské federace a Ukrajiny konstatujeme, že Svaz sovětských socialistických republik jako subjekt mezinárodního práva a geopolitické reality končí svou existenci.“</a:t>
            </a:r>
          </a:p>
          <a:p>
            <a:pPr marL="274320" lvl="1" indent="0">
              <a:buNone/>
            </a:pPr>
            <a:endParaRPr lang="cs-CZ"/>
          </a:p>
          <a:p>
            <a:r>
              <a:rPr lang="cs-CZ"/>
              <a:t>Svaz sovětských socialistických republik zanikl dne </a:t>
            </a:r>
            <a:r>
              <a:rPr lang="cs-CZ" b="1"/>
              <a:t>26. prosince 1991 </a:t>
            </a:r>
            <a:r>
              <a:rPr lang="cs-CZ"/>
              <a:t>deklarací č. 142-H Nejvyššího sovětu Sovětského svazu, oficiálně uznal rozpuštění Sovětského svazu jako státu a subjektu mezinárodního práva.</a:t>
            </a:r>
          </a:p>
          <a:p>
            <a:r>
              <a:rPr lang="cs-CZ"/>
              <a:t>Deklarace uznala nezávislost dvanácti svazových republik a vytvořila Společenství nezávislých států. Předchozího dne, 25. prosince 1991, Michail Gorbačov rezignoval na post prezidenta Sovětského svazu, čímž tato funkce zanikla. Rozpad SSSR znamenal konec studené války. </a:t>
            </a:r>
          </a:p>
        </p:txBody>
      </p:sp>
    </p:spTree>
    <p:extLst>
      <p:ext uri="{BB962C8B-B14F-4D97-AF65-F5344CB8AC3E}">
        <p14:creationId xmlns:p14="http://schemas.microsoft.com/office/powerpoint/2010/main" val="26946724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D58376-D19C-43EE-B3D7-0BEF63D7343B}"/>
              </a:ext>
            </a:extLst>
          </p:cNvPr>
          <p:cNvSpPr>
            <a:spLocks noGrp="1"/>
          </p:cNvSpPr>
          <p:nvPr>
            <p:ph type="ctrTitle"/>
          </p:nvPr>
        </p:nvSpPr>
        <p:spPr/>
        <p:txBody>
          <a:bodyPr/>
          <a:lstStyle/>
          <a:p>
            <a:pPr algn="ctr"/>
            <a:r>
              <a:rPr lang="cs-CZ"/>
              <a:t>2. FULTON 1946</a:t>
            </a:r>
          </a:p>
        </p:txBody>
      </p:sp>
      <p:sp>
        <p:nvSpPr>
          <p:cNvPr id="3" name="Podnadpis 2">
            <a:extLst>
              <a:ext uri="{FF2B5EF4-FFF2-40B4-BE49-F238E27FC236}">
                <a16:creationId xmlns:a16="http://schemas.microsoft.com/office/drawing/2014/main" id="{B6E73D0D-CEA1-4B9C-8571-044EC2965926}"/>
              </a:ext>
            </a:extLst>
          </p:cNvPr>
          <p:cNvSpPr>
            <a:spLocks noGrp="1"/>
          </p:cNvSpPr>
          <p:nvPr>
            <p:ph type="subTitle" idx="1"/>
          </p:nvPr>
        </p:nvSpPr>
        <p:spPr/>
        <p:txBody>
          <a:bodyPr/>
          <a:lstStyle/>
          <a:p>
            <a:pPr algn="ctr"/>
            <a:r>
              <a:rPr lang="cs-CZ">
                <a:solidFill>
                  <a:schemeClr val="accent2">
                    <a:lumMod val="60000"/>
                    <a:lumOff val="40000"/>
                  </a:schemeClr>
                </a:solidFill>
              </a:rPr>
              <a:t>W. Churchill: Projev ve Fultonu a jeho ohlas v českém dobovém tisku</a:t>
            </a:r>
          </a:p>
        </p:txBody>
      </p:sp>
    </p:spTree>
    <p:extLst>
      <p:ext uri="{BB962C8B-B14F-4D97-AF65-F5344CB8AC3E}">
        <p14:creationId xmlns:p14="http://schemas.microsoft.com/office/powerpoint/2010/main" val="37705895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0416DDF-0467-416D-A358-9FD91142D422}"/>
              </a:ext>
            </a:extLst>
          </p:cNvPr>
          <p:cNvSpPr>
            <a:spLocks noGrp="1"/>
          </p:cNvSpPr>
          <p:nvPr>
            <p:ph type="title"/>
          </p:nvPr>
        </p:nvSpPr>
        <p:spPr/>
        <p:txBody>
          <a:bodyPr/>
          <a:lstStyle/>
          <a:p>
            <a:pPr algn="ctr"/>
            <a:r>
              <a:rPr lang="cs-CZ" b="1"/>
              <a:t>Projev Winstona Churchilla </a:t>
            </a:r>
            <a:br>
              <a:rPr lang="cs-CZ" b="1"/>
            </a:br>
            <a:r>
              <a:rPr lang="cs-CZ" sz="3200" b="1"/>
              <a:t>(5. 3. 1946)</a:t>
            </a:r>
            <a:endParaRPr lang="cs-CZ"/>
          </a:p>
        </p:txBody>
      </p:sp>
      <p:sp>
        <p:nvSpPr>
          <p:cNvPr id="3" name="Zástupný obsah 2">
            <a:extLst>
              <a:ext uri="{FF2B5EF4-FFF2-40B4-BE49-F238E27FC236}">
                <a16:creationId xmlns:a16="http://schemas.microsoft.com/office/drawing/2014/main" id="{A651F9BF-5509-4C04-89A6-6938E8F8B554}"/>
              </a:ext>
            </a:extLst>
          </p:cNvPr>
          <p:cNvSpPr>
            <a:spLocks noGrp="1"/>
          </p:cNvSpPr>
          <p:nvPr>
            <p:ph idx="1"/>
          </p:nvPr>
        </p:nvSpPr>
        <p:spPr/>
        <p:txBody>
          <a:bodyPr/>
          <a:lstStyle/>
          <a:p>
            <a:pPr eaLnBrk="1" hangingPunct="1"/>
            <a:r>
              <a:rPr lang="cs-CZ" altLang="cs-CZ" sz="2000" i="1">
                <a:solidFill>
                  <a:schemeClr val="bg1"/>
                </a:solidFill>
              </a:rPr>
              <a:t>„...</a:t>
            </a:r>
            <a:r>
              <a:rPr lang="cs-CZ" altLang="cs-CZ" sz="2000" b="0" i="1">
                <a:solidFill>
                  <a:schemeClr val="bg1"/>
                </a:solidFill>
              </a:rPr>
              <a:t>Od Štětína na Baltu až po Terst na Jadranu byla napříč celým kontinentem spuštěna železná opona. Za touto linií leží všechna hlavní města starých států střední a východní Evropy. Varšava, Berlín, Praha, Vídeň, Budapešť, Bělehrad, Bukurešť a Sofie, všechna tato proslulá města i s obyvatelstvem jejich zemí se ocitla v oblasti, kterou musím nazvat sovětskou sférou a všechna jsou vystavena nejen té či oné formě sovětského vlivu, ale i vysoké a v mnoha případech rostoucí míře ovládání z Moskvy…</a:t>
            </a:r>
          </a:p>
          <a:p>
            <a:pPr eaLnBrk="1" hangingPunct="1"/>
            <a:r>
              <a:rPr lang="cs-CZ" altLang="cs-CZ" sz="2000" b="0" i="1">
                <a:solidFill>
                  <a:schemeClr val="bg1"/>
                </a:solidFill>
              </a:rPr>
              <a:t>Komunistické strany, které byly v těchto zemích velice malé, získaly postavení a moc zdaleka přesahující počet jejich členů</a:t>
            </a:r>
            <a:br>
              <a:rPr lang="cs-CZ" altLang="cs-CZ" sz="2000" b="0" i="1">
                <a:solidFill>
                  <a:schemeClr val="bg1"/>
                </a:solidFill>
              </a:rPr>
            </a:br>
            <a:r>
              <a:rPr lang="cs-CZ" altLang="cs-CZ" sz="2000" b="0" i="1">
                <a:solidFill>
                  <a:schemeClr val="bg1"/>
                </a:solidFill>
              </a:rPr>
              <a:t>a ze všech sil se snaží prosadit totalitní vládu. Téměř ve všech případech byl nastolen policejní stát a prozatím nikde, s výjimkou Československa, neexistuje skutečná demokracie…</a:t>
            </a:r>
            <a:r>
              <a:rPr lang="ja-JP" altLang="cs-CZ" sz="2000" b="0" i="1">
                <a:solidFill>
                  <a:schemeClr val="bg1"/>
                </a:solidFill>
              </a:rPr>
              <a:t>“</a:t>
            </a:r>
            <a:r>
              <a:rPr lang="cs-CZ" altLang="ja-JP" sz="2000" b="0" i="1">
                <a:solidFill>
                  <a:schemeClr val="bg1"/>
                </a:solidFill>
              </a:rPr>
              <a:t>.</a:t>
            </a:r>
            <a:endParaRPr lang="cs-CZ" altLang="cs-CZ" sz="2000" b="0">
              <a:solidFill>
                <a:schemeClr val="bg1"/>
              </a:solidFill>
            </a:endParaRPr>
          </a:p>
          <a:p>
            <a:endParaRPr lang="cs-CZ"/>
          </a:p>
        </p:txBody>
      </p:sp>
    </p:spTree>
    <p:extLst>
      <p:ext uri="{BB962C8B-B14F-4D97-AF65-F5344CB8AC3E}">
        <p14:creationId xmlns:p14="http://schemas.microsoft.com/office/powerpoint/2010/main" val="162242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90DE0A08-0560-4F1A-9095-E3D97DDF3A06}"/>
              </a:ext>
            </a:extLst>
          </p:cNvPr>
          <p:cNvSpPr txBox="1"/>
          <p:nvPr/>
        </p:nvSpPr>
        <p:spPr>
          <a:xfrm>
            <a:off x="3048000" y="335846"/>
            <a:ext cx="6096000" cy="6186309"/>
          </a:xfrm>
          <a:prstGeom prst="rect">
            <a:avLst/>
          </a:prstGeom>
          <a:noFill/>
        </p:spPr>
        <p:txBody>
          <a:bodyPr wrap="square">
            <a:spAutoFit/>
          </a:bodyPr>
          <a:lstStyle/>
          <a:p>
            <a:pPr eaLnBrk="1" hangingPunct="1"/>
            <a:r>
              <a:rPr lang="cs-CZ" altLang="cs-CZ" sz="1800" b="0" i="1">
                <a:solidFill>
                  <a:schemeClr val="bg1"/>
                </a:solidFill>
              </a:rPr>
              <a:t>Stín padl na dějiště ještě nedávno osvětlené spojeneckým vítězstvím. Nikdo neví, co sovětské Rusko a jeho komunistická mezinárodní organizace zamýšlejí udělat v bezprostřední budoucnosti a jaké jsou hranice, jestliže vůbec takové existují, jejich expanzionistických tendencí</a:t>
            </a:r>
            <a:br>
              <a:rPr lang="cs-CZ" altLang="cs-CZ" sz="1800" b="0" i="1">
                <a:solidFill>
                  <a:schemeClr val="bg1"/>
                </a:solidFill>
              </a:rPr>
            </a:br>
            <a:r>
              <a:rPr lang="cs-CZ" altLang="cs-CZ" sz="1800" b="0" i="1">
                <a:solidFill>
                  <a:schemeClr val="bg1"/>
                </a:solidFill>
              </a:rPr>
              <a:t>a snah o získávání nových přívrženců...</a:t>
            </a:r>
          </a:p>
          <a:p>
            <a:pPr eaLnBrk="1" hangingPunct="1"/>
            <a:endParaRPr lang="cs-CZ" altLang="cs-CZ" sz="1800" b="0" i="1">
              <a:solidFill>
                <a:schemeClr val="bg1"/>
              </a:solidFill>
            </a:endParaRPr>
          </a:p>
          <a:p>
            <a:pPr eaLnBrk="1" hangingPunct="1"/>
            <a:r>
              <a:rPr lang="cs-CZ" altLang="cs-CZ" sz="1800" b="0" i="1">
                <a:solidFill>
                  <a:schemeClr val="bg1"/>
                </a:solidFill>
              </a:rPr>
              <a:t>Na druhé straně si nechci připustit myšlenku, že nová válka je nevyhnutelná, nebo lépe řečeno, že se k nové válce schyluje. Hovořím o tom nyní proto, jelikož jsem přesvědčen, že naše štěstí leží v našich vlastních rukou a že my jsme s to zachránit budoucnost. </a:t>
            </a:r>
          </a:p>
          <a:p>
            <a:pPr eaLnBrk="1" hangingPunct="1"/>
            <a:endParaRPr lang="cs-CZ" altLang="cs-CZ" sz="1800" b="0" i="1">
              <a:solidFill>
                <a:schemeClr val="bg1"/>
              </a:solidFill>
            </a:endParaRPr>
          </a:p>
          <a:p>
            <a:pPr eaLnBrk="1" hangingPunct="1"/>
            <a:r>
              <a:rPr lang="cs-CZ" altLang="cs-CZ" sz="1800" b="0" i="1">
                <a:solidFill>
                  <a:schemeClr val="bg1"/>
                </a:solidFill>
              </a:rPr>
              <a:t> Na základě toho, co jsem viděl u našich ruských přátel a spojenců během války, jsem přesvědčen, že neexistuje nic, co obdivují více než sílu a neexistuje nic, k čemu by měli menší vážnost než je slabost, zvláště pak vojenská slabost. Proto je naše stará doktrína rovnováhy sil mylná. Nemůžeme si dovolit se spoléhat na nevelkou převahu sil vytvářejíce tím pokušení k měření sil... </a:t>
            </a:r>
          </a:p>
        </p:txBody>
      </p:sp>
    </p:spTree>
    <p:extLst>
      <p:ext uri="{BB962C8B-B14F-4D97-AF65-F5344CB8AC3E}">
        <p14:creationId xmlns:p14="http://schemas.microsoft.com/office/powerpoint/2010/main" val="35653770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6" name="Nadpis 5">
            <a:extLst>
              <a:ext uri="{FF2B5EF4-FFF2-40B4-BE49-F238E27FC236}">
                <a16:creationId xmlns:a16="http://schemas.microsoft.com/office/drawing/2014/main" id="{058935E9-635B-45D1-B056-B8C9FC6B1D85}"/>
              </a:ext>
            </a:extLst>
          </p:cNvPr>
          <p:cNvSpPr>
            <a:spLocks noGrp="1"/>
          </p:cNvSpPr>
          <p:nvPr>
            <p:ph type="title"/>
          </p:nvPr>
        </p:nvSpPr>
        <p:spPr>
          <a:xfrm>
            <a:off x="8549640" y="205157"/>
            <a:ext cx="3200400" cy="1737360"/>
          </a:xfrm>
        </p:spPr>
        <p:txBody>
          <a:bodyPr/>
          <a:lstStyle/>
          <a:p>
            <a:pPr algn="ctr"/>
            <a:r>
              <a:rPr lang="cs-CZ"/>
              <a:t>ŽELEZNÁ OPONA</a:t>
            </a:r>
          </a:p>
        </p:txBody>
      </p:sp>
      <p:sp>
        <p:nvSpPr>
          <p:cNvPr id="8" name="Zástupný text 7">
            <a:extLst>
              <a:ext uri="{FF2B5EF4-FFF2-40B4-BE49-F238E27FC236}">
                <a16:creationId xmlns:a16="http://schemas.microsoft.com/office/drawing/2014/main" id="{86183759-D1CC-42DA-8707-876F06B1A21F}"/>
              </a:ext>
            </a:extLst>
          </p:cNvPr>
          <p:cNvSpPr>
            <a:spLocks noGrp="1"/>
          </p:cNvSpPr>
          <p:nvPr>
            <p:ph type="body" sz="half" idx="2"/>
          </p:nvPr>
        </p:nvSpPr>
        <p:spPr>
          <a:xfrm>
            <a:off x="8549640" y="2203938"/>
            <a:ext cx="3200400" cy="3968262"/>
          </a:xfrm>
        </p:spPr>
        <p:txBody>
          <a:bodyPr>
            <a:normAutofit fontScale="77500" lnSpcReduction="20000"/>
          </a:bodyPr>
          <a:lstStyle/>
          <a:p>
            <a:pPr>
              <a:buFontTx/>
              <a:buChar char="•"/>
            </a:pPr>
            <a:r>
              <a:rPr lang="cs-CZ" altLang="cs-CZ" sz="2600" b="0">
                <a:solidFill>
                  <a:schemeClr val="bg1"/>
                </a:solidFill>
              </a:rPr>
              <a:t>Proč Churchill použil termín železná opona? </a:t>
            </a:r>
          </a:p>
          <a:p>
            <a:pPr eaLnBrk="1" hangingPunct="1">
              <a:buFontTx/>
              <a:buChar char="•"/>
            </a:pPr>
            <a:r>
              <a:rPr lang="cs-CZ" altLang="cs-CZ" sz="2600" b="0">
                <a:solidFill>
                  <a:schemeClr val="bg1"/>
                </a:solidFill>
              </a:rPr>
              <a:t>Jak Churchill vnímá budoucnost Evropy? </a:t>
            </a:r>
          </a:p>
          <a:p>
            <a:pPr eaLnBrk="1" hangingPunct="1">
              <a:buFontTx/>
              <a:buChar char="•"/>
            </a:pPr>
            <a:r>
              <a:rPr lang="cs-CZ" altLang="cs-CZ" sz="2600" b="0">
                <a:solidFill>
                  <a:schemeClr val="bg1"/>
                </a:solidFill>
              </a:rPr>
              <a:t> Jaký zaujímá postoj vůči dřívějšímu spojenci - SSSR? </a:t>
            </a:r>
          </a:p>
          <a:p>
            <a:pPr eaLnBrk="1" hangingPunct="1">
              <a:buFontTx/>
              <a:buChar char="•"/>
            </a:pPr>
            <a:r>
              <a:rPr lang="cs-CZ" altLang="cs-CZ" sz="2600" b="0">
                <a:solidFill>
                  <a:schemeClr val="bg1"/>
                </a:solidFill>
              </a:rPr>
              <a:t> Hrozil Evropě další válečný konflikt? </a:t>
            </a:r>
          </a:p>
          <a:p>
            <a:pPr eaLnBrk="1" hangingPunct="1">
              <a:buFontTx/>
              <a:buChar char="•"/>
            </a:pPr>
            <a:r>
              <a:rPr lang="cs-CZ" altLang="cs-CZ" sz="2600" b="0">
                <a:solidFill>
                  <a:schemeClr val="bg1"/>
                </a:solidFill>
              </a:rPr>
              <a:t> K jakému postoji nabádá? </a:t>
            </a:r>
          </a:p>
          <a:p>
            <a:pPr eaLnBrk="1" hangingPunct="1">
              <a:buFontTx/>
              <a:buChar char="•"/>
            </a:pPr>
            <a:r>
              <a:rPr lang="cs-CZ" altLang="cs-CZ" sz="2600" b="0">
                <a:solidFill>
                  <a:schemeClr val="bg1"/>
                </a:solidFill>
              </a:rPr>
              <a:t> Porovnejte vojenské výhody SSSR a USA. </a:t>
            </a:r>
          </a:p>
          <a:p>
            <a:endParaRPr lang="cs-CZ"/>
          </a:p>
        </p:txBody>
      </p:sp>
      <p:pic>
        <p:nvPicPr>
          <p:cNvPr id="10" name="Picture 4" descr="ilw1601">
            <a:extLst>
              <a:ext uri="{FF2B5EF4-FFF2-40B4-BE49-F238E27FC236}">
                <a16:creationId xmlns:a16="http://schemas.microsoft.com/office/drawing/2014/main" id="{03C7CA5B-02A5-46DE-861E-1BC798433E5B}"/>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6408" r="6408"/>
          <a:stretch>
            <a:fillRect/>
          </a:stretch>
        </p:blipFill>
        <p:spPr bwMode="auto">
          <a:xfrm>
            <a:off x="0" y="0"/>
            <a:ext cx="83042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01492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Nadpis 7">
            <a:extLst>
              <a:ext uri="{FF2B5EF4-FFF2-40B4-BE49-F238E27FC236}">
                <a16:creationId xmlns:a16="http://schemas.microsoft.com/office/drawing/2014/main" id="{5898F407-6E18-4206-A712-9214D3852580}"/>
              </a:ext>
            </a:extLst>
          </p:cNvPr>
          <p:cNvSpPr>
            <a:spLocks noGrp="1"/>
          </p:cNvSpPr>
          <p:nvPr>
            <p:ph type="title"/>
          </p:nvPr>
        </p:nvSpPr>
        <p:spPr/>
        <p:txBody>
          <a:bodyPr/>
          <a:lstStyle/>
          <a:p>
            <a:pPr algn="ctr"/>
            <a:r>
              <a:rPr lang="cs-CZ"/>
              <a:t>ohlas v českém dobovém tisku</a:t>
            </a:r>
          </a:p>
        </p:txBody>
      </p:sp>
      <p:pic>
        <p:nvPicPr>
          <p:cNvPr id="14" name="Obrázek 13">
            <a:extLst>
              <a:ext uri="{FF2B5EF4-FFF2-40B4-BE49-F238E27FC236}">
                <a16:creationId xmlns:a16="http://schemas.microsoft.com/office/drawing/2014/main" id="{90BCBD40-423E-4B5C-8326-7035719226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9640" y="3330541"/>
            <a:ext cx="3382202" cy="1392671"/>
          </a:xfrm>
          <a:prstGeom prst="rect">
            <a:avLst/>
          </a:prstGeom>
        </p:spPr>
      </p:pic>
      <p:pic>
        <p:nvPicPr>
          <p:cNvPr id="12" name="Zástupný symbol obrázku 11">
            <a:extLst>
              <a:ext uri="{FF2B5EF4-FFF2-40B4-BE49-F238E27FC236}">
                <a16:creationId xmlns:a16="http://schemas.microsoft.com/office/drawing/2014/main" id="{E86A8B5A-9289-406F-9C07-E1F94800FF07}"/>
              </a:ext>
            </a:extLst>
          </p:cNvPr>
          <p:cNvPicPr>
            <a:picLocks noGrp="1" noChangeAspect="1"/>
          </p:cNvPicPr>
          <p:nvPr>
            <p:ph type="pic" idx="1"/>
          </p:nvPr>
        </p:nvPicPr>
        <p:blipFill>
          <a:blip r:embed="rId3">
            <a:extLst>
              <a:ext uri="{BEBA8EAE-BF5A-486C-A8C5-ECC9F3942E4B}">
                <a14:imgProps xmlns:a14="http://schemas.microsoft.com/office/drawing/2010/main">
                  <a14:imgLayer r:embed="rId4">
                    <a14:imgEffect>
                      <a14:brightnessContrast bright="1000"/>
                    </a14:imgEffect>
                  </a14:imgLayer>
                </a14:imgProps>
              </a:ext>
              <a:ext uri="{28A0092B-C50C-407E-A947-70E740481C1C}">
                <a14:useLocalDpi xmlns:a14="http://schemas.microsoft.com/office/drawing/2010/main" val="0"/>
              </a:ext>
            </a:extLst>
          </a:blip>
          <a:stretch>
            <a:fillRect/>
          </a:stretch>
        </p:blipFill>
        <p:spPr>
          <a:xfrm>
            <a:off x="0" y="0"/>
            <a:ext cx="8288215" cy="6858000"/>
          </a:xfrm>
        </p:spPr>
      </p:pic>
    </p:spTree>
    <p:extLst>
      <p:ext uri="{BB962C8B-B14F-4D97-AF65-F5344CB8AC3E}">
        <p14:creationId xmlns:p14="http://schemas.microsoft.com/office/powerpoint/2010/main" val="1590735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452E7A6-A1E8-4EF1-80FB-AC5DA5C0BFB5}"/>
              </a:ext>
            </a:extLst>
          </p:cNvPr>
          <p:cNvSpPr>
            <a:spLocks noGrp="1"/>
          </p:cNvSpPr>
          <p:nvPr>
            <p:ph type="title"/>
          </p:nvPr>
        </p:nvSpPr>
        <p:spPr/>
        <p:txBody>
          <a:bodyPr/>
          <a:lstStyle/>
          <a:p>
            <a:r>
              <a:rPr lang="cs-CZ"/>
              <a:t>Požadavky</a:t>
            </a:r>
          </a:p>
        </p:txBody>
      </p:sp>
      <p:sp>
        <p:nvSpPr>
          <p:cNvPr id="3" name="Zástupný obsah 2">
            <a:extLst>
              <a:ext uri="{FF2B5EF4-FFF2-40B4-BE49-F238E27FC236}">
                <a16:creationId xmlns:a16="http://schemas.microsoft.com/office/drawing/2014/main" id="{467A521F-09BC-4F02-9554-34F7BE8A5BE4}"/>
              </a:ext>
            </a:extLst>
          </p:cNvPr>
          <p:cNvSpPr>
            <a:spLocks noGrp="1"/>
          </p:cNvSpPr>
          <p:nvPr>
            <p:ph idx="1"/>
          </p:nvPr>
        </p:nvSpPr>
        <p:spPr>
          <a:xfrm>
            <a:off x="1069848" y="2093976"/>
            <a:ext cx="10058400" cy="4078224"/>
          </a:xfrm>
        </p:spPr>
        <p:txBody>
          <a:bodyPr>
            <a:normAutofit/>
          </a:bodyPr>
          <a:lstStyle/>
          <a:p>
            <a:r>
              <a:rPr lang="cs-CZ" b="1">
                <a:solidFill>
                  <a:srgbClr val="FF0000"/>
                </a:solidFill>
              </a:rPr>
              <a:t>Povinná účast</a:t>
            </a:r>
            <a:r>
              <a:rPr lang="cs-CZ"/>
              <a:t>, 1x absence, 2x= potvrzení od lékaře</a:t>
            </a:r>
          </a:p>
          <a:p>
            <a:r>
              <a:rPr lang="cs-CZ"/>
              <a:t>Aktivita na semináři, diskuse</a:t>
            </a:r>
          </a:p>
          <a:p>
            <a:r>
              <a:rPr lang="cs-CZ" b="1">
                <a:solidFill>
                  <a:srgbClr val="FF0000"/>
                </a:solidFill>
              </a:rPr>
              <a:t>Vypracování referátu na dané téma </a:t>
            </a:r>
            <a:r>
              <a:rPr lang="cs-CZ"/>
              <a:t>– prezentace v PowerPointu, cca 15 min</a:t>
            </a:r>
          </a:p>
          <a:p>
            <a:r>
              <a:rPr lang="cs-CZ"/>
              <a:t>Příprava na hodiny</a:t>
            </a:r>
            <a:endParaRPr lang="cs-CZ">
              <a:solidFill>
                <a:srgbClr val="FF0000"/>
              </a:solidFill>
            </a:endParaRPr>
          </a:p>
          <a:p>
            <a:r>
              <a:rPr lang="cs-CZ" b="1">
                <a:solidFill>
                  <a:srgbClr val="FF0000"/>
                </a:solidFill>
              </a:rPr>
              <a:t>Vypracování seminární práce</a:t>
            </a:r>
            <a:r>
              <a:rPr lang="cs-CZ">
                <a:solidFill>
                  <a:srgbClr val="FF0000"/>
                </a:solidFill>
              </a:rPr>
              <a:t>: </a:t>
            </a:r>
            <a:r>
              <a:rPr lang="cs-CZ"/>
              <a:t>min. 12 normostran (1 NS = 1800 znaků)</a:t>
            </a:r>
          </a:p>
          <a:p>
            <a:pPr lvl="1"/>
            <a:r>
              <a:rPr lang="cs-CZ"/>
              <a:t>bibliografie</a:t>
            </a:r>
          </a:p>
          <a:p>
            <a:pPr lvl="1"/>
            <a:r>
              <a:rPr lang="cs-CZ"/>
              <a:t>zahrnout dobové prameny: tisk, rozhlas, filmy…</a:t>
            </a:r>
          </a:p>
          <a:p>
            <a:pPr lvl="1"/>
            <a:r>
              <a:rPr lang="cs-CZ"/>
              <a:t>řádná citace použitých pramenů a literatury</a:t>
            </a:r>
          </a:p>
          <a:p>
            <a:r>
              <a:rPr lang="cs-CZ" b="1">
                <a:solidFill>
                  <a:srgbClr val="FF0000"/>
                </a:solidFill>
              </a:rPr>
              <a:t>Závěrečný test </a:t>
            </a:r>
            <a:r>
              <a:rPr lang="cs-CZ"/>
              <a:t>z probraného učiva</a:t>
            </a:r>
          </a:p>
        </p:txBody>
      </p:sp>
    </p:spTree>
    <p:extLst>
      <p:ext uri="{BB962C8B-B14F-4D97-AF65-F5344CB8AC3E}">
        <p14:creationId xmlns:p14="http://schemas.microsoft.com/office/powerpoint/2010/main" val="28381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1000"/>
                                        <p:tgtEl>
                                          <p:spTgt spid="3">
                                            <p:txEl>
                                              <p:pRg st="6" end="6"/>
                                            </p:txEl>
                                          </p:spTgt>
                                        </p:tgtEl>
                                      </p:cBhvr>
                                    </p:animEffect>
                                    <p:anim calcmode="lin" valueType="num">
                                      <p:cBhvr>
                                        <p:cTn id="4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fade">
                                      <p:cBhvr>
                                        <p:cTn id="50" dur="1000"/>
                                        <p:tgtEl>
                                          <p:spTgt spid="3">
                                            <p:txEl>
                                              <p:pRg st="7" end="7"/>
                                            </p:txEl>
                                          </p:spTgt>
                                        </p:tgtEl>
                                      </p:cBhvr>
                                    </p:animEffect>
                                    <p:anim calcmode="lin" valueType="num">
                                      <p:cBhvr>
                                        <p:cTn id="5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3">
                                            <p:txEl>
                                              <p:pRg st="8" end="8"/>
                                            </p:txEl>
                                          </p:spTgt>
                                        </p:tgtEl>
                                        <p:attrNameLst>
                                          <p:attrName>style.visibility</p:attrName>
                                        </p:attrNameLst>
                                      </p:cBhvr>
                                      <p:to>
                                        <p:strVal val="visible"/>
                                      </p:to>
                                    </p:set>
                                    <p:animEffect transition="in" filter="fade">
                                      <p:cBhvr>
                                        <p:cTn id="57" dur="1000"/>
                                        <p:tgtEl>
                                          <p:spTgt spid="3">
                                            <p:txEl>
                                              <p:pRg st="8" end="8"/>
                                            </p:txEl>
                                          </p:spTgt>
                                        </p:tgtEl>
                                      </p:cBhvr>
                                    </p:animEffect>
                                    <p:anim calcmode="lin" valueType="num">
                                      <p:cBhvr>
                                        <p:cTn id="5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E765351-DD23-4BB9-89A9-E5716EEF66AF}"/>
              </a:ext>
            </a:extLst>
          </p:cNvPr>
          <p:cNvSpPr>
            <a:spLocks noGrp="1"/>
          </p:cNvSpPr>
          <p:nvPr>
            <p:ph type="title"/>
          </p:nvPr>
        </p:nvSpPr>
        <p:spPr/>
        <p:txBody>
          <a:bodyPr/>
          <a:lstStyle/>
          <a:p>
            <a:r>
              <a:rPr lang="cs-CZ"/>
              <a:t>Citace - citační úzus</a:t>
            </a:r>
          </a:p>
        </p:txBody>
      </p:sp>
      <p:sp>
        <p:nvSpPr>
          <p:cNvPr id="3" name="Zástupný text 2">
            <a:extLst>
              <a:ext uri="{FF2B5EF4-FFF2-40B4-BE49-F238E27FC236}">
                <a16:creationId xmlns:a16="http://schemas.microsoft.com/office/drawing/2014/main" id="{8E42B76D-5109-455C-8A49-8A9D182335F8}"/>
              </a:ext>
            </a:extLst>
          </p:cNvPr>
          <p:cNvSpPr>
            <a:spLocks noGrp="1"/>
          </p:cNvSpPr>
          <p:nvPr>
            <p:ph type="body" idx="1"/>
          </p:nvPr>
        </p:nvSpPr>
        <p:spPr>
          <a:xfrm>
            <a:off x="2165774" y="5020055"/>
            <a:ext cx="9052560" cy="1591759"/>
          </a:xfrm>
        </p:spPr>
        <p:txBody>
          <a:bodyPr>
            <a:normAutofit/>
          </a:bodyPr>
          <a:lstStyle/>
          <a:p>
            <a:pPr marL="342900" indent="-342900">
              <a:buFont typeface="Arial" panose="020B0604020202020204" pitchFamily="34" charset="0"/>
              <a:buChar char="•"/>
            </a:pPr>
            <a:r>
              <a:rPr lang="cs-CZ" b="1"/>
              <a:t>řídit se pokyny pro autory příspěvků do časopisu</a:t>
            </a:r>
          </a:p>
          <a:p>
            <a:pPr marL="342900" indent="-342900">
              <a:buFont typeface="Arial" panose="020B0604020202020204" pitchFamily="34" charset="0"/>
              <a:buChar char="•"/>
            </a:pPr>
            <a:r>
              <a:rPr lang="cs-CZ" b="1"/>
              <a:t>např. Acta historica Universitatis Silesianae Opaviensis</a:t>
            </a:r>
          </a:p>
          <a:p>
            <a:pPr marL="342900" indent="-342900">
              <a:buFont typeface="Arial" panose="020B0604020202020204" pitchFamily="34" charset="0"/>
              <a:buChar char="•"/>
            </a:pPr>
            <a:r>
              <a:rPr lang="cs-CZ"/>
              <a:t>podle bakalářské práce</a:t>
            </a:r>
            <a:endParaRPr lang="cs-CZ" b="1"/>
          </a:p>
          <a:p>
            <a:pPr marL="342900" indent="-342900">
              <a:buFont typeface="Arial" panose="020B0604020202020204" pitchFamily="34" charset="0"/>
              <a:buChar char="•"/>
            </a:pPr>
            <a:endParaRPr lang="cs-CZ" b="1" dirty="0"/>
          </a:p>
        </p:txBody>
      </p:sp>
    </p:spTree>
    <p:extLst>
      <p:ext uri="{BB962C8B-B14F-4D97-AF65-F5344CB8AC3E}">
        <p14:creationId xmlns:p14="http://schemas.microsoft.com/office/powerpoint/2010/main" val="1125128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89F95CE8-BDFA-4F1D-B19B-5A170EDA9345}"/>
              </a:ext>
            </a:extLst>
          </p:cNvPr>
          <p:cNvSpPr>
            <a:spLocks noGrp="1"/>
          </p:cNvSpPr>
          <p:nvPr>
            <p:ph type="ctrTitle"/>
          </p:nvPr>
        </p:nvSpPr>
        <p:spPr/>
        <p:txBody>
          <a:bodyPr/>
          <a:lstStyle/>
          <a:p>
            <a:pPr algn="ctr"/>
            <a:r>
              <a:rPr lang="cs-CZ"/>
              <a:t>1. Studená válka</a:t>
            </a:r>
          </a:p>
        </p:txBody>
      </p:sp>
      <p:sp>
        <p:nvSpPr>
          <p:cNvPr id="5" name="Podnadpis 4">
            <a:extLst>
              <a:ext uri="{FF2B5EF4-FFF2-40B4-BE49-F238E27FC236}">
                <a16:creationId xmlns:a16="http://schemas.microsoft.com/office/drawing/2014/main" id="{BC780D66-C05F-472A-9773-CB384C1B84CA}"/>
              </a:ext>
            </a:extLst>
          </p:cNvPr>
          <p:cNvSpPr>
            <a:spLocks noGrp="1"/>
          </p:cNvSpPr>
          <p:nvPr>
            <p:ph type="subTitle" idx="1"/>
          </p:nvPr>
        </p:nvSpPr>
        <p:spPr>
          <a:xfrm>
            <a:off x="1679444" y="4588410"/>
            <a:ext cx="7891272" cy="1308295"/>
          </a:xfrm>
        </p:spPr>
        <p:txBody>
          <a:bodyPr>
            <a:normAutofit/>
          </a:bodyPr>
          <a:lstStyle/>
          <a:p>
            <a:pPr marL="342900" indent="-342900" algn="ctr">
              <a:buFont typeface="Arial" panose="020B0604020202020204" pitchFamily="34" charset="0"/>
              <a:buChar char="•"/>
            </a:pPr>
            <a:r>
              <a:rPr lang="cs-CZ" sz="2400">
                <a:solidFill>
                  <a:schemeClr val="bg2"/>
                </a:solidFill>
              </a:rPr>
              <a:t>„od Jalty k Maltě“</a:t>
            </a:r>
          </a:p>
          <a:p>
            <a:pPr marL="342900" indent="-342900" algn="ctr">
              <a:buFont typeface="Arial" panose="020B0604020202020204" pitchFamily="34" charset="0"/>
              <a:buChar char="•"/>
            </a:pPr>
            <a:r>
              <a:rPr lang="cs-CZ" sz="2400">
                <a:solidFill>
                  <a:schemeClr val="bg2"/>
                </a:solidFill>
              </a:rPr>
              <a:t>2/1945 – 8. 12. 1991 ?</a:t>
            </a:r>
          </a:p>
        </p:txBody>
      </p:sp>
    </p:spTree>
    <p:extLst>
      <p:ext uri="{BB962C8B-B14F-4D97-AF65-F5344CB8AC3E}">
        <p14:creationId xmlns:p14="http://schemas.microsoft.com/office/powerpoint/2010/main" val="1938526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4FA5C4E8-28B9-4BA4-8A7B-39AC51B0E045}"/>
              </a:ext>
            </a:extLst>
          </p:cNvPr>
          <p:cNvPicPr>
            <a:picLocks noChangeAspect="1" noChangeArrowheads="1"/>
          </p:cNvPicPr>
          <p:nvPr/>
        </p:nvPicPr>
        <p:blipFill>
          <a:blip r:embed="rId2"/>
          <a:srcRect/>
          <a:stretch>
            <a:fillRect/>
          </a:stretch>
        </p:blipFill>
        <p:spPr bwMode="auto">
          <a:xfrm>
            <a:off x="0" y="9115"/>
            <a:ext cx="12192000" cy="6848885"/>
          </a:xfrm>
          <a:prstGeom prst="rect">
            <a:avLst/>
          </a:prstGeom>
          <a:noFill/>
          <a:ln w="9525">
            <a:noFill/>
            <a:miter lim="800000"/>
            <a:headEnd/>
            <a:tailEnd/>
          </a:ln>
        </p:spPr>
      </p:pic>
    </p:spTree>
    <p:extLst>
      <p:ext uri="{BB962C8B-B14F-4D97-AF65-F5344CB8AC3E}">
        <p14:creationId xmlns:p14="http://schemas.microsoft.com/office/powerpoint/2010/main" val="2728103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EFA623C-CBAD-4FCC-9CB0-B385661ACC25}"/>
              </a:ext>
            </a:extLst>
          </p:cNvPr>
          <p:cNvSpPr>
            <a:spLocks noGrp="1"/>
          </p:cNvSpPr>
          <p:nvPr>
            <p:ph type="title"/>
          </p:nvPr>
        </p:nvSpPr>
        <p:spPr>
          <a:noFill/>
        </p:spPr>
        <p:txBody>
          <a:bodyPr/>
          <a:lstStyle/>
          <a:p>
            <a:r>
              <a:rPr lang="cs-CZ"/>
              <a:t>Co je to STUDENÁ VÁLKA ?</a:t>
            </a:r>
          </a:p>
        </p:txBody>
      </p:sp>
      <p:sp>
        <p:nvSpPr>
          <p:cNvPr id="5" name="Zástupný text 4">
            <a:extLst>
              <a:ext uri="{FF2B5EF4-FFF2-40B4-BE49-F238E27FC236}">
                <a16:creationId xmlns:a16="http://schemas.microsoft.com/office/drawing/2014/main" id="{917880BA-DF0E-4BA4-8F8C-1DBCFFDB527F}"/>
              </a:ext>
            </a:extLst>
          </p:cNvPr>
          <p:cNvSpPr>
            <a:spLocks noGrp="1"/>
          </p:cNvSpPr>
          <p:nvPr>
            <p:ph type="body" sz="half" idx="2"/>
          </p:nvPr>
        </p:nvSpPr>
        <p:spPr/>
        <p:txBody>
          <a:bodyPr/>
          <a:lstStyle/>
          <a:p>
            <a:pPr marL="285750" indent="-285750">
              <a:buFont typeface="Arial" panose="020B0604020202020204" pitchFamily="34" charset="0"/>
              <a:buChar char="•"/>
            </a:pPr>
            <a:r>
              <a:rPr lang="cs-CZ"/>
              <a:t>nevojenský konflikt</a:t>
            </a:r>
          </a:p>
          <a:p>
            <a:pPr marL="285750" indent="-285750">
              <a:buFont typeface="Arial" panose="020B0604020202020204" pitchFamily="34" charset="0"/>
              <a:buChar char="•"/>
            </a:pPr>
            <a:r>
              <a:rPr lang="cs-CZ"/>
              <a:t>totální konflikt</a:t>
            </a:r>
          </a:p>
          <a:p>
            <a:pPr marL="285750" indent="-285750">
              <a:buFont typeface="Arial" panose="020B0604020202020204" pitchFamily="34" charset="0"/>
              <a:buChar char="•"/>
            </a:pPr>
            <a:r>
              <a:rPr lang="cs-CZ"/>
              <a:t>zpočátku konflikt o Evropu, pak ale globální</a:t>
            </a:r>
          </a:p>
          <a:p>
            <a:pPr marL="285750" indent="-285750">
              <a:buFont typeface="Arial" panose="020B0604020202020204" pitchFamily="34" charset="0"/>
              <a:buChar char="•"/>
            </a:pPr>
            <a:r>
              <a:rPr lang="cs-CZ"/>
              <a:t>ideologická válka </a:t>
            </a:r>
          </a:p>
          <a:p>
            <a:pPr marL="285750" indent="-285750">
              <a:buFont typeface="Arial" panose="020B0604020202020204" pitchFamily="34" charset="0"/>
              <a:buChar char="•"/>
            </a:pPr>
            <a:r>
              <a:rPr lang="cs-CZ"/>
              <a:t>demokratické státy x komunistické</a:t>
            </a:r>
          </a:p>
          <a:p>
            <a:pPr marL="285750" indent="-285750">
              <a:buFont typeface="Arial" panose="020B0604020202020204" pitchFamily="34" charset="0"/>
              <a:buChar char="•"/>
            </a:pPr>
            <a:r>
              <a:rPr lang="cs-CZ"/>
              <a:t>několik velkých vyhrocení – např. Karibská krize</a:t>
            </a:r>
          </a:p>
          <a:p>
            <a:pPr marL="285750" indent="-285750">
              <a:buFont typeface="Arial" panose="020B0604020202020204" pitchFamily="34" charset="0"/>
              <a:buChar char="•"/>
            </a:pPr>
            <a:r>
              <a:rPr lang="cs-CZ"/>
              <a:t>lokální konflikty – Korejská válka, Vietnam</a:t>
            </a:r>
          </a:p>
          <a:p>
            <a:pPr marL="285750" indent="-285750">
              <a:buFont typeface="Arial" panose="020B0604020202020204" pitchFamily="34" charset="0"/>
              <a:buChar char="•"/>
            </a:pPr>
            <a:endParaRPr lang="cs-CZ"/>
          </a:p>
        </p:txBody>
      </p:sp>
      <p:pic>
        <p:nvPicPr>
          <p:cNvPr id="8" name="Picture 5" descr="Soubor:Bigthree-photofromjapanesewiki.jpg">
            <a:hlinkClick r:id="rId2"/>
            <a:extLst>
              <a:ext uri="{FF2B5EF4-FFF2-40B4-BE49-F238E27FC236}">
                <a16:creationId xmlns:a16="http://schemas.microsoft.com/office/drawing/2014/main" id="{8BEB4BA8-9769-4FCB-A3DB-D3BE5C9F9C22}"/>
              </a:ext>
            </a:extLst>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2219" r="2219"/>
          <a:stretch>
            <a:fillRect/>
          </a:stretch>
        </p:blipFill>
        <p:spPr bwMode="auto">
          <a:xfrm>
            <a:off x="0" y="0"/>
            <a:ext cx="83042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68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F5463F6-139F-4DAB-A74A-D9A1EC32CCEC}"/>
              </a:ext>
            </a:extLst>
          </p:cNvPr>
          <p:cNvSpPr>
            <a:spLocks noGrp="1"/>
          </p:cNvSpPr>
          <p:nvPr>
            <p:ph type="title"/>
          </p:nvPr>
        </p:nvSpPr>
        <p:spPr/>
        <p:txBody>
          <a:bodyPr/>
          <a:lstStyle/>
          <a:p>
            <a:r>
              <a:rPr lang="cs-CZ"/>
              <a:t>CHARAKTERISTIKA</a:t>
            </a:r>
          </a:p>
        </p:txBody>
      </p:sp>
      <p:sp>
        <p:nvSpPr>
          <p:cNvPr id="3" name="Zástupný obsah 2">
            <a:extLst>
              <a:ext uri="{FF2B5EF4-FFF2-40B4-BE49-F238E27FC236}">
                <a16:creationId xmlns:a16="http://schemas.microsoft.com/office/drawing/2014/main" id="{6A119551-5349-4BE5-AA97-7E90E58AF801}"/>
              </a:ext>
            </a:extLst>
          </p:cNvPr>
          <p:cNvSpPr>
            <a:spLocks noGrp="1"/>
          </p:cNvSpPr>
          <p:nvPr>
            <p:ph idx="1"/>
          </p:nvPr>
        </p:nvSpPr>
        <p:spPr/>
        <p:txBody>
          <a:bodyPr>
            <a:normAutofit/>
          </a:bodyPr>
          <a:lstStyle/>
          <a:p>
            <a:r>
              <a:rPr lang="cs-CZ" sz="2400"/>
              <a:t>konflikt mezi západem a východem – americkou a sovětskou sférou vlivu</a:t>
            </a:r>
          </a:p>
          <a:p>
            <a:r>
              <a:rPr lang="cs-CZ" sz="2400"/>
              <a:t>konflikt vyvolaný důsledky druhé světové války</a:t>
            </a:r>
          </a:p>
          <a:p>
            <a:r>
              <a:rPr lang="cs-CZ" sz="2400"/>
              <a:t>odlišnost demokracie a totality</a:t>
            </a:r>
          </a:p>
          <a:p>
            <a:r>
              <a:rPr lang="cs-CZ" sz="2400"/>
              <a:t>závody ve zbrojení – SSSR nakonec tzv. „uzbrojen“</a:t>
            </a:r>
          </a:p>
          <a:p>
            <a:r>
              <a:rPr lang="cs-CZ" sz="2400"/>
              <a:t>soupeření také na poli sportovním, v oblasti vědy (např. vesmír), účast na lokálních konfliktech</a:t>
            </a:r>
          </a:p>
          <a:p>
            <a:r>
              <a:rPr lang="cs-CZ" sz="2400"/>
              <a:t>vojenská uskupení – Varšavská smlouva a NATO</a:t>
            </a:r>
          </a:p>
        </p:txBody>
      </p:sp>
    </p:spTree>
    <p:extLst>
      <p:ext uri="{BB962C8B-B14F-4D97-AF65-F5344CB8AC3E}">
        <p14:creationId xmlns:p14="http://schemas.microsoft.com/office/powerpoint/2010/main" val="3547410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1D74B8-0C89-4EE9-B1B5-C976EB9771E3}"/>
              </a:ext>
            </a:extLst>
          </p:cNvPr>
          <p:cNvSpPr>
            <a:spLocks noGrp="1"/>
          </p:cNvSpPr>
          <p:nvPr>
            <p:ph type="title"/>
          </p:nvPr>
        </p:nvSpPr>
        <p:spPr>
          <a:xfrm>
            <a:off x="1069848" y="484631"/>
            <a:ext cx="10058400" cy="2446137"/>
          </a:xfrm>
        </p:spPr>
        <p:txBody>
          <a:bodyPr>
            <a:normAutofit/>
          </a:bodyPr>
          <a:lstStyle/>
          <a:p>
            <a:pPr algn="ctr"/>
            <a:r>
              <a:rPr lang="cs-CZ" u="sng"/>
              <a:t>PERIODIZACE</a:t>
            </a:r>
            <a:br>
              <a:rPr lang="cs-CZ"/>
            </a:br>
            <a:br>
              <a:rPr lang="cs-CZ"/>
            </a:br>
            <a:r>
              <a:rPr lang="cs-CZ"/>
              <a:t>začátek?</a:t>
            </a:r>
          </a:p>
        </p:txBody>
      </p:sp>
      <p:sp>
        <p:nvSpPr>
          <p:cNvPr id="3" name="Zástupný obsah 2">
            <a:extLst>
              <a:ext uri="{FF2B5EF4-FFF2-40B4-BE49-F238E27FC236}">
                <a16:creationId xmlns:a16="http://schemas.microsoft.com/office/drawing/2014/main" id="{573179B1-3FAA-47F7-B9DA-0E09A6C2B7A0}"/>
              </a:ext>
            </a:extLst>
          </p:cNvPr>
          <p:cNvSpPr>
            <a:spLocks noGrp="1"/>
          </p:cNvSpPr>
          <p:nvPr>
            <p:ph sz="half" idx="1"/>
          </p:nvPr>
        </p:nvSpPr>
        <p:spPr>
          <a:xfrm>
            <a:off x="758131" y="2827607"/>
            <a:ext cx="4754880" cy="2569465"/>
          </a:xfrm>
        </p:spPr>
        <p:txBody>
          <a:bodyPr/>
          <a:lstStyle/>
          <a:p>
            <a:pPr marL="0" indent="0" algn="ctr">
              <a:buNone/>
            </a:pPr>
            <a:r>
              <a:rPr lang="cs-CZ" b="1"/>
              <a:t>Jalta 1945?</a:t>
            </a:r>
            <a:r>
              <a:rPr lang="cs-CZ"/>
              <a:t> </a:t>
            </a:r>
            <a:r>
              <a:rPr lang="cs-CZ" b="1"/>
              <a:t>(4. – 11. 2. 1945)</a:t>
            </a:r>
            <a:endParaRPr lang="cs-CZ"/>
          </a:p>
          <a:p>
            <a:endParaRPr lang="cs-CZ"/>
          </a:p>
        </p:txBody>
      </p:sp>
      <p:sp>
        <p:nvSpPr>
          <p:cNvPr id="4" name="Zástupný obsah 3">
            <a:extLst>
              <a:ext uri="{FF2B5EF4-FFF2-40B4-BE49-F238E27FC236}">
                <a16:creationId xmlns:a16="http://schemas.microsoft.com/office/drawing/2014/main" id="{3AE0FA59-B1B7-48BE-8A48-7EEC7318D2BE}"/>
              </a:ext>
            </a:extLst>
          </p:cNvPr>
          <p:cNvSpPr>
            <a:spLocks noGrp="1"/>
          </p:cNvSpPr>
          <p:nvPr>
            <p:ph sz="half" idx="2"/>
          </p:nvPr>
        </p:nvSpPr>
        <p:spPr>
          <a:xfrm>
            <a:off x="6367272" y="2827607"/>
            <a:ext cx="4754880" cy="2084363"/>
          </a:xfrm>
        </p:spPr>
        <p:txBody>
          <a:bodyPr/>
          <a:lstStyle/>
          <a:p>
            <a:pPr algn="ctr">
              <a:buNone/>
            </a:pPr>
            <a:r>
              <a:rPr lang="cs-CZ" b="1"/>
              <a:t>Fulton 1946? (5. 3. 1946)</a:t>
            </a:r>
          </a:p>
          <a:p>
            <a:endParaRPr lang="cs-CZ"/>
          </a:p>
        </p:txBody>
      </p:sp>
      <p:sp>
        <p:nvSpPr>
          <p:cNvPr id="5" name="TextovéPole 4">
            <a:extLst>
              <a:ext uri="{FF2B5EF4-FFF2-40B4-BE49-F238E27FC236}">
                <a16:creationId xmlns:a16="http://schemas.microsoft.com/office/drawing/2014/main" id="{813D0865-C76D-48D3-A517-6DC394B5B29A}"/>
              </a:ext>
            </a:extLst>
          </p:cNvPr>
          <p:cNvSpPr txBox="1"/>
          <p:nvPr/>
        </p:nvSpPr>
        <p:spPr>
          <a:xfrm>
            <a:off x="2086708" y="4405182"/>
            <a:ext cx="8018584" cy="400110"/>
          </a:xfrm>
          <a:prstGeom prst="rect">
            <a:avLst/>
          </a:prstGeom>
          <a:noFill/>
        </p:spPr>
        <p:txBody>
          <a:bodyPr wrap="square" rtlCol="0">
            <a:spAutoFit/>
          </a:bodyPr>
          <a:lstStyle/>
          <a:p>
            <a:pPr algn="ctr"/>
            <a:r>
              <a:rPr lang="cs-CZ" sz="2000" b="1"/>
              <a:t>Trumanova doktrína </a:t>
            </a:r>
            <a:r>
              <a:rPr lang="cs-CZ" sz="1800" b="1"/>
              <a:t>(12. 3. 1947)</a:t>
            </a:r>
          </a:p>
        </p:txBody>
      </p:sp>
    </p:spTree>
    <p:extLst>
      <p:ext uri="{BB962C8B-B14F-4D97-AF65-F5344CB8AC3E}">
        <p14:creationId xmlns:p14="http://schemas.microsoft.com/office/powerpoint/2010/main" val="2997293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B4D732-4149-4D69-84F8-D3B34D37D819}"/>
              </a:ext>
            </a:extLst>
          </p:cNvPr>
          <p:cNvSpPr>
            <a:spLocks noGrp="1"/>
          </p:cNvSpPr>
          <p:nvPr>
            <p:ph type="title"/>
          </p:nvPr>
        </p:nvSpPr>
        <p:spPr/>
        <p:txBody>
          <a:bodyPr>
            <a:normAutofit fontScale="90000"/>
          </a:bodyPr>
          <a:lstStyle/>
          <a:p>
            <a:pPr algn="ctr"/>
            <a:r>
              <a:rPr lang="cs-CZ"/>
              <a:t>JALTSKÁ KONFERENCE</a:t>
            </a:r>
            <a:br>
              <a:rPr lang="cs-CZ"/>
            </a:br>
            <a:r>
              <a:rPr lang="cs-CZ" b="1"/>
              <a:t>(4. – 11. 2. 1945)</a:t>
            </a:r>
            <a:endParaRPr lang="cs-CZ"/>
          </a:p>
        </p:txBody>
      </p:sp>
      <p:pic>
        <p:nvPicPr>
          <p:cNvPr id="6" name="Zástupný symbol obrázku 5">
            <a:extLst>
              <a:ext uri="{FF2B5EF4-FFF2-40B4-BE49-F238E27FC236}">
                <a16:creationId xmlns:a16="http://schemas.microsoft.com/office/drawing/2014/main" id="{C882FDD4-D00C-4B92-B82B-EC38A7642095}"/>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106" r="1106"/>
          <a:stretch>
            <a:fillRect/>
          </a:stretch>
        </p:blipFill>
        <p:spPr/>
      </p:pic>
      <p:sp>
        <p:nvSpPr>
          <p:cNvPr id="4" name="Zástupný text 3">
            <a:extLst>
              <a:ext uri="{FF2B5EF4-FFF2-40B4-BE49-F238E27FC236}">
                <a16:creationId xmlns:a16="http://schemas.microsoft.com/office/drawing/2014/main" id="{9DB86F67-F817-4C65-8BA3-4C52342661CF}"/>
              </a:ext>
            </a:extLst>
          </p:cNvPr>
          <p:cNvSpPr>
            <a:spLocks noGrp="1"/>
          </p:cNvSpPr>
          <p:nvPr>
            <p:ph type="body" sz="half" idx="2"/>
          </p:nvPr>
        </p:nvSpPr>
        <p:spPr>
          <a:xfrm>
            <a:off x="8549640" y="2845188"/>
            <a:ext cx="3200400" cy="3291840"/>
          </a:xfrm>
        </p:spPr>
        <p:txBody>
          <a:bodyPr>
            <a:normAutofit/>
          </a:bodyPr>
          <a:lstStyle/>
          <a:p>
            <a:pPr marL="342900" indent="-342900">
              <a:buFont typeface="Arial" panose="020B0604020202020204" pitchFamily="34" charset="0"/>
              <a:buChar char="•"/>
            </a:pPr>
            <a:r>
              <a:rPr lang="cs-CZ" sz="2000"/>
              <a:t>setkání vůdců „Velké trojky“ (Roosevelt, Churchill, Stalin) na konferenci v Jaltě v únoru 1945</a:t>
            </a:r>
          </a:p>
          <a:p>
            <a:pPr marL="342900" indent="-342900">
              <a:buFont typeface="Arial" panose="020B0604020202020204" pitchFamily="34" charset="0"/>
              <a:buChar char="•"/>
            </a:pPr>
            <a:r>
              <a:rPr lang="cs-CZ" sz="2000"/>
              <a:t>poválečné uspořádání a de facto se vymezovaly sféry vlivu</a:t>
            </a:r>
          </a:p>
        </p:txBody>
      </p:sp>
    </p:spTree>
    <p:extLst>
      <p:ext uri="{BB962C8B-B14F-4D97-AF65-F5344CB8AC3E}">
        <p14:creationId xmlns:p14="http://schemas.microsoft.com/office/powerpoint/2010/main" val="36686664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řevo">
  <a:themeElements>
    <a:clrScheme name="Dřevo">
      <a:dk1>
        <a:sysClr val="windowText" lastClr="000000"/>
      </a:dk1>
      <a:lt1>
        <a:sysClr val="window" lastClr="FFFFFF"/>
      </a:lt1>
      <a:dk2>
        <a:srgbClr val="84ACB6"/>
      </a:dk2>
      <a:lt2>
        <a:srgbClr val="EBE9DD"/>
      </a:lt2>
      <a:accent1>
        <a:srgbClr val="6F8183"/>
      </a:accent1>
      <a:accent2>
        <a:srgbClr val="967E96"/>
      </a:accent2>
      <a:accent3>
        <a:srgbClr val="CCC893"/>
      </a:accent3>
      <a:accent4>
        <a:srgbClr val="A54D74"/>
      </a:accent4>
      <a:accent5>
        <a:srgbClr val="949C6B"/>
      </a:accent5>
      <a:accent6>
        <a:srgbClr val="766A50"/>
      </a:accent6>
      <a:hlink>
        <a:srgbClr val="CC6600"/>
      </a:hlink>
      <a:folHlink>
        <a:srgbClr val="777777"/>
      </a:folHlink>
    </a:clrScheme>
    <a:fontScheme name="Dřevo">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man Old Style" panose="02050604050505020204"/>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řevo">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8E89CD47-BF55-4DDE-B823-2283AA7E7695}"/>
    </a:ext>
  </a:extLst>
</a:theme>
</file>

<file path=docProps/app.xml><?xml version="1.0" encoding="utf-8"?>
<Properties xmlns="http://schemas.openxmlformats.org/officeDocument/2006/extended-properties" xmlns:vt="http://schemas.openxmlformats.org/officeDocument/2006/docPropsVTypes">
  <Template>Dřevo</Template>
  <TotalTime>769</TotalTime>
  <Words>1047</Words>
  <Application>Microsoft Office PowerPoint</Application>
  <PresentationFormat>Širokoúhlá obrazovka</PresentationFormat>
  <Paragraphs>86</Paragraphs>
  <Slides>18</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18</vt:i4>
      </vt:variant>
    </vt:vector>
  </HeadingPairs>
  <TitlesOfParts>
    <vt:vector size="23" baseType="lpstr">
      <vt:lpstr>Arial</vt:lpstr>
      <vt:lpstr>Bookman Old Style</vt:lpstr>
      <vt:lpstr>Century Gothic</vt:lpstr>
      <vt:lpstr>Wingdings</vt:lpstr>
      <vt:lpstr>Dřevo</vt:lpstr>
      <vt:lpstr>Prameny k dějinám studené války UHV/D0029</vt:lpstr>
      <vt:lpstr>Požadavky</vt:lpstr>
      <vt:lpstr>Citace - citační úzus</vt:lpstr>
      <vt:lpstr>1. Studená válka</vt:lpstr>
      <vt:lpstr>Prezentace aplikace PowerPoint</vt:lpstr>
      <vt:lpstr>Co je to STUDENÁ VÁLKA ?</vt:lpstr>
      <vt:lpstr>CHARAKTERISTIKA</vt:lpstr>
      <vt:lpstr>PERIODIZACE  začátek?</vt:lpstr>
      <vt:lpstr>JALTSKÁ KONFERENCE (4. – 11. 2. 1945)</vt:lpstr>
      <vt:lpstr>CHURCHILLŮV PROJEV ve FULTONU 5. 3. 1946</vt:lpstr>
      <vt:lpstr>TRUMANOVA  DOKTRÍNA</vt:lpstr>
      <vt:lpstr>konec?</vt:lpstr>
      <vt:lpstr>ROZPAD SSSR 1991</vt:lpstr>
      <vt:lpstr>2. FULTON 1946</vt:lpstr>
      <vt:lpstr>Projev Winstona Churchilla  (5. 3. 1946)</vt:lpstr>
      <vt:lpstr>Prezentace aplikace PowerPoint</vt:lpstr>
      <vt:lpstr>ŽELEZNÁ OPONA</vt:lpstr>
      <vt:lpstr>ohlas v českém dobovém tisku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Prameny k dějinám studené války UHV/D0029</dc:title>
  <dc:creator>Lucie</dc:creator>
  <cp:lastModifiedBy>Lucie</cp:lastModifiedBy>
  <cp:revision>4</cp:revision>
  <dcterms:created xsi:type="dcterms:W3CDTF">2021-09-21T08:08:45Z</dcterms:created>
  <dcterms:modified xsi:type="dcterms:W3CDTF">2021-12-09T21:04:48Z</dcterms:modified>
</cp:coreProperties>
</file>