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63" r:id="rId4"/>
    <p:sldId id="275" r:id="rId5"/>
    <p:sldId id="273" r:id="rId6"/>
    <p:sldId id="272" r:id="rId7"/>
    <p:sldId id="276" r:id="rId8"/>
    <p:sldId id="271" r:id="rId9"/>
    <p:sldId id="278" r:id="rId10"/>
    <p:sldId id="270" r:id="rId11"/>
    <p:sldId id="269" r:id="rId12"/>
    <p:sldId id="268" r:id="rId13"/>
    <p:sldId id="274" r:id="rId14"/>
    <p:sldId id="265" r:id="rId15"/>
    <p:sldId id="267" r:id="rId16"/>
    <p:sldId id="266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02" autoAdjust="0"/>
    <p:restoredTop sz="94660"/>
  </p:normalViewPr>
  <p:slideViewPr>
    <p:cSldViewPr snapToGrid="0">
      <p:cViewPr>
        <p:scale>
          <a:sx n="60" d="100"/>
          <a:sy n="60" d="100"/>
        </p:scale>
        <p:origin x="876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955655-2D4F-4E99-971D-81B7330442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E7D88E9-BFD1-4CDC-B86E-106ADC43FA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BE61C8B-92AA-4B6A-8287-BB44374E3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D8BA5-1C5C-4C7D-94F4-81EB1EB2E67E}" type="datetimeFigureOut">
              <a:rPr lang="cs-CZ" smtClean="0"/>
              <a:t>25.09.2023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FBB1EB9-5DC3-4E98-8B62-0CBD9B6AB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AA56882-2E69-4BD7-B144-84D171E23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5F0BC-7F1A-4029-9FDE-5B46C310D7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6479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2703F9-9DEF-44EA-8EB4-AFC623CCD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1C55BF3-3885-4218-BF9E-FC9E436110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8B922D3-B992-41D3-8366-F500A2318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D8BA5-1C5C-4C7D-94F4-81EB1EB2E67E}" type="datetimeFigureOut">
              <a:rPr lang="cs-CZ" smtClean="0"/>
              <a:t>25.09.2023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C937DA4-E9B7-477D-BAEC-A77373FE0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965CC4F-C45A-4139-A4F0-5A6617F6F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5F0BC-7F1A-4029-9FDE-5B46C310D7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338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00475525-6648-49B7-A327-AD7739F6EC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9A57ED8-872C-4EC8-B19F-E68939F029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21DD82A-1AFA-46D0-BC84-E3FC7E6EC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D8BA5-1C5C-4C7D-94F4-81EB1EB2E67E}" type="datetimeFigureOut">
              <a:rPr lang="cs-CZ" smtClean="0"/>
              <a:t>25.09.2023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416E786-49F6-495C-84C4-9A9CA33F2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087E227-3ECD-4D4A-8FE4-1656C9156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5F0BC-7F1A-4029-9FDE-5B46C310D7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0692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1A0A02-2458-482A-A027-863E21428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6517CD-6C7A-42B1-865C-87434BC1E7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C7FB3EC-2F40-4DCE-977B-D106EDBAE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D8BA5-1C5C-4C7D-94F4-81EB1EB2E67E}" type="datetimeFigureOut">
              <a:rPr lang="cs-CZ" smtClean="0"/>
              <a:t>25.09.2023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503032F-4578-4A3D-B0DA-0E4C447F9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0A559D9-32D2-4D77-BBC4-487B44558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5F0BC-7F1A-4029-9FDE-5B46C310D7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2318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EAB7FE-C352-4244-B6EE-0525E8928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892DFC3-16B0-41B9-B7AC-B154708546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3D3A524-917F-4C37-BC3C-EEE5881FE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D8BA5-1C5C-4C7D-94F4-81EB1EB2E67E}" type="datetimeFigureOut">
              <a:rPr lang="cs-CZ" smtClean="0"/>
              <a:t>25.09.2023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6FF02D8-0810-4AF7-892E-6DBD5B742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E71D57B-10CD-48F4-9191-4815ECD7D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5F0BC-7F1A-4029-9FDE-5B46C310D7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095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681430-1025-48F2-B84C-FCB882A3A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385986-6BBC-409E-A6B1-308D068B10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86AF306-FCED-4A72-806F-9EBFF9DCD7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980C80F-EC4D-47C5-961F-0A8404D42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D8BA5-1C5C-4C7D-94F4-81EB1EB2E67E}" type="datetimeFigureOut">
              <a:rPr lang="cs-CZ" smtClean="0"/>
              <a:t>25.09.2023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D320FEA-2947-4206-927F-DCB984D83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CE85D32-3757-46C8-A192-F74B81BE5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5F0BC-7F1A-4029-9FDE-5B46C310D7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9604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161FCC-B634-4CC9-9F6D-C85CBA982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2A12D41-6D8F-4F2D-89B5-25C00C3DE5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BA3EB7B-EE01-4587-AD13-F4066F55C7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235AAA0-014C-4A0A-A687-49EC18D48E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F1C8136-889F-43BD-9551-05552C51AA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7A31EA9-7D00-4950-A777-E56208BA7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D8BA5-1C5C-4C7D-94F4-81EB1EB2E67E}" type="datetimeFigureOut">
              <a:rPr lang="cs-CZ" smtClean="0"/>
              <a:t>25.09.2023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023A8DA-8B55-4E56-982D-310691C03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16BC4F4-DA5A-4336-BCAB-9CB830CD7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5F0BC-7F1A-4029-9FDE-5B46C310D7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2300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7C8480-F5CB-48CA-A289-0AD039CDD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534D313-2588-42B4-83D9-4F46B8255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D8BA5-1C5C-4C7D-94F4-81EB1EB2E67E}" type="datetimeFigureOut">
              <a:rPr lang="cs-CZ" smtClean="0"/>
              <a:t>25.09.2023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713898A-E79E-4016-BC8E-9FCBBE33B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CFCF6CA-0B97-4E88-831B-D55A1A796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5F0BC-7F1A-4029-9FDE-5B46C310D7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9510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E3CC387-F5A6-484B-B729-28D04BDD9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D8BA5-1C5C-4C7D-94F4-81EB1EB2E67E}" type="datetimeFigureOut">
              <a:rPr lang="cs-CZ" smtClean="0"/>
              <a:t>25.09.2023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19F2F07-19AE-4850-BB98-7A98F5D10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925393A-B75C-4E1D-88D5-3CE263C55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5F0BC-7F1A-4029-9FDE-5B46C310D7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5040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BE974E-BB02-404D-9CD6-99B9C05B9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B5D16D-6077-42A3-B6C1-F5C51C3BBE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169445B-2417-426F-9936-A9D9A269D8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17BDDF7-B403-42FE-A778-718A6AFB6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D8BA5-1C5C-4C7D-94F4-81EB1EB2E67E}" type="datetimeFigureOut">
              <a:rPr lang="cs-CZ" smtClean="0"/>
              <a:t>25.09.2023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ABBEA16-2AB2-4434-B452-97E689FB1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4BEFF81-A1AE-4FA9-85D2-62EE22F36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5F0BC-7F1A-4029-9FDE-5B46C310D7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4439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1C78E2-CE1B-460A-A1BF-E06168359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97BC5F7-0C3C-448A-B4AE-0A4A12203A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E426989-AAAD-4636-83AD-BDE9929AA7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05EF334-D843-4EFE-AA1F-2C6D10CE7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D8BA5-1C5C-4C7D-94F4-81EB1EB2E67E}" type="datetimeFigureOut">
              <a:rPr lang="cs-CZ" smtClean="0"/>
              <a:t>25.09.2023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14F5B76-74D2-43B7-8894-BA282E589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6EAB8FC-31C0-4487-ABB4-F9793B54C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5F0BC-7F1A-4029-9FDE-5B46C310D7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8920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6454A49-E00C-4360-A878-46CD73723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759A6A3-669F-4A63-8007-D4194FF9D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3D4AF6F-5DC4-49EF-A5C7-78108636D4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D8BA5-1C5C-4C7D-94F4-81EB1EB2E67E}" type="datetimeFigureOut">
              <a:rPr lang="cs-CZ" smtClean="0"/>
              <a:t>25.09.2023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530E136-DC0F-4C12-BAED-09A83C4230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C1ECD0F-4DEE-4842-BE92-4DD5919494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5F0BC-7F1A-4029-9FDE-5B46C310D7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1007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milysearch.org/wiki/en/Bohemia,_Austro-Hungarian_Empire_Genealogy" TargetMode="External"/><Relationship Id="rId7" Type="http://schemas.openxmlformats.org/officeDocument/2006/relationships/hyperlink" Target="https://creativecommons.org/licenses/by-nc/3.0/" TargetMode="Externa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opulationdata.net/cartes/tchequie-regions-historiques/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s://creativecommons.org/licenses/by-sa/3.0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Category:Nov%C3%A1_radnice_(Ostrava)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llpaperflare.com/yellow-star-blue-flag-under-blue-sky-europe-european-european-union-wallpaper-aqjtb" TargetMode="External"/><Relationship Id="rId7" Type="http://schemas.openxmlformats.org/officeDocument/2006/relationships/hyperlink" Target="https://pixabay.com/cs/mapa-n%C4%9Bmecko-regiony-n%C4%9Bmecko-mapa-606538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s://www.pexels.com/cs-cz/foto/americka-vlajka-amerika-cest-demokracie-1202723/" TargetMode="External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edisco.cz/zemepis/makroregiony-sveta.php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F92D6E-7D33-44BB-98E3-5AF05F2F94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latin typeface="Arial Black" panose="020B0A04020102020204" pitchFamily="34" charset="0"/>
              </a:rPr>
              <a:t>REGIONY A KULTURNĚ HISTORICKÁ ZAŘÍZENÍ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89435A5-01AB-489F-943B-23377BD091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cs-CZ" sz="3600" dirty="0">
                <a:latin typeface="Arial Narrow" panose="020B0606020202030204" pitchFamily="34" charset="0"/>
              </a:rPr>
              <a:t>FPF SLU Opava </a:t>
            </a:r>
          </a:p>
          <a:p>
            <a:r>
              <a:rPr lang="cs-CZ" sz="3600" b="1" dirty="0">
                <a:latin typeface="Arial Narrow" panose="020B0606020202030204" pitchFamily="34" charset="0"/>
              </a:rPr>
              <a:t>Obor:</a:t>
            </a:r>
          </a:p>
          <a:p>
            <a:r>
              <a:rPr lang="cs-CZ" sz="3600" dirty="0">
                <a:latin typeface="Arial Narrow" panose="020B0606020202030204" pitchFamily="34" charset="0"/>
              </a:rPr>
              <a:t>Kulturní dědictví v regionální praxi </a:t>
            </a:r>
          </a:p>
          <a:p>
            <a:endParaRPr lang="cs-CZ" sz="3600" dirty="0">
              <a:latin typeface="Arial Narrow" panose="020B0606020202030204" pitchFamily="34" charset="0"/>
            </a:endParaRPr>
          </a:p>
          <a:p>
            <a:r>
              <a:rPr lang="cs-CZ" sz="3600" dirty="0">
                <a:latin typeface="Arial Narrow" panose="020B0606020202030204" pitchFamily="34" charset="0"/>
              </a:rPr>
              <a:t> ZS – </a:t>
            </a:r>
            <a:r>
              <a:rPr lang="cs-CZ" sz="3600">
                <a:latin typeface="Arial Narrow" panose="020B0606020202030204" pitchFamily="34" charset="0"/>
              </a:rPr>
              <a:t>semestr 2023</a:t>
            </a:r>
            <a:endParaRPr lang="cs-CZ" sz="3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284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F4316C-FCD2-4D8F-824B-93888E928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9693"/>
          </a:xfrm>
        </p:spPr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Historick</a:t>
            </a:r>
            <a:r>
              <a:rPr lang="cs-CZ" dirty="0">
                <a:latin typeface="Arial Black" panose="020B0A04020102020204" pitchFamily="34" charset="0"/>
              </a:rPr>
              <a:t>ý region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8A5200-5A24-49BE-987A-1FDF6C086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580" y="1397284"/>
            <a:ext cx="11107220" cy="5558319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cs-CZ" b="1" dirty="0">
                <a:latin typeface="Arial Narrow" panose="020B0606020202030204" pitchFamily="34" charset="0"/>
              </a:rPr>
              <a:t>Tím se region profiloval, </a:t>
            </a:r>
          </a:p>
          <a:p>
            <a:pPr algn="just"/>
            <a:r>
              <a:rPr lang="cs-CZ" b="1" dirty="0">
                <a:latin typeface="Arial Narrow" panose="020B0606020202030204" pitchFamily="34" charset="0"/>
              </a:rPr>
              <a:t>proč je zajímavý jako celek</a:t>
            </a:r>
            <a:r>
              <a:rPr lang="cs-CZ" dirty="0">
                <a:latin typeface="Arial Narrow" panose="020B0606020202030204" pitchFamily="34" charset="0"/>
              </a:rPr>
              <a:t>, </a:t>
            </a:r>
          </a:p>
          <a:p>
            <a:pPr algn="just"/>
            <a:r>
              <a:rPr lang="cs-CZ" b="1" dirty="0">
                <a:latin typeface="Arial Narrow" panose="020B0606020202030204" pitchFamily="34" charset="0"/>
              </a:rPr>
              <a:t>co tvoří jeho kompaktnost</a:t>
            </a:r>
            <a:r>
              <a:rPr lang="cs-CZ" dirty="0">
                <a:latin typeface="Arial Narrow" panose="020B0606020202030204" pitchFamily="34" charset="0"/>
              </a:rPr>
              <a:t>, </a:t>
            </a:r>
          </a:p>
          <a:p>
            <a:pPr algn="just"/>
            <a:r>
              <a:rPr lang="cs-CZ" b="1" dirty="0">
                <a:latin typeface="Arial Narrow" panose="020B0606020202030204" pitchFamily="34" charset="0"/>
              </a:rPr>
              <a:t>co ho vymezuje vůči okolí, jaká jsou jeho specifika</a:t>
            </a:r>
            <a:r>
              <a:rPr lang="cs-CZ" dirty="0">
                <a:latin typeface="Arial Narrow" panose="020B0606020202030204" pitchFamily="34" charset="0"/>
              </a:rPr>
              <a:t>. K těm patří např. krajinný ráz a prostupnost krajiny včetně zemských či regionálních komunikací, využitelné přírodní zdroje, blízkost či vzdálenost zemské hranice, periferní nebo centrální poloha.</a:t>
            </a:r>
          </a:p>
          <a:p>
            <a:pPr algn="just"/>
            <a:r>
              <a:rPr lang="cs-CZ" dirty="0">
                <a:latin typeface="Arial Narrow" panose="020B0606020202030204" pitchFamily="34" charset="0"/>
              </a:rPr>
              <a:t>příslušnost ke světské nebo církevní správě, </a:t>
            </a:r>
          </a:p>
          <a:p>
            <a:pPr algn="just"/>
            <a:r>
              <a:rPr lang="cs-CZ" b="1" dirty="0">
                <a:latin typeface="Arial Narrow" panose="020B0606020202030204" pitchFamily="34" charset="0"/>
              </a:rPr>
              <a:t>hospodářská charakteristika </a:t>
            </a:r>
            <a:r>
              <a:rPr lang="cs-CZ" dirty="0">
                <a:latin typeface="Arial Narrow" panose="020B0606020202030204" pitchFamily="34" charset="0"/>
              </a:rPr>
              <a:t>a majetkové poměry v regionu, </a:t>
            </a:r>
          </a:p>
          <a:p>
            <a:pPr algn="just"/>
            <a:r>
              <a:rPr lang="cs-CZ" dirty="0">
                <a:latin typeface="Arial Narrow" panose="020B0606020202030204" pitchFamily="34" charset="0"/>
              </a:rPr>
              <a:t>duchovní či kulturní význam, vytvářející tzv. „</a:t>
            </a:r>
            <a:r>
              <a:rPr lang="cs-CZ" b="1" dirty="0">
                <a:latin typeface="Arial Narrow" panose="020B0606020202030204" pitchFamily="34" charset="0"/>
              </a:rPr>
              <a:t>genius loci“, </a:t>
            </a:r>
          </a:p>
          <a:p>
            <a:pPr algn="just"/>
            <a:r>
              <a:rPr lang="cs-CZ" dirty="0">
                <a:latin typeface="Arial Narrow" panose="020B0606020202030204" pitchFamily="34" charset="0"/>
              </a:rPr>
              <a:t>image regionu (např. duchovní krajina Kladska s poutními Vambeřicemi). </a:t>
            </a:r>
          </a:p>
          <a:p>
            <a:pPr algn="just"/>
            <a:r>
              <a:rPr lang="cs-CZ" dirty="0">
                <a:latin typeface="Arial Narrow" panose="020B0606020202030204" pitchFamily="34" charset="0"/>
              </a:rPr>
              <a:t>Historický region však může charakterizovat také </a:t>
            </a:r>
            <a:r>
              <a:rPr lang="cs-CZ" b="1" dirty="0">
                <a:latin typeface="Arial Narrow" panose="020B0606020202030204" pitchFamily="34" charset="0"/>
              </a:rPr>
              <a:t>relativní nestabilnost </a:t>
            </a:r>
            <a:r>
              <a:rPr lang="cs-CZ" dirty="0">
                <a:latin typeface="Arial Narrow" panose="020B0606020202030204" pitchFamily="34" charset="0"/>
              </a:rPr>
              <a:t>(proměny hranic, počet a národnostní struktura obyvatelstva apod.), různorodost či odlišnost. </a:t>
            </a:r>
          </a:p>
          <a:p>
            <a:pPr algn="just"/>
            <a:r>
              <a:rPr lang="cs-CZ" dirty="0">
                <a:latin typeface="Arial Narrow" panose="020B0606020202030204" pitchFamily="34" charset="0"/>
              </a:rPr>
              <a:t>V regionech probíhají nepřetržitě </a:t>
            </a:r>
            <a:r>
              <a:rPr lang="cs-CZ" b="1" dirty="0">
                <a:latin typeface="Arial Narrow" panose="020B0606020202030204" pitchFamily="34" charset="0"/>
              </a:rPr>
              <a:t>integrační a desintegrační procesy</a:t>
            </a:r>
            <a:r>
              <a:rPr lang="cs-CZ" dirty="0">
                <a:latin typeface="Arial Narrow" panose="020B0606020202030204" pitchFamily="34" charset="0"/>
              </a:rPr>
              <a:t>, utváří se, zaniká nebo mění regionální identita</a:t>
            </a:r>
          </a:p>
        </p:txBody>
      </p:sp>
    </p:spTree>
    <p:extLst>
      <p:ext uri="{BB962C8B-B14F-4D97-AF65-F5344CB8AC3E}">
        <p14:creationId xmlns:p14="http://schemas.microsoft.com/office/powerpoint/2010/main" val="1984934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5F463E2E-D0A7-4293-963E-8E055E6C90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062611" y="2887136"/>
            <a:ext cx="6590672" cy="3831596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BD3C1D86-27E5-4DEF-B56E-80891341C458}"/>
              </a:ext>
            </a:extLst>
          </p:cNvPr>
          <p:cNvSpPr txBox="1"/>
          <p:nvPr/>
        </p:nvSpPr>
        <p:spPr>
          <a:xfrm>
            <a:off x="5062611" y="6802102"/>
            <a:ext cx="6590672" cy="230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>
                <a:hlinkClick r:id="rId3" tooltip="https://www.familysearch.org/wiki/en/Bohemia,_Austro-Hungarian_Empire_Genealogy"/>
              </a:rPr>
              <a:t>Tato fotka</a:t>
            </a:r>
            <a:r>
              <a:rPr lang="cs-CZ" sz="900"/>
              <a:t> od autora Neznámý autor s licencí </a:t>
            </a:r>
            <a:r>
              <a:rPr lang="cs-CZ" sz="900">
                <a:hlinkClick r:id="rId4" tooltip="https://creativecommons.org/licenses/by-sa/3.0/"/>
              </a:rPr>
              <a:t>CC BY-SA</a:t>
            </a:r>
            <a:endParaRPr lang="cs-CZ" sz="90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0C09C20-3B2F-4ED7-9274-68E2F4FD4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4758"/>
          </a:xfrm>
        </p:spPr>
        <p:txBody>
          <a:bodyPr/>
          <a:lstStyle/>
          <a:p>
            <a:pPr algn="ctr"/>
            <a:r>
              <a:rPr lang="cs-CZ" b="1" dirty="0">
                <a:latin typeface="Arial Black" panose="020B0A04020102020204" pitchFamily="34" charset="0"/>
              </a:rPr>
              <a:t>DEFINICE „REGION“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C9DEB1-5202-43E6-A758-F9F507709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418" y="1294544"/>
            <a:ext cx="11465960" cy="5563456"/>
          </a:xfrm>
        </p:spPr>
        <p:txBody>
          <a:bodyPr>
            <a:normAutofit/>
          </a:bodyPr>
          <a:lstStyle/>
          <a:p>
            <a:r>
              <a:rPr lang="cs-CZ" sz="3800" dirty="0">
                <a:latin typeface="Arial Narrow" panose="020B0606020202030204" pitchFamily="34" charset="0"/>
                <a:cs typeface="Times New Roman" panose="02020603050405020304" pitchFamily="18" charset="0"/>
              </a:rPr>
              <a:t>Územní členění </a:t>
            </a:r>
            <a:r>
              <a:rPr lang="cs-CZ" sz="3800" dirty="0">
                <a:latin typeface="Arial Narrow" panose="020B0606020202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cs-CZ" sz="38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oblasti - neboli regiony</a:t>
            </a:r>
          </a:p>
          <a:p>
            <a:r>
              <a:rPr lang="cs-CZ" sz="38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V ČR je spojen pojem region s krajem </a:t>
            </a:r>
            <a:r>
              <a:rPr lang="cs-CZ" sz="3800" dirty="0">
                <a:latin typeface="Arial Narrow" panose="020B0606020202030204" pitchFamily="34" charset="0"/>
                <a:cs typeface="Times New Roman" panose="02020603050405020304" pitchFamily="18" charset="0"/>
              </a:rPr>
              <a:t>(</a:t>
            </a:r>
            <a:r>
              <a:rPr lang="pl-PL" sz="3800" dirty="0">
                <a:latin typeface="Arial Narrow" panose="020B0606020202030204" pitchFamily="34" charset="0"/>
                <a:cs typeface="Times New Roman" panose="02020603050405020304" pitchFamily="18" charset="0"/>
              </a:rPr>
              <a:t>od přelomu 13. a 14. století)</a:t>
            </a:r>
          </a:p>
          <a:p>
            <a:r>
              <a:rPr lang="pl-PL" sz="3800" dirty="0">
                <a:latin typeface="Arial Narrow" panose="020B0606020202030204" pitchFamily="34" charset="0"/>
                <a:cs typeface="Times New Roman" panose="02020603050405020304" pitchFamily="18" charset="0"/>
              </a:rPr>
              <a:t>Kraj: </a:t>
            </a:r>
            <a:r>
              <a:rPr lang="pl-PL" sz="38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vyšší územní samosprávný celek </a:t>
            </a:r>
            <a:endParaRPr lang="cs-CZ" sz="38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endParaRPr lang="cs-CZ" sz="38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4D0DD93-2427-4708-B792-01C2747578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9392" y="3911933"/>
            <a:ext cx="5033219" cy="2890169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9EBF2D74-BE41-4003-9A37-C158B5C96A0E}"/>
              </a:ext>
            </a:extLst>
          </p:cNvPr>
          <p:cNvSpPr txBox="1"/>
          <p:nvPr/>
        </p:nvSpPr>
        <p:spPr>
          <a:xfrm>
            <a:off x="29392" y="6942025"/>
            <a:ext cx="50332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>
                <a:hlinkClick r:id="rId6" tooltip="https://www.populationdata.net/cartes/tchequie-regions-historiques/"/>
              </a:rPr>
              <a:t>Tato fotka</a:t>
            </a:r>
            <a:r>
              <a:rPr lang="cs-CZ" sz="900"/>
              <a:t> od autora Neznámý autor s licencí </a:t>
            </a:r>
            <a:r>
              <a:rPr lang="cs-CZ" sz="900">
                <a:hlinkClick r:id="rId7" tooltip="https://creativecommons.org/licenses/by-nc/3.0/"/>
              </a:rPr>
              <a:t>CC BY-NC</a:t>
            </a:r>
            <a:endParaRPr lang="cs-CZ" sz="90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AFD267B1-17AA-4B75-A19F-AA751D9F7DA0}"/>
              </a:ext>
            </a:extLst>
          </p:cNvPr>
          <p:cNvSpPr txBox="1"/>
          <p:nvPr/>
        </p:nvSpPr>
        <p:spPr>
          <a:xfrm>
            <a:off x="9472773" y="3246634"/>
            <a:ext cx="2085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Od 1. ledna 2000</a:t>
            </a:r>
          </a:p>
        </p:txBody>
      </p:sp>
    </p:spTree>
    <p:extLst>
      <p:ext uri="{BB962C8B-B14F-4D97-AF65-F5344CB8AC3E}">
        <p14:creationId xmlns:p14="http://schemas.microsoft.com/office/powerpoint/2010/main" val="2950281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5B808A-A83A-420D-809E-F7488641B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3936"/>
          </a:xfrm>
        </p:spPr>
        <p:txBody>
          <a:bodyPr/>
          <a:lstStyle/>
          <a:p>
            <a:pPr algn="ctr"/>
            <a:r>
              <a:rPr lang="cs-CZ" dirty="0">
                <a:latin typeface="Arial Black" panose="020B0A04020102020204" pitchFamily="34" charset="0"/>
              </a:rPr>
              <a:t>TYPY REGIONU 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C7821D-8C1C-4437-BF0C-2FD6F1B69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209" y="523589"/>
            <a:ext cx="11996791" cy="5979560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cs-CZ" sz="112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Regiony homogenní 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cs-CZ" sz="9600" dirty="0">
                <a:latin typeface="Arial Narrow" panose="020B0606020202030204" pitchFamily="34" charset="0"/>
                <a:cs typeface="Times New Roman" panose="02020603050405020304" pitchFamily="18" charset="0"/>
              </a:rPr>
              <a:t>Regiony se kritérii </a:t>
            </a:r>
            <a:r>
              <a:rPr lang="cs-CZ" sz="96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stejnorodými (homogenními </a:t>
            </a:r>
            <a:r>
              <a:rPr lang="cs-CZ" sz="9600" b="1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kriterii</a:t>
            </a:r>
            <a:r>
              <a:rPr lang="cs-CZ" sz="96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). 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cs-CZ" sz="96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Maximální homogenita uvnitř </a:t>
            </a:r>
            <a:r>
              <a:rPr lang="cs-CZ" sz="9600" dirty="0">
                <a:latin typeface="Arial Narrow" panose="020B0606020202030204" pitchFamily="34" charset="0"/>
                <a:cs typeface="Times New Roman" panose="02020603050405020304" pitchFamily="18" charset="0"/>
              </a:rPr>
              <a:t>regionu a o maximální </a:t>
            </a:r>
            <a:r>
              <a:rPr lang="cs-CZ" sz="96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odlišnost (heterogenita) </a:t>
            </a:r>
            <a:r>
              <a:rPr lang="cs-CZ" sz="9600" dirty="0">
                <a:latin typeface="Arial Narrow" panose="020B0606020202030204" pitchFamily="34" charset="0"/>
                <a:cs typeface="Times New Roman" panose="02020603050405020304" pitchFamily="18" charset="0"/>
              </a:rPr>
              <a:t>přes rozhraní, mezi sousedními regiony. 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cs-CZ" sz="9600" b="1" dirty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Příklad: </a:t>
            </a:r>
            <a:r>
              <a:rPr lang="cs-CZ" sz="9600" dirty="0">
                <a:latin typeface="Arial Narrow" panose="020B0606020202030204" pitchFamily="34" charset="0"/>
                <a:cs typeface="Times New Roman" panose="02020603050405020304" pitchFamily="18" charset="0"/>
              </a:rPr>
              <a:t>region národnostní, kdy vyčleňujeme region jedné národnosti, region sousední druhé národností a eventuelně i region, kde jsou obě národnosti smíšeny. – regiony. Regiony rozvinuté (ekonomicky vyspělé), středně rozvinuté nebo rozvojové. (poznámka USKUPENÍ)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cs-CZ" sz="112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Regiony heterogenní 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cs-CZ" sz="9600" dirty="0">
                <a:latin typeface="Arial Narrow" panose="020B0606020202030204" pitchFamily="34" charset="0"/>
              </a:rPr>
              <a:t>vnitřně různorodý územní celek (např. národnostně, ekonomicky, geograficky, politicky, kulturně, klimaticky) </a:t>
            </a:r>
            <a:r>
              <a:rPr lang="cs-CZ" sz="9600" b="1" dirty="0">
                <a:solidFill>
                  <a:srgbClr val="C00000"/>
                </a:solidFill>
                <a:latin typeface="Arial Narrow" panose="020B0606020202030204" pitchFamily="34" charset="0"/>
              </a:rPr>
              <a:t>Příklady: </a:t>
            </a:r>
            <a:r>
              <a:rPr lang="cs-CZ" sz="9600" b="1" dirty="0">
                <a:latin typeface="Arial Narrow" panose="020B0606020202030204" pitchFamily="34" charset="0"/>
              </a:rPr>
              <a:t>Kraj </a:t>
            </a:r>
            <a:r>
              <a:rPr lang="cs-CZ" sz="9600" b="1" dirty="0">
                <a:latin typeface="Arial Narrow" panose="020B0606020202030204" pitchFamily="34" charset="0"/>
                <a:sym typeface="Wingdings" panose="05000000000000000000" pitchFamily="2" charset="2"/>
              </a:rPr>
              <a:t> </a:t>
            </a:r>
            <a:r>
              <a:rPr lang="cs-CZ" sz="9600" b="1" dirty="0">
                <a:latin typeface="Arial Narrow" panose="020B0606020202030204" pitchFamily="34" charset="0"/>
              </a:rPr>
              <a:t>různorodý region, jehož hlavním společným znakem je silný přitažlivý vliv hlavního města.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D05A978-9CB9-4DE8-A87E-6C8D23702F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69015" y="119946"/>
            <a:ext cx="3096352" cy="160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929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976B2F-1768-42D2-BF0B-864B6538A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6129"/>
          </a:xfrm>
        </p:spPr>
        <p:txBody>
          <a:bodyPr/>
          <a:lstStyle/>
          <a:p>
            <a:pPr algn="ctr"/>
            <a:r>
              <a:rPr lang="cs-CZ" dirty="0">
                <a:latin typeface="Arial Black" panose="020B0A04020102020204" pitchFamily="34" charset="0"/>
              </a:rPr>
              <a:t>Typy regionů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E4A1E3B-F237-4AFE-8AB3-CE4ADEF56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265" y="1171254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>
                <a:latin typeface="Arial Narrow" panose="020B0606020202030204" pitchFamily="34" charset="0"/>
              </a:rPr>
              <a:t>Podle odvětví 3 typy regionů</a:t>
            </a:r>
            <a:r>
              <a:rPr lang="cs-CZ" dirty="0">
                <a:latin typeface="Arial Narrow" panose="020B0606020202030204" pitchFamily="34" charset="0"/>
              </a:rPr>
              <a:t>:</a:t>
            </a:r>
          </a:p>
          <a:p>
            <a:pPr algn="just"/>
            <a:r>
              <a:rPr lang="cs-CZ" b="1" dirty="0">
                <a:latin typeface="Arial Narrow" panose="020B0606020202030204" pitchFamily="34" charset="0"/>
              </a:rPr>
              <a:t>Fyzicko-geografické regiony </a:t>
            </a:r>
            <a:r>
              <a:rPr lang="cs-CZ" dirty="0">
                <a:latin typeface="Arial Narrow" panose="020B0606020202030204" pitchFamily="34" charset="0"/>
              </a:rPr>
              <a:t>(litologické, geomorfologické, klimatické, hydrogeografické, </a:t>
            </a:r>
            <a:r>
              <a:rPr lang="cs-CZ" dirty="0" err="1">
                <a:latin typeface="Arial Narrow" panose="020B0606020202030204" pitchFamily="34" charset="0"/>
              </a:rPr>
              <a:t>pedogeografie</a:t>
            </a:r>
            <a:r>
              <a:rPr lang="cs-CZ" dirty="0">
                <a:latin typeface="Arial Narrow" panose="020B0606020202030204" pitchFamily="34" charset="0"/>
              </a:rPr>
              <a:t> (geografie půdních typů) a biogeografie)</a:t>
            </a:r>
          </a:p>
          <a:p>
            <a:pPr algn="just"/>
            <a:r>
              <a:rPr lang="cs-CZ" b="1" dirty="0">
                <a:latin typeface="Arial Narrow" panose="020B0606020202030204" pitchFamily="34" charset="0"/>
              </a:rPr>
              <a:t>Sociálně-geografický region </a:t>
            </a:r>
            <a:r>
              <a:rPr lang="cs-CZ" dirty="0">
                <a:latin typeface="Arial Narrow" panose="020B0606020202030204" pitchFamily="34" charset="0"/>
              </a:rPr>
              <a:t>(zemědělské, průmyslové, dopravní, dojížďkové, rekreační, administrativní atd.)</a:t>
            </a:r>
          </a:p>
          <a:p>
            <a:r>
              <a:rPr lang="cs-CZ" b="1" dirty="0">
                <a:latin typeface="Arial Narrow" panose="020B0606020202030204" pitchFamily="34" charset="0"/>
              </a:rPr>
              <a:t>Komplexní geografické regiony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8F72E3C-E74A-4DA7-8032-055AE70FD0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2825" y="4426428"/>
            <a:ext cx="3429175" cy="233286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AF9CAE4-70B8-4A1D-8080-F091789AC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9081" y="4426428"/>
            <a:ext cx="3628809" cy="243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183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1536E8-F6B7-47AB-9AE7-DD9E94B1B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Arial Black" panose="020B0A04020102020204" pitchFamily="34" charset="0"/>
              </a:rPr>
              <a:t>TYPY REGIONU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FC8A99B-8D01-49F2-B6FA-9E1474856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346" y="1345916"/>
            <a:ext cx="10515600" cy="522817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2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Regiony vztahové</a:t>
            </a:r>
          </a:p>
          <a:p>
            <a:pPr algn="just"/>
            <a:r>
              <a:rPr lang="cs-CZ" sz="2400" dirty="0">
                <a:latin typeface="Arial Narrow" panose="020B0606020202030204" pitchFamily="34" charset="0"/>
              </a:rPr>
              <a:t>jsou vymezeny integritou vazeb mezi geografickými objekty. </a:t>
            </a:r>
            <a:r>
              <a:rPr lang="cs-CZ" sz="2400" b="1" dirty="0">
                <a:latin typeface="Arial Narrow" panose="020B0606020202030204" pitchFamily="34" charset="0"/>
              </a:rPr>
              <a:t>Jde o maximální provázanost vazeb uvnitř regionu </a:t>
            </a:r>
            <a:r>
              <a:rPr lang="cs-CZ" sz="2400" dirty="0">
                <a:latin typeface="Arial Narrow" panose="020B0606020202030204" pitchFamily="34" charset="0"/>
              </a:rPr>
              <a:t>a o minimální přesah vazeb přes rozhraní regionu.</a:t>
            </a:r>
          </a:p>
          <a:p>
            <a:pPr algn="just"/>
            <a:r>
              <a:rPr lang="cs-CZ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většinou má povahu </a:t>
            </a:r>
            <a:r>
              <a:rPr lang="cs-CZ" sz="2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nodálního regionu </a:t>
            </a:r>
            <a:r>
              <a:rPr lang="cs-CZ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– vážící se vztahově na jádro regionu – nodus</a:t>
            </a:r>
          </a:p>
          <a:p>
            <a:pPr algn="just"/>
            <a:r>
              <a:rPr lang="cs-CZ" sz="2400" b="1" dirty="0">
                <a:latin typeface="Arial Narrow" panose="020B0606020202030204" pitchFamily="34" charset="0"/>
              </a:rPr>
              <a:t>Regiony administrativní </a:t>
            </a:r>
            <a:r>
              <a:rPr lang="cs-CZ" sz="2400" dirty="0">
                <a:latin typeface="Arial Narrow" panose="020B0606020202030204" pitchFamily="34" charset="0"/>
              </a:rPr>
              <a:t>(</a:t>
            </a:r>
            <a:r>
              <a:rPr lang="cs-CZ" sz="2400" b="1" dirty="0">
                <a:solidFill>
                  <a:srgbClr val="C00000"/>
                </a:solidFill>
                <a:latin typeface="Arial Narrow" panose="020B0606020202030204" pitchFamily="34" charset="0"/>
              </a:rPr>
              <a:t>obec???, </a:t>
            </a:r>
            <a:r>
              <a:rPr lang="cs-CZ" sz="2400" dirty="0">
                <a:latin typeface="Arial Narrow" panose="020B0606020202030204" pitchFamily="34" charset="0"/>
              </a:rPr>
              <a:t>okres, kraj, stát, sdružení států). </a:t>
            </a:r>
          </a:p>
          <a:p>
            <a:pPr algn="just"/>
            <a:r>
              <a:rPr lang="cs-CZ" sz="2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Regiony funkční</a:t>
            </a:r>
            <a:r>
              <a:rPr lang="cs-CZ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: regiony určeny k plnění nějaké funkce (funkcí) v rámci nadřazeného regionu</a:t>
            </a:r>
            <a:r>
              <a:rPr lang="cs-CZ" sz="2400" dirty="0">
                <a:latin typeface="Arial Narrow" panose="020B0606020202030204" pitchFamily="34" charset="0"/>
              </a:rPr>
              <a:t>. (za jistých okolností se funkční typ regionu může překrývat s typem homogenním, heterogenním, vztahovým, plánovacím)</a:t>
            </a:r>
            <a:endParaRPr lang="cs-CZ" sz="24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cs-CZ" sz="2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Regiony plánovací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cs-CZ" sz="2400" dirty="0">
                <a:latin typeface="Arial Narrow" panose="020B0606020202030204" pitchFamily="34" charset="0"/>
              </a:rPr>
              <a:t>jsou vymezeny územím, pro které </a:t>
            </a:r>
            <a:r>
              <a:rPr lang="cs-CZ" sz="2400" b="1" dirty="0">
                <a:latin typeface="Arial Narrow" panose="020B0606020202030204" pitchFamily="34" charset="0"/>
              </a:rPr>
              <a:t>plánujeme nové využití</a:t>
            </a:r>
            <a:r>
              <a:rPr lang="cs-CZ" sz="2400" dirty="0">
                <a:latin typeface="Arial Narrow" panose="020B0606020202030204" pitchFamily="34" charset="0"/>
              </a:rPr>
              <a:t>, změnu vnitřní struktury, nové funkční řešení, atp., především v procesu prostorového (územního, krajinného, …) plánování. </a:t>
            </a:r>
          </a:p>
        </p:txBody>
      </p:sp>
    </p:spTree>
    <p:extLst>
      <p:ext uri="{BB962C8B-B14F-4D97-AF65-F5344CB8AC3E}">
        <p14:creationId xmlns:p14="http://schemas.microsoft.com/office/powerpoint/2010/main" val="1573076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>
            <a:extLst>
              <a:ext uri="{FF2B5EF4-FFF2-40B4-BE49-F238E27FC236}">
                <a16:creationId xmlns:a16="http://schemas.microsoft.com/office/drawing/2014/main" id="{40EF29B8-5DD4-4592-AC80-4D4395C0BF7D}"/>
              </a:ext>
            </a:extLst>
          </p:cNvPr>
          <p:cNvSpPr/>
          <p:nvPr/>
        </p:nvSpPr>
        <p:spPr>
          <a:xfrm>
            <a:off x="2277009" y="3531742"/>
            <a:ext cx="2286000" cy="924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/>
              <a:t>Karviná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66AE81A-F7B4-43A5-BFF6-5352535A1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3387"/>
          </a:xfrm>
        </p:spPr>
        <p:txBody>
          <a:bodyPr/>
          <a:lstStyle/>
          <a:p>
            <a:pPr algn="ctr"/>
            <a:r>
              <a:rPr lang="cs-CZ" b="1" dirty="0">
                <a:latin typeface="Arial Black" panose="020B0A04020102020204" pitchFamily="34" charset="0"/>
              </a:rPr>
              <a:t>Nodální region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B0304D-DAE2-4EFE-9E6E-FA94A1E52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910" y="1122238"/>
            <a:ext cx="10515600" cy="4351338"/>
          </a:xfrm>
        </p:spPr>
        <p:txBody>
          <a:bodyPr/>
          <a:lstStyle/>
          <a:p>
            <a:pPr algn="just"/>
            <a:r>
              <a:rPr lang="cs-CZ" b="1" dirty="0"/>
              <a:t>Nodální region </a:t>
            </a:r>
            <a:r>
              <a:rPr lang="cs-CZ" dirty="0"/>
              <a:t>je vymezen </a:t>
            </a:r>
            <a:r>
              <a:rPr lang="cs-CZ" b="1" dirty="0"/>
              <a:t>například dojížďkou obyvatel </a:t>
            </a:r>
            <a:r>
              <a:rPr lang="cs-CZ" dirty="0"/>
              <a:t>do zaměstnání, do škol nebo za službami do určitého střediska. V řadě ohledů je takovým celkem i administrativní region, kde rovněž dochází k vztahu jádra (administrativní centrum, sídlo úřadu) a zázemí. (kdysi i telefonní obvody)</a:t>
            </a:r>
          </a:p>
          <a:p>
            <a:pPr algn="just"/>
            <a:r>
              <a:rPr lang="cs-CZ" b="1" dirty="0"/>
              <a:t>Nodální region = </a:t>
            </a:r>
            <a:r>
              <a:rPr lang="cs-CZ" b="1" dirty="0">
                <a:solidFill>
                  <a:srgbClr val="FF0000"/>
                </a:solidFill>
              </a:rPr>
              <a:t>spádové regiony</a:t>
            </a:r>
            <a:r>
              <a:rPr lang="cs-CZ" b="1" dirty="0"/>
              <a:t>, vymezené oblastmi, ze kterých lidé jezdí nakupovat do určité oblasti</a:t>
            </a:r>
            <a:r>
              <a:rPr lang="cs-CZ" dirty="0"/>
              <a:t> – jádra = </a:t>
            </a:r>
            <a:r>
              <a:rPr lang="cs-CZ" dirty="0" err="1"/>
              <a:t>nodusu</a:t>
            </a:r>
            <a:r>
              <a:rPr lang="cs-CZ" dirty="0"/>
              <a:t> = centra. 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7399CCC-7BC9-4109-A033-85BD512B38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953000" y="4211761"/>
            <a:ext cx="2286000" cy="2095775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BF8FF9D6-EB7F-44B5-B5D9-D5F63CBB688A}"/>
              </a:ext>
            </a:extLst>
          </p:cNvPr>
          <p:cNvSpPr txBox="1"/>
          <p:nvPr/>
        </p:nvSpPr>
        <p:spPr>
          <a:xfrm>
            <a:off x="4953000" y="5735762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>
                <a:hlinkClick r:id="rId3" tooltip="https://commons.wikimedia.org/wiki/Category:Nov%C3%A1_radnice_(Ostrava)"/>
              </a:rPr>
              <a:t>Tato fotka</a:t>
            </a:r>
            <a:r>
              <a:rPr lang="cs-CZ" sz="900"/>
              <a:t> od autora Neznámý autor s licencí </a:t>
            </a:r>
            <a:r>
              <a:rPr lang="cs-CZ" sz="900">
                <a:hlinkClick r:id="rId4" tooltip="https://creativecommons.org/licenses/by-sa/3.0/"/>
              </a:rPr>
              <a:t>CC BY-SA</a:t>
            </a:r>
            <a:endParaRPr lang="cs-CZ" sz="90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70184AE1-988C-45D3-8A82-F01D41AB3996}"/>
              </a:ext>
            </a:extLst>
          </p:cNvPr>
          <p:cNvSpPr/>
          <p:nvPr/>
        </p:nvSpPr>
        <p:spPr>
          <a:xfrm>
            <a:off x="8116584" y="3945276"/>
            <a:ext cx="2286000" cy="924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/>
              <a:t>BOHUMÍN</a:t>
            </a:r>
            <a:r>
              <a:rPr lang="cs-CZ" dirty="0"/>
              <a:t> 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1CB466A-E852-4AAB-B0AB-D9F24085B261}"/>
              </a:ext>
            </a:extLst>
          </p:cNvPr>
          <p:cNvSpPr txBox="1"/>
          <p:nvPr/>
        </p:nvSpPr>
        <p:spPr>
          <a:xfrm>
            <a:off x="4953000" y="3994752"/>
            <a:ext cx="1869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JÁDRO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DEA020DE-6519-4D8E-AB4F-A192EA6495B6}"/>
              </a:ext>
            </a:extLst>
          </p:cNvPr>
          <p:cNvSpPr/>
          <p:nvPr/>
        </p:nvSpPr>
        <p:spPr>
          <a:xfrm>
            <a:off x="8091755" y="5735762"/>
            <a:ext cx="2286000" cy="924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/>
              <a:t>Havířov 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7406C987-5A90-446F-AB1C-56313E4948F7}"/>
              </a:ext>
            </a:extLst>
          </p:cNvPr>
          <p:cNvSpPr/>
          <p:nvPr/>
        </p:nvSpPr>
        <p:spPr>
          <a:xfrm>
            <a:off x="1290263" y="4772773"/>
            <a:ext cx="2286000" cy="924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/>
              <a:t>Opava 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FE3E13C1-E59D-4D4B-8667-72C1B0ED58C9}"/>
              </a:ext>
            </a:extLst>
          </p:cNvPr>
          <p:cNvSpPr/>
          <p:nvPr/>
        </p:nvSpPr>
        <p:spPr>
          <a:xfrm>
            <a:off x="2277009" y="5920428"/>
            <a:ext cx="2286000" cy="924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/>
              <a:t>Hlučín</a:t>
            </a:r>
          </a:p>
        </p:txBody>
      </p: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B634E007-6DB3-4333-A92B-15DEBC8B9202}"/>
              </a:ext>
            </a:extLst>
          </p:cNvPr>
          <p:cNvCxnSpPr/>
          <p:nvPr/>
        </p:nvCxnSpPr>
        <p:spPr>
          <a:xfrm>
            <a:off x="4100245" y="3994079"/>
            <a:ext cx="574497" cy="55571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9CDAEF08-5250-4CD3-80C7-F22E670AAB83}"/>
              </a:ext>
            </a:extLst>
          </p:cNvPr>
          <p:cNvCxnSpPr>
            <a:cxnSpLocks/>
          </p:cNvCxnSpPr>
          <p:nvPr/>
        </p:nvCxnSpPr>
        <p:spPr>
          <a:xfrm>
            <a:off x="3810320" y="4957254"/>
            <a:ext cx="940837" cy="3939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>
            <a:extLst>
              <a:ext uri="{FF2B5EF4-FFF2-40B4-BE49-F238E27FC236}">
                <a16:creationId xmlns:a16="http://schemas.microsoft.com/office/drawing/2014/main" id="{35595954-B3CB-4F3C-B151-5C288C1ACFDD}"/>
              </a:ext>
            </a:extLst>
          </p:cNvPr>
          <p:cNvCxnSpPr>
            <a:cxnSpLocks/>
          </p:cNvCxnSpPr>
          <p:nvPr/>
        </p:nvCxnSpPr>
        <p:spPr>
          <a:xfrm flipV="1">
            <a:off x="4092590" y="5974413"/>
            <a:ext cx="658567" cy="40835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>
            <a:extLst>
              <a:ext uri="{FF2B5EF4-FFF2-40B4-BE49-F238E27FC236}">
                <a16:creationId xmlns:a16="http://schemas.microsoft.com/office/drawing/2014/main" id="{5A72D79E-FF41-4B49-83D8-32590CFF98DA}"/>
              </a:ext>
            </a:extLst>
          </p:cNvPr>
          <p:cNvCxnSpPr>
            <a:cxnSpLocks/>
          </p:cNvCxnSpPr>
          <p:nvPr/>
        </p:nvCxnSpPr>
        <p:spPr>
          <a:xfrm flipH="1">
            <a:off x="7292643" y="4225584"/>
            <a:ext cx="1019150" cy="44784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>
            <a:extLst>
              <a:ext uri="{FF2B5EF4-FFF2-40B4-BE49-F238E27FC236}">
                <a16:creationId xmlns:a16="http://schemas.microsoft.com/office/drawing/2014/main" id="{EFC81D7A-596F-4D4B-AFE8-CA7D2DE902F7}"/>
              </a:ext>
            </a:extLst>
          </p:cNvPr>
          <p:cNvCxnSpPr>
            <a:cxnSpLocks/>
          </p:cNvCxnSpPr>
          <p:nvPr/>
        </p:nvCxnSpPr>
        <p:spPr>
          <a:xfrm flipH="1" flipV="1">
            <a:off x="7175774" y="5947915"/>
            <a:ext cx="915981" cy="41936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33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E18367-527A-42EF-ACD2-DE26ED2C1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009"/>
            <a:ext cx="10515600" cy="1069579"/>
          </a:xfrm>
        </p:spPr>
        <p:txBody>
          <a:bodyPr/>
          <a:lstStyle/>
          <a:p>
            <a:pPr algn="ctr"/>
            <a:r>
              <a:rPr lang="cs-CZ" b="1" dirty="0">
                <a:latin typeface="Arial Black" panose="020B0A04020102020204" pitchFamily="34" charset="0"/>
              </a:rPr>
              <a:t>Politické regiony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245E93-17FA-4250-B52E-BADF02BD6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5337"/>
            <a:ext cx="11182564" cy="4351338"/>
          </a:xfrm>
        </p:spPr>
        <p:txBody>
          <a:bodyPr/>
          <a:lstStyle/>
          <a:p>
            <a:r>
              <a:rPr lang="cs-CZ" dirty="0">
                <a:solidFill>
                  <a:srgbClr val="343541"/>
                </a:solidFill>
                <a:latin typeface="Söhne"/>
              </a:rPr>
              <a:t>S</a:t>
            </a:r>
            <a:r>
              <a:rPr lang="cs-CZ" i="0" dirty="0">
                <a:solidFill>
                  <a:srgbClr val="343541"/>
                </a:solidFill>
                <a:effectLst/>
                <a:latin typeface="Söhne"/>
              </a:rPr>
              <a:t>táty, provincie, okresy</a:t>
            </a:r>
            <a:r>
              <a:rPr lang="cs-CZ" b="0" i="0" dirty="0">
                <a:solidFill>
                  <a:srgbClr val="343541"/>
                </a:solidFill>
                <a:effectLst/>
                <a:latin typeface="Söhne"/>
              </a:rPr>
              <a:t>. </a:t>
            </a:r>
          </a:p>
          <a:p>
            <a:r>
              <a:rPr lang="cs-CZ" b="0" i="0" dirty="0">
                <a:solidFill>
                  <a:srgbClr val="343541"/>
                </a:solidFill>
                <a:effectLst/>
                <a:latin typeface="Söhne"/>
              </a:rPr>
              <a:t>Politické bloky: </a:t>
            </a:r>
            <a:r>
              <a:rPr lang="cs-CZ" b="1" i="0" dirty="0">
                <a:solidFill>
                  <a:srgbClr val="343541"/>
                </a:solidFill>
                <a:effectLst/>
                <a:latin typeface="Söhne"/>
              </a:rPr>
              <a:t>Například Evropská unie</a:t>
            </a:r>
            <a:r>
              <a:rPr lang="cs-CZ" b="0" i="0" dirty="0">
                <a:solidFill>
                  <a:srgbClr val="343541"/>
                </a:solidFill>
                <a:effectLst/>
                <a:latin typeface="Söhne"/>
              </a:rPr>
              <a:t>, </a:t>
            </a:r>
            <a:r>
              <a:rPr lang="cs-CZ" b="1" i="0" dirty="0">
                <a:solidFill>
                  <a:srgbClr val="343541"/>
                </a:solidFill>
                <a:effectLst/>
                <a:latin typeface="Söhne"/>
              </a:rPr>
              <a:t>Spojené národy.  </a:t>
            </a:r>
            <a:endParaRPr lang="cs-CZ" dirty="0">
              <a:solidFill>
                <a:srgbClr val="343541"/>
              </a:solidFill>
              <a:latin typeface="Söhne"/>
            </a:endParaRPr>
          </a:p>
          <a:p>
            <a:r>
              <a:rPr lang="cs-CZ" b="0" i="0" dirty="0">
                <a:solidFill>
                  <a:srgbClr val="343541"/>
                </a:solidFill>
                <a:effectLst/>
                <a:latin typeface="Söhne"/>
              </a:rPr>
              <a:t>Městské čtvrti: V rámci velkých měst můžeme rozlišovat různé městské části.</a:t>
            </a:r>
          </a:p>
          <a:p>
            <a:r>
              <a:rPr lang="cs-CZ" dirty="0">
                <a:solidFill>
                  <a:srgbClr val="343541"/>
                </a:solidFill>
                <a:latin typeface="Söhne"/>
              </a:rPr>
              <a:t>Obec není regionem, </a:t>
            </a:r>
            <a:r>
              <a:rPr lang="cs-CZ" b="1" dirty="0">
                <a:solidFill>
                  <a:srgbClr val="343541"/>
                </a:solidFill>
                <a:latin typeface="Söhne"/>
              </a:rPr>
              <a:t>regionem je sdružení 2 a více obcí </a:t>
            </a:r>
            <a:r>
              <a:rPr lang="cs-CZ" dirty="0">
                <a:solidFill>
                  <a:srgbClr val="343541"/>
                </a:solidFill>
                <a:latin typeface="Söhne"/>
              </a:rPr>
              <a:t>(pozn. česká rarita)</a:t>
            </a:r>
            <a:endParaRPr lang="cs-CZ" dirty="0"/>
          </a:p>
          <a:p>
            <a:endParaRPr lang="cs-CZ" b="0" i="0" dirty="0">
              <a:solidFill>
                <a:srgbClr val="343541"/>
              </a:solidFill>
              <a:effectLst/>
              <a:latin typeface="Söhne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C8ED349-C89A-4B4A-87E2-6A56C29B88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015911" y="4001294"/>
            <a:ext cx="3939710" cy="2462319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74762F29-081E-41D9-B303-9721E811C2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451963" y="3615998"/>
            <a:ext cx="2339310" cy="1515944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9E676F32-1E21-4D00-A73E-9F0E72B02B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413016" y="4184498"/>
            <a:ext cx="1975421" cy="267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592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A50419-0AAF-4C13-8CB7-F7C5D1A7A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Arial Black" panose="020B0A04020102020204" pitchFamily="34" charset="0"/>
              </a:rPr>
              <a:t>Pojem region  a regionalizace</a:t>
            </a:r>
          </a:p>
        </p:txBody>
      </p:sp>
      <p:pic>
        <p:nvPicPr>
          <p:cNvPr id="8" name="Zástupný obsah 4">
            <a:extLst>
              <a:ext uri="{FF2B5EF4-FFF2-40B4-BE49-F238E27FC236}">
                <a16:creationId xmlns:a16="http://schemas.microsoft.com/office/drawing/2014/main" id="{CB6DBF85-7B3F-4424-ACE4-E129945E76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439" t="57672" r="2529" b="28229"/>
          <a:stretch/>
        </p:blipFill>
        <p:spPr>
          <a:xfrm>
            <a:off x="838200" y="2247276"/>
            <a:ext cx="9796785" cy="1325563"/>
          </a:xfr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E9F68665-C69C-4B47-9735-E95D2FC5FE61}"/>
              </a:ext>
            </a:extLst>
          </p:cNvPr>
          <p:cNvSpPr txBox="1"/>
          <p:nvPr/>
        </p:nvSpPr>
        <p:spPr>
          <a:xfrm>
            <a:off x="568691" y="4284592"/>
            <a:ext cx="1033580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4400" b="1" dirty="0"/>
              <a:t>Proces vymezování regionů označujeme jako regionalizace</a:t>
            </a:r>
            <a:r>
              <a:rPr lang="cs-CZ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27115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C09C20-3B2F-4ED7-9274-68E2F4FD4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598" y="128821"/>
            <a:ext cx="10515600" cy="754758"/>
          </a:xfrm>
        </p:spPr>
        <p:txBody>
          <a:bodyPr/>
          <a:lstStyle/>
          <a:p>
            <a:pPr algn="ctr"/>
            <a:r>
              <a:rPr lang="cs-CZ" b="1" dirty="0">
                <a:latin typeface="Arial Black" panose="020B0A04020102020204" pitchFamily="34" charset="0"/>
              </a:rPr>
              <a:t>DEFINICE „REGION“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C9DEB1-5202-43E6-A758-F9F507709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387" y="883579"/>
            <a:ext cx="12027613" cy="5974421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cs-CZ" sz="3800" dirty="0">
                <a:latin typeface="Arial Narrow" panose="020B0606020202030204" pitchFamily="34" charset="0"/>
                <a:cs typeface="Times New Roman" panose="02020603050405020304" pitchFamily="18" charset="0"/>
              </a:rPr>
              <a:t>Není stále jednotná definice. Jedna z definic: „</a:t>
            </a:r>
            <a:r>
              <a:rPr lang="cs-CZ" sz="38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komplex vznikající regionální diferenciací krajiny</a:t>
            </a:r>
            <a:r>
              <a:rPr lang="cs-CZ" sz="3800" dirty="0">
                <a:latin typeface="Arial Narrow" panose="020B0606020202030204" pitchFamily="34" charset="0"/>
                <a:cs typeface="Times New Roman" panose="02020603050405020304" pitchFamily="18" charset="0"/>
              </a:rPr>
              <a:t>“ je výsledkem prostorové diferenciace (přírodní, politický, ekonomický, sociální či kulturní přístup)</a:t>
            </a:r>
          </a:p>
          <a:p>
            <a:pPr marL="0" indent="0">
              <a:buNone/>
            </a:pPr>
            <a:endParaRPr lang="cs-CZ" sz="18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cs-CZ" sz="3800" dirty="0">
                <a:latin typeface="Arial Narrow" panose="020B0606020202030204" pitchFamily="34" charset="0"/>
                <a:cs typeface="Times New Roman" panose="02020603050405020304" pitchFamily="18" charset="0"/>
              </a:rPr>
              <a:t>Územní členění celku</a:t>
            </a:r>
            <a:r>
              <a:rPr lang="cs-CZ" sz="3800" dirty="0">
                <a:latin typeface="Arial Narrow" panose="020B0606020202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cs-CZ" sz="38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oblasti - neboli regiony</a:t>
            </a:r>
          </a:p>
          <a:p>
            <a:endParaRPr lang="cs-CZ" sz="16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cs-CZ" sz="3800" i="0" dirty="0">
                <a:solidFill>
                  <a:srgbClr val="040C28"/>
                </a:solidFill>
                <a:effectLst/>
                <a:latin typeface="Arial Narrow" panose="020B0606020202030204" pitchFamily="34" charset="0"/>
                <a:cs typeface="Times New Roman" panose="02020603050405020304" pitchFamily="18" charset="0"/>
              </a:rPr>
              <a:t>V mnoha zemích se s</a:t>
            </a:r>
            <a:r>
              <a:rPr lang="cs-CZ" sz="3800" b="0" i="0" dirty="0">
                <a:solidFill>
                  <a:srgbClr val="4D5156"/>
                </a:solidFill>
                <a:effectLst/>
                <a:latin typeface="Arial Narrow" panose="020B0606020202030204" pitchFamily="34" charset="0"/>
                <a:cs typeface="Times New Roman" panose="02020603050405020304" pitchFamily="18" charset="0"/>
              </a:rPr>
              <a:t>lovem region označují </a:t>
            </a:r>
            <a:r>
              <a:rPr lang="cs-CZ" sz="3800" b="1" i="0" dirty="0">
                <a:solidFill>
                  <a:srgbClr val="040C28"/>
                </a:solidFill>
                <a:effectLst/>
                <a:latin typeface="Arial Narrow" panose="020B0606020202030204" pitchFamily="34" charset="0"/>
                <a:cs typeface="Times New Roman" panose="02020603050405020304" pitchFamily="18" charset="0"/>
              </a:rPr>
              <a:t>územně-správní jednotky (celky)</a:t>
            </a:r>
          </a:p>
          <a:p>
            <a:pPr marL="0" indent="0">
              <a:buNone/>
            </a:pPr>
            <a:endParaRPr lang="cs-CZ" sz="1400" b="1" i="0" dirty="0">
              <a:solidFill>
                <a:srgbClr val="040C28"/>
              </a:solidFill>
              <a:effectLst/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cs-CZ" sz="3800" dirty="0">
                <a:solidFill>
                  <a:srgbClr val="040C28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Region je </a:t>
            </a:r>
            <a:r>
              <a:rPr lang="cs-CZ" sz="3800" b="1" dirty="0">
                <a:solidFill>
                  <a:srgbClr val="040C28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účelově vymezený geografický prostor, </a:t>
            </a:r>
            <a:r>
              <a:rPr lang="cs-CZ" sz="3800" dirty="0">
                <a:latin typeface="Arial Narrow" panose="020B0606020202030204" pitchFamily="34" charset="0"/>
                <a:cs typeface="Times New Roman" panose="02020603050405020304" pitchFamily="18" charset="0"/>
              </a:rPr>
              <a:t>3-dimenzionální charakter, vzniká na základě politického rozhodnutí nebo přirozeně, hranice regionu se mohou překrývat</a:t>
            </a:r>
          </a:p>
          <a:p>
            <a:pPr marL="0" indent="0">
              <a:buNone/>
            </a:pPr>
            <a:endParaRPr lang="cs-CZ" sz="14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cs-CZ" sz="3800" dirty="0">
                <a:latin typeface="Arial Narrow" panose="020B0606020202030204" pitchFamily="34" charset="0"/>
                <a:cs typeface="Times New Roman" panose="02020603050405020304" pitchFamily="18" charset="0"/>
              </a:rPr>
              <a:t>Jsou vymezeny na </a:t>
            </a:r>
            <a:r>
              <a:rPr lang="cs-CZ" sz="38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základě výskytu </a:t>
            </a:r>
            <a:r>
              <a:rPr lang="cs-CZ" sz="3800" dirty="0">
                <a:latin typeface="Arial Narrow" panose="020B0606020202030204" pitchFamily="34" charset="0"/>
                <a:cs typeface="Times New Roman" panose="02020603050405020304" pitchFamily="18" charset="0"/>
              </a:rPr>
              <a:t>nějakého jevu nebo kombinace </a:t>
            </a:r>
            <a:r>
              <a:rPr lang="cs-CZ" sz="38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jevů, kritérií.</a:t>
            </a:r>
          </a:p>
          <a:p>
            <a:pPr marL="0" indent="0">
              <a:buNone/>
            </a:pPr>
            <a:endParaRPr lang="cs-CZ" sz="14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cs-CZ" sz="38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Nemusí mít </a:t>
            </a:r>
            <a:r>
              <a:rPr lang="cs-CZ" sz="3800" dirty="0">
                <a:latin typeface="Arial Narrow" panose="020B0606020202030204" pitchFamily="34" charset="0"/>
                <a:cs typeface="Times New Roman" panose="02020603050405020304" pitchFamily="18" charset="0"/>
              </a:rPr>
              <a:t>nutně </a:t>
            </a:r>
            <a:r>
              <a:rPr lang="cs-CZ" sz="38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samosprávu</a:t>
            </a:r>
            <a:r>
              <a:rPr lang="cs-CZ" sz="3800" dirty="0">
                <a:latin typeface="Arial Narrow" panose="020B0606020202030204" pitchFamily="34" charset="0"/>
                <a:cs typeface="Times New Roman" panose="02020603050405020304" pitchFamily="18" charset="0"/>
              </a:rPr>
              <a:t>, mohou být jen statistickými jednotkami. </a:t>
            </a:r>
          </a:p>
          <a:p>
            <a:pPr marL="0" indent="0">
              <a:buNone/>
            </a:pPr>
            <a:endParaRPr lang="cs-CZ" sz="14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cs-CZ" sz="3800" dirty="0">
                <a:latin typeface="Arial Narrow" panose="020B0606020202030204" pitchFamily="34" charset="0"/>
                <a:cs typeface="Times New Roman" panose="02020603050405020304" pitchFamily="18" charset="0"/>
              </a:rPr>
              <a:t>Může to být oblast působení společnosti, trh na kterém působí (západní Evropa… )</a:t>
            </a:r>
          </a:p>
          <a:p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410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C09C20-3B2F-4ED7-9274-68E2F4FD4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4758"/>
          </a:xfrm>
        </p:spPr>
        <p:txBody>
          <a:bodyPr/>
          <a:lstStyle/>
          <a:p>
            <a:pPr algn="ctr"/>
            <a:r>
              <a:rPr lang="cs-CZ" b="1" dirty="0">
                <a:latin typeface="Arial Black" panose="020B0A04020102020204" pitchFamily="34" charset="0"/>
              </a:rPr>
              <a:t>KONCEPT „REGION“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C9DEB1-5202-43E6-A758-F9F507709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418" y="1294544"/>
            <a:ext cx="11465960" cy="5563456"/>
          </a:xfrm>
        </p:spPr>
        <p:txBody>
          <a:bodyPr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Složitý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dynamický prostorový systém. Vysvětli co je systém???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Vznikl na základě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interakcí přírodních a sociálně-ekonomických jevů a procesů.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Vykazuje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určitý typ organizační jednoty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která jej odlišuje od ostatních regionů.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Regiony mohou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mít různou genezi, velikost, hierarchické postavení, vnitřní strukturu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atd</a:t>
            </a:r>
          </a:p>
        </p:txBody>
      </p:sp>
    </p:spTree>
    <p:extLst>
      <p:ext uri="{BB962C8B-B14F-4D97-AF65-F5344CB8AC3E}">
        <p14:creationId xmlns:p14="http://schemas.microsoft.com/office/powerpoint/2010/main" val="2637922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02E634-3AEB-47E1-B376-AA838BC1C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latin typeface="Arial Black" panose="020B0A04020102020204" pitchFamily="34" charset="0"/>
              </a:rPr>
              <a:t>Kde se vzal ?</a:t>
            </a:r>
            <a:br>
              <a:rPr lang="cs-CZ" b="1" dirty="0">
                <a:latin typeface="Arial Black" panose="020B0A04020102020204" pitchFamily="34" charset="0"/>
              </a:rPr>
            </a:br>
            <a:r>
              <a:rPr lang="cs-CZ" b="1" dirty="0">
                <a:latin typeface="Arial Black" panose="020B0A04020102020204" pitchFamily="34" charset="0"/>
              </a:rPr>
              <a:t>Region ve vědních disciplínách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637139-621B-4602-90F2-CA2A98A0F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854" y="1825625"/>
            <a:ext cx="11363218" cy="5150528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b="1" dirty="0">
                <a:latin typeface="Arial Narrow" panose="020B0606020202030204" pitchFamily="34" charset="0"/>
              </a:rPr>
              <a:t>Antika (12. stol.) </a:t>
            </a:r>
            <a:r>
              <a:rPr lang="cs-CZ" dirty="0">
                <a:latin typeface="Arial Narrow" panose="020B0606020202030204" pitchFamily="34" charset="0"/>
              </a:rPr>
              <a:t>zkoumání zemského povrchu do období </a:t>
            </a:r>
            <a:r>
              <a:rPr lang="cs-CZ" b="1" dirty="0">
                <a:latin typeface="Arial Narrow" panose="020B0606020202030204" pitchFamily="34" charset="0"/>
              </a:rPr>
              <a:t>19. století </a:t>
            </a:r>
            <a:r>
              <a:rPr lang="cs-CZ" dirty="0">
                <a:latin typeface="Arial Narrow" panose="020B0606020202030204" pitchFamily="34" charset="0"/>
              </a:rPr>
              <a:t>pojem region znamenal pouze název pro historické oblasti, pouze za účelem </a:t>
            </a:r>
            <a:r>
              <a:rPr lang="cs-CZ" b="1" dirty="0">
                <a:latin typeface="Arial Narrow" panose="020B0606020202030204" pitchFamily="34" charset="0"/>
              </a:rPr>
              <a:t>popsání míst na jejím povrchu</a:t>
            </a:r>
            <a:r>
              <a:rPr lang="cs-CZ" dirty="0">
                <a:latin typeface="Arial Narrow" panose="020B0606020202030204" pitchFamily="34" charset="0"/>
              </a:rPr>
              <a:t>, které spočívalo jen ve zjišťování základních popisných faktu o obyvatelstvu a povaze daného území. (deterministické pojetí)</a:t>
            </a:r>
          </a:p>
          <a:p>
            <a:pPr algn="just"/>
            <a:r>
              <a:rPr lang="cs-CZ" b="1" dirty="0">
                <a:latin typeface="Arial Narrow" panose="020B0606020202030204" pitchFamily="34" charset="0"/>
              </a:rPr>
              <a:t>V geografii</a:t>
            </a:r>
            <a:r>
              <a:rPr lang="cs-CZ" dirty="0">
                <a:latin typeface="Arial Narrow" panose="020B0606020202030204" pitchFamily="34" charset="0"/>
              </a:rPr>
              <a:t> jako vědní disciplíně se pojem region objevil vůbec poprvé, -- &gt; odtud ho postupem času převzaly do své terminologie i další vědní disciplíny jako například </a:t>
            </a:r>
            <a:r>
              <a:rPr lang="cs-CZ" b="1" dirty="0">
                <a:latin typeface="Arial Narrow" panose="020B0606020202030204" pitchFamily="34" charset="0"/>
              </a:rPr>
              <a:t>regionální</a:t>
            </a:r>
            <a:r>
              <a:rPr lang="cs-CZ" dirty="0">
                <a:latin typeface="Arial Narrow" panose="020B0606020202030204" pitchFamily="34" charset="0"/>
              </a:rPr>
              <a:t> </a:t>
            </a:r>
            <a:r>
              <a:rPr lang="cs-CZ" b="1" dirty="0">
                <a:latin typeface="Arial Narrow" panose="020B0606020202030204" pitchFamily="34" charset="0"/>
              </a:rPr>
              <a:t>ekonomie, prostorová ekonomie, prostorová sociologie  </a:t>
            </a:r>
            <a:endParaRPr lang="cs-CZ" dirty="0">
              <a:latin typeface="Arial Narrow" panose="020B0606020202030204" pitchFamily="34" charset="0"/>
            </a:endParaRPr>
          </a:p>
          <a:p>
            <a:pPr algn="just"/>
            <a:r>
              <a:rPr lang="cs-CZ" b="1" dirty="0">
                <a:latin typeface="Arial Narrow" panose="020B0606020202030204" pitchFamily="34" charset="0"/>
              </a:rPr>
              <a:t>20.století </a:t>
            </a:r>
          </a:p>
          <a:p>
            <a:pPr lvl="1" algn="just"/>
            <a:r>
              <a:rPr lang="cs-CZ" dirty="0">
                <a:latin typeface="Arial Narrow" panose="020B0606020202030204" pitchFamily="34" charset="0"/>
              </a:rPr>
              <a:t>Paul </a:t>
            </a:r>
            <a:r>
              <a:rPr lang="cs-CZ" dirty="0" err="1">
                <a:latin typeface="Arial Narrow" panose="020B0606020202030204" pitchFamily="34" charset="0"/>
              </a:rPr>
              <a:t>Vidal</a:t>
            </a:r>
            <a:r>
              <a:rPr lang="cs-CZ" dirty="0">
                <a:latin typeface="Arial Narrow" panose="020B0606020202030204" pitchFamily="34" charset="0"/>
              </a:rPr>
              <a:t> de la </a:t>
            </a:r>
            <a:r>
              <a:rPr lang="cs-CZ" dirty="0" err="1">
                <a:latin typeface="Arial Narrow" panose="020B0606020202030204" pitchFamily="34" charset="0"/>
              </a:rPr>
              <a:t>Blache</a:t>
            </a:r>
            <a:r>
              <a:rPr lang="cs-CZ" dirty="0">
                <a:latin typeface="Arial Narrow" panose="020B0606020202030204" pitchFamily="34" charset="0"/>
              </a:rPr>
              <a:t> (idiografické pojetí, komplexní přístup) </a:t>
            </a:r>
            <a:r>
              <a:rPr lang="pl-PL" dirty="0">
                <a:latin typeface="Arial Narrow" panose="020B0606020202030204" pitchFamily="34" charset="0"/>
              </a:rPr>
              <a:t>popis znaků, které region odlišovaly od ostatních regionů</a:t>
            </a:r>
          </a:p>
          <a:p>
            <a:pPr lvl="1" algn="just"/>
            <a:r>
              <a:rPr lang="cs-CZ" dirty="0">
                <a:latin typeface="Arial Narrow" panose="020B0606020202030204" pitchFamily="34" charset="0"/>
              </a:rPr>
              <a:t>společnost a příroda se vyvíjí samostatně, nezávisle na sobě,(indeterministické pojetí)</a:t>
            </a:r>
          </a:p>
          <a:p>
            <a:pPr lvl="1" algn="just"/>
            <a:r>
              <a:rPr lang="cs-CZ" dirty="0">
                <a:latin typeface="Arial Narrow" panose="020B0606020202030204" pitchFamily="34" charset="0"/>
              </a:rPr>
              <a:t>cca od 70. let 20tého století zabývá významem prostoru pro člověka a společnost, tj. jaký je dnes význam prostoru pro rozvoj společnosti. 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1788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5D8ED5-2EA4-46DA-B2F9-9B12045D2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6951"/>
          </a:xfrm>
        </p:spPr>
        <p:txBody>
          <a:bodyPr/>
          <a:lstStyle/>
          <a:p>
            <a:pPr algn="ctr"/>
            <a:r>
              <a:rPr lang="cs-CZ" b="1" dirty="0">
                <a:latin typeface="Arial Black" panose="020B0A04020102020204" pitchFamily="34" charset="0"/>
              </a:rPr>
              <a:t>Jak vznikaly názvy regionů v ČR?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0B37D6-C220-4CD2-8802-86B0923DB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499" y="1202076"/>
            <a:ext cx="11035301" cy="5578868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b="1" dirty="0">
                <a:latin typeface="Arial Narrow" panose="020B0606020202030204" pitchFamily="34" charset="0"/>
              </a:rPr>
              <a:t>Podle jména příslušeného spádového centra</a:t>
            </a:r>
            <a:r>
              <a:rPr lang="cs-CZ" dirty="0">
                <a:latin typeface="Arial Narrow" panose="020B0606020202030204" pitchFamily="34" charset="0"/>
              </a:rPr>
              <a:t>,  např. Královéhradecký kraj ‒ </a:t>
            </a:r>
            <a:r>
              <a:rPr lang="cs-CZ" dirty="0" err="1">
                <a:latin typeface="Arial Narrow" panose="020B0606020202030204" pitchFamily="34" charset="0"/>
              </a:rPr>
              <a:t>Königingrätzer</a:t>
            </a:r>
            <a:r>
              <a:rPr lang="cs-CZ" dirty="0">
                <a:latin typeface="Arial Narrow" panose="020B0606020202030204" pitchFamily="34" charset="0"/>
              </a:rPr>
              <a:t> </a:t>
            </a:r>
            <a:r>
              <a:rPr lang="cs-CZ" dirty="0" err="1">
                <a:latin typeface="Arial Narrow" panose="020B0606020202030204" pitchFamily="34" charset="0"/>
              </a:rPr>
              <a:t>Kreis</a:t>
            </a:r>
            <a:r>
              <a:rPr lang="cs-CZ" dirty="0">
                <a:latin typeface="Arial Narrow" panose="020B0606020202030204" pitchFamily="34" charset="0"/>
              </a:rPr>
              <a:t> ‒ Circulus Regino-</a:t>
            </a:r>
            <a:r>
              <a:rPr lang="cs-CZ" dirty="0" err="1">
                <a:latin typeface="Arial Narrow" panose="020B0606020202030204" pitchFamily="34" charset="0"/>
              </a:rPr>
              <a:t>Hradecensis</a:t>
            </a:r>
            <a:r>
              <a:rPr lang="cs-CZ" dirty="0">
                <a:latin typeface="Arial Narrow" panose="020B0606020202030204" pitchFamily="34" charset="0"/>
              </a:rPr>
              <a:t>, Ostravský kraj Ostrava</a:t>
            </a:r>
          </a:p>
          <a:p>
            <a:pPr algn="just"/>
            <a:r>
              <a:rPr lang="cs-CZ" b="1" dirty="0">
                <a:latin typeface="Arial Narrow" panose="020B0606020202030204" pitchFamily="34" charset="0"/>
              </a:rPr>
              <a:t>Od světových stran </a:t>
            </a:r>
            <a:r>
              <a:rPr lang="cs-CZ" dirty="0">
                <a:latin typeface="Arial Narrow" panose="020B0606020202030204" pitchFamily="34" charset="0"/>
              </a:rPr>
              <a:t>(např. střední Čechy, Středočeský kraj) </a:t>
            </a:r>
          </a:p>
          <a:p>
            <a:pPr algn="just"/>
            <a:r>
              <a:rPr lang="cs-CZ" b="1" dirty="0">
                <a:latin typeface="Arial Narrow" panose="020B0606020202030204" pitchFamily="34" charset="0"/>
              </a:rPr>
              <a:t>Od jejich geografické charakteristiky </a:t>
            </a:r>
            <a:r>
              <a:rPr lang="cs-CZ" dirty="0">
                <a:latin typeface="Arial Narrow" panose="020B0606020202030204" pitchFamily="34" charset="0"/>
              </a:rPr>
              <a:t>(Podbrdský kraj – geomorfologická jednotka Brdy, </a:t>
            </a:r>
            <a:r>
              <a:rPr lang="cs-CZ" dirty="0" err="1">
                <a:latin typeface="Arial Narrow" panose="020B0606020202030204" pitchFamily="34" charset="0"/>
              </a:rPr>
              <a:t>Pocidliní</a:t>
            </a:r>
            <a:r>
              <a:rPr lang="cs-CZ" dirty="0">
                <a:latin typeface="Arial Narrow" panose="020B0606020202030204" pitchFamily="34" charset="0"/>
              </a:rPr>
              <a:t> – řeka Cidlina, Vltavský kraj – řeka Vltava, Podřipsko – hora Říp, </a:t>
            </a:r>
            <a:r>
              <a:rPr lang="cs-CZ" dirty="0" err="1">
                <a:latin typeface="Arial Narrow" panose="020B0606020202030204" pitchFamily="34" charset="0"/>
              </a:rPr>
              <a:t>Podblanicko</a:t>
            </a:r>
            <a:r>
              <a:rPr lang="cs-CZ" dirty="0">
                <a:latin typeface="Arial Narrow" panose="020B0606020202030204" pitchFamily="34" charset="0"/>
              </a:rPr>
              <a:t> – hora Blaník, Haná, oblast střední Moravy, pojmenovaná podle pravého přítoku řeky Moravy (řeky Hané), jehož název je doložen již k r. 1183). </a:t>
            </a:r>
          </a:p>
          <a:p>
            <a:pPr marL="0" indent="0" algn="just">
              <a:buNone/>
            </a:pPr>
            <a:r>
              <a:rPr lang="cs-CZ" dirty="0">
                <a:latin typeface="Arial Narrow" panose="020B0606020202030204" pitchFamily="34" charset="0"/>
              </a:rPr>
              <a:t>V menší míře vznikaly </a:t>
            </a:r>
            <a:r>
              <a:rPr lang="cs-CZ" b="1" dirty="0">
                <a:latin typeface="Arial Narrow" panose="020B0606020202030204" pitchFamily="34" charset="0"/>
              </a:rPr>
              <a:t>názvy regionů podle lokalit, které nebyly centrem územně správního celku</a:t>
            </a:r>
          </a:p>
          <a:p>
            <a:pPr algn="just"/>
            <a:r>
              <a:rPr lang="cs-CZ" dirty="0">
                <a:latin typeface="Arial Narrow" panose="020B0606020202030204" pitchFamily="34" charset="0"/>
              </a:rPr>
              <a:t> např. Chodov, místo západně od Karlových Varů, Chodsko ‒ první verze: podle sedláků pověřených ochranou zemské hranice, tj. chozením po hranici. Druhá verze staročeského osobního jména Chod a příponou -ov </a:t>
            </a:r>
          </a:p>
        </p:txBody>
      </p:sp>
    </p:spTree>
    <p:extLst>
      <p:ext uri="{BB962C8B-B14F-4D97-AF65-F5344CB8AC3E}">
        <p14:creationId xmlns:p14="http://schemas.microsoft.com/office/powerpoint/2010/main" val="116071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1DD7E8AE-16C0-462F-BF01-0081FF5B38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5721" y="3752868"/>
            <a:ext cx="4838491" cy="2875552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D31813D-376C-48F4-8526-22653B6DD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092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latin typeface="Arial Narrow" panose="020B0606020202030204" pitchFamily="34" charset="0"/>
              </a:rPr>
              <a:t>Pojmy: Mikroregion </a:t>
            </a:r>
            <a:br>
              <a:rPr lang="cs-CZ" b="1" dirty="0">
                <a:latin typeface="Arial Narrow" panose="020B0606020202030204" pitchFamily="34" charset="0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BE2E0C-0937-4C69-A04F-1780D094B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031" y="670586"/>
            <a:ext cx="11043572" cy="4351338"/>
          </a:xfrm>
        </p:spPr>
        <p:txBody>
          <a:bodyPr/>
          <a:lstStyle/>
          <a:p>
            <a:pPr algn="just"/>
            <a:r>
              <a:rPr lang="cs-CZ" dirty="0">
                <a:latin typeface="Arial Narrow" panose="020B0606020202030204" pitchFamily="34" charset="0"/>
              </a:rPr>
              <a:t>vznik mikroregionů je nutný pro společné </a:t>
            </a:r>
            <a:r>
              <a:rPr lang="cs-CZ" b="1" dirty="0">
                <a:latin typeface="Arial Narrow" panose="020B0606020202030204" pitchFamily="34" charset="0"/>
              </a:rPr>
              <a:t>prosazování zájmů a záměrů venkovských obcí s cílem dosažení žádoucích změn ve všech obcích </a:t>
            </a:r>
            <a:r>
              <a:rPr lang="cs-CZ" dirty="0">
                <a:latin typeface="Arial Narrow" panose="020B0606020202030204" pitchFamily="34" charset="0"/>
              </a:rPr>
              <a:t>určitého prostoru a je pozitivním trendem probíhajícím ve venkovském prostoru. </a:t>
            </a:r>
          </a:p>
          <a:p>
            <a:pPr algn="just"/>
            <a:r>
              <a:rPr lang="cs-CZ" dirty="0">
                <a:latin typeface="Arial Narrow" panose="020B0606020202030204" pitchFamily="34" charset="0"/>
              </a:rPr>
              <a:t>Legislativně vymezen zákonem </a:t>
            </a:r>
            <a:r>
              <a:rPr lang="cs-CZ" b="1" dirty="0">
                <a:latin typeface="Arial Narrow" panose="020B0606020202030204" pitchFamily="34" charset="0"/>
              </a:rPr>
              <a:t>č. 128/2000 Sb. o obcích, ve znění pozdějších předpisů (§ 49–51).</a:t>
            </a:r>
          </a:p>
          <a:p>
            <a:r>
              <a:rPr lang="cs-CZ" dirty="0">
                <a:latin typeface="Arial Narrow" panose="020B0606020202030204" pitchFamily="34" charset="0"/>
              </a:rPr>
              <a:t>Mikroregiony, </a:t>
            </a:r>
            <a:r>
              <a:rPr lang="cs-CZ" b="1" dirty="0">
                <a:latin typeface="Arial Narrow" panose="020B0606020202030204" pitchFamily="34" charset="0"/>
              </a:rPr>
              <a:t>vznikající zdola</a:t>
            </a:r>
            <a:r>
              <a:rPr lang="cs-CZ" dirty="0">
                <a:latin typeface="Arial Narrow" panose="020B0606020202030204" pitchFamily="34" charset="0"/>
              </a:rPr>
              <a:t> mají tedy v poslední době stále častěji komplexní charakter a monofunkční mikroregiony se vyskytují stále v menší míře</a:t>
            </a:r>
          </a:p>
          <a:p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6BC9AA1-443D-47F4-B3FA-4E6A10A964E8}"/>
              </a:ext>
            </a:extLst>
          </p:cNvPr>
          <p:cNvSpPr txBox="1"/>
          <p:nvPr/>
        </p:nvSpPr>
        <p:spPr>
          <a:xfrm>
            <a:off x="390418" y="4469207"/>
            <a:ext cx="662969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dirty="0">
                <a:latin typeface="Arial Narrow" panose="020B0606020202030204" pitchFamily="34" charset="0"/>
              </a:rPr>
              <a:t>Počet obcí 6 249 </a:t>
            </a:r>
          </a:p>
          <a:p>
            <a:r>
              <a:rPr lang="cs-CZ" sz="2800" dirty="0">
                <a:latin typeface="Arial Narrow" panose="020B0606020202030204" pitchFamily="34" charset="0"/>
              </a:rPr>
              <a:t>Počet obcí v mikroregionech 5 473 </a:t>
            </a:r>
          </a:p>
          <a:p>
            <a:r>
              <a:rPr lang="cs-CZ" sz="2800" dirty="0">
                <a:latin typeface="Arial Narrow" panose="020B0606020202030204" pitchFamily="34" charset="0"/>
              </a:rPr>
              <a:t>Podíl obcí v mikroregionech 87,58 %</a:t>
            </a:r>
          </a:p>
          <a:p>
            <a:r>
              <a:rPr lang="cs-CZ" sz="2800" dirty="0">
                <a:latin typeface="Arial Narrow" panose="020B0606020202030204" pitchFamily="34" charset="0"/>
              </a:rPr>
              <a:t>Počet mikroregionů 570 </a:t>
            </a:r>
          </a:p>
          <a:p>
            <a:r>
              <a:rPr lang="cs-CZ" sz="2800" dirty="0">
                <a:latin typeface="Arial Narrow" panose="020B0606020202030204" pitchFamily="34" charset="0"/>
              </a:rPr>
              <a:t>Právní formy sdružení obcí, zájmové sdružení</a:t>
            </a:r>
          </a:p>
        </p:txBody>
      </p:sp>
    </p:spTree>
    <p:extLst>
      <p:ext uri="{BB962C8B-B14F-4D97-AF65-F5344CB8AC3E}">
        <p14:creationId xmlns:p14="http://schemas.microsoft.com/office/powerpoint/2010/main" val="2790710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57EAA4-8B7E-4D79-8D09-360930EE8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2291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>
                <a:latin typeface="Arial Narrow" panose="020B0606020202030204" pitchFamily="34" charset="0"/>
              </a:rPr>
              <a:t>Pojmy: Makroregion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D5D240-A465-46C8-90D2-B71EBFA2A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8351"/>
            <a:ext cx="10515600" cy="5314523"/>
          </a:xfrm>
        </p:spPr>
        <p:txBody>
          <a:bodyPr>
            <a:normAutofit fontScale="85000" lnSpcReduction="10000"/>
          </a:bodyPr>
          <a:lstStyle/>
          <a:p>
            <a:r>
              <a:rPr lang="cs-CZ" dirty="0">
                <a:latin typeface="Arial Narrow" panose="020B0606020202030204" pitchFamily="34" charset="0"/>
                <a:hlinkClick r:id="rId2"/>
              </a:rPr>
              <a:t>https://edisco.cz/zemepis/makroregiony-sveta.php</a:t>
            </a:r>
            <a:endParaRPr lang="cs-CZ" dirty="0">
              <a:latin typeface="Arial Narrow" panose="020B060602020203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cs-CZ" sz="4200" b="1" dirty="0">
                <a:latin typeface="Arial Narrow" panose="020B0606020202030204" pitchFamily="34" charset="0"/>
              </a:rPr>
              <a:t>rozsáhlá část kontinentu nebo světadílu </a:t>
            </a:r>
            <a:r>
              <a:rPr lang="cs-CZ" sz="4200" dirty="0">
                <a:latin typeface="Arial Narrow" panose="020B0606020202030204" pitchFamily="34" charset="0"/>
              </a:rPr>
              <a:t>(případně celý světadíl), </a:t>
            </a:r>
            <a:r>
              <a:rPr lang="cs-CZ" sz="4200" b="1" dirty="0">
                <a:latin typeface="Arial Narrow" panose="020B0606020202030204" pitchFamily="34" charset="0"/>
              </a:rPr>
              <a:t>kde toho mají hodně společného </a:t>
            </a:r>
            <a:r>
              <a:rPr lang="cs-CZ" sz="4200" dirty="0">
                <a:latin typeface="Arial Narrow" panose="020B0606020202030204" pitchFamily="34" charset="0"/>
              </a:rPr>
              <a:t>- zejména co se týče hospodářské vyspělosti, kultury a náboženství. Západní Evropa, střední a východní Evropa, USA (anglosaská Amerika) a Kanada,  Státy bývalého SSSR (SNS), Latinská Amerika, Severní Afrika (a jihozápadní Asie) Subsaharská Afrika Jižní Asie, Jihovýchodní Asie,  Východní Asie, Austrálie a Oceánie, Japonsko a Jižní Korea</a:t>
            </a:r>
            <a:endParaRPr lang="cs-CZ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352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5038AECA-A38B-4719-A504-ED03B4E86DB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95953" y="4518837"/>
            <a:ext cx="3551275" cy="226473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C66E370-EC4C-4F24-81DD-A891EFD73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000" b="1" dirty="0">
                <a:latin typeface="Arial Narrow" panose="020B0606020202030204" pitchFamily="34" charset="0"/>
              </a:rPr>
              <a:t>Pojmy: jádro, zázemí, (</a:t>
            </a:r>
            <a:r>
              <a:rPr lang="cs-CZ" sz="4000" b="1" dirty="0" err="1">
                <a:latin typeface="Arial Narrow" panose="020B0606020202030204" pitchFamily="34" charset="0"/>
              </a:rPr>
              <a:t>semi</a:t>
            </a:r>
            <a:r>
              <a:rPr lang="cs-CZ" sz="4000" b="1" dirty="0">
                <a:latin typeface="Arial Narrow" panose="020B0606020202030204" pitchFamily="34" charset="0"/>
              </a:rPr>
              <a:t>)periferie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C87354-DE9D-417A-BECB-BF0D559C0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latin typeface="Arial Narrow" panose="020B0606020202030204" pitchFamily="34" charset="0"/>
              </a:rPr>
              <a:t>Jádro</a:t>
            </a:r>
            <a:r>
              <a:rPr lang="cs-CZ" dirty="0">
                <a:latin typeface="Arial Narrow" panose="020B0606020202030204" pitchFamily="34" charset="0"/>
              </a:rPr>
              <a:t> – středisko prostorové organizace regionu. Sbíhají se v něm prostorové vazby různého charakteru. Většinou má městský charakter.</a:t>
            </a:r>
          </a:p>
          <a:p>
            <a:r>
              <a:rPr lang="cs-CZ" b="1" dirty="0">
                <a:latin typeface="Arial Narrow" panose="020B0606020202030204" pitchFamily="34" charset="0"/>
              </a:rPr>
              <a:t>Zázemí</a:t>
            </a:r>
            <a:r>
              <a:rPr lang="cs-CZ" dirty="0">
                <a:latin typeface="Arial Narrow" panose="020B0606020202030204" pitchFamily="34" charset="0"/>
              </a:rPr>
              <a:t> – s jádrem je spojeno nejtěsnějšími a nejsilnějšími vazbami a jádro obklopují.</a:t>
            </a:r>
          </a:p>
          <a:p>
            <a:pPr algn="just"/>
            <a:r>
              <a:rPr lang="cs-CZ" b="1" dirty="0" err="1">
                <a:latin typeface="Arial Narrow" panose="020B0606020202030204" pitchFamily="34" charset="0"/>
              </a:rPr>
              <a:t>Semiperiferie</a:t>
            </a:r>
            <a:r>
              <a:rPr lang="cs-CZ" b="1" dirty="0">
                <a:latin typeface="Arial Narrow" panose="020B0606020202030204" pitchFamily="34" charset="0"/>
              </a:rPr>
              <a:t> a periferie </a:t>
            </a:r>
            <a:r>
              <a:rPr lang="cs-CZ" dirty="0">
                <a:latin typeface="Arial Narrow" panose="020B0606020202030204" pitchFamily="34" charset="0"/>
              </a:rPr>
              <a:t>– intenzita prostorových vazeb klesá, někdy až na minimum. Intenzita regionálních vazeb a její pokles je funkcí vzdálenosti (pozor – není však lineární!).</a:t>
            </a:r>
          </a:p>
          <a:p>
            <a:pPr algn="just"/>
            <a:endParaRPr lang="cs-CZ" dirty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endParaRPr lang="cs-CZ" dirty="0">
              <a:latin typeface="Arial Narrow" panose="020B060602020203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577526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2343</TotalTime>
  <Words>1410</Words>
  <Application>Microsoft Office PowerPoint</Application>
  <PresentationFormat>Širokoúhlá obrazovka</PresentationFormat>
  <Paragraphs>110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4" baseType="lpstr">
      <vt:lpstr>Arial</vt:lpstr>
      <vt:lpstr>Arial Black</vt:lpstr>
      <vt:lpstr>Arial Narrow</vt:lpstr>
      <vt:lpstr>Calibri</vt:lpstr>
      <vt:lpstr>Calibri Light</vt:lpstr>
      <vt:lpstr>Söhne</vt:lpstr>
      <vt:lpstr>Times New Roman</vt:lpstr>
      <vt:lpstr>Motiv Office</vt:lpstr>
      <vt:lpstr>REGIONY A KULTURNĚ HISTORICKÁ ZAŘÍZENÍ</vt:lpstr>
      <vt:lpstr>Pojem region  a regionalizace</vt:lpstr>
      <vt:lpstr>DEFINICE „REGION“</vt:lpstr>
      <vt:lpstr>KONCEPT „REGION“</vt:lpstr>
      <vt:lpstr>Kde se vzal ? Region ve vědních disciplínách </vt:lpstr>
      <vt:lpstr>Jak vznikaly názvy regionů v ČR? </vt:lpstr>
      <vt:lpstr>Pojmy: Mikroregion  </vt:lpstr>
      <vt:lpstr>Pojmy: Makroregion</vt:lpstr>
      <vt:lpstr>Pojmy: jádro, zázemí, (semi)periferie </vt:lpstr>
      <vt:lpstr>Historický region</vt:lpstr>
      <vt:lpstr>DEFINICE „REGION“</vt:lpstr>
      <vt:lpstr>TYPY REGIONU </vt:lpstr>
      <vt:lpstr>Typy regionů</vt:lpstr>
      <vt:lpstr>TYPY REGIONU </vt:lpstr>
      <vt:lpstr>Nodální region</vt:lpstr>
      <vt:lpstr>Politické regiony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REGIONY A KULTURNĚ HISTORICKÁ ZAŘÍZENÍ</dc:title>
  <dc:creator>admin</dc:creator>
  <cp:lastModifiedBy>admin</cp:lastModifiedBy>
  <cp:revision>80</cp:revision>
  <dcterms:created xsi:type="dcterms:W3CDTF">2023-09-25T14:47:49Z</dcterms:created>
  <dcterms:modified xsi:type="dcterms:W3CDTF">2023-09-27T05:51:40Z</dcterms:modified>
</cp:coreProperties>
</file>